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57" r:id="rId5"/>
    <p:sldId id="258" r:id="rId6"/>
    <p:sldId id="256" r:id="rId7"/>
    <p:sldId id="341" r:id="rId8"/>
    <p:sldId id="336" r:id="rId9"/>
    <p:sldId id="290" r:id="rId10"/>
    <p:sldId id="291" r:id="rId11"/>
    <p:sldId id="292" r:id="rId12"/>
    <p:sldId id="293" r:id="rId13"/>
    <p:sldId id="297" r:id="rId14"/>
    <p:sldId id="294" r:id="rId15"/>
    <p:sldId id="337" r:id="rId16"/>
    <p:sldId id="281" r:id="rId17"/>
    <p:sldId id="314" r:id="rId18"/>
    <p:sldId id="315" r:id="rId19"/>
    <p:sldId id="316" r:id="rId20"/>
    <p:sldId id="318" r:id="rId21"/>
    <p:sldId id="326" r:id="rId22"/>
    <p:sldId id="327" r:id="rId23"/>
    <p:sldId id="328" r:id="rId24"/>
    <p:sldId id="331" r:id="rId25"/>
    <p:sldId id="338" r:id="rId26"/>
    <p:sldId id="319" r:id="rId27"/>
    <p:sldId id="299" r:id="rId28"/>
    <p:sldId id="320" r:id="rId29"/>
    <p:sldId id="339" r:id="rId30"/>
    <p:sldId id="322" r:id="rId31"/>
    <p:sldId id="323" r:id="rId32"/>
    <p:sldId id="325" r:id="rId33"/>
    <p:sldId id="340" r:id="rId34"/>
    <p:sldId id="329" r:id="rId35"/>
    <p:sldId id="324" r:id="rId3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4" autoAdjust="0"/>
    <p:restoredTop sz="96405" autoAdjust="0"/>
  </p:normalViewPr>
  <p:slideViewPr>
    <p:cSldViewPr snapToGrid="0">
      <p:cViewPr varScale="1">
        <p:scale>
          <a:sx n="92" d="100"/>
          <a:sy n="92" d="100"/>
        </p:scale>
        <p:origin x="1332" y="90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22"/>
    </p:cViewPr>
  </p:sorterViewPr>
  <p:notesViewPr>
    <p:cSldViewPr snapToGrid="0">
      <p:cViewPr varScale="1">
        <p:scale>
          <a:sx n="69" d="100"/>
          <a:sy n="69" d="100"/>
        </p:scale>
        <p:origin x="3354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8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26764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2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52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17680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6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1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2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20490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6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39072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2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89988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8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0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4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data, a bar chart is a good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29477" y="1659701"/>
            <a:ext cx="6792676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df = pd.DataFrame([('Male', 10),('Male', 11), ('Female', 11), ('Female', 12), ('Female', 12)], columns=['Gender','Age'])</a:t>
            </a:r>
          </a:p>
          <a:p>
            <a:r>
              <a:rPr lang="en-US" b="1" dirty="0"/>
              <a:t>x = df.groupby('Gender').count()</a:t>
            </a:r>
          </a:p>
          <a:p>
            <a:r>
              <a:rPr lang="en-US" b="1" dirty="0"/>
              <a:t>print (x)</a:t>
            </a:r>
          </a:p>
          <a:p>
            <a:r>
              <a:rPr lang="en-US" b="1" dirty="0"/>
              <a:t>x.plot(kind='bar')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93" y="2596994"/>
            <a:ext cx="4279041" cy="363123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405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describing how measurements are distributed in the data</a:t>
            </a:r>
          </a:p>
          <a:p>
            <a:r>
              <a:rPr lang="en-US" dirty="0"/>
              <a:t>The average IQ is 100 and the standard deviation is 15 points</a:t>
            </a:r>
          </a:p>
          <a:p>
            <a:r>
              <a:rPr lang="en-US" dirty="0"/>
              <a:t>A person with an IQ of 115 is one standard deviation above the mean</a:t>
            </a:r>
          </a:p>
          <a:p>
            <a:r>
              <a:rPr lang="en-US" dirty="0"/>
              <a:t>A person with an IQ of 85 is one standard deviation below the mean</a:t>
            </a:r>
          </a:p>
          <a:p>
            <a:r>
              <a:rPr lang="en-US" dirty="0"/>
              <a:t>A person with an IQ of 130 is two standard deviations above the mean</a:t>
            </a:r>
          </a:p>
          <a:p>
            <a:r>
              <a:rPr lang="en-US" dirty="0"/>
              <a:t>By definition, 68% lie within 1 standard deviation, 95% within 2, and 99% within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5CDA1-748C-9348-9F1D-1E524D1A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45745"/>
            <a:ext cx="53340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25CCD-B47A-B441-AED9-95DD4BD74BD5}"/>
              </a:ext>
            </a:extLst>
          </p:cNvPr>
          <p:cNvSpPr txBox="1"/>
          <p:nvPr/>
        </p:nvSpPr>
        <p:spPr>
          <a:xfrm>
            <a:off x="5355772" y="3945745"/>
            <a:ext cx="3245303" cy="52322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print (df.std(), df.mean())</a:t>
            </a:r>
          </a:p>
          <a:p>
            <a:r>
              <a:rPr lang="en-US" dirty="0"/>
              <a:t>1.437336, 11.714286</a:t>
            </a:r>
          </a:p>
        </p:txBody>
      </p:sp>
    </p:spTree>
    <p:extLst>
      <p:ext uri="{BB962C8B-B14F-4D97-AF65-F5344CB8AC3E}">
        <p14:creationId xmlns:p14="http://schemas.microsoft.com/office/powerpoint/2010/main" val="104017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7393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94A484-6EF5-4C7D-B3F3-A5132CF0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60639" cy="5072616"/>
          </a:xfrm>
        </p:spPr>
        <p:txBody>
          <a:bodyPr/>
          <a:lstStyle/>
          <a:p>
            <a:r>
              <a:rPr lang="en-US" dirty="0"/>
              <a:t>Most of the models you will use require data to be perfectly clean</a:t>
            </a:r>
          </a:p>
          <a:p>
            <a:pPr lvl="1"/>
            <a:r>
              <a:rPr lang="en-US" dirty="0"/>
              <a:t>Cannot have null values</a:t>
            </a:r>
          </a:p>
          <a:p>
            <a:pPr lvl="1"/>
            <a:r>
              <a:rPr lang="en-US" dirty="0"/>
              <a:t>Text sometimes needs to be replaced with numbers</a:t>
            </a:r>
          </a:p>
          <a:p>
            <a:pPr lvl="1"/>
            <a:r>
              <a:rPr lang="en-US" dirty="0"/>
              <a:t>Numbers need to be on the same scale</a:t>
            </a:r>
          </a:p>
          <a:p>
            <a:r>
              <a:rPr lang="en-US" dirty="0"/>
              <a:t>There are some basic data types in machine learning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Continuous </a:t>
            </a:r>
            <a:r>
              <a:rPr lang="mr-IN" dirty="0"/>
              <a:t>–</a:t>
            </a:r>
            <a:r>
              <a:rPr lang="en-US" dirty="0"/>
              <a:t> decimal numbers (weight or income)</a:t>
            </a:r>
          </a:p>
          <a:p>
            <a:pPr lvl="2"/>
            <a:r>
              <a:rPr lang="en-US" dirty="0"/>
              <a:t>Discreet </a:t>
            </a:r>
            <a:r>
              <a:rPr lang="mr-IN" dirty="0"/>
              <a:t>–</a:t>
            </a:r>
            <a:r>
              <a:rPr lang="en-US" dirty="0"/>
              <a:t> whole numbers (number of students)</a:t>
            </a:r>
          </a:p>
          <a:p>
            <a:pPr lvl="2"/>
            <a:r>
              <a:rPr lang="en-US" dirty="0"/>
              <a:t>Binned </a:t>
            </a:r>
            <a:r>
              <a:rPr lang="mr-IN" dirty="0"/>
              <a:t>–</a:t>
            </a:r>
            <a:r>
              <a:rPr lang="en-US" dirty="0"/>
              <a:t> numbers grouped together to form a category (18-25) (26-35) (36-45)</a:t>
            </a:r>
          </a:p>
          <a:p>
            <a:pPr lvl="1"/>
            <a:r>
              <a:rPr lang="en-US" dirty="0"/>
              <a:t>Categorical </a:t>
            </a:r>
            <a:r>
              <a:rPr lang="mr-IN" dirty="0"/>
              <a:t>–</a:t>
            </a:r>
            <a:r>
              <a:rPr lang="en-US" dirty="0"/>
              <a:t> text or numeric that represents a category (male/female)</a:t>
            </a:r>
          </a:p>
          <a:p>
            <a:pPr lvl="1"/>
            <a:r>
              <a:rPr lang="en-US" dirty="0"/>
              <a:t>Time series </a:t>
            </a:r>
            <a:r>
              <a:rPr lang="mr-IN" dirty="0"/>
              <a:t>–</a:t>
            </a:r>
            <a:r>
              <a:rPr lang="en-US" dirty="0"/>
              <a:t> sequence of numbers collected at regular interval (temperature measurement from a weather station)</a:t>
            </a:r>
          </a:p>
          <a:p>
            <a:pPr lvl="1"/>
            <a:r>
              <a:rPr lang="en-US" dirty="0"/>
              <a:t>Text </a:t>
            </a:r>
            <a:r>
              <a:rPr lang="mr-IN" dirty="0"/>
              <a:t>–</a:t>
            </a:r>
            <a:r>
              <a:rPr lang="en-US" dirty="0"/>
              <a:t> any free-form text needs to be converted to a numeric document term matrix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F2A063-C413-46A5-887A-53D57526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165D60-691A-4A63-8B19-24D35223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19038"/>
            <a:ext cx="8020050" cy="5072616"/>
          </a:xfrm>
        </p:spPr>
        <p:txBody>
          <a:bodyPr/>
          <a:lstStyle/>
          <a:p>
            <a:r>
              <a:rPr lang="en-US" dirty="0"/>
              <a:t>Nulls or missing values can mess up the calculation</a:t>
            </a:r>
          </a:p>
          <a:p>
            <a:pPr lvl="1"/>
            <a:r>
              <a:rPr lang="en-US" dirty="0"/>
              <a:t>Need to remove them or replace them</a:t>
            </a:r>
          </a:p>
          <a:p>
            <a:pPr lvl="1"/>
            <a:r>
              <a:rPr lang="en-US" dirty="0"/>
              <a:t>Usually replace them with the central tendency (mean, median, mode) or zero</a:t>
            </a:r>
          </a:p>
          <a:p>
            <a:pPr lvl="1"/>
            <a:r>
              <a:rPr lang="en-US" dirty="0"/>
              <a:t>NaN is used in Pandas to represent Not a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isnull()</a:t>
            </a:r>
            <a:r>
              <a:rPr lang="en-US" dirty="0"/>
              <a:t> will return a series of True/False indicating if a value is Null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fillna()</a:t>
            </a:r>
            <a:r>
              <a:rPr lang="en-US" dirty="0"/>
              <a:t> replaces nulls with another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324579-10FD-4CEA-908E-3FAA1E80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C6F41-BEEF-410A-8078-0F5459591171}"/>
              </a:ext>
            </a:extLst>
          </p:cNvPr>
          <p:cNvSpPr txBox="1"/>
          <p:nvPr/>
        </p:nvSpPr>
        <p:spPr>
          <a:xfrm>
            <a:off x="581025" y="3472603"/>
            <a:ext cx="8092017" cy="249299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import pandas as pd</a:t>
            </a:r>
          </a:p>
          <a:p>
            <a:r>
              <a:rPr lang="en-US" sz="1200" b="1" dirty="0"/>
              <a:t>fatal = pd.read_csv('2012_Workplace_Fatalities_by_State.csv')</a:t>
            </a:r>
          </a:p>
          <a:p>
            <a:r>
              <a:rPr lang="en-US" sz="1200" b="1" dirty="0"/>
              <a:t>print (fatal.columns)</a:t>
            </a:r>
          </a:p>
          <a:p>
            <a:endParaRPr lang="en-US" sz="1200" b="1" dirty="0"/>
          </a:p>
          <a:p>
            <a:r>
              <a:rPr lang="en-US" sz="1200" b="1" dirty="0"/>
              <a:t>fatal.columns = ['State', 'NumberOfFatalities', 'RateOfFatalities', 'StateRank', 'NumberOfInjuries', 'InjuriesRate', 'PenaltiesAvg', 'PenaltiesRank', 'Inspectors', 'YearsToInspectEachWorkplaceOnce', 'StateFederal']</a:t>
            </a:r>
          </a:p>
          <a:p>
            <a:endParaRPr lang="en-US" sz="1200" b="1" dirty="0"/>
          </a:p>
          <a:p>
            <a:r>
              <a:rPr lang="en-US" sz="1200" b="1" dirty="0"/>
              <a:t>print (fatal['PenaltiesRank'].mean())</a:t>
            </a:r>
          </a:p>
          <a:p>
            <a:r>
              <a:rPr lang="en-US" sz="1200" b="1" dirty="0"/>
              <a:t>print (fatal['PenaltiesRank'][48:])</a:t>
            </a:r>
          </a:p>
          <a:p>
            <a:r>
              <a:rPr lang="en-US" sz="1200" b="1" dirty="0"/>
              <a:t>print (fatal['PenaltiesRank'][48:].isnull())</a:t>
            </a:r>
          </a:p>
          <a:p>
            <a:r>
              <a:rPr lang="en-US" sz="1200" b="1" dirty="0"/>
              <a:t>fatal['PenaltiesRank'] = fatal['PenaltiesRank'].fillna(fatal['PenaltiesRank'].mean())</a:t>
            </a:r>
          </a:p>
          <a:p>
            <a:r>
              <a:rPr lang="en-US" sz="1200" b="1" dirty="0"/>
              <a:t>print (fatal['PenaltiesRank'][48:])</a:t>
            </a:r>
          </a:p>
        </p:txBody>
      </p:sp>
    </p:spTree>
    <p:extLst>
      <p:ext uri="{BB962C8B-B14F-4D97-AF65-F5344CB8AC3E}">
        <p14:creationId xmlns:p14="http://schemas.microsoft.com/office/powerpoint/2010/main" val="20811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136CC8-782F-4073-8B6B-93AB450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dirty="0"/>
              <a:t> can add a new column to a DataFrame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drop()</a:t>
            </a:r>
            <a:r>
              <a:rPr lang="en-US" dirty="0"/>
              <a:t> removes a column from a DataFrame</a:t>
            </a:r>
          </a:p>
          <a:p>
            <a:r>
              <a:rPr lang="en-US" dirty="0"/>
              <a:t>Categorical replaces strings with number placeholders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dirty="0"/>
              <a:t> converts the data type of a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E4F74B-0835-41E3-9DD7-F9189FC4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Fixing Up DataFrames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3F72-0D71-428D-83E4-D0E0E0B1184C}"/>
              </a:ext>
            </a:extLst>
          </p:cNvPr>
          <p:cNvSpPr txBox="1"/>
          <p:nvPr/>
        </p:nvSpPr>
        <p:spPr>
          <a:xfrm>
            <a:off x="542925" y="2957742"/>
            <a:ext cx="7902335" cy="16004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fatal.insert(11, 'Program', pd.Categorical(fatal['StateFederal']).codes)</a:t>
            </a:r>
          </a:p>
          <a:p>
            <a:endParaRPr lang="en-US" b="1" dirty="0"/>
          </a:p>
          <a:p>
            <a:r>
              <a:rPr lang="en-US" b="1" dirty="0"/>
              <a:t>print (fatal[['Program', 'StateFederal']])</a:t>
            </a:r>
          </a:p>
          <a:p>
            <a:endParaRPr lang="en-US" b="1" dirty="0"/>
          </a:p>
          <a:p>
            <a:r>
              <a:rPr lang="en-US" b="1" dirty="0"/>
              <a:t>fatal['NumberOfFatalities'].fillna(0).astype(int)</a:t>
            </a:r>
          </a:p>
          <a:p>
            <a:endParaRPr lang="en-US" b="1" dirty="0"/>
          </a:p>
          <a:p>
            <a:r>
              <a:rPr lang="en-US" b="1" dirty="0"/>
              <a:t>fatal.drop(['StateFederal'], axis=1, inplace=True)</a:t>
            </a:r>
          </a:p>
        </p:txBody>
      </p:sp>
    </p:spTree>
    <p:extLst>
      <p:ext uri="{BB962C8B-B14F-4D97-AF65-F5344CB8AC3E}">
        <p14:creationId xmlns:p14="http://schemas.microsoft.com/office/powerpoint/2010/main" val="195295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0D2844-6C22-4BF9-9727-CF00AA07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Sometimes numbers in a dataset can be on a different scale in one column vs. another</a:t>
            </a:r>
          </a:p>
          <a:p>
            <a:pPr lvl="1"/>
            <a:r>
              <a:rPr lang="en-US" dirty="0"/>
              <a:t>Weight might be measured in pounds, heights in inches</a:t>
            </a:r>
          </a:p>
          <a:p>
            <a:pPr lvl="1"/>
            <a:r>
              <a:rPr lang="en-US" dirty="0"/>
              <a:t>Value range in different columns can be wildly different</a:t>
            </a:r>
          </a:p>
          <a:p>
            <a:r>
              <a:rPr lang="en-US" dirty="0"/>
              <a:t>Rescaling them to a common scale can be helpful for understanding how to compare data in different scale</a:t>
            </a:r>
          </a:p>
          <a:p>
            <a:r>
              <a:rPr lang="en-US" dirty="0"/>
              <a:t>Some algorithms require that all the numbers be on the same scale, others might not care but may perform better if they are rescaled first</a:t>
            </a:r>
          </a:p>
          <a:p>
            <a:r>
              <a:rPr lang="en-US" dirty="0"/>
              <a:t>Large trial and error to see what works best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D18F47-9939-4A10-9AED-9DC56ABA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Rescaling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8CC6D-1278-46D6-BF78-0BF1CDC2A151}"/>
              </a:ext>
            </a:extLst>
          </p:cNvPr>
          <p:cNvSpPr txBox="1"/>
          <p:nvPr/>
        </p:nvSpPr>
        <p:spPr>
          <a:xfrm>
            <a:off x="415910" y="4311280"/>
            <a:ext cx="8312181" cy="149271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from sklearn import preprocessing as pp</a:t>
            </a:r>
          </a:p>
          <a:p>
            <a:r>
              <a:rPr lang="en-US" sz="1300" b="1" dirty="0"/>
              <a:t>x = fatal.NumberOfFatalities</a:t>
            </a:r>
          </a:p>
          <a:p>
            <a:r>
              <a:rPr lang="en-US" sz="1300" b="1" dirty="0"/>
              <a:t>print (x.mean(), x.std(), x.min(), x.max())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171 624 0 4628</a:t>
            </a:r>
          </a:p>
          <a:p>
            <a:r>
              <a:rPr lang="en-US" sz="1300" b="1" dirty="0"/>
              <a:t>pp.scale(x, with_mean = False,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[ 60. 218. 149.  88. 137.]</a:t>
            </a:r>
          </a:p>
          <a:p>
            <a:r>
              <a:rPr lang="en-US" sz="1300" b="1" dirty="0"/>
              <a:t>pp.scale(x, with_mean = True,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[-111  46  -22. -83 -34]</a:t>
            </a:r>
          </a:p>
          <a:p>
            <a:r>
              <a:rPr lang="en-US" sz="1300" b="1" dirty="0"/>
              <a:t>pp.scale(x, with_mean = False,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[0.09 0.35 0.24 0.14 0.22]</a:t>
            </a:r>
          </a:p>
          <a:p>
            <a:r>
              <a:rPr lang="en-US" sz="1300" b="1" dirty="0"/>
              <a:t>pp.scale(x, with_mean = True,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[-0.17  0.07 -0.03 -0.13  -0.05]</a:t>
            </a:r>
          </a:p>
        </p:txBody>
      </p:sp>
    </p:spTree>
    <p:extLst>
      <p:ext uri="{BB962C8B-B14F-4D97-AF65-F5344CB8AC3E}">
        <p14:creationId xmlns:p14="http://schemas.microsoft.com/office/powerpoint/2010/main" val="143815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14919" cy="5072616"/>
          </a:xfrm>
        </p:spPr>
        <p:txBody>
          <a:bodyPr/>
          <a:lstStyle/>
          <a:p>
            <a:r>
              <a:rPr lang="en-US" dirty="0"/>
              <a:t>Often you need to combine two DataFrames into one</a:t>
            </a:r>
          </a:p>
          <a:p>
            <a:pPr lvl="1"/>
            <a:r>
              <a:rPr lang="en-US" dirty="0"/>
              <a:t>Read in separate files and append them together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dirty="0"/>
              <a:t> in SQL</a:t>
            </a:r>
          </a:p>
          <a:p>
            <a:pPr lvl="1"/>
            <a:r>
              <a:rPr lang="en-US" dirty="0"/>
              <a:t>Combine columns from calculation to create a new DataFrame structure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dirty="0"/>
              <a:t> is a function that can combine two DataFrames together, either along the row or column axis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3D19-8C74-48E2-93B8-5FCE44ACFF42}"/>
              </a:ext>
            </a:extLst>
          </p:cNvPr>
          <p:cNvSpPr txBox="1"/>
          <p:nvPr/>
        </p:nvSpPr>
        <p:spPr>
          <a:xfrm>
            <a:off x="272745" y="2957333"/>
            <a:ext cx="8598511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>
                <a:cs typeface="Courier New" panose="02070309020205020404" pitchFamily="49" charset="0"/>
              </a:rPr>
              <a:t>df1 = pd.DataFrame([('Male', 10),('Male', 11), ('Female', 11), ('Female', 12), ('Female', 12)],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df2 = pd.DataFrame([('Male', 20),('Male', 21), ('Female', 21), ('Female', 22)],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df2])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  <a:p>
            <a:r>
              <a:rPr lang="en-US" b="1" dirty="0">
                <a:cs typeface="Courier New" panose="02070309020205020404" pitchFamily="49" charset="0"/>
              </a:rPr>
              <a:t>df3 = pd.DataFrame([('John', 'Smith'), ('Joe','Average'), ('Jane', 'Doe'), ('Jill', 'Hill')], columns = ['First', 'Last'])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df3], axis = 1)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39154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a feature like a SQL Join to match two DataFrames on a common column value, 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merge</a:t>
            </a:r>
            <a:r>
              <a:rPr lang="en-US" dirty="0"/>
              <a:t>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0A111-1DE6-4DCD-90BC-A835D0B6B3A9}"/>
              </a:ext>
            </a:extLst>
          </p:cNvPr>
          <p:cNvSpPr txBox="1"/>
          <p:nvPr/>
        </p:nvSpPr>
        <p:spPr>
          <a:xfrm>
            <a:off x="170441" y="1961584"/>
            <a:ext cx="8803118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       </a:t>
            </a:r>
          </a:p>
          <a:p>
            <a:r>
              <a:rPr lang="en-US" b="1" dirty="0"/>
              <a:t>     'first_name': ['John', 'Sue', 'Jack', 'Alice', 'Joe'],        </a:t>
            </a:r>
          </a:p>
          <a:p>
            <a:r>
              <a:rPr lang="en-US" b="1" dirty="0"/>
              <a:t>     'last_name': ['Smith', 'Miller', 'Sprat', 'Wonderland', 'Blow']}</a:t>
            </a:r>
          </a:p>
          <a:p>
            <a:r>
              <a:rPr lang="en-US" b="1" dirty="0"/>
              <a:t>df1 = pd.DataFrame(person_data, columns = ['id', 'first_name', 'last_name'])</a:t>
            </a:r>
          </a:p>
          <a:p>
            <a:endParaRPr lang="en-US" b="1" dirty="0"/>
          </a:p>
          <a:p>
            <a:r>
              <a:rPr lang="en-US" b="1" dirty="0"/>
              <a:t>skill_data = {'id' : ['1', '1', '2', '3', '3', '3', '5', '6'],</a:t>
            </a:r>
          </a:p>
          <a:p>
            <a:r>
              <a:rPr lang="en-US" b="1" dirty="0"/>
              <a:t>   'skill' : ['C++', 'Java', 'Java', 'C++', 'Java', 'Python', 'Python', 'Java']}</a:t>
            </a:r>
          </a:p>
          <a:p>
            <a:r>
              <a:rPr lang="en-US" b="1" dirty="0"/>
              <a:t>df2 = pd.DataFrame(skill_data, columns = ['id', 'skill'])</a:t>
            </a:r>
          </a:p>
          <a:p>
            <a:r>
              <a:rPr lang="en-US" b="1" dirty="0"/>
              <a:t>print (pd.merge(df1, df2, on = 'id'))</a:t>
            </a:r>
          </a:p>
          <a:p>
            <a:r>
              <a:rPr lang="en-US" b="1" dirty="0"/>
              <a:t>print (pd.merge(df1, df2, how = 'left'))</a:t>
            </a:r>
          </a:p>
        </p:txBody>
      </p:sp>
    </p:spTree>
    <p:extLst>
      <p:ext uri="{BB962C8B-B14F-4D97-AF65-F5344CB8AC3E}">
        <p14:creationId xmlns:p14="http://schemas.microsoft.com/office/powerpoint/2010/main" val="100172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column of categorical data list Status that could have values of Active, Pending, Cancelled</a:t>
            </a:r>
          </a:p>
          <a:p>
            <a:r>
              <a:rPr lang="en-US" dirty="0"/>
              <a:t>In some cases, you need to re-encode this data as a sequential number</a:t>
            </a:r>
          </a:p>
          <a:p>
            <a:pPr lvl="1"/>
            <a:r>
              <a:rPr lang="en-US" dirty="0"/>
              <a:t>Categorical function will do that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Categorical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162479" y="2679024"/>
            <a:ext cx="6819042" cy="20313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</a:t>
            </a:r>
          </a:p>
          <a:p>
            <a:r>
              <a:rPr lang="en-US" b="1" dirty="0"/>
              <a:t>    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df1.status = pd.Categorical(df1.status).codes</a:t>
            </a:r>
          </a:p>
          <a:p>
            <a:r>
              <a:rPr lang="en-US" b="1" dirty="0"/>
              <a:t>print (df1)</a:t>
            </a:r>
          </a:p>
        </p:txBody>
      </p:sp>
    </p:spTree>
    <p:extLst>
      <p:ext uri="{BB962C8B-B14F-4D97-AF65-F5344CB8AC3E}">
        <p14:creationId xmlns:p14="http://schemas.microsoft.com/office/powerpoint/2010/main" val="14766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/>
              <a:t>Pandasql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 dirty="0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require the data be encoded as multiple columns with a </a:t>
            </a:r>
            <a:br>
              <a:rPr lang="en-US" dirty="0"/>
            </a:br>
            <a:r>
              <a:rPr lang="en-US" dirty="0"/>
              <a:t>0 or 1 indicating which value it is</a:t>
            </a:r>
          </a:p>
          <a:p>
            <a:r>
              <a:rPr lang="en-US" dirty="0"/>
              <a:t>Sometimes you skip the first column as a baseline and sometimes not</a:t>
            </a:r>
          </a:p>
          <a:p>
            <a:r>
              <a:rPr lang="en-US" dirty="0"/>
              <a:t>Also referred to as One Hot Encoding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17827" y="2797896"/>
            <a:ext cx="8108346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dummies = pd.get_dummies(df1.status, drop_first = True)</a:t>
            </a:r>
          </a:p>
          <a:p>
            <a:r>
              <a:rPr lang="en-US" b="1" dirty="0"/>
              <a:t>df2 = pd.concat([df1[['id','first_name']], dummies], axis = 1)</a:t>
            </a:r>
          </a:p>
          <a:p>
            <a:r>
              <a:rPr lang="en-US" b="1" dirty="0"/>
              <a:t>print (df2)</a:t>
            </a:r>
          </a:p>
          <a:p>
            <a:r>
              <a:rPr lang="en-US" b="1" dirty="0"/>
              <a:t>dummies = pd.get_dummies(df1.status, drop_first = False)</a:t>
            </a:r>
          </a:p>
          <a:p>
            <a:r>
              <a:rPr lang="en-US" b="1" dirty="0"/>
              <a:t>df3 = pd.concat([df1[['id','first_name']], dummies], axis = 1)</a:t>
            </a:r>
          </a:p>
          <a:p>
            <a:r>
              <a:rPr lang="en-US" b="1" dirty="0"/>
              <a:t>print (df3)</a:t>
            </a:r>
          </a:p>
        </p:txBody>
      </p:sp>
    </p:spTree>
    <p:extLst>
      <p:ext uri="{BB962C8B-B14F-4D97-AF65-F5344CB8AC3E}">
        <p14:creationId xmlns:p14="http://schemas.microsoft.com/office/powerpoint/2010/main" val="100941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5C5CC-F485-DF4C-83B4-3D065F5F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6" y="3331724"/>
            <a:ext cx="3246326" cy="2859230"/>
          </a:xfrm>
          <a:ln>
            <a:solidFill>
              <a:schemeClr val="accent3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2972BC-BF3E-614B-A892-20975DF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9BF5C-1CF2-7045-864D-B5388FB26676}"/>
              </a:ext>
            </a:extLst>
          </p:cNvPr>
          <p:cNvSpPr txBox="1">
            <a:spLocks/>
          </p:cNvSpPr>
          <p:nvPr/>
        </p:nvSpPr>
        <p:spPr bwMode="auto">
          <a:xfrm>
            <a:off x="581024" y="1155614"/>
            <a:ext cx="8270368" cy="363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6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In the first case, we encoded three values into two columns</a:t>
            </a:r>
          </a:p>
          <a:p>
            <a:pPr lvl="1"/>
            <a:r>
              <a:rPr lang="en-US" sz="1800" kern="0" dirty="0"/>
              <a:t>Active becomes the baseline as indicated with zeros in Cancelled and Pending</a:t>
            </a:r>
          </a:p>
          <a:p>
            <a:pPr lvl="1"/>
            <a:r>
              <a:rPr lang="en-US" sz="1800" kern="0" dirty="0"/>
              <a:t>This is usually what we need for regression analysis</a:t>
            </a:r>
          </a:p>
          <a:p>
            <a:r>
              <a:rPr lang="en-US" sz="1800" kern="0" dirty="0"/>
              <a:t>In the second case, we encoded the three values into three columns each with a 1 to indicate it is the value</a:t>
            </a:r>
          </a:p>
          <a:p>
            <a:pPr lvl="1"/>
            <a:r>
              <a:rPr lang="en-US" sz="1800" kern="0" dirty="0"/>
              <a:t>Usually need to do this for Neural Networks</a:t>
            </a:r>
          </a:p>
          <a:p>
            <a:r>
              <a:rPr lang="en-US" sz="1800" kern="0" dirty="0"/>
              <a:t>Models like Naive Bayes and Decision Trees </a:t>
            </a:r>
            <a:br>
              <a:rPr lang="en-US" sz="1800" kern="0" dirty="0"/>
            </a:br>
            <a:r>
              <a:rPr lang="en-US" sz="1800" kern="0" dirty="0"/>
              <a:t>that don’t use distance calculations don’t </a:t>
            </a:r>
            <a:br>
              <a:rPr lang="en-US" sz="1800" kern="0" dirty="0"/>
            </a:br>
            <a:r>
              <a:rPr lang="en-US" sz="1800" kern="0" dirty="0"/>
              <a:t>usually need to be dummy coded</a:t>
            </a:r>
          </a:p>
        </p:txBody>
      </p:sp>
    </p:spTree>
    <p:extLst>
      <p:ext uri="{BB962C8B-B14F-4D97-AF65-F5344CB8AC3E}">
        <p14:creationId xmlns:p14="http://schemas.microsoft.com/office/powerpoint/2010/main" val="421291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61634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5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models require that they be trained with a set of data first</a:t>
            </a:r>
          </a:p>
          <a:p>
            <a:r>
              <a:rPr lang="en-US" dirty="0"/>
              <a:t>After training, you need to test the results using another set of data which has the known values you are trying to predict</a:t>
            </a:r>
          </a:p>
          <a:p>
            <a:r>
              <a:rPr lang="en-US" dirty="0"/>
              <a:t>By comparing the predicted values to the known values, you can determine how good a model is at predicting</a:t>
            </a:r>
          </a:p>
          <a:p>
            <a:r>
              <a:rPr lang="en-US" dirty="0"/>
              <a:t>Run the same data through multiple different algorithms with different parameters to tweak the result until you find the combination that yields the best results</a:t>
            </a:r>
          </a:p>
          <a:p>
            <a:r>
              <a:rPr lang="en-US" dirty="0"/>
              <a:t>Pandas and Scikit-learn offer many ways to split a dataset into a training and testing set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  <a:p>
            <a:r>
              <a:rPr lang="en-US" dirty="0"/>
              <a:t>It is important to examine the two sets to make sure they are fairly representative of the whole set and not skewed in some 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</p:spTree>
    <p:extLst>
      <p:ext uri="{BB962C8B-B14F-4D97-AF65-F5344CB8AC3E}">
        <p14:creationId xmlns:p14="http://schemas.microsoft.com/office/powerpoint/2010/main" val="191464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038CC-935E-4C90-9D74-9862162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82462"/>
            <a:ext cx="8020050" cy="5072616"/>
          </a:xfrm>
        </p:spPr>
        <p:txBody>
          <a:bodyPr/>
          <a:lstStyle/>
          <a:p>
            <a:r>
              <a:rPr lang="en-US" dirty="0"/>
              <a:t>Sample is a method built into DataFrame objects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A9E12E-3344-4DAD-82C5-C9B51004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2ECC-AF96-4145-AD20-52199D162E47}"/>
              </a:ext>
            </a:extLst>
          </p:cNvPr>
          <p:cNvSpPr txBox="1"/>
          <p:nvPr/>
        </p:nvSpPr>
        <p:spPr>
          <a:xfrm>
            <a:off x="1500380" y="2189086"/>
            <a:ext cx="6143240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train = fatal.sample(frac=0.8,random_state=200)</a:t>
            </a:r>
          </a:p>
          <a:p>
            <a:r>
              <a:rPr lang="en-US" sz="1200" b="1" dirty="0"/>
              <a:t>test = fatal[~fatal.index.isin(train.index)]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1     0.592</a:t>
            </a:r>
          </a:p>
          <a:p>
            <a:r>
              <a:rPr lang="en-US" sz="1200" b="1" dirty="0"/>
              <a:t>0     0.470</a:t>
            </a:r>
          </a:p>
          <a:p>
            <a:endParaRPr lang="en-US" sz="1200" b="1" dirty="0"/>
          </a:p>
          <a:p>
            <a:r>
              <a:rPr lang="en-US" sz="1200" b="1" dirty="0"/>
              <a:t>1     0.625</a:t>
            </a:r>
          </a:p>
          <a:p>
            <a:r>
              <a:rPr lang="en-US" sz="1200" b="1" dirty="0"/>
              <a:t>0     0.375</a:t>
            </a:r>
          </a:p>
          <a:p>
            <a:endParaRPr lang="en-US" sz="1200" b="1" dirty="0"/>
          </a:p>
          <a:p>
            <a:r>
              <a:rPr lang="is-IS" sz="1200" b="1" dirty="0"/>
              <a:t>(42, 11) (34, 11) (8,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586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75D75-066B-48E5-9F28-6820FA9F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91606"/>
            <a:ext cx="8020050" cy="5072616"/>
          </a:xfrm>
        </p:spPr>
        <p:txBody>
          <a:bodyPr/>
          <a:lstStyle/>
          <a:p>
            <a:r>
              <a:rPr lang="en-US" dirty="0"/>
              <a:t>Convenient function to split the sets in one step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4A92C-94BF-4C55-807E-A0B401B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11309-77A8-4DF6-94F5-A2590B373592}"/>
              </a:ext>
            </a:extLst>
          </p:cNvPr>
          <p:cNvSpPr txBox="1"/>
          <p:nvPr/>
        </p:nvSpPr>
        <p:spPr>
          <a:xfrm>
            <a:off x="1491236" y="2170798"/>
            <a:ext cx="6161528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from sklearn.model_selection import train_test_split</a:t>
            </a:r>
          </a:p>
          <a:p>
            <a:r>
              <a:rPr lang="en-US" sz="1200" b="1" dirty="0"/>
              <a:t>train, test = train_test_split(fatal, test_size=0.2)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1     0.515</a:t>
            </a:r>
          </a:p>
          <a:p>
            <a:r>
              <a:rPr lang="en-US" sz="1200" b="1" dirty="0"/>
              <a:t>0     0.484</a:t>
            </a:r>
          </a:p>
          <a:p>
            <a:endParaRPr lang="en-US" sz="1200" b="1" dirty="0"/>
          </a:p>
          <a:p>
            <a:r>
              <a:rPr lang="en-US" sz="1200" b="1" dirty="0"/>
              <a:t>1     0.555</a:t>
            </a:r>
          </a:p>
          <a:p>
            <a:r>
              <a:rPr lang="en-US" sz="1200" b="1" dirty="0"/>
              <a:t>0     0.444</a:t>
            </a:r>
          </a:p>
          <a:p>
            <a:endParaRPr lang="en-US" sz="1200" b="1" dirty="0"/>
          </a:p>
          <a:p>
            <a:r>
              <a:rPr lang="is-IS" sz="1200" b="1" dirty="0"/>
              <a:t>(42, 11) (33, 11) (9,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5559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7788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8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unformatted text can come in many forms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Resumes</a:t>
            </a:r>
          </a:p>
          <a:p>
            <a:pPr lvl="1"/>
            <a:r>
              <a:rPr lang="en-US" dirty="0"/>
              <a:t>White Papers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Words don’t process well mathematically, so you need to convert the words into a matrix of numbers that can be run through the algorithms</a:t>
            </a:r>
          </a:p>
          <a:p>
            <a:r>
              <a:rPr lang="en-US" dirty="0"/>
              <a:t>Document Term Matrix (DTM) is a restructuring of text data that describes the frequency that words or terms occur in a collection of documents (often called a corpus)</a:t>
            </a:r>
          </a:p>
          <a:p>
            <a:r>
              <a:rPr lang="en-US" dirty="0"/>
              <a:t>There are many steps involved in getting the data to this format</a:t>
            </a:r>
          </a:p>
          <a:p>
            <a:pPr lvl="1"/>
            <a:r>
              <a:rPr lang="en-US" dirty="0"/>
              <a:t>Split lines into words (tokenization)</a:t>
            </a:r>
          </a:p>
          <a:p>
            <a:pPr lvl="1"/>
            <a:r>
              <a:rPr lang="en-US" dirty="0"/>
              <a:t>Removing punctuation, numbers, etc.</a:t>
            </a:r>
          </a:p>
          <a:p>
            <a:pPr lvl="1"/>
            <a:r>
              <a:rPr lang="en-US" dirty="0"/>
              <a:t>Standardizing on upper/lower case</a:t>
            </a:r>
          </a:p>
          <a:p>
            <a:pPr lvl="1"/>
            <a:r>
              <a:rPr lang="en-US" dirty="0"/>
              <a:t>Removing trivial words (of, and, or, is, etc.) called stop words</a:t>
            </a:r>
          </a:p>
          <a:p>
            <a:pPr lvl="1"/>
            <a:r>
              <a:rPr lang="en-US" dirty="0"/>
              <a:t>Stemming versions of words (run, running, runs)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86430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for doing this are formulaic and there are many recipes to get there</a:t>
            </a:r>
          </a:p>
          <a:p>
            <a:r>
              <a:rPr lang="en-US" dirty="0"/>
              <a:t>The result is a big matrix which can be fed into any of the models just like regular data</a:t>
            </a:r>
          </a:p>
          <a:p>
            <a:r>
              <a:rPr lang="en-US" dirty="0"/>
              <a:t>Common usages include:</a:t>
            </a:r>
          </a:p>
          <a:p>
            <a:pPr lvl="1"/>
            <a:r>
              <a:rPr lang="en-US" dirty="0"/>
              <a:t>Classify a document into a category (spam/not spam)</a:t>
            </a:r>
          </a:p>
          <a:p>
            <a:pPr lvl="1"/>
            <a:r>
              <a:rPr lang="en-US" dirty="0"/>
              <a:t>Determine the overall sentiment of the document </a:t>
            </a:r>
          </a:p>
          <a:p>
            <a:pPr lvl="1"/>
            <a:r>
              <a:rPr lang="en-US" dirty="0"/>
              <a:t>Plagiarism detection</a:t>
            </a:r>
          </a:p>
          <a:p>
            <a:pPr lvl="1"/>
            <a:r>
              <a:rPr lang="en-US" dirty="0"/>
              <a:t>Finding similar papers for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57735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A7E42A-923C-4492-81D2-F6BC4208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Example DTM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F6D43-F1AB-40F2-9F18-0FB4C6B9BF7F}"/>
              </a:ext>
            </a:extLst>
          </p:cNvPr>
          <p:cNvSpPr txBox="1"/>
          <p:nvPr/>
        </p:nvSpPr>
        <p:spPr>
          <a:xfrm>
            <a:off x="587695" y="1292461"/>
            <a:ext cx="7968611" cy="483209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from sklearn.feature_extraction.text import CountVectorizer </a:t>
            </a:r>
          </a:p>
          <a:p>
            <a:endParaRPr lang="en-US" b="1" dirty="0"/>
          </a:p>
          <a:p>
            <a:r>
              <a:rPr lang="en-US" b="1" dirty="0"/>
              <a:t>def corpus_from_dir(folder):    </a:t>
            </a:r>
          </a:p>
          <a:p>
            <a:r>
              <a:rPr lang="en-US" b="1" dirty="0"/>
              <a:t>   import os    </a:t>
            </a:r>
          </a:p>
          <a:p>
            <a:r>
              <a:rPr lang="en-US" b="1" dirty="0"/>
              <a:t>   ret = dict(docs = [open(os.path.join(folder,f)).read() \</a:t>
            </a:r>
          </a:p>
          <a:p>
            <a:r>
              <a:rPr lang="en-US" b="1" dirty="0"/>
              <a:t>         for f in os.listdir(folder)], \</a:t>
            </a:r>
          </a:p>
          <a:p>
            <a:r>
              <a:rPr lang="en-US" b="1" dirty="0"/>
              <a:t>         ColNames = map(lambda x: x.split('.')[0], os.listdir(folder)))    </a:t>
            </a:r>
          </a:p>
          <a:p>
            <a:r>
              <a:rPr lang="en-US" b="1" dirty="0"/>
              <a:t>   return ret</a:t>
            </a:r>
          </a:p>
          <a:p>
            <a:endParaRPr lang="en-US" b="1" dirty="0"/>
          </a:p>
          <a:p>
            <a:r>
              <a:rPr lang="en-US" b="1" dirty="0"/>
              <a:t>def tdm_df(docs, colNames = None, **kwargs):    </a:t>
            </a:r>
          </a:p>
          <a:p>
            <a:r>
              <a:rPr lang="en-US" b="1" dirty="0"/>
              <a:t>   vectorizer = CountVectorizer(**kwargs)    </a:t>
            </a:r>
          </a:p>
          <a:p>
            <a:r>
              <a:rPr lang="en-US" b="1" dirty="0"/>
              <a:t>   x1 = vectorizer.fit_transform(docs)    </a:t>
            </a:r>
          </a:p>
          <a:p>
            <a:r>
              <a:rPr lang="en-US" b="1" dirty="0"/>
              <a:t>   df = pd.DataFrame(x1.toarray().transpose(), \</a:t>
            </a:r>
          </a:p>
          <a:p>
            <a:r>
              <a:rPr lang="en-US" b="1" dirty="0"/>
              <a:t>        index = vectorizer.get_feature_names())    </a:t>
            </a:r>
          </a:p>
          <a:p>
            <a:r>
              <a:rPr lang="en-US" b="1" dirty="0"/>
              <a:t>   return df</a:t>
            </a:r>
          </a:p>
          <a:p>
            <a:endParaRPr lang="en-US" b="1" dirty="0"/>
          </a:p>
          <a:p>
            <a:r>
              <a:rPr lang="en-US" b="1" dirty="0"/>
              <a:t>corpus = corpus_from_dir('text')</a:t>
            </a:r>
          </a:p>
          <a:p>
            <a:r>
              <a:rPr lang="en-US" b="1" dirty="0"/>
              <a:t>print (corpus)</a:t>
            </a:r>
          </a:p>
          <a:p>
            <a:r>
              <a:rPr lang="en-US" b="1" dirty="0"/>
              <a:t>df = tdm_df(docs = corpus['docs'], colNames = corpus['ColNames'], \</a:t>
            </a:r>
            <a:br>
              <a:rPr lang="en-US" b="1" dirty="0"/>
            </a:br>
            <a:r>
              <a:rPr lang="en-US" b="1" dirty="0"/>
              <a:t>     stop_words = 'english') </a:t>
            </a:r>
          </a:p>
          <a:p>
            <a:r>
              <a:rPr lang="en-US" b="1" dirty="0"/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2036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6632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2875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374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can be done at so many levels</a:t>
            </a:r>
          </a:p>
          <a:p>
            <a:pPr lvl="1"/>
            <a:r>
              <a:rPr lang="en-US" dirty="0"/>
              <a:t>At the source of the data using SQL</a:t>
            </a:r>
          </a:p>
          <a:p>
            <a:pPr lvl="1"/>
            <a:r>
              <a:rPr lang="en-US" dirty="0"/>
              <a:t>There are many ETL tools besides Python</a:t>
            </a:r>
          </a:p>
          <a:p>
            <a:r>
              <a:rPr lang="en-US" dirty="0"/>
              <a:t>Explore the different ways to rescale and normalize data</a:t>
            </a:r>
          </a:p>
          <a:p>
            <a:r>
              <a:rPr lang="en-US" dirty="0"/>
              <a:t>Text processing has so much more to it than just Document Term Matrix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r>
              <a:rPr lang="en-US" dirty="0"/>
              <a:t>Even binary data like images and sound can be turned into numeric data that can be run through models</a:t>
            </a:r>
          </a:p>
          <a:p>
            <a:pPr lvl="1"/>
            <a:r>
              <a:rPr lang="en-US" dirty="0"/>
              <a:t>Look for APIs to do things like image and facial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4875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 dirty="0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4002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Pandasql is a convenient add on to Pandas that lets you use standard SQL queries instead of complex Pandas commands</a:t>
            </a:r>
          </a:p>
          <a:p>
            <a:r>
              <a:rPr lang="en-US" dirty="0"/>
              <a:t>If you know how to solve a problem with SQL already, it is sometimes a better choice</a:t>
            </a:r>
          </a:p>
          <a:p>
            <a:r>
              <a:rPr lang="en-US" dirty="0"/>
              <a:t>Once installed and imported, you can basically refer to a variable that holds a Pandas DataFrame as if it were a virtual table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23E9D-7075-D84F-8E91-A620331F677F}"/>
              </a:ext>
            </a:extLst>
          </p:cNvPr>
          <p:cNvSpPr txBox="1"/>
          <p:nvPr/>
        </p:nvSpPr>
        <p:spPr>
          <a:xfrm>
            <a:off x="642937" y="3228422"/>
            <a:ext cx="7818437" cy="31085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pip install pandasql</a:t>
            </a:r>
          </a:p>
          <a:p>
            <a:endParaRPr lang="en-US" b="1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from pandasql import sqldf</a:t>
            </a:r>
          </a:p>
          <a:p>
            <a:r>
              <a:rPr lang="en-US" dirty="0"/>
              <a:t>pysqldf = lambda q: sqldf(q, globals())</a:t>
            </a:r>
          </a:p>
          <a:p>
            <a:endParaRPr lang="en-US" dirty="0"/>
          </a:p>
          <a:p>
            <a:r>
              <a:rPr lang="en-US" dirty="0"/>
              <a:t>iris = pd.read_csv('../Day3-Pandas/iris-data-index-column.csv', index_col=0, header=0)</a:t>
            </a:r>
          </a:p>
          <a:p>
            <a:r>
              <a:rPr lang="en-US" dirty="0"/>
              <a:t>display(iris)</a:t>
            </a:r>
          </a:p>
          <a:p>
            <a:endParaRPr lang="en-US" dirty="0"/>
          </a:p>
          <a:p>
            <a:r>
              <a:rPr lang="en-US" dirty="0"/>
              <a:t>query = 'select upper(Class) as Class, Sepal_Length * 10 as S_Length, Sepal_Width / 10 as S_Width from iris'</a:t>
            </a:r>
          </a:p>
          <a:p>
            <a:r>
              <a:rPr lang="en-US" dirty="0"/>
              <a:t>iris2 = pysqldf(query)</a:t>
            </a:r>
          </a:p>
          <a:p>
            <a:r>
              <a:rPr lang="en-US" dirty="0"/>
              <a:t>display(iris2)</a:t>
            </a:r>
          </a:p>
        </p:txBody>
      </p:sp>
    </p:spTree>
    <p:extLst>
      <p:ext uri="{BB962C8B-B14F-4D97-AF65-F5344CB8AC3E}">
        <p14:creationId xmlns:p14="http://schemas.microsoft.com/office/powerpoint/2010/main" val="201503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3764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is a branch of mathematics that deals with collecting, organizing, analyzing, interpreting, and presenting data</a:t>
            </a:r>
          </a:p>
          <a:p>
            <a:r>
              <a:rPr lang="en-US" dirty="0"/>
              <a:t>The math calculations behind it can be complex and time consuming to do, but there are some basic concepts that can be understood and applied without knowing all the details</a:t>
            </a:r>
          </a:p>
          <a:p>
            <a:r>
              <a:rPr lang="en-US" dirty="0"/>
              <a:t>Data scientists need to understand a few basic big picture ideas in order to apply the computer models</a:t>
            </a:r>
          </a:p>
          <a:p>
            <a:pPr lvl="1"/>
            <a:r>
              <a:rPr lang="en-US" dirty="0"/>
              <a:t>Statistical features of a dataset (central tendency, min, max, IQR, deviation)</a:t>
            </a:r>
          </a:p>
          <a:p>
            <a:pPr lvl="1"/>
            <a:r>
              <a:rPr lang="en-US" dirty="0"/>
              <a:t>Probability (Normal, Uniform, Poisson, Binomial distributions)</a:t>
            </a:r>
          </a:p>
          <a:p>
            <a:pPr lvl="1"/>
            <a:r>
              <a:rPr lang="en-US" dirty="0"/>
              <a:t>Dimension reduction and sampling</a:t>
            </a:r>
          </a:p>
          <a:p>
            <a:pPr lvl="1"/>
            <a:r>
              <a:rPr lang="en-US" dirty="0"/>
              <a:t>Independent vs. Dependent variables and correlation </a:t>
            </a:r>
          </a:p>
          <a:p>
            <a:pPr lvl="1"/>
            <a:r>
              <a:rPr lang="en-US" dirty="0"/>
              <a:t>Accuracy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09605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52664" cy="5072616"/>
          </a:xfrm>
        </p:spPr>
        <p:txBody>
          <a:bodyPr/>
          <a:lstStyle/>
          <a:p>
            <a:r>
              <a:rPr lang="en-US" sz="1650" dirty="0"/>
              <a:t>Sometimes called </a:t>
            </a:r>
            <a:r>
              <a:rPr lang="en-US" sz="1650" i="1" dirty="0">
                <a:latin typeface="Century Schoolbook" panose="02040604050505020304" pitchFamily="18" charset="0"/>
              </a:rPr>
              <a:t>Descriptive Statistics</a:t>
            </a:r>
            <a:r>
              <a:rPr lang="en-US" sz="1650" dirty="0"/>
              <a:t> or </a:t>
            </a:r>
            <a:r>
              <a:rPr lang="en-US" sz="1650" i="1" dirty="0">
                <a:latin typeface="Century Schoolbook" panose="02040604050505020304" pitchFamily="18" charset="0"/>
              </a:rPr>
              <a:t>Exploratory Data Analysis</a:t>
            </a:r>
          </a:p>
          <a:p>
            <a:r>
              <a:rPr lang="en-US" sz="1650" dirty="0"/>
              <a:t>Gives us an overview of the range of values we find in a dataset</a:t>
            </a:r>
          </a:p>
          <a:p>
            <a:r>
              <a:rPr lang="en-US" sz="1650" dirty="0"/>
              <a:t>Central Tendency is a measure of what usually happens and can be expressed with three different measures:</a:t>
            </a:r>
          </a:p>
          <a:p>
            <a:pPr lvl="1"/>
            <a:r>
              <a:rPr lang="en-US" sz="1650" dirty="0"/>
              <a:t>Mean or average is the sum of all the values divided by how many values there are</a:t>
            </a:r>
          </a:p>
          <a:p>
            <a:pPr lvl="1"/>
            <a:r>
              <a:rPr lang="en-US" sz="1650" dirty="0"/>
              <a:t>Median is the value in the middle of the set when all values are lined up in order</a:t>
            </a:r>
          </a:p>
          <a:p>
            <a:pPr lvl="1"/>
            <a:r>
              <a:rPr lang="en-US" sz="1650" dirty="0"/>
              <a:t>Mode is the single value that occurs most often in the set</a:t>
            </a:r>
          </a:p>
          <a:p>
            <a:pPr marL="228600" lvl="1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62782" y="3390263"/>
            <a:ext cx="7818437" cy="289310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pd.DataFrame([9,10,10,11,11,11,12,12,12,13,13,13,13,14], columns=['Age'])</a:t>
            </a:r>
          </a:p>
          <a:p>
            <a:r>
              <a:rPr lang="en-US" b="1" dirty="0"/>
              <a:t>print ("Mean", df.Age.mean(), "Median", df.Age.median(), "Mode", df.Age.mode()[0], "Count", df.Age.count())</a:t>
            </a:r>
          </a:p>
          <a:p>
            <a:r>
              <a:rPr lang="en-US" b="1" dirty="0"/>
              <a:t>print (df.Age.value_counts())</a:t>
            </a:r>
          </a:p>
          <a:p>
            <a:r>
              <a:rPr lang="en-US" dirty="0"/>
              <a:t>Mean 11.714285714285714 Median 12.0 Mode 13 Count 14</a:t>
            </a:r>
          </a:p>
          <a:p>
            <a:r>
              <a:rPr lang="en-US" dirty="0"/>
              <a:t>13    4</a:t>
            </a:r>
          </a:p>
          <a:p>
            <a:r>
              <a:rPr lang="en-US" dirty="0"/>
              <a:t>12    3</a:t>
            </a:r>
          </a:p>
          <a:p>
            <a:r>
              <a:rPr lang="en-US" dirty="0"/>
              <a:t>11    3</a:t>
            </a:r>
          </a:p>
          <a:p>
            <a:r>
              <a:rPr lang="en-US" dirty="0"/>
              <a:t>10    2</a:t>
            </a:r>
          </a:p>
          <a:p>
            <a:r>
              <a:rPr lang="en-US" dirty="0"/>
              <a:t>14    1</a:t>
            </a:r>
          </a:p>
          <a:p>
            <a:r>
              <a:rPr lang="en-US" dirty="0"/>
              <a:t>9     1</a:t>
            </a:r>
          </a:p>
        </p:txBody>
      </p:sp>
    </p:spTree>
    <p:extLst>
      <p:ext uri="{BB962C8B-B14F-4D97-AF65-F5344CB8AC3E}">
        <p14:creationId xmlns:p14="http://schemas.microsoft.com/office/powerpoint/2010/main" val="41305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it is helpful to see these numbers plotted graphically instead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2525052" y="1709407"/>
            <a:ext cx="4093897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from matplotlib import pyplot as plt</a:t>
            </a:r>
          </a:p>
          <a:p>
            <a:r>
              <a:rPr lang="en-US" b="1" dirty="0"/>
              <a:t>plt.ylim(8,15)</a:t>
            </a:r>
          </a:p>
          <a:p>
            <a:r>
              <a:rPr lang="en-US" b="1" dirty="0"/>
              <a:t>df.boxplot()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292C6-14B4-1046-B222-85F7992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16" y="2929472"/>
            <a:ext cx="4699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way to see each value range and how many items are in that range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34584" y="1709407"/>
            <a:ext cx="7274832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import numpy as np</a:t>
            </a:r>
          </a:p>
          <a:p>
            <a:r>
              <a:rPr lang="en-US" b="1" dirty="0"/>
              <a:t>df = pd.DataFrame(np.random.rand(253, 1) * 254, columns=['col1'])</a:t>
            </a:r>
          </a:p>
          <a:p>
            <a:r>
              <a:rPr lang="en-US" b="1" dirty="0"/>
              <a:t>df.hist(histtype='bar', ec='black')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5" y="2977225"/>
            <a:ext cx="4730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863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4309</TotalTime>
  <Words>3209</Words>
  <Application>Microsoft Office PowerPoint</Application>
  <PresentationFormat>On-screen Show (4:3)</PresentationFormat>
  <Paragraphs>356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4:  Data Preparation</vt:lpstr>
      <vt:lpstr>Chapter Objectives</vt:lpstr>
      <vt:lpstr>Chapter Concepts</vt:lpstr>
      <vt:lpstr>Pandasql</vt:lpstr>
      <vt:lpstr>Chapter Concepts</vt:lpstr>
      <vt:lpstr>Statistics</vt:lpstr>
      <vt:lpstr>Statistical Features</vt:lpstr>
      <vt:lpstr>Box Plot</vt:lpstr>
      <vt:lpstr>Histogram</vt:lpstr>
      <vt:lpstr>Bar Chart</vt:lpstr>
      <vt:lpstr>Standard Deviation</vt:lpstr>
      <vt:lpstr>Chapter Concepts</vt:lpstr>
      <vt:lpstr>Basic Data Types</vt:lpstr>
      <vt:lpstr>Missing Values</vt:lpstr>
      <vt:lpstr>Fixing Up DataFrames</vt:lpstr>
      <vt:lpstr>Rescaling</vt:lpstr>
      <vt:lpstr>concat</vt:lpstr>
      <vt:lpstr>merge</vt:lpstr>
      <vt:lpstr>Recoding Categorical Data</vt:lpstr>
      <vt:lpstr>Dummy Coding</vt:lpstr>
      <vt:lpstr>Dummy Coding Example</vt:lpstr>
      <vt:lpstr>Chapter Concepts</vt:lpstr>
      <vt:lpstr>Splitting Data</vt:lpstr>
      <vt:lpstr>Sample</vt:lpstr>
      <vt:lpstr>train_test_split</vt:lpstr>
      <vt:lpstr>Chapter Concepts</vt:lpstr>
      <vt:lpstr>Text Processing</vt:lpstr>
      <vt:lpstr>Text Processing (continued)</vt:lpstr>
      <vt:lpstr>Example DTM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116</cp:revision>
  <dcterms:created xsi:type="dcterms:W3CDTF">2019-05-09T17:36:01Z</dcterms:created>
  <dcterms:modified xsi:type="dcterms:W3CDTF">2020-05-27T22:12:09Z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