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378" r:id="rId7"/>
    <p:sldId id="281" r:id="rId8"/>
    <p:sldId id="331" r:id="rId9"/>
    <p:sldId id="364" r:id="rId10"/>
    <p:sldId id="372" r:id="rId11"/>
    <p:sldId id="332" r:id="rId12"/>
    <p:sldId id="374" r:id="rId13"/>
    <p:sldId id="375" r:id="rId14"/>
    <p:sldId id="376" r:id="rId15"/>
    <p:sldId id="377" r:id="rId16"/>
    <p:sldId id="373" r:id="rId17"/>
    <p:sldId id="352" r:id="rId18"/>
    <p:sldId id="379" r:id="rId19"/>
    <p:sldId id="365" r:id="rId20"/>
    <p:sldId id="371" r:id="rId21"/>
    <p:sldId id="380" r:id="rId22"/>
    <p:sldId id="370" r:id="rId23"/>
    <p:sldId id="368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5400" autoAdjust="0"/>
  </p:normalViewPr>
  <p:slideViewPr>
    <p:cSldViewPr snapToGrid="0">
      <p:cViewPr varScale="1">
        <p:scale>
          <a:sx n="96" d="100"/>
          <a:sy n="96" d="100"/>
        </p:scale>
        <p:origin x="240" y="1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94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17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766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791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5: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indexes are good for some algorithms such as Naïve Bayes and Decision Trees, but ones that use distance calculations would get </a:t>
            </a:r>
            <a:r>
              <a:rPr lang="en-US" dirty="0" err="1"/>
              <a:t>distored</a:t>
            </a:r>
            <a:endParaRPr lang="en-US" dirty="0"/>
          </a:p>
          <a:p>
            <a:r>
              <a:rPr lang="en-US" dirty="0"/>
              <a:t>Need to re-encode this as One Hot Encoding which creates a separate column for each unique value and fills the columns with zeros and ones</a:t>
            </a:r>
          </a:p>
          <a:p>
            <a:r>
              <a:rPr lang="en-US" dirty="0"/>
              <a:t>In Spark this column needs to be a single Vector column unlike Pandas which makes a lot of unique columns.</a:t>
            </a:r>
          </a:p>
          <a:p>
            <a:r>
              <a:rPr lang="en-US" dirty="0"/>
              <a:t>Sparse vectors are hard to interpret visually, but they are not meant for human eyes</a:t>
            </a:r>
          </a:p>
          <a:p>
            <a:r>
              <a:rPr lang="en-US" dirty="0"/>
              <a:t>Must first re-encode data with </a:t>
            </a:r>
            <a:r>
              <a:rPr lang="en-US" dirty="0" err="1"/>
              <a:t>StringIndexer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6" y="4744576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pyspark.ml.feature</a:t>
            </a:r>
            <a:r>
              <a:rPr lang="en-US" sz="1600" b="1" dirty="0"/>
              <a:t> import </a:t>
            </a:r>
            <a:r>
              <a:rPr lang="en-US" sz="1600" b="1" dirty="0" err="1"/>
              <a:t>OneHotEncoderEstimator</a:t>
            </a:r>
            <a:endParaRPr lang="en-US" sz="1600" b="1" dirty="0"/>
          </a:p>
          <a:p>
            <a:r>
              <a:rPr lang="en-US" sz="1600" b="1" dirty="0"/>
              <a:t>encoder = </a:t>
            </a:r>
            <a:r>
              <a:rPr lang="en-US" sz="1600" b="1" dirty="0" err="1"/>
              <a:t>OneHotEncoderEstimator</a:t>
            </a:r>
            <a:r>
              <a:rPr lang="en-US" sz="1600" b="1" dirty="0"/>
              <a:t>(</a:t>
            </a:r>
            <a:r>
              <a:rPr lang="en-US" sz="1600" b="1" dirty="0" err="1"/>
              <a:t>inputCols</a:t>
            </a:r>
            <a:r>
              <a:rPr lang="en-US" sz="1600" b="1" dirty="0"/>
              <a:t>=[col + '_Index'], </a:t>
            </a:r>
            <a:r>
              <a:rPr lang="en-US" sz="1600" b="1" dirty="0" err="1"/>
              <a:t>outputCols</a:t>
            </a:r>
            <a:r>
              <a:rPr lang="en-US" sz="1600" b="1" dirty="0"/>
              <a:t>=[</a:t>
            </a:r>
            <a:r>
              <a:rPr lang="en-US" sz="1600" b="1" dirty="0" err="1"/>
              <a:t>col+'_Vector</a:t>
            </a:r>
            <a:r>
              <a:rPr lang="en-US" sz="1600" b="1" dirty="0"/>
              <a:t>'])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encoder.fit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).transform(</a:t>
            </a:r>
            <a:r>
              <a:rPr lang="en-US" sz="1600" b="1" dirty="0" err="1"/>
              <a:t>df</a:t>
            </a:r>
            <a:r>
              <a:rPr lang="en-US" sz="1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027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SparseVector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Helper Function to call </a:t>
            </a:r>
            <a:r>
              <a:rPr lang="en-US" dirty="0" err="1"/>
              <a:t>StringIndexer</a:t>
            </a:r>
            <a:r>
              <a:rPr lang="en-US" dirty="0"/>
              <a:t> then </a:t>
            </a:r>
            <a:r>
              <a:rPr lang="en-US" dirty="0" err="1"/>
              <a:t>OneHotEncoder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 cont'd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5037099"/>
            <a:ext cx="8020050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display(</a:t>
            </a:r>
            <a:r>
              <a:rPr lang="en-US" sz="1600" b="1" dirty="0" err="1"/>
              <a:t>pyh.OneHotEncode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['TOWN', 'TRACT']))</a:t>
            </a:r>
          </a:p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395E-C655-9948-B8AB-77F6DCE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7" y="1079059"/>
            <a:ext cx="5377108" cy="33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</a:t>
            </a:r>
            <a:r>
              <a:rPr lang="en-US" dirty="0" err="1"/>
              <a:t>OneHotEncode</a:t>
            </a:r>
            <a:r>
              <a:rPr lang="en-US" dirty="0"/>
              <a:t> all categorical data then assemble all the features into one vector and the target variable into another</a:t>
            </a:r>
          </a:p>
          <a:p>
            <a:r>
              <a:rPr lang="en-US" dirty="0"/>
              <a:t>Spark provides the </a:t>
            </a:r>
            <a:r>
              <a:rPr lang="en-US" dirty="0" err="1"/>
              <a:t>VectorAssembler</a:t>
            </a:r>
            <a:r>
              <a:rPr lang="en-US" dirty="0"/>
              <a:t> class to do this</a:t>
            </a:r>
          </a:p>
          <a:p>
            <a:r>
              <a:rPr lang="en-US" dirty="0"/>
              <a:t>Our helper function makes the whole process more convenient</a:t>
            </a:r>
          </a:p>
          <a:p>
            <a:r>
              <a:rPr lang="en-US" dirty="0"/>
              <a:t>Just pass in a </a:t>
            </a:r>
            <a:r>
              <a:rPr lang="en-US" dirty="0" err="1"/>
              <a:t>DataFrame</a:t>
            </a:r>
            <a:r>
              <a:rPr lang="en-US" dirty="0"/>
              <a:t>, list of categorical, numeric and target columns and it returns a </a:t>
            </a:r>
            <a:r>
              <a:rPr lang="en-US" dirty="0" err="1"/>
              <a:t>DataFrame</a:t>
            </a:r>
            <a:r>
              <a:rPr lang="en-US" dirty="0"/>
              <a:t> with the two columns needed for machine learning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3830468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pyh.AssembleFeatures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 = 'target', </a:t>
            </a:r>
            <a:r>
              <a:rPr lang="en-US" sz="1600" b="1" dirty="0" err="1"/>
              <a:t>target_is_categorical</a:t>
            </a:r>
            <a:r>
              <a:rPr lang="en-US" sz="1600" b="1" dirty="0"/>
              <a:t> = False))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991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you want to take a look at the numerical features and get standard measurements like min, max, mean, </a:t>
            </a:r>
            <a:r>
              <a:rPr lang="en-US" dirty="0" err="1"/>
              <a:t>std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have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</a:t>
            </a:r>
            <a:r>
              <a:rPr lang="en-US" dirty="0"/>
              <a:t>method which makes that easy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provided helper functions make that easier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7850" y="2511607"/>
            <a:ext cx="7968611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numeric_features</a:t>
            </a:r>
            <a:r>
              <a:rPr lang="en-US" sz="1600" b="1" dirty="0"/>
              <a:t> = ['totalvolume','PLU4046', 'PLU4225', 'PLU4770', '</a:t>
            </a:r>
            <a:r>
              <a:rPr lang="en-US" sz="1600" b="1" dirty="0" err="1"/>
              <a:t>smallbags</a:t>
            </a:r>
            <a:r>
              <a:rPr lang="en-US" sz="1600" b="1" dirty="0"/>
              <a:t>', '</a:t>
            </a:r>
            <a:r>
              <a:rPr lang="en-US" sz="1600" b="1" dirty="0" err="1"/>
              <a:t>largebags</a:t>
            </a:r>
            <a:r>
              <a:rPr lang="en-US" sz="1600" b="1" dirty="0"/>
              <a:t>', '</a:t>
            </a:r>
            <a:r>
              <a:rPr lang="en-US" sz="1600" b="1" dirty="0" err="1"/>
              <a:t>xlargebags</a:t>
            </a:r>
            <a:r>
              <a:rPr lang="en-US" sz="1600" b="1" dirty="0"/>
              <a:t>']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df.select</a:t>
            </a:r>
            <a:r>
              <a:rPr lang="en-US" sz="1600" b="1" dirty="0"/>
              <a:t>(numeric)describe())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90E70-2AC7-3249-9B37-0B05DC62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0" y="3691922"/>
            <a:ext cx="7968611" cy="17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must be in a </a:t>
            </a:r>
            <a:r>
              <a:rPr lang="en-US" dirty="0" err="1"/>
              <a:t>DataFrame</a:t>
            </a:r>
            <a:r>
              <a:rPr lang="en-US" dirty="0"/>
              <a:t> of two vectorized objects.</a:t>
            </a:r>
          </a:p>
          <a:p>
            <a:pPr lvl="1"/>
            <a:r>
              <a:rPr lang="en-US" dirty="0"/>
              <a:t>features will contain all the independent variables</a:t>
            </a:r>
          </a:p>
          <a:p>
            <a:pPr lvl="1"/>
            <a:r>
              <a:rPr lang="en-US" dirty="0"/>
              <a:t>target will be the dependent variable we are trying to predict</a:t>
            </a:r>
          </a:p>
          <a:p>
            <a:r>
              <a:rPr lang="en-US" dirty="0"/>
              <a:t>The provided helper functions make that easier </a:t>
            </a:r>
          </a:p>
          <a:p>
            <a:r>
              <a:rPr lang="en-US" dirty="0"/>
              <a:t>Then split the data into a train and test set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7850" y="3181242"/>
            <a:ext cx="7968611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</a:t>
            </a:r>
            <a:r>
              <a:rPr lang="en-US" sz="1600" b="1" dirty="0" err="1"/>
              <a:t>pyspark_helpers</a:t>
            </a:r>
            <a:r>
              <a:rPr lang="en-US" sz="1600" b="1" dirty="0"/>
              <a:t> as </a:t>
            </a:r>
            <a:r>
              <a:rPr lang="en-US" sz="1600" b="1" dirty="0" err="1"/>
              <a:t>pyh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numeric_features</a:t>
            </a:r>
            <a:r>
              <a:rPr lang="en-US" sz="1600" b="1" dirty="0"/>
              <a:t> = ['CRIM', 'ZN', 'INDUS', 'CHAS', 'NOX', \</a:t>
            </a:r>
            <a:br>
              <a:rPr lang="en-US" sz="1600" b="1" dirty="0"/>
            </a:br>
            <a:r>
              <a:rPr lang="en-US" sz="1600" b="1" dirty="0"/>
              <a:t>             'RM', 'AGE', 'DIS', 'RAD', 'TAX', 'PTRATIO']</a:t>
            </a:r>
          </a:p>
          <a:p>
            <a:r>
              <a:rPr lang="en-US" sz="1600" b="1" dirty="0" err="1"/>
              <a:t>categorical_features</a:t>
            </a:r>
            <a:r>
              <a:rPr lang="en-US" sz="1600" b="1" dirty="0"/>
              <a:t> = ['TOWN', 'TRACT']</a:t>
            </a:r>
          </a:p>
          <a:p>
            <a:r>
              <a:rPr lang="en-US" sz="1600" b="1" dirty="0" err="1"/>
              <a:t>target_label</a:t>
            </a:r>
            <a:r>
              <a:rPr lang="en-US" sz="1600" b="1" dirty="0"/>
              <a:t> = 'MEDV'</a:t>
            </a:r>
          </a:p>
          <a:p>
            <a:r>
              <a:rPr lang="en-US" sz="1600" b="1" dirty="0" err="1"/>
              <a:t>df</a:t>
            </a:r>
            <a:r>
              <a:rPr lang="en-US" sz="1600" b="1" dirty="0"/>
              <a:t> = </a:t>
            </a:r>
            <a:r>
              <a:rPr lang="en-US" sz="1600" b="1" dirty="0" err="1"/>
              <a:t>dfRaw.select</a:t>
            </a:r>
            <a:r>
              <a:rPr lang="en-US" sz="1600" b="1" dirty="0"/>
              <a:t>(</a:t>
            </a:r>
            <a:r>
              <a:rPr lang="en-US" sz="1600" b="1" dirty="0" err="1"/>
              <a:t>categorical_features</a:t>
            </a:r>
            <a:r>
              <a:rPr lang="en-US" sz="1600" b="1" dirty="0"/>
              <a:t> + </a:t>
            </a:r>
            <a:r>
              <a:rPr lang="en-US" sz="1600" b="1" dirty="0" err="1"/>
              <a:t>numeric_features</a:t>
            </a:r>
            <a:r>
              <a:rPr lang="en-US" sz="1600" b="1" dirty="0"/>
              <a:t> + [</a:t>
            </a:r>
            <a:r>
              <a:rPr lang="en-US" sz="1600" b="1" dirty="0" err="1"/>
              <a:t>target_label</a:t>
            </a:r>
            <a:r>
              <a:rPr lang="en-US" sz="1600" b="1" dirty="0"/>
              <a:t>])</a:t>
            </a:r>
          </a:p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pyh.MakeMLDataFrame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\</a:t>
            </a:r>
            <a:br>
              <a:rPr lang="en-US" sz="1600" b="1" dirty="0"/>
            </a:br>
            <a:r>
              <a:rPr lang="en-US" sz="1600" b="1" dirty="0"/>
              <a:t>      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, False)</a:t>
            </a:r>
          </a:p>
          <a:p>
            <a:endParaRPr lang="en-US" sz="1600" b="1" dirty="0"/>
          </a:p>
          <a:p>
            <a:r>
              <a:rPr lang="en-US" sz="1600" b="1" dirty="0"/>
              <a:t>train, test = </a:t>
            </a:r>
            <a:r>
              <a:rPr lang="en-US" sz="1600" b="1" dirty="0" err="1"/>
              <a:t>dfML.randomSplit</a:t>
            </a:r>
            <a:r>
              <a:rPr lang="en-US" sz="1600" b="1" dirty="0"/>
              <a:t>([.7,.3], seed = 1000)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482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 err="1"/>
              <a:t>GeneralizedLinearRegression</a:t>
            </a:r>
            <a:endParaRPr lang="en-US" dirty="0"/>
          </a:p>
          <a:p>
            <a:pPr lvl="1"/>
            <a:r>
              <a:rPr lang="en-US" dirty="0" err="1"/>
              <a:t>DecisionTreeRegressor</a:t>
            </a:r>
            <a:endParaRPr lang="en-US" dirty="0"/>
          </a:p>
          <a:p>
            <a:pPr lvl="1"/>
            <a:r>
              <a:rPr lang="en-US" dirty="0" err="1"/>
              <a:t>RandomForestRegressor</a:t>
            </a:r>
            <a:endParaRPr lang="en-US" dirty="0"/>
          </a:p>
          <a:p>
            <a:pPr lvl="1"/>
            <a:r>
              <a:rPr lang="en-US" dirty="0" err="1"/>
              <a:t>GBTRegressor</a:t>
            </a:r>
            <a:endParaRPr lang="en-US" dirty="0"/>
          </a:p>
          <a:p>
            <a:pPr lvl="1"/>
            <a:r>
              <a:rPr lang="en-US" dirty="0" err="1"/>
              <a:t>AFTSurvivalRegression</a:t>
            </a:r>
            <a:endParaRPr lang="en-US" dirty="0"/>
          </a:p>
          <a:p>
            <a:pPr lvl="1"/>
            <a:r>
              <a:rPr lang="en-US" dirty="0" err="1"/>
              <a:t>IsotonicRegression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331304" y="3992710"/>
            <a:ext cx="8587409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pyspark.ml.regression</a:t>
            </a:r>
            <a:r>
              <a:rPr lang="en-US" sz="1600" b="1" dirty="0"/>
              <a:t> import </a:t>
            </a:r>
            <a:r>
              <a:rPr lang="en-US" sz="1600" b="1" dirty="0" err="1"/>
              <a:t>LinearRegression</a:t>
            </a:r>
            <a:endParaRPr lang="en-US" sz="1600" b="1" dirty="0"/>
          </a:p>
          <a:p>
            <a:r>
              <a:rPr lang="en-US" sz="1600" b="1" dirty="0" err="1"/>
              <a:t>lr</a:t>
            </a:r>
            <a:r>
              <a:rPr lang="en-US" sz="1600" b="1" dirty="0"/>
              <a:t> = </a:t>
            </a:r>
            <a:r>
              <a:rPr lang="en-US" sz="1600" b="1" dirty="0" err="1"/>
              <a:t>LinearRegression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</a:t>
            </a:r>
            <a:r>
              <a:rPr lang="en-US" sz="1600" b="1" dirty="0" err="1"/>
              <a:t>labelCol</a:t>
            </a:r>
            <a:r>
              <a:rPr lang="en-US" sz="1600" b="1" dirty="0"/>
              <a:t>='target', \</a:t>
            </a:r>
            <a:br>
              <a:rPr lang="en-US" sz="1600" b="1" dirty="0"/>
            </a:br>
            <a:r>
              <a:rPr lang="en-US" sz="1600" b="1" dirty="0"/>
              <a:t>     </a:t>
            </a:r>
            <a:r>
              <a:rPr lang="en-US" sz="1600" b="1" dirty="0" err="1"/>
              <a:t>maxIter</a:t>
            </a:r>
            <a:r>
              <a:rPr lang="en-US" sz="1600" b="1" dirty="0"/>
              <a:t>=10, </a:t>
            </a:r>
            <a:r>
              <a:rPr lang="en-US" sz="1600" b="1" dirty="0" err="1"/>
              <a:t>regParam</a:t>
            </a:r>
            <a:r>
              <a:rPr lang="en-US" sz="1600" b="1" dirty="0"/>
              <a:t>=0.3, </a:t>
            </a:r>
            <a:r>
              <a:rPr lang="en-US" sz="1600" b="1" dirty="0" err="1"/>
              <a:t>elasticNetParam</a:t>
            </a:r>
            <a:r>
              <a:rPr lang="en-US" sz="1600" b="1" dirty="0"/>
              <a:t>=0.8)</a:t>
            </a:r>
          </a:p>
          <a:p>
            <a:r>
              <a:rPr lang="en-US" sz="1600" b="1" dirty="0" err="1"/>
              <a:t>lrModel</a:t>
            </a:r>
            <a:r>
              <a:rPr lang="en-US" sz="1600" b="1" dirty="0"/>
              <a:t> = </a:t>
            </a:r>
            <a:r>
              <a:rPr lang="en-US" sz="1600" b="1" dirty="0" err="1"/>
              <a:t>lr.fit</a:t>
            </a:r>
            <a:r>
              <a:rPr lang="en-US" sz="1600" b="1" dirty="0"/>
              <a:t>(train)</a:t>
            </a:r>
          </a:p>
          <a:p>
            <a:r>
              <a:rPr lang="en-US" sz="1600" b="1" dirty="0"/>
              <a:t>print("Coefficients: "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lrModel.coefficients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print("Intercept: "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lrModel.intercept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print("Root Mean Squared Error: {}\</a:t>
            </a:r>
            <a:r>
              <a:rPr lang="en-US" sz="1600" b="1" dirty="0" err="1"/>
              <a:t>nR</a:t>
            </a:r>
            <a:r>
              <a:rPr lang="en-US" sz="1600" b="1" dirty="0"/>
              <a:t> Squared (R2) {}" \</a:t>
            </a:r>
            <a:br>
              <a:rPr lang="en-US" sz="1600" b="1" dirty="0"/>
            </a:br>
            <a:r>
              <a:rPr lang="en-US" sz="1600" b="1" dirty="0"/>
              <a:t>  .format(</a:t>
            </a:r>
            <a:r>
              <a:rPr lang="en-US" sz="1600" b="1" dirty="0" err="1"/>
              <a:t>lrModel.summary.rootMeanSquaredError</a:t>
            </a:r>
            <a:r>
              <a:rPr lang="en-US" sz="1600" b="1" dirty="0"/>
              <a:t>, lrModel.summary.r2))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8451" y="917557"/>
            <a:ext cx="858740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lrPredictions</a:t>
            </a:r>
            <a:r>
              <a:rPr lang="en-US" sz="1600" b="1" dirty="0"/>
              <a:t> = </a:t>
            </a:r>
            <a:r>
              <a:rPr lang="en-US" sz="1600" b="1" dirty="0" err="1"/>
              <a:t>lrModel.transform</a:t>
            </a:r>
            <a:r>
              <a:rPr lang="en-US" sz="1600" b="1" dirty="0"/>
              <a:t>(test)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lrPredictions.select</a:t>
            </a:r>
            <a:r>
              <a:rPr lang="en-US" sz="1600" b="1" dirty="0"/>
              <a:t>("</a:t>
            </a:r>
            <a:r>
              <a:rPr lang="en-US" sz="1600" b="1" dirty="0" err="1"/>
              <a:t>prediction","target","features</a:t>
            </a:r>
            <a:r>
              <a:rPr lang="en-US" sz="1600" b="1" dirty="0"/>
              <a:t>"), 30)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pyspark.ml.evaluation</a:t>
            </a:r>
            <a:r>
              <a:rPr lang="en-US" sz="1600" b="1" dirty="0"/>
              <a:t> import </a:t>
            </a:r>
            <a:r>
              <a:rPr lang="en-US" sz="1600" b="1" dirty="0" err="1"/>
              <a:t>RegressionEvaluator</a:t>
            </a:r>
            <a:endParaRPr lang="en-US" sz="1600" b="1" dirty="0"/>
          </a:p>
          <a:p>
            <a:r>
              <a:rPr lang="en-US" sz="1600" b="1" dirty="0" err="1"/>
              <a:t>lrEvaluator</a:t>
            </a:r>
            <a:r>
              <a:rPr lang="en-US" sz="1600" b="1" dirty="0"/>
              <a:t> = </a:t>
            </a:r>
            <a:r>
              <a:rPr lang="en-US" sz="1600" b="1" dirty="0" err="1"/>
              <a:t>RegressionEvaluator</a:t>
            </a:r>
            <a:r>
              <a:rPr lang="en-US" sz="1600" b="1" dirty="0"/>
              <a:t>(</a:t>
            </a:r>
            <a:r>
              <a:rPr lang="en-US" sz="1600" b="1" dirty="0" err="1"/>
              <a:t>predictionCol</a:t>
            </a:r>
            <a:r>
              <a:rPr lang="en-US" sz="1600" b="1" dirty="0"/>
              <a:t>="prediction", \</a:t>
            </a:r>
            <a:br>
              <a:rPr lang="en-US" sz="1600" b="1" dirty="0"/>
            </a:br>
            <a:r>
              <a:rPr lang="en-US" sz="1600" b="1" dirty="0"/>
              <a:t>            </a:t>
            </a:r>
            <a:r>
              <a:rPr lang="en-US" sz="1600" b="1" dirty="0" err="1"/>
              <a:t>labelCol</a:t>
            </a:r>
            <a:r>
              <a:rPr lang="en-US" sz="1600" b="1" dirty="0"/>
              <a:t>="target",</a:t>
            </a:r>
            <a:r>
              <a:rPr lang="en-US" sz="1600" b="1" dirty="0" err="1"/>
              <a:t>metricName</a:t>
            </a:r>
            <a:r>
              <a:rPr lang="en-US" sz="1600" b="1" dirty="0"/>
              <a:t>="r2")</a:t>
            </a:r>
          </a:p>
          <a:p>
            <a:r>
              <a:rPr lang="en-US" sz="1600" b="1" dirty="0" err="1"/>
              <a:t>testResult</a:t>
            </a:r>
            <a:r>
              <a:rPr lang="en-US" sz="1600" b="1" dirty="0"/>
              <a:t> = </a:t>
            </a:r>
            <a:r>
              <a:rPr lang="en-US" sz="1600" b="1" dirty="0" err="1"/>
              <a:t>lrModel.evaluate</a:t>
            </a:r>
            <a:r>
              <a:rPr lang="en-US" sz="1600" b="1" dirty="0"/>
              <a:t>(test)</a:t>
            </a:r>
          </a:p>
          <a:p>
            <a:r>
              <a:rPr lang="en-US" sz="1600" b="1" dirty="0"/>
              <a:t>print("Root Mean Squared Error on Test set: {}" \</a:t>
            </a:r>
            <a:br>
              <a:rPr lang="en-US" sz="1600" b="1" dirty="0"/>
            </a:br>
            <a:r>
              <a:rPr lang="en-US" sz="1600" b="1" dirty="0"/>
              <a:t>            .format(</a:t>
            </a:r>
            <a:r>
              <a:rPr lang="en-US" sz="1600" b="1" dirty="0" err="1"/>
              <a:t>testResult.rootMeanSquaredError</a:t>
            </a:r>
            <a:r>
              <a:rPr lang="en-US" sz="1600" b="1" dirty="0"/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33CE3-8D8D-0240-A17C-3C2D911BB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" y="3176860"/>
            <a:ext cx="7447722" cy="859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D443A-CB15-114D-86ED-BC91109E0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" y="4233784"/>
            <a:ext cx="6146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91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Train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83578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7977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 except for</a:t>
            </a:r>
            <a:br>
              <a:rPr lang="en-US" dirty="0"/>
            </a:br>
            <a:r>
              <a:rPr lang="en-US" dirty="0"/>
              <a:t>some outliers so let’s trying </a:t>
            </a:r>
            <a:br>
              <a:rPr lang="en-US" dirty="0"/>
            </a:br>
            <a:r>
              <a:rPr lang="en-US" dirty="0"/>
              <a:t>comparing the model with</a:t>
            </a:r>
            <a:br>
              <a:rPr lang="en-US" dirty="0"/>
            </a:br>
            <a:r>
              <a:rPr lang="en-US" dirty="0"/>
              <a:t>them and then later filtered 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41537" y="1580326"/>
            <a:ext cx="5660926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</a:t>
            </a:r>
            <a:r>
              <a:rPr lang="en-US" sz="1600" b="1" dirty="0" err="1"/>
              <a:t>pd</a:t>
            </a:r>
            <a:endParaRPr lang="en-US" sz="1600" b="1" dirty="0"/>
          </a:p>
          <a:p>
            <a:r>
              <a:rPr lang="en-US" sz="1600" b="1" dirty="0"/>
              <a:t>import seaborn as </a:t>
            </a:r>
            <a:r>
              <a:rPr lang="en-US" sz="1600" b="1" dirty="0" err="1"/>
              <a:t>sns</a:t>
            </a:r>
            <a:endParaRPr lang="en-US" sz="1600" b="1" dirty="0"/>
          </a:p>
          <a:p>
            <a:r>
              <a:rPr lang="en-US" sz="1600" b="1" dirty="0" err="1"/>
              <a:t>sns.distplot</a:t>
            </a:r>
            <a:r>
              <a:rPr lang="en-US" sz="1600" b="1" dirty="0"/>
              <a:t>(</a:t>
            </a:r>
            <a:r>
              <a:rPr lang="en-US" sz="1600" b="1" dirty="0" err="1"/>
              <a:t>df.toPandas</a:t>
            </a:r>
            <a:r>
              <a:rPr lang="en-US" sz="1600" b="1" dirty="0"/>
              <a:t>()['MEDV'])</a:t>
            </a:r>
          </a:p>
          <a:p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ACC50-CACE-BB49-B401-828716DB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31" y="3082256"/>
            <a:ext cx="4059443" cy="286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C264-9E30-3E41-A082-B3B46009FD87}"/>
              </a:ext>
            </a:extLst>
          </p:cNvPr>
          <p:cNvSpPr txBox="1"/>
          <p:nvPr/>
        </p:nvSpPr>
        <p:spPr>
          <a:xfrm>
            <a:off x="397565" y="5098778"/>
            <a:ext cx="4144065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dfRaw</a:t>
            </a:r>
            <a:r>
              <a:rPr lang="en-US" sz="1600" b="1" dirty="0"/>
              <a:t> = </a:t>
            </a:r>
            <a:r>
              <a:rPr lang="en-US" sz="1600" b="1" dirty="0" err="1"/>
              <a:t>dfRaw.where</a:t>
            </a:r>
            <a:r>
              <a:rPr lang="en-US" sz="1600" b="1" dirty="0"/>
              <a:t>('MEDV &lt; 48')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cannot stay as string, so it must be converted to a numeric format and then into a vector format</a:t>
            </a:r>
          </a:p>
          <a:p>
            <a:r>
              <a:rPr lang="en-US" dirty="0" err="1"/>
              <a:t>Pyspark</a:t>
            </a:r>
            <a:r>
              <a:rPr lang="en-US" dirty="0"/>
              <a:t> has a class which will transform a column into indexed numbers for each unique string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convenience use this helper function</a:t>
            </a:r>
            <a:br>
              <a:rPr lang="en-US" dirty="0"/>
            </a:br>
            <a:r>
              <a:rPr lang="en-US" dirty="0"/>
              <a:t>we made: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pyh.StringIndexEncode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['TOWN', 'TRACT']))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65165" y="2585838"/>
            <a:ext cx="8851769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pyspark.ml.feature</a:t>
            </a:r>
            <a:r>
              <a:rPr lang="en-US" sz="1600" b="1" dirty="0"/>
              <a:t> import </a:t>
            </a:r>
            <a:r>
              <a:rPr lang="en-US" sz="1600" b="1" dirty="0" err="1"/>
              <a:t>StringIndexer</a:t>
            </a:r>
            <a:endParaRPr lang="en-US" sz="1600" b="1" dirty="0"/>
          </a:p>
          <a:p>
            <a:r>
              <a:rPr lang="en-US" sz="1600" b="1" dirty="0"/>
              <a:t>indexer = </a:t>
            </a:r>
            <a:r>
              <a:rPr lang="en-US" sz="1600" b="1" dirty="0" err="1"/>
              <a:t>StringIndexer</a:t>
            </a:r>
            <a:r>
              <a:rPr lang="en-US" sz="1600" b="1" dirty="0"/>
              <a:t>(</a:t>
            </a:r>
            <a:r>
              <a:rPr lang="en-US" sz="1600" b="1" dirty="0" err="1"/>
              <a:t>inputCol</a:t>
            </a:r>
            <a:r>
              <a:rPr lang="en-US" sz="1600" b="1" dirty="0"/>
              <a:t> = col, </a:t>
            </a:r>
            <a:r>
              <a:rPr lang="en-US" sz="1600" b="1" dirty="0" err="1"/>
              <a:t>outputCol</a:t>
            </a:r>
            <a:r>
              <a:rPr lang="en-US" sz="1600" b="1" dirty="0"/>
              <a:t> = </a:t>
            </a:r>
            <a:r>
              <a:rPr lang="en-US" sz="1600" b="1" dirty="0" err="1"/>
              <a:t>col+'_Index</a:t>
            </a:r>
            <a:r>
              <a:rPr lang="en-US" sz="1600" b="1" dirty="0"/>
              <a:t>')</a:t>
            </a:r>
          </a:p>
          <a:p>
            <a:r>
              <a:rPr lang="en-US" sz="1600" b="1" dirty="0"/>
              <a:t>x = </a:t>
            </a:r>
            <a:r>
              <a:rPr lang="en-US" sz="1600" b="1" dirty="0" err="1"/>
              <a:t>indexer.fit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).transform(</a:t>
            </a:r>
            <a:r>
              <a:rPr lang="en-US" sz="1600" b="1" dirty="0" err="1"/>
              <a:t>df</a:t>
            </a:r>
            <a:r>
              <a:rPr lang="en-US" sz="1600" b="1" dirty="0"/>
              <a:t>).select(col, </a:t>
            </a:r>
            <a:r>
              <a:rPr lang="en-US" sz="1600" b="1" dirty="0" err="1"/>
              <a:t>col+'_Index</a:t>
            </a:r>
            <a:r>
              <a:rPr lang="en-US" sz="1600" b="1" dirty="0"/>
              <a:t>').distinct()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x.orderBy</a:t>
            </a:r>
            <a:r>
              <a:rPr lang="en-US" sz="1600" b="1" dirty="0"/>
              <a:t>(col))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x.orderBy</a:t>
            </a:r>
            <a:r>
              <a:rPr lang="en-US" sz="1600" b="1" dirty="0"/>
              <a:t>(</a:t>
            </a:r>
            <a:r>
              <a:rPr lang="en-US" sz="1600" b="1" dirty="0" err="1"/>
              <a:t>col+'_Index</a:t>
            </a:r>
            <a:r>
              <a:rPr lang="en-US" sz="1600" b="1" dirty="0"/>
              <a:t>'))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C606-13E3-DB4B-84AC-AB5D8EAE1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26" y="3983462"/>
            <a:ext cx="1885887" cy="2244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BF25-B13C-2948-8AA5-879CB46E3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00" y="3977068"/>
            <a:ext cx="1692734" cy="22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2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6477</TotalTime>
  <Words>1245</Words>
  <Application>Microsoft Macintosh PowerPoint</Application>
  <PresentationFormat>On-screen Show (4:3)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Chapter Concepts</vt:lpstr>
      <vt:lpstr>Dataset</vt:lpstr>
      <vt:lpstr>Convert Categorical Features</vt:lpstr>
      <vt:lpstr>One Hot Encoding</vt:lpstr>
      <vt:lpstr>One Hot Encoding cont'd</vt:lpstr>
      <vt:lpstr>Put it All Together</vt:lpstr>
      <vt:lpstr>Explore Numerical Features</vt:lpstr>
      <vt:lpstr>Prepare the Data</vt:lpstr>
      <vt:lpstr>Chapter Concepts</vt:lpstr>
      <vt:lpstr>Run the Model</vt:lpstr>
      <vt:lpstr>Run the Test</vt:lpstr>
      <vt:lpstr>Chapter Concepts</vt:lpstr>
      <vt:lpstr>Next Steps</vt:lpstr>
      <vt:lpstr>Chapter Objectives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138</cp:revision>
  <dcterms:created xsi:type="dcterms:W3CDTF">2019-05-09T17:36:01Z</dcterms:created>
  <dcterms:modified xsi:type="dcterms:W3CDTF">2019-10-15T17:56:10Z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