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25"/>
  </p:notesMasterIdLst>
  <p:handoutMasterIdLst>
    <p:handoutMasterId r:id="rId26"/>
  </p:handoutMasterIdLst>
  <p:sldIdLst>
    <p:sldId id="257" r:id="rId5"/>
    <p:sldId id="258" r:id="rId6"/>
    <p:sldId id="378" r:id="rId7"/>
    <p:sldId id="281" r:id="rId8"/>
    <p:sldId id="331" r:id="rId9"/>
    <p:sldId id="364" r:id="rId10"/>
    <p:sldId id="372" r:id="rId11"/>
    <p:sldId id="332" r:id="rId12"/>
    <p:sldId id="374" r:id="rId13"/>
    <p:sldId id="375" r:id="rId14"/>
    <p:sldId id="376" r:id="rId15"/>
    <p:sldId id="377" r:id="rId16"/>
    <p:sldId id="373" r:id="rId17"/>
    <p:sldId id="352" r:id="rId18"/>
    <p:sldId id="379" r:id="rId19"/>
    <p:sldId id="365" r:id="rId20"/>
    <p:sldId id="371" r:id="rId21"/>
    <p:sldId id="380" r:id="rId22"/>
    <p:sldId id="370" r:id="rId23"/>
    <p:sldId id="368" r:id="rId24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54" autoAdjust="0"/>
    <p:restoredTop sz="95409" autoAdjust="0"/>
  </p:normalViewPr>
  <p:slideViewPr>
    <p:cSldViewPr snapToGrid="0">
      <p:cViewPr varScale="1">
        <p:scale>
          <a:sx n="135" d="100"/>
          <a:sy n="135" d="100"/>
        </p:scale>
        <p:origin x="688" y="160"/>
      </p:cViewPr>
      <p:guideLst>
        <p:guide orient="horz" pos="840"/>
        <p:guide pos="480"/>
        <p:guide orient="horz"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3918" y="114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 defTabSz="920750"/>
            <a:r>
              <a:rPr lang="en-US" dirty="0">
                <a:latin typeface="Tahoma" pitchFamily="34" charset="0"/>
              </a:rPr>
              <a:t>811M: Python for Data Scientists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8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8-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811M: Python for Data Scientists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310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30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223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4354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0981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8094264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481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8244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38417621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879536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119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133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3376689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877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230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088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979152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03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151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811M: Python for Data Scientists</a:t>
            </a:r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5-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Chapter 5: </a:t>
            </a:r>
            <a:br>
              <a:rPr lang="en-US" sz="3600" dirty="0">
                <a:effectLst/>
              </a:rPr>
            </a:br>
            <a:r>
              <a:rPr lang="en-US" sz="3600" dirty="0">
                <a:effectLst/>
              </a:rPr>
              <a:t>Regression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for Data Scientists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Numerical indexes are good for some algorithms such as Naïve Bayes and Decision Trees, but ones that use distance calculations would get </a:t>
            </a:r>
            <a:r>
              <a:rPr lang="en-US" dirty="0" err="1"/>
              <a:t>distored</a:t>
            </a:r>
            <a:endParaRPr lang="en-US" dirty="0"/>
          </a:p>
          <a:p>
            <a:r>
              <a:rPr lang="en-US" dirty="0"/>
              <a:t>Need to re-encode this as One Hot Encoding which creates a separate column for each unique value and fills the columns with zeros and ones</a:t>
            </a:r>
          </a:p>
          <a:p>
            <a:r>
              <a:rPr lang="en-US" dirty="0"/>
              <a:t>In Spark this column needs to be a single Vector column unlike Pandas which makes a lot of unique columns.</a:t>
            </a:r>
          </a:p>
          <a:p>
            <a:r>
              <a:rPr lang="en-US" dirty="0"/>
              <a:t>Sparse vectors are hard to interpret visually, but they are not meant for human eyes</a:t>
            </a:r>
          </a:p>
          <a:p>
            <a:r>
              <a:rPr lang="en-US" dirty="0"/>
              <a:t>Must first re-encode data with </a:t>
            </a:r>
            <a:r>
              <a:rPr lang="en-US" dirty="0" err="1"/>
              <a:t>StringIndexer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Hot Encoding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581026" y="4744576"/>
            <a:ext cx="8020050" cy="1077218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</a:t>
            </a:r>
            <a:r>
              <a:rPr lang="en-US" sz="1600" b="1" dirty="0" err="1"/>
              <a:t>pyspark.ml.feature</a:t>
            </a:r>
            <a:r>
              <a:rPr lang="en-US" sz="1600" b="1" dirty="0"/>
              <a:t> import </a:t>
            </a:r>
            <a:r>
              <a:rPr lang="en-US" sz="1600" b="1" dirty="0" err="1"/>
              <a:t>OneHotEncoderEstimator</a:t>
            </a:r>
            <a:endParaRPr lang="en-US" sz="1600" b="1" dirty="0"/>
          </a:p>
          <a:p>
            <a:r>
              <a:rPr lang="en-US" sz="1600" b="1" dirty="0"/>
              <a:t>encoder = </a:t>
            </a:r>
            <a:r>
              <a:rPr lang="en-US" sz="1600" b="1" dirty="0" err="1"/>
              <a:t>OneHotEncoderEstimator</a:t>
            </a:r>
            <a:r>
              <a:rPr lang="en-US" sz="1600" b="1" dirty="0"/>
              <a:t>(</a:t>
            </a:r>
            <a:r>
              <a:rPr lang="en-US" sz="1600" b="1" dirty="0" err="1"/>
              <a:t>inputCols</a:t>
            </a:r>
            <a:r>
              <a:rPr lang="en-US" sz="1600" b="1" dirty="0"/>
              <a:t>=[col + '_Index'], </a:t>
            </a:r>
            <a:r>
              <a:rPr lang="en-US" sz="1600" b="1" dirty="0" err="1"/>
              <a:t>outputCols</a:t>
            </a:r>
            <a:r>
              <a:rPr lang="en-US" sz="1600" b="1" dirty="0"/>
              <a:t>=[</a:t>
            </a:r>
            <a:r>
              <a:rPr lang="en-US" sz="1600" b="1" dirty="0" err="1"/>
              <a:t>col+'_Vector</a:t>
            </a:r>
            <a:r>
              <a:rPr lang="en-US" sz="1600" b="1" dirty="0"/>
              <a:t>'])</a:t>
            </a:r>
          </a:p>
          <a:p>
            <a:r>
              <a:rPr lang="en-US" sz="1600" b="1" dirty="0"/>
              <a:t>display(</a:t>
            </a:r>
            <a:r>
              <a:rPr lang="en-US" sz="1600" b="1" dirty="0" err="1"/>
              <a:t>encoder.fit</a:t>
            </a:r>
            <a:r>
              <a:rPr lang="en-US" sz="1600" b="1" dirty="0"/>
              <a:t>(</a:t>
            </a:r>
            <a:r>
              <a:rPr lang="en-US" sz="1600" b="1" dirty="0" err="1"/>
              <a:t>df</a:t>
            </a:r>
            <a:r>
              <a:rPr lang="en-US" sz="1600" b="1" dirty="0"/>
              <a:t>).transform(</a:t>
            </a:r>
            <a:r>
              <a:rPr lang="en-US" sz="1600" b="1" dirty="0" err="1"/>
              <a:t>df</a:t>
            </a:r>
            <a:r>
              <a:rPr lang="en-US" sz="1600" b="1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502791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SparseVector</a:t>
            </a:r>
            <a:r>
              <a:rPr lang="en-US" dirty="0"/>
              <a:t> version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Helper Function to call </a:t>
            </a:r>
            <a:r>
              <a:rPr lang="en-US" dirty="0" err="1"/>
              <a:t>StringIndexer</a:t>
            </a:r>
            <a:r>
              <a:rPr lang="en-US" dirty="0"/>
              <a:t> then </a:t>
            </a:r>
            <a:r>
              <a:rPr lang="en-US" dirty="0" err="1"/>
              <a:t>OneHotEncoder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Hot Encoding cont'd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581025" y="5037099"/>
            <a:ext cx="8020050" cy="584775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display(</a:t>
            </a:r>
            <a:r>
              <a:rPr lang="en-US" sz="1600" b="1" dirty="0" err="1"/>
              <a:t>pyh.OneHotEncode</a:t>
            </a:r>
            <a:r>
              <a:rPr lang="en-US" sz="1600" b="1" dirty="0"/>
              <a:t>(</a:t>
            </a:r>
            <a:r>
              <a:rPr lang="en-US" sz="1600" b="1" dirty="0" err="1"/>
              <a:t>df</a:t>
            </a:r>
            <a:r>
              <a:rPr lang="en-US" sz="1600" b="1" dirty="0"/>
              <a:t>, ['TOWN', 'TRACT']))</a:t>
            </a:r>
          </a:p>
          <a:p>
            <a:endParaRPr lang="en-US" sz="1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6D395E-C655-9948-B8AB-77F6DCE96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967" y="1079059"/>
            <a:ext cx="5377108" cy="336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784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to </a:t>
            </a:r>
            <a:r>
              <a:rPr lang="en-US" dirty="0" err="1"/>
              <a:t>OneHotEncode</a:t>
            </a:r>
            <a:r>
              <a:rPr lang="en-US" dirty="0"/>
              <a:t> all categorical data then assemble all the features into one vector and the target variable into another</a:t>
            </a:r>
          </a:p>
          <a:p>
            <a:r>
              <a:rPr lang="en-US" dirty="0"/>
              <a:t>Spark provides the </a:t>
            </a:r>
            <a:r>
              <a:rPr lang="en-US" dirty="0" err="1"/>
              <a:t>VectorAssembler</a:t>
            </a:r>
            <a:r>
              <a:rPr lang="en-US" dirty="0"/>
              <a:t> class to do this</a:t>
            </a:r>
          </a:p>
          <a:p>
            <a:r>
              <a:rPr lang="en-US" dirty="0"/>
              <a:t>Our helper function makes the whole process more convenient</a:t>
            </a:r>
          </a:p>
          <a:p>
            <a:r>
              <a:rPr lang="en-US" dirty="0"/>
              <a:t>Just pass in a </a:t>
            </a:r>
            <a:r>
              <a:rPr lang="en-US" dirty="0" err="1"/>
              <a:t>DataFrame</a:t>
            </a:r>
            <a:r>
              <a:rPr lang="en-US" dirty="0"/>
              <a:t>, list of categorical, numeric and target columns and it returns a </a:t>
            </a:r>
            <a:r>
              <a:rPr lang="en-US" dirty="0" err="1"/>
              <a:t>DataFrame</a:t>
            </a:r>
            <a:r>
              <a:rPr lang="en-US" dirty="0"/>
              <a:t> with the two columns needed for machine learning algorithms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it All Together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581025" y="3830468"/>
            <a:ext cx="8020050" cy="1077218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 err="1"/>
              <a:t>dfML</a:t>
            </a:r>
            <a:r>
              <a:rPr lang="en-US" sz="1600" b="1" dirty="0"/>
              <a:t> = </a:t>
            </a:r>
            <a:r>
              <a:rPr lang="en-US" sz="1600" b="1" dirty="0" err="1"/>
              <a:t>pyh.AssembleFeatures</a:t>
            </a:r>
            <a:r>
              <a:rPr lang="en-US" sz="1600" b="1" dirty="0"/>
              <a:t>(</a:t>
            </a:r>
            <a:r>
              <a:rPr lang="en-US" sz="1600" b="1" dirty="0" err="1"/>
              <a:t>df</a:t>
            </a:r>
            <a:r>
              <a:rPr lang="en-US" sz="1600" b="1" dirty="0"/>
              <a:t>, </a:t>
            </a:r>
            <a:r>
              <a:rPr lang="en-US" sz="1600" b="1" dirty="0" err="1"/>
              <a:t>categorical_features</a:t>
            </a:r>
            <a:r>
              <a:rPr lang="en-US" sz="1600" b="1" dirty="0"/>
              <a:t>, </a:t>
            </a:r>
            <a:r>
              <a:rPr lang="en-US" sz="1600" b="1" dirty="0" err="1"/>
              <a:t>numeric_features</a:t>
            </a:r>
            <a:r>
              <a:rPr lang="en-US" sz="1600" b="1" dirty="0"/>
              <a:t>, </a:t>
            </a:r>
            <a:r>
              <a:rPr lang="en-US" sz="1600" b="1" dirty="0" err="1"/>
              <a:t>target_label</a:t>
            </a:r>
            <a:r>
              <a:rPr lang="en-US" sz="1600" b="1" dirty="0"/>
              <a:t> = 'target', </a:t>
            </a:r>
            <a:r>
              <a:rPr lang="en-US" sz="1600" b="1" dirty="0" err="1"/>
              <a:t>target_is_categorical</a:t>
            </a:r>
            <a:r>
              <a:rPr lang="en-US" sz="1600" b="1" dirty="0"/>
              <a:t> = False))</a:t>
            </a:r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549915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Generally you want to take a look at the numerical features and get standard measurements like min, max, mean, </a:t>
            </a:r>
            <a:r>
              <a:rPr lang="en-US" dirty="0" err="1"/>
              <a:t>std</a:t>
            </a:r>
            <a:endParaRPr lang="en-US" dirty="0"/>
          </a:p>
          <a:p>
            <a:pPr lvl="1"/>
            <a:r>
              <a:rPr lang="en-US" dirty="0" err="1"/>
              <a:t>DataFrames</a:t>
            </a:r>
            <a:r>
              <a:rPr lang="en-US" dirty="0"/>
              <a:t> have 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describe </a:t>
            </a:r>
            <a:r>
              <a:rPr lang="en-US" dirty="0"/>
              <a:t>method which makes that easy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The provided helper functions make that easier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Numerical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567850" y="2511607"/>
            <a:ext cx="7968611" cy="83099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 err="1"/>
              <a:t>numeric_features</a:t>
            </a:r>
            <a:r>
              <a:rPr lang="en-US" sz="1600" b="1" dirty="0"/>
              <a:t> = ['totalvolume','PLU4046', 'PLU4225', 'PLU4770', '</a:t>
            </a:r>
            <a:r>
              <a:rPr lang="en-US" sz="1600" b="1" dirty="0" err="1"/>
              <a:t>smallbags</a:t>
            </a:r>
            <a:r>
              <a:rPr lang="en-US" sz="1600" b="1" dirty="0"/>
              <a:t>', '</a:t>
            </a:r>
            <a:r>
              <a:rPr lang="en-US" sz="1600" b="1" dirty="0" err="1"/>
              <a:t>largebags</a:t>
            </a:r>
            <a:r>
              <a:rPr lang="en-US" sz="1600" b="1" dirty="0"/>
              <a:t>', '</a:t>
            </a:r>
            <a:r>
              <a:rPr lang="en-US" sz="1600" b="1" dirty="0" err="1"/>
              <a:t>xlargebags</a:t>
            </a:r>
            <a:r>
              <a:rPr lang="en-US" sz="1600" b="1" dirty="0"/>
              <a:t>']</a:t>
            </a:r>
          </a:p>
          <a:p>
            <a:r>
              <a:rPr lang="en-US" sz="1600" b="1" dirty="0"/>
              <a:t>display(</a:t>
            </a:r>
            <a:r>
              <a:rPr lang="en-US" sz="1600" b="1" dirty="0" err="1"/>
              <a:t>df.select</a:t>
            </a:r>
            <a:r>
              <a:rPr lang="en-US" sz="1600" b="1" dirty="0"/>
              <a:t>(numeric)describe())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190E70-2AC7-3249-9B37-0B05DC62A5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50" y="3691922"/>
            <a:ext cx="7968611" cy="178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805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must be in a </a:t>
            </a:r>
            <a:r>
              <a:rPr lang="en-US" dirty="0" err="1"/>
              <a:t>DataFrame</a:t>
            </a:r>
            <a:r>
              <a:rPr lang="en-US" dirty="0"/>
              <a:t> of two vectorized objects.</a:t>
            </a:r>
          </a:p>
          <a:p>
            <a:pPr lvl="1"/>
            <a:r>
              <a:rPr lang="en-US" dirty="0"/>
              <a:t>features will contain all the independent variables</a:t>
            </a:r>
          </a:p>
          <a:p>
            <a:pPr lvl="1"/>
            <a:r>
              <a:rPr lang="en-US" dirty="0"/>
              <a:t>target will be the dependent variable we are trying to predict</a:t>
            </a:r>
          </a:p>
          <a:p>
            <a:r>
              <a:rPr lang="en-US" dirty="0"/>
              <a:t>The provided helper functions make that easier </a:t>
            </a:r>
          </a:p>
          <a:p>
            <a:r>
              <a:rPr lang="en-US" dirty="0"/>
              <a:t>Then split the data into a train and test set with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randomSplit</a:t>
            </a:r>
            <a:r>
              <a:rPr lang="en-US" dirty="0"/>
              <a:t> function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the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567850" y="3181242"/>
            <a:ext cx="7968611" cy="3046988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import </a:t>
            </a:r>
            <a:r>
              <a:rPr lang="en-US" sz="1600" b="1" dirty="0" err="1"/>
              <a:t>pyspark_helpers</a:t>
            </a:r>
            <a:r>
              <a:rPr lang="en-US" sz="1600" b="1" dirty="0"/>
              <a:t> as </a:t>
            </a:r>
            <a:r>
              <a:rPr lang="en-US" sz="1600" b="1" dirty="0" err="1"/>
              <a:t>pyh</a:t>
            </a:r>
            <a:endParaRPr lang="en-US" sz="1600" b="1" dirty="0"/>
          </a:p>
          <a:p>
            <a:endParaRPr lang="en-US" sz="1600" b="1" dirty="0"/>
          </a:p>
          <a:p>
            <a:r>
              <a:rPr lang="en-US" sz="1600" b="1" dirty="0" err="1"/>
              <a:t>numeric_features</a:t>
            </a:r>
            <a:r>
              <a:rPr lang="en-US" sz="1600" b="1" dirty="0"/>
              <a:t> = ['CRIM', 'ZN', 'INDUS', 'CHAS', 'NOX', \</a:t>
            </a:r>
            <a:br>
              <a:rPr lang="en-US" sz="1600" b="1" dirty="0"/>
            </a:br>
            <a:r>
              <a:rPr lang="en-US" sz="1600" b="1" dirty="0"/>
              <a:t>             'RM', 'AGE', 'DIS', 'RAD', 'TAX', 'PTRATIO']</a:t>
            </a:r>
          </a:p>
          <a:p>
            <a:r>
              <a:rPr lang="en-US" sz="1600" b="1" dirty="0" err="1"/>
              <a:t>categorical_features</a:t>
            </a:r>
            <a:r>
              <a:rPr lang="en-US" sz="1600" b="1" dirty="0"/>
              <a:t> = ['TOWN', 'TRACT']</a:t>
            </a:r>
          </a:p>
          <a:p>
            <a:r>
              <a:rPr lang="en-US" sz="1600" b="1" dirty="0" err="1"/>
              <a:t>target_label</a:t>
            </a:r>
            <a:r>
              <a:rPr lang="en-US" sz="1600" b="1" dirty="0"/>
              <a:t> = 'MEDV'</a:t>
            </a:r>
          </a:p>
          <a:p>
            <a:r>
              <a:rPr lang="en-US" sz="1600" b="1" dirty="0" err="1"/>
              <a:t>df</a:t>
            </a:r>
            <a:r>
              <a:rPr lang="en-US" sz="1600" b="1" dirty="0"/>
              <a:t> = </a:t>
            </a:r>
            <a:r>
              <a:rPr lang="en-US" sz="1600" b="1" dirty="0" err="1"/>
              <a:t>dfRaw.select</a:t>
            </a:r>
            <a:r>
              <a:rPr lang="en-US" sz="1600" b="1" dirty="0"/>
              <a:t>(</a:t>
            </a:r>
            <a:r>
              <a:rPr lang="en-US" sz="1600" b="1" dirty="0" err="1"/>
              <a:t>categorical_features</a:t>
            </a:r>
            <a:r>
              <a:rPr lang="en-US" sz="1600" b="1" dirty="0"/>
              <a:t> + </a:t>
            </a:r>
            <a:r>
              <a:rPr lang="en-US" sz="1600" b="1" dirty="0" err="1"/>
              <a:t>numeric_features</a:t>
            </a:r>
            <a:r>
              <a:rPr lang="en-US" sz="1600" b="1" dirty="0"/>
              <a:t> + [</a:t>
            </a:r>
            <a:r>
              <a:rPr lang="en-US" sz="1600" b="1" dirty="0" err="1"/>
              <a:t>target_label</a:t>
            </a:r>
            <a:r>
              <a:rPr lang="en-US" sz="1600" b="1" dirty="0"/>
              <a:t>])</a:t>
            </a:r>
          </a:p>
          <a:p>
            <a:r>
              <a:rPr lang="en-US" sz="1600" b="1" dirty="0" err="1"/>
              <a:t>dfML</a:t>
            </a:r>
            <a:r>
              <a:rPr lang="en-US" sz="1600" b="1" dirty="0"/>
              <a:t> = </a:t>
            </a:r>
            <a:r>
              <a:rPr lang="en-US" sz="1600" b="1" dirty="0" err="1"/>
              <a:t>pyh.MakeMLDataFrame</a:t>
            </a:r>
            <a:r>
              <a:rPr lang="en-US" sz="1600" b="1" dirty="0"/>
              <a:t>(</a:t>
            </a:r>
            <a:r>
              <a:rPr lang="en-US" sz="1600" b="1" dirty="0" err="1"/>
              <a:t>df</a:t>
            </a:r>
            <a:r>
              <a:rPr lang="en-US" sz="1600" b="1" dirty="0"/>
              <a:t>, </a:t>
            </a:r>
            <a:r>
              <a:rPr lang="en-US" sz="1600" b="1" dirty="0" err="1"/>
              <a:t>categorical_features</a:t>
            </a:r>
            <a:r>
              <a:rPr lang="en-US" sz="1600" b="1" dirty="0"/>
              <a:t>, \</a:t>
            </a:r>
            <a:br>
              <a:rPr lang="en-US" sz="1600" b="1" dirty="0"/>
            </a:br>
            <a:r>
              <a:rPr lang="en-US" sz="1600" b="1" dirty="0"/>
              <a:t>       </a:t>
            </a:r>
            <a:r>
              <a:rPr lang="en-US" sz="1600" b="1" dirty="0" err="1"/>
              <a:t>numeric_features</a:t>
            </a:r>
            <a:r>
              <a:rPr lang="en-US" sz="1600" b="1" dirty="0"/>
              <a:t>, </a:t>
            </a:r>
            <a:r>
              <a:rPr lang="en-US" sz="1600" b="1" dirty="0" err="1"/>
              <a:t>target_label</a:t>
            </a:r>
            <a:r>
              <a:rPr lang="en-US" sz="1600" b="1" dirty="0"/>
              <a:t>, False)</a:t>
            </a:r>
          </a:p>
          <a:p>
            <a:endParaRPr lang="en-US" sz="1600" b="1" dirty="0"/>
          </a:p>
          <a:p>
            <a:r>
              <a:rPr lang="en-US" sz="1600" b="1" dirty="0"/>
              <a:t>train, test = </a:t>
            </a:r>
            <a:r>
              <a:rPr lang="en-US" sz="1600" b="1" dirty="0" err="1"/>
              <a:t>dfML.randomSplit</a:t>
            </a:r>
            <a:r>
              <a:rPr lang="en-US" sz="1600" b="1" dirty="0"/>
              <a:t>([.7,.3], seed = 1000)</a:t>
            </a:r>
          </a:p>
        </p:txBody>
      </p:sp>
    </p:spTree>
    <p:extLst>
      <p:ext uri="{BB962C8B-B14F-4D97-AF65-F5344CB8AC3E}">
        <p14:creationId xmlns:p14="http://schemas.microsoft.com/office/powerpoint/2010/main" val="1496132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6EFAC43-4F5B-4E07-9D45-7CCB1713D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284822"/>
              </p:ext>
            </p:extLst>
          </p:nvPr>
        </p:nvGraphicFramePr>
        <p:xfrm>
          <a:off x="2880360" y="1447543"/>
          <a:ext cx="3383280" cy="219456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2"/>
                          </a:solidFill>
                        </a:rPr>
                        <a:t>Regression Analysis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Data Preparation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93113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096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and instance of the regression class</a:t>
            </a:r>
          </a:p>
          <a:p>
            <a:r>
              <a:rPr lang="en-US" dirty="0"/>
              <a:t>There are several to choose from</a:t>
            </a:r>
          </a:p>
          <a:p>
            <a:pPr lvl="1"/>
            <a:r>
              <a:rPr lang="en-US" dirty="0" err="1"/>
              <a:t>LinearRegression</a:t>
            </a:r>
            <a:endParaRPr lang="en-US" dirty="0"/>
          </a:p>
          <a:p>
            <a:pPr lvl="1"/>
            <a:r>
              <a:rPr lang="en-US" dirty="0" err="1"/>
              <a:t>GeneralizedLinearRegression</a:t>
            </a:r>
            <a:endParaRPr lang="en-US" dirty="0"/>
          </a:p>
          <a:p>
            <a:pPr lvl="1"/>
            <a:r>
              <a:rPr lang="en-US" dirty="0" err="1"/>
              <a:t>DecisionTreeRegressor</a:t>
            </a:r>
            <a:endParaRPr lang="en-US" dirty="0"/>
          </a:p>
          <a:p>
            <a:pPr lvl="1"/>
            <a:r>
              <a:rPr lang="en-US" dirty="0" err="1"/>
              <a:t>RandomForestRegressor</a:t>
            </a:r>
            <a:endParaRPr lang="en-US" dirty="0"/>
          </a:p>
          <a:p>
            <a:pPr lvl="1"/>
            <a:r>
              <a:rPr lang="en-US" dirty="0" err="1"/>
              <a:t>GBTRegressor</a:t>
            </a:r>
            <a:endParaRPr lang="en-US" dirty="0"/>
          </a:p>
          <a:p>
            <a:pPr lvl="1"/>
            <a:r>
              <a:rPr lang="en-US" dirty="0" err="1"/>
              <a:t>AFTSurvivalRegression</a:t>
            </a:r>
            <a:endParaRPr lang="en-US" dirty="0"/>
          </a:p>
          <a:p>
            <a:pPr lvl="1"/>
            <a:r>
              <a:rPr lang="en-US" dirty="0" err="1"/>
              <a:t>IsotonicRegression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331304" y="3992710"/>
            <a:ext cx="8587409" cy="2308324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</a:t>
            </a:r>
            <a:r>
              <a:rPr lang="en-US" sz="1600" b="1" dirty="0" err="1"/>
              <a:t>pyspark.ml.regression</a:t>
            </a:r>
            <a:r>
              <a:rPr lang="en-US" sz="1600" b="1" dirty="0"/>
              <a:t> import </a:t>
            </a:r>
            <a:r>
              <a:rPr lang="en-US" sz="1600" b="1" dirty="0" err="1"/>
              <a:t>LinearRegression</a:t>
            </a:r>
            <a:endParaRPr lang="en-US" sz="1600" b="1" dirty="0"/>
          </a:p>
          <a:p>
            <a:r>
              <a:rPr lang="en-US" sz="1600" b="1" dirty="0" err="1"/>
              <a:t>lr</a:t>
            </a:r>
            <a:r>
              <a:rPr lang="en-US" sz="1600" b="1" dirty="0"/>
              <a:t> = </a:t>
            </a:r>
            <a:r>
              <a:rPr lang="en-US" sz="1600" b="1" dirty="0" err="1"/>
              <a:t>LinearRegression</a:t>
            </a:r>
            <a:r>
              <a:rPr lang="en-US" sz="1600" b="1" dirty="0"/>
              <a:t>(</a:t>
            </a:r>
            <a:r>
              <a:rPr lang="en-US" sz="1600" b="1" dirty="0" err="1"/>
              <a:t>featuresCol</a:t>
            </a:r>
            <a:r>
              <a:rPr lang="en-US" sz="1600" b="1" dirty="0"/>
              <a:t> = 'features', </a:t>
            </a:r>
            <a:r>
              <a:rPr lang="en-US" sz="1600" b="1" dirty="0" err="1"/>
              <a:t>labelCol</a:t>
            </a:r>
            <a:r>
              <a:rPr lang="en-US" sz="1600" b="1" dirty="0"/>
              <a:t>='target', \</a:t>
            </a:r>
            <a:br>
              <a:rPr lang="en-US" sz="1600" b="1" dirty="0"/>
            </a:br>
            <a:r>
              <a:rPr lang="en-US" sz="1600" b="1" dirty="0"/>
              <a:t>     </a:t>
            </a:r>
            <a:r>
              <a:rPr lang="en-US" sz="1600" b="1" dirty="0" err="1"/>
              <a:t>maxIter</a:t>
            </a:r>
            <a:r>
              <a:rPr lang="en-US" sz="1600" b="1" dirty="0"/>
              <a:t>=10, </a:t>
            </a:r>
            <a:r>
              <a:rPr lang="en-US" sz="1600" b="1" dirty="0" err="1"/>
              <a:t>regParam</a:t>
            </a:r>
            <a:r>
              <a:rPr lang="en-US" sz="1600" b="1" dirty="0"/>
              <a:t>=0.3, </a:t>
            </a:r>
            <a:r>
              <a:rPr lang="en-US" sz="1600" b="1" dirty="0" err="1"/>
              <a:t>elasticNetParam</a:t>
            </a:r>
            <a:r>
              <a:rPr lang="en-US" sz="1600" b="1" dirty="0"/>
              <a:t>=0.8)</a:t>
            </a:r>
          </a:p>
          <a:p>
            <a:r>
              <a:rPr lang="en-US" sz="1600" b="1" dirty="0" err="1"/>
              <a:t>lrModel</a:t>
            </a:r>
            <a:r>
              <a:rPr lang="en-US" sz="1600" b="1" dirty="0"/>
              <a:t> = </a:t>
            </a:r>
            <a:r>
              <a:rPr lang="en-US" sz="1600" b="1" dirty="0" err="1"/>
              <a:t>lr.fit</a:t>
            </a:r>
            <a:r>
              <a:rPr lang="en-US" sz="1600" b="1" dirty="0"/>
              <a:t>(train)</a:t>
            </a:r>
          </a:p>
          <a:p>
            <a:r>
              <a:rPr lang="en-US" sz="1600" b="1" dirty="0"/>
              <a:t>print("Coefficients: " + </a:t>
            </a:r>
            <a:r>
              <a:rPr lang="en-US" sz="1600" b="1" dirty="0" err="1"/>
              <a:t>str</a:t>
            </a:r>
            <a:r>
              <a:rPr lang="en-US" sz="1600" b="1" dirty="0"/>
              <a:t>(</a:t>
            </a:r>
            <a:r>
              <a:rPr lang="en-US" sz="1600" b="1" dirty="0" err="1"/>
              <a:t>lrModel.coefficients</a:t>
            </a:r>
            <a:r>
              <a:rPr lang="en-US" sz="1600" b="1" dirty="0"/>
              <a:t>))</a:t>
            </a:r>
          </a:p>
          <a:p>
            <a:r>
              <a:rPr lang="en-US" sz="1600" b="1" dirty="0"/>
              <a:t>print("Intercept: " + </a:t>
            </a:r>
            <a:r>
              <a:rPr lang="en-US" sz="1600" b="1" dirty="0" err="1"/>
              <a:t>str</a:t>
            </a:r>
            <a:r>
              <a:rPr lang="en-US" sz="1600" b="1" dirty="0"/>
              <a:t>(</a:t>
            </a:r>
            <a:r>
              <a:rPr lang="en-US" sz="1600" b="1" dirty="0" err="1"/>
              <a:t>lrModel.intercept</a:t>
            </a:r>
            <a:r>
              <a:rPr lang="en-US" sz="1600" b="1" dirty="0"/>
              <a:t>))</a:t>
            </a:r>
          </a:p>
          <a:p>
            <a:r>
              <a:rPr lang="en-US" sz="1600" b="1" dirty="0"/>
              <a:t>print("Root Mean Squared Error: {}\</a:t>
            </a:r>
            <a:r>
              <a:rPr lang="en-US" sz="1600" b="1" dirty="0" err="1"/>
              <a:t>nR</a:t>
            </a:r>
            <a:r>
              <a:rPr lang="en-US" sz="1600" b="1" dirty="0"/>
              <a:t> Squared (R2) {}" \</a:t>
            </a:r>
            <a:br>
              <a:rPr lang="en-US" sz="1600" b="1" dirty="0"/>
            </a:br>
            <a:r>
              <a:rPr lang="en-US" sz="1600" b="1" dirty="0"/>
              <a:t>  .format(</a:t>
            </a:r>
            <a:r>
              <a:rPr lang="en-US" sz="1600" b="1" dirty="0" err="1"/>
              <a:t>lrModel.summary.rootMeanSquaredError</a:t>
            </a:r>
            <a:r>
              <a:rPr lang="en-US" sz="1600" b="1" dirty="0"/>
              <a:t>, lrModel.summary.r2))</a:t>
            </a:r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451383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and instance of the regression class</a:t>
            </a:r>
          </a:p>
          <a:p>
            <a:r>
              <a:rPr lang="en-US" dirty="0"/>
              <a:t>There are several to choose from</a:t>
            </a:r>
          </a:p>
          <a:p>
            <a:pPr lvl="1"/>
            <a:r>
              <a:rPr lang="en-US" dirty="0" err="1"/>
              <a:t>LinearRegression</a:t>
            </a:r>
            <a:endParaRPr lang="en-US" dirty="0"/>
          </a:p>
          <a:p>
            <a:pPr lvl="1"/>
            <a:r>
              <a:rPr lang="en-US" dirty="0" err="1"/>
              <a:t>GeneralizedLinearRegression</a:t>
            </a:r>
            <a:endParaRPr lang="en-US" dirty="0"/>
          </a:p>
          <a:p>
            <a:pPr lvl="1"/>
            <a:r>
              <a:rPr lang="en-US" dirty="0" err="1"/>
              <a:t>DecisionTreeRegressor</a:t>
            </a:r>
            <a:endParaRPr lang="en-US" dirty="0"/>
          </a:p>
          <a:p>
            <a:pPr lvl="1"/>
            <a:r>
              <a:rPr lang="en-US" dirty="0" err="1"/>
              <a:t>RandomForestRegressor</a:t>
            </a:r>
            <a:endParaRPr lang="en-US" dirty="0"/>
          </a:p>
          <a:p>
            <a:pPr lvl="1"/>
            <a:r>
              <a:rPr lang="en-US" dirty="0" err="1"/>
              <a:t>GBTRegressor</a:t>
            </a:r>
            <a:endParaRPr lang="en-US" dirty="0"/>
          </a:p>
          <a:p>
            <a:pPr lvl="1"/>
            <a:r>
              <a:rPr lang="en-US" dirty="0" err="1"/>
              <a:t>AFTSurvivalRegression</a:t>
            </a:r>
            <a:endParaRPr lang="en-US" dirty="0"/>
          </a:p>
          <a:p>
            <a:pPr lvl="1"/>
            <a:r>
              <a:rPr lang="en-US" dirty="0" err="1"/>
              <a:t>IsotonicRegression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Test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331304" y="3992710"/>
            <a:ext cx="8587409" cy="2062103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 err="1"/>
              <a:t>lrPredictions</a:t>
            </a:r>
            <a:r>
              <a:rPr lang="en-US" sz="1600" b="1" dirty="0"/>
              <a:t> = </a:t>
            </a:r>
            <a:r>
              <a:rPr lang="en-US" sz="1600" b="1" dirty="0" err="1"/>
              <a:t>lrModel.transform</a:t>
            </a:r>
            <a:r>
              <a:rPr lang="en-US" sz="1600" b="1" dirty="0"/>
              <a:t>(test)</a:t>
            </a:r>
          </a:p>
          <a:p>
            <a:r>
              <a:rPr lang="en-US" sz="1600" b="1" dirty="0"/>
              <a:t>display(</a:t>
            </a:r>
            <a:r>
              <a:rPr lang="en-US" sz="1600" b="1" dirty="0" err="1"/>
              <a:t>lrPredictions.select</a:t>
            </a:r>
            <a:r>
              <a:rPr lang="en-US" sz="1600" b="1" dirty="0"/>
              <a:t>("</a:t>
            </a:r>
            <a:r>
              <a:rPr lang="en-US" sz="1600" b="1" dirty="0" err="1"/>
              <a:t>prediction","target","features</a:t>
            </a:r>
            <a:r>
              <a:rPr lang="en-US" sz="1600" b="1" dirty="0"/>
              <a:t>"), 30)</a:t>
            </a:r>
          </a:p>
          <a:p>
            <a:r>
              <a:rPr lang="en-US" sz="1600" b="1" dirty="0"/>
              <a:t>from </a:t>
            </a:r>
            <a:r>
              <a:rPr lang="en-US" sz="1600" b="1" dirty="0" err="1"/>
              <a:t>pyspark.ml.evaluation</a:t>
            </a:r>
            <a:r>
              <a:rPr lang="en-US" sz="1600" b="1" dirty="0"/>
              <a:t> import </a:t>
            </a:r>
            <a:r>
              <a:rPr lang="en-US" sz="1600" b="1" dirty="0" err="1"/>
              <a:t>RegressionEvaluator</a:t>
            </a:r>
            <a:endParaRPr lang="en-US" sz="1600" b="1" dirty="0"/>
          </a:p>
          <a:p>
            <a:r>
              <a:rPr lang="en-US" sz="1600" b="1" dirty="0" err="1"/>
              <a:t>lrEvaluator</a:t>
            </a:r>
            <a:r>
              <a:rPr lang="en-US" sz="1600" b="1" dirty="0"/>
              <a:t> = </a:t>
            </a:r>
            <a:r>
              <a:rPr lang="en-US" sz="1600" b="1" dirty="0" err="1"/>
              <a:t>RegressionEvaluator</a:t>
            </a:r>
            <a:r>
              <a:rPr lang="en-US" sz="1600" b="1" dirty="0"/>
              <a:t>(</a:t>
            </a:r>
            <a:r>
              <a:rPr lang="en-US" sz="1600" b="1" dirty="0" err="1"/>
              <a:t>predictionCol</a:t>
            </a:r>
            <a:r>
              <a:rPr lang="en-US" sz="1600" b="1" dirty="0"/>
              <a:t>="prediction", \</a:t>
            </a:r>
            <a:br>
              <a:rPr lang="en-US" sz="1600" b="1" dirty="0"/>
            </a:br>
            <a:r>
              <a:rPr lang="en-US" sz="1600" b="1" dirty="0"/>
              <a:t>            </a:t>
            </a:r>
            <a:r>
              <a:rPr lang="en-US" sz="1600" b="1" dirty="0" err="1"/>
              <a:t>labelCol</a:t>
            </a:r>
            <a:r>
              <a:rPr lang="en-US" sz="1600" b="1" dirty="0"/>
              <a:t>="target",</a:t>
            </a:r>
            <a:r>
              <a:rPr lang="en-US" sz="1600" b="1" dirty="0" err="1"/>
              <a:t>metricName</a:t>
            </a:r>
            <a:r>
              <a:rPr lang="en-US" sz="1600" b="1" dirty="0"/>
              <a:t>="r2")</a:t>
            </a:r>
          </a:p>
          <a:p>
            <a:r>
              <a:rPr lang="en-US" sz="1600" b="1" dirty="0" err="1"/>
              <a:t>testResult</a:t>
            </a:r>
            <a:r>
              <a:rPr lang="en-US" sz="1600" b="1" dirty="0"/>
              <a:t> = </a:t>
            </a:r>
            <a:r>
              <a:rPr lang="en-US" sz="1600" b="1" dirty="0" err="1"/>
              <a:t>lrModel.evaluate</a:t>
            </a:r>
            <a:r>
              <a:rPr lang="en-US" sz="1600" b="1" dirty="0"/>
              <a:t>(test)</a:t>
            </a:r>
          </a:p>
          <a:p>
            <a:r>
              <a:rPr lang="en-US" sz="1600" b="1" dirty="0"/>
              <a:t>print("Root Mean Squared Error on Test set: {}" \</a:t>
            </a:r>
            <a:br>
              <a:rPr lang="en-US" sz="1600" b="1" dirty="0"/>
            </a:br>
            <a:r>
              <a:rPr lang="en-US" sz="1600" b="1" dirty="0"/>
              <a:t>            .format(</a:t>
            </a:r>
            <a:r>
              <a:rPr lang="en-US" sz="1600" b="1" dirty="0" err="1"/>
              <a:t>testResult.rootMeanSquaredError</a:t>
            </a:r>
            <a:r>
              <a:rPr lang="en-US" sz="1600" b="1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745644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6EFAC43-4F5B-4E07-9D45-7CCB1713D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18915"/>
              </p:ext>
            </p:extLst>
          </p:nvPr>
        </p:nvGraphicFramePr>
        <p:xfrm>
          <a:off x="2880360" y="1447543"/>
          <a:ext cx="3383280" cy="219456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2"/>
                          </a:solidFill>
                        </a:rPr>
                        <a:t>Regression Analysis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Data Preparation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93113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2"/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90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2B579-5CE2-45AE-9657-08F8864CA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 has a lot more complexity to it once you master the basics</a:t>
            </a:r>
          </a:p>
          <a:p>
            <a:r>
              <a:rPr lang="en-US" dirty="0"/>
              <a:t>Some subjects to explore in this area:</a:t>
            </a:r>
          </a:p>
          <a:p>
            <a:pPr lvl="1"/>
            <a:r>
              <a:rPr lang="en-US" dirty="0"/>
              <a:t>Under- and over-fitting a model</a:t>
            </a:r>
          </a:p>
          <a:p>
            <a:pPr lvl="1"/>
            <a:r>
              <a:rPr lang="en-US" dirty="0"/>
              <a:t>Correlation between the independent variables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672070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will:</a:t>
            </a:r>
          </a:p>
          <a:p>
            <a:r>
              <a:rPr lang="en-US" dirty="0"/>
              <a:t>Introduce Linear Regression</a:t>
            </a:r>
          </a:p>
          <a:p>
            <a:r>
              <a:rPr lang="en-US" dirty="0"/>
              <a:t>Data preparation</a:t>
            </a:r>
          </a:p>
          <a:p>
            <a:r>
              <a:rPr lang="en-US" dirty="0"/>
              <a:t>Train and test regression model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</p:spTree>
    <p:extLst>
      <p:ext uri="{BB962C8B-B14F-4D97-AF65-F5344CB8AC3E}">
        <p14:creationId xmlns:p14="http://schemas.microsoft.com/office/powerpoint/2010/main" val="1685483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have:</a:t>
            </a:r>
          </a:p>
          <a:p>
            <a:r>
              <a:rPr lang="en-US" dirty="0"/>
              <a:t>Introduced Linear Regression</a:t>
            </a:r>
          </a:p>
          <a:p>
            <a:r>
              <a:rPr lang="en-US" dirty="0"/>
              <a:t>Compared two algorithms</a:t>
            </a:r>
          </a:p>
          <a:p>
            <a:pPr lvl="1"/>
            <a:r>
              <a:rPr lang="en-US" dirty="0"/>
              <a:t>Scikit-learn</a:t>
            </a:r>
          </a:p>
          <a:p>
            <a:pPr lvl="1"/>
            <a:r>
              <a:rPr lang="en-US" dirty="0"/>
              <a:t>Statsmodel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</p:spTree>
    <p:extLst>
      <p:ext uri="{BB962C8B-B14F-4D97-AF65-F5344CB8AC3E}">
        <p14:creationId xmlns:p14="http://schemas.microsoft.com/office/powerpoint/2010/main" val="264703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6EFAC43-4F5B-4E07-9D45-7CCB1713D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783578"/>
              </p:ext>
            </p:extLst>
          </p:nvPr>
        </p:nvGraphicFramePr>
        <p:xfrm>
          <a:off x="2880360" y="1447543"/>
          <a:ext cx="3383280" cy="219456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Regression Analysis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Data Preparation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93113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871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collection of X, Y points, you could easily see there is a pattern</a:t>
            </a:r>
          </a:p>
          <a:p>
            <a:r>
              <a:rPr lang="en-US" dirty="0"/>
              <a:t>If you remember enough algebra, you could describe the pattern of dots as roughly following the red line, which could be described with the formula y = 1.5x + .01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095" y="2520308"/>
            <a:ext cx="4851810" cy="370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31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idea is that the line that best describes the pattern of dots is the one that has the least distances of the dots from the line</a:t>
            </a:r>
          </a:p>
          <a:p>
            <a:r>
              <a:rPr lang="en-US" dirty="0"/>
              <a:t>The formula that describes the line could then be used to predict a value that we have not observed</a:t>
            </a:r>
          </a:p>
          <a:p>
            <a:pPr lvl="1"/>
            <a:r>
              <a:rPr lang="en-US" dirty="0"/>
              <a:t>The better the line and formula are at describing that pattern of dots, the more accurate that prediction should be</a:t>
            </a:r>
          </a:p>
          <a:p>
            <a:r>
              <a:rPr lang="en-US" dirty="0"/>
              <a:t>Extrapolate this idea onto more than just two axes and instead try to find a line that goes through many different dimensions and you have the idea of multiple linear regression</a:t>
            </a:r>
          </a:p>
          <a:p>
            <a:pPr lvl="1"/>
            <a:r>
              <a:rPr lang="mr-IN" sz="2000" i="1" dirty="0" err="1"/>
              <a:t>y</a:t>
            </a:r>
            <a:r>
              <a:rPr lang="mr-IN" sz="2000" dirty="0"/>
              <a:t>=α+β1</a:t>
            </a:r>
            <a:r>
              <a:rPr lang="mr-IN" sz="2000" i="1" dirty="0"/>
              <a:t>x</a:t>
            </a:r>
            <a:r>
              <a:rPr lang="mr-IN" sz="2000" dirty="0"/>
              <a:t>1 +β2</a:t>
            </a:r>
            <a:r>
              <a:rPr lang="mr-IN" sz="2000" i="1" dirty="0"/>
              <a:t>x</a:t>
            </a:r>
            <a:r>
              <a:rPr lang="mr-IN" sz="2000" dirty="0"/>
              <a:t>2 +...+β</a:t>
            </a:r>
            <a:r>
              <a:rPr lang="mr-IN" sz="2000" i="1" dirty="0" err="1"/>
              <a:t>ixi</a:t>
            </a:r>
            <a:r>
              <a:rPr lang="mr-IN" sz="2000" i="1" dirty="0"/>
              <a:t> </a:t>
            </a:r>
            <a:r>
              <a:rPr lang="mr-IN" sz="2000" dirty="0"/>
              <a:t>+</a:t>
            </a:r>
            <a:r>
              <a:rPr lang="mr-IN" sz="2000" dirty="0" err="1"/>
              <a:t>ε</a:t>
            </a:r>
            <a:r>
              <a:rPr lang="mr-IN" sz="2000" dirty="0"/>
              <a:t> </a:t>
            </a:r>
            <a:endParaRPr lang="en-US" sz="2000" dirty="0"/>
          </a:p>
          <a:p>
            <a:r>
              <a:rPr lang="en-US" dirty="0"/>
              <a:t>Has many use cases</a:t>
            </a:r>
          </a:p>
          <a:p>
            <a:pPr lvl="1"/>
            <a:r>
              <a:rPr lang="en-US" dirty="0"/>
              <a:t>Predicting a stock or commodity price</a:t>
            </a:r>
          </a:p>
          <a:p>
            <a:pPr lvl="1"/>
            <a:r>
              <a:rPr lang="en-US" dirty="0"/>
              <a:t>Predicting election results</a:t>
            </a:r>
          </a:p>
          <a:p>
            <a:pPr lvl="1"/>
            <a:r>
              <a:rPr lang="en-US" dirty="0"/>
              <a:t>Predicting crime rate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(continued)</a:t>
            </a:r>
          </a:p>
        </p:txBody>
      </p:sp>
    </p:spTree>
    <p:extLst>
      <p:ext uri="{BB962C8B-B14F-4D97-AF65-F5344CB8AC3E}">
        <p14:creationId xmlns:p14="http://schemas.microsoft.com/office/powerpoint/2010/main" val="49406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supervised model that requires training from a known set of data and testing to see how good it is at predicting before using it for real predictions</a:t>
            </a:r>
          </a:p>
          <a:p>
            <a:r>
              <a:rPr lang="en-US" dirty="0"/>
              <a:t>Only works with numeric values</a:t>
            </a:r>
          </a:p>
          <a:p>
            <a:pPr lvl="1"/>
            <a:r>
              <a:rPr lang="en-US" dirty="0"/>
              <a:t>Categorical data needs to be dummy encoded</a:t>
            </a:r>
          </a:p>
          <a:p>
            <a:r>
              <a:rPr lang="en-US" dirty="0"/>
              <a:t>Does not deal well with missing data, so must be fixed by removing or replacing with central tendency</a:t>
            </a:r>
          </a:p>
          <a:p>
            <a:r>
              <a:rPr lang="en-US" dirty="0"/>
              <a:t>There are many algorithms to do this, each with its own pros and cons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(continued)</a:t>
            </a:r>
          </a:p>
        </p:txBody>
      </p:sp>
    </p:spTree>
    <p:extLst>
      <p:ext uri="{BB962C8B-B14F-4D97-AF65-F5344CB8AC3E}">
        <p14:creationId xmlns:p14="http://schemas.microsoft.com/office/powerpoint/2010/main" val="1363135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6EFAC43-4F5B-4E07-9D45-7CCB1713D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179775"/>
              </p:ext>
            </p:extLst>
          </p:nvPr>
        </p:nvGraphicFramePr>
        <p:xfrm>
          <a:off x="2880360" y="1447543"/>
          <a:ext cx="3383280" cy="219456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2"/>
                          </a:solidFill>
                        </a:rPr>
                        <a:t>Regression Analysis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Data Preparation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93113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355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155614"/>
            <a:ext cx="8020050" cy="5072616"/>
          </a:xfrm>
        </p:spPr>
        <p:txBody>
          <a:bodyPr/>
          <a:lstStyle/>
          <a:p>
            <a:r>
              <a:rPr lang="en-US" dirty="0"/>
              <a:t>For our examples, let’s use a public data set of housing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Plotting the distribution of </a:t>
            </a:r>
            <a:br>
              <a:rPr lang="en-US" dirty="0"/>
            </a:br>
            <a:r>
              <a:rPr lang="en-US" dirty="0"/>
              <a:t>Prices shows that they are </a:t>
            </a:r>
            <a:br>
              <a:rPr lang="en-US" dirty="0"/>
            </a:br>
            <a:r>
              <a:rPr lang="en-US" dirty="0"/>
              <a:t>normally distributed except for</a:t>
            </a:r>
            <a:br>
              <a:rPr lang="en-US" dirty="0"/>
            </a:br>
            <a:r>
              <a:rPr lang="en-US" dirty="0"/>
              <a:t>some outliers so let’s trying </a:t>
            </a:r>
            <a:br>
              <a:rPr lang="en-US" dirty="0"/>
            </a:br>
            <a:r>
              <a:rPr lang="en-US" dirty="0"/>
              <a:t>comparing the model with</a:t>
            </a:r>
            <a:br>
              <a:rPr lang="en-US" dirty="0"/>
            </a:br>
            <a:r>
              <a:rPr lang="en-US" dirty="0"/>
              <a:t>them and then later filtered out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741537" y="1580326"/>
            <a:ext cx="5660926" cy="1077218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import pandas as </a:t>
            </a:r>
            <a:r>
              <a:rPr lang="en-US" sz="1600" b="1" dirty="0" err="1"/>
              <a:t>pd</a:t>
            </a:r>
            <a:endParaRPr lang="en-US" sz="1600" b="1" dirty="0"/>
          </a:p>
          <a:p>
            <a:r>
              <a:rPr lang="en-US" sz="1600" b="1" dirty="0"/>
              <a:t>import seaborn as </a:t>
            </a:r>
            <a:r>
              <a:rPr lang="en-US" sz="1600" b="1" dirty="0" err="1"/>
              <a:t>sns</a:t>
            </a:r>
            <a:endParaRPr lang="en-US" sz="1600" b="1" dirty="0"/>
          </a:p>
          <a:p>
            <a:r>
              <a:rPr lang="en-US" sz="1600" b="1" dirty="0" err="1"/>
              <a:t>sns.distplot</a:t>
            </a:r>
            <a:r>
              <a:rPr lang="en-US" sz="1600" b="1" dirty="0"/>
              <a:t>(</a:t>
            </a:r>
            <a:r>
              <a:rPr lang="en-US" sz="1600" b="1" dirty="0" err="1"/>
              <a:t>df.toPandas</a:t>
            </a:r>
            <a:r>
              <a:rPr lang="en-US" sz="1600" b="1" dirty="0"/>
              <a:t>()['MEDV'])</a:t>
            </a:r>
          </a:p>
          <a:p>
            <a:endParaRPr lang="en-US" sz="16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0ACC50-CACE-BB49-B401-828716DBEB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631" y="3082256"/>
            <a:ext cx="4059443" cy="28679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63C264-9E30-3E41-A082-B3B46009FD87}"/>
              </a:ext>
            </a:extLst>
          </p:cNvPr>
          <p:cNvSpPr txBox="1"/>
          <p:nvPr/>
        </p:nvSpPr>
        <p:spPr>
          <a:xfrm>
            <a:off x="397565" y="5098778"/>
            <a:ext cx="4144065" cy="338554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 err="1"/>
              <a:t>dfRaw</a:t>
            </a:r>
            <a:r>
              <a:rPr lang="en-US" sz="1600" b="1" dirty="0"/>
              <a:t> = </a:t>
            </a:r>
            <a:r>
              <a:rPr lang="en-US" sz="1600" b="1" dirty="0" err="1"/>
              <a:t>dfRaw.where</a:t>
            </a:r>
            <a:r>
              <a:rPr lang="en-US" sz="1600" b="1" dirty="0"/>
              <a:t>('MEDV &lt; 48')</a:t>
            </a:r>
          </a:p>
        </p:txBody>
      </p:sp>
    </p:spTree>
    <p:extLst>
      <p:ext uri="{BB962C8B-B14F-4D97-AF65-F5344CB8AC3E}">
        <p14:creationId xmlns:p14="http://schemas.microsoft.com/office/powerpoint/2010/main" val="1938783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Categorical data cannot stay as string, so it must be converted to a numeric format and then into a vector format</a:t>
            </a:r>
          </a:p>
          <a:p>
            <a:r>
              <a:rPr lang="en-US" dirty="0" err="1"/>
              <a:t>Pyspark</a:t>
            </a:r>
            <a:r>
              <a:rPr lang="en-US" dirty="0"/>
              <a:t> has a class which will transform a column into indexed numbers for each unique string value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convenience use this helper function</a:t>
            </a:r>
            <a:br>
              <a:rPr lang="en-US" dirty="0"/>
            </a:br>
            <a:r>
              <a:rPr lang="en-US" dirty="0"/>
              <a:t>we made: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display(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pyh.StringIndexEncode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['TOWN', 'TRACT']))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Categorical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65165" y="2585838"/>
            <a:ext cx="8851769" cy="132343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</a:t>
            </a:r>
            <a:r>
              <a:rPr lang="en-US" sz="1600" b="1" dirty="0" err="1"/>
              <a:t>pyspark.ml.feature</a:t>
            </a:r>
            <a:r>
              <a:rPr lang="en-US" sz="1600" b="1" dirty="0"/>
              <a:t> import </a:t>
            </a:r>
            <a:r>
              <a:rPr lang="en-US" sz="1600" b="1" dirty="0" err="1"/>
              <a:t>StringIndexer</a:t>
            </a:r>
            <a:endParaRPr lang="en-US" sz="1600" b="1" dirty="0"/>
          </a:p>
          <a:p>
            <a:r>
              <a:rPr lang="en-US" sz="1600" b="1" dirty="0"/>
              <a:t>indexer = </a:t>
            </a:r>
            <a:r>
              <a:rPr lang="en-US" sz="1600" b="1" dirty="0" err="1"/>
              <a:t>StringIndexer</a:t>
            </a:r>
            <a:r>
              <a:rPr lang="en-US" sz="1600" b="1" dirty="0"/>
              <a:t>(</a:t>
            </a:r>
            <a:r>
              <a:rPr lang="en-US" sz="1600" b="1" dirty="0" err="1"/>
              <a:t>inputCol</a:t>
            </a:r>
            <a:r>
              <a:rPr lang="en-US" sz="1600" b="1" dirty="0"/>
              <a:t> = col, </a:t>
            </a:r>
            <a:r>
              <a:rPr lang="en-US" sz="1600" b="1" dirty="0" err="1"/>
              <a:t>outputCol</a:t>
            </a:r>
            <a:r>
              <a:rPr lang="en-US" sz="1600" b="1" dirty="0"/>
              <a:t> = </a:t>
            </a:r>
            <a:r>
              <a:rPr lang="en-US" sz="1600" b="1" dirty="0" err="1"/>
              <a:t>col+'_Index</a:t>
            </a:r>
            <a:r>
              <a:rPr lang="en-US" sz="1600" b="1" dirty="0"/>
              <a:t>')</a:t>
            </a:r>
          </a:p>
          <a:p>
            <a:r>
              <a:rPr lang="en-US" sz="1600" b="1" dirty="0"/>
              <a:t>x = </a:t>
            </a:r>
            <a:r>
              <a:rPr lang="en-US" sz="1600" b="1" dirty="0" err="1"/>
              <a:t>indexer.fit</a:t>
            </a:r>
            <a:r>
              <a:rPr lang="en-US" sz="1600" b="1" dirty="0"/>
              <a:t>(</a:t>
            </a:r>
            <a:r>
              <a:rPr lang="en-US" sz="1600" b="1" dirty="0" err="1"/>
              <a:t>df</a:t>
            </a:r>
            <a:r>
              <a:rPr lang="en-US" sz="1600" b="1" dirty="0"/>
              <a:t>).transform(</a:t>
            </a:r>
            <a:r>
              <a:rPr lang="en-US" sz="1600" b="1" dirty="0" err="1"/>
              <a:t>df</a:t>
            </a:r>
            <a:r>
              <a:rPr lang="en-US" sz="1600" b="1" dirty="0"/>
              <a:t>).select(col, </a:t>
            </a:r>
            <a:r>
              <a:rPr lang="en-US" sz="1600" b="1" dirty="0" err="1"/>
              <a:t>col+'_Index</a:t>
            </a:r>
            <a:r>
              <a:rPr lang="en-US" sz="1600" b="1" dirty="0"/>
              <a:t>').distinct()</a:t>
            </a:r>
          </a:p>
          <a:p>
            <a:r>
              <a:rPr lang="en-US" sz="1600" b="1" dirty="0"/>
              <a:t>display(</a:t>
            </a:r>
            <a:r>
              <a:rPr lang="en-US" sz="1600" b="1" dirty="0" err="1"/>
              <a:t>x.orderBy</a:t>
            </a:r>
            <a:r>
              <a:rPr lang="en-US" sz="1600" b="1" dirty="0"/>
              <a:t>(col))</a:t>
            </a:r>
          </a:p>
          <a:p>
            <a:r>
              <a:rPr lang="en-US" sz="1600" b="1" dirty="0"/>
              <a:t>display(</a:t>
            </a:r>
            <a:r>
              <a:rPr lang="en-US" sz="1600" b="1" dirty="0" err="1"/>
              <a:t>x.orderBy</a:t>
            </a:r>
            <a:r>
              <a:rPr lang="en-US" sz="1600" b="1" dirty="0"/>
              <a:t>(</a:t>
            </a:r>
            <a:r>
              <a:rPr lang="en-US" sz="1600" b="1" dirty="0" err="1"/>
              <a:t>col+'_Index</a:t>
            </a:r>
            <a:r>
              <a:rPr lang="en-US" sz="1600" b="1" dirty="0"/>
              <a:t>'))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938C606-13E3-DB4B-84AC-AB5D8EAE19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426" y="3983462"/>
            <a:ext cx="1885887" cy="22447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AA5BF25-B13C-2948-8AA5-879CB46E3F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200" y="3977068"/>
            <a:ext cx="1692734" cy="225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732685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9" id="{389074E3-CA38-4095-9CE4-E37CAAC77ED2}" vid="{84FBF689-B339-44DD-89F3-2AF727095E1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58D7A746750E48B9E257CBBD401C71" ma:contentTypeVersion="5" ma:contentTypeDescription="Create a new document." ma:contentTypeScope="" ma:versionID="9b104746e7bcdc89d5c9d8909bc79033">
  <xsd:schema xmlns:xsd="http://www.w3.org/2001/XMLSchema" xmlns:xs="http://www.w3.org/2001/XMLSchema" xmlns:p="http://schemas.microsoft.com/office/2006/metadata/properties" xmlns:ns2="3f1ded34-099e-46dd-b0de-95a90e7e1e5f" targetNamespace="http://schemas.microsoft.com/office/2006/metadata/properties" ma:root="true" ma:fieldsID="39039af933a2d9dca5a96354c4c2b0ed" ns2:_="">
    <xsd:import namespace="3f1ded34-099e-46dd-b0de-95a90e7e1e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ded34-099e-46dd-b0de-95a90e7e1e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7B9207-CE5C-49AD-B414-15CBFA246D6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51EBC6-C433-43E6-8F46-C6D6D677B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1ded34-099e-46dd-b0de-95a90e7e1e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 Standard Theme</Template>
  <TotalTime>6473</TotalTime>
  <Words>1265</Words>
  <Application>Microsoft Macintosh PowerPoint</Application>
  <PresentationFormat>On-screen Show (4:3)</PresentationFormat>
  <Paragraphs>176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Courier New</vt:lpstr>
      <vt:lpstr>Lucida Sans Unicode</vt:lpstr>
      <vt:lpstr>Tahoma</vt:lpstr>
      <vt:lpstr>Wingdings</vt:lpstr>
      <vt:lpstr>ROI Standard Theme</vt:lpstr>
      <vt:lpstr>Chapter 5:  Regression Analysis</vt:lpstr>
      <vt:lpstr>Chapter Objectives</vt:lpstr>
      <vt:lpstr>Chapter Concepts</vt:lpstr>
      <vt:lpstr>Linear Regression</vt:lpstr>
      <vt:lpstr>Linear Regression (continued)</vt:lpstr>
      <vt:lpstr>Linear Regression (continued)</vt:lpstr>
      <vt:lpstr>Chapter Concepts</vt:lpstr>
      <vt:lpstr>Dataset</vt:lpstr>
      <vt:lpstr>Convert Categorical Features</vt:lpstr>
      <vt:lpstr>One Hot Encoding</vt:lpstr>
      <vt:lpstr>One Hot Encoding cont'd</vt:lpstr>
      <vt:lpstr>Put it All Together</vt:lpstr>
      <vt:lpstr>Explore Numerical Features</vt:lpstr>
      <vt:lpstr>Prepare the Data</vt:lpstr>
      <vt:lpstr>Chapter Concepts</vt:lpstr>
      <vt:lpstr>Run the Model</vt:lpstr>
      <vt:lpstr>Run the Test</vt:lpstr>
      <vt:lpstr>Chapter Concepts</vt:lpstr>
      <vt:lpstr>Next Steps</vt:lpstr>
      <vt:lpstr>Chapter Objectives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creator>Microsoft Office User</dc:creator>
  <cp:lastModifiedBy>Microsoft Office User</cp:lastModifiedBy>
  <cp:revision>137</cp:revision>
  <dcterms:created xsi:type="dcterms:W3CDTF">2019-05-09T17:36:01Z</dcterms:created>
  <dcterms:modified xsi:type="dcterms:W3CDTF">2019-10-14T14:58:46Z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0x0101004C58D7A746750E48B9E257CBBD401C71</vt:lpwstr>
  </property>
  <property fmtid="{D5CDD505-2E9C-101B-9397-08002B2CF9AE}" pid="3" name="_dlc_DocIdItemGuid">
    <vt:lpwstr>efe1617a-9da3-4619-949c-4364c39c08ba</vt:lpwstr>
  </property>
</Properties>
</file>