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20"/>
  </p:notesMasterIdLst>
  <p:handoutMasterIdLst>
    <p:handoutMasterId r:id="rId21"/>
  </p:handoutMasterIdLst>
  <p:sldIdLst>
    <p:sldId id="257" r:id="rId5"/>
    <p:sldId id="258" r:id="rId6"/>
    <p:sldId id="256" r:id="rId7"/>
    <p:sldId id="281" r:id="rId8"/>
    <p:sldId id="331" r:id="rId9"/>
    <p:sldId id="332" r:id="rId10"/>
    <p:sldId id="352" r:id="rId11"/>
    <p:sldId id="359" r:id="rId12"/>
    <p:sldId id="365" r:id="rId13"/>
    <p:sldId id="353" r:id="rId14"/>
    <p:sldId id="366" r:id="rId15"/>
    <p:sldId id="354" r:id="rId16"/>
    <p:sldId id="360" r:id="rId17"/>
    <p:sldId id="364" r:id="rId18"/>
    <p:sldId id="361" r:id="rId19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9" autoAdjust="0"/>
    <p:restoredTop sz="96196" autoAdjust="0"/>
  </p:normalViewPr>
  <p:slideViewPr>
    <p:cSldViewPr snapToGrid="0">
      <p:cViewPr varScale="1">
        <p:scale>
          <a:sx n="98" d="100"/>
          <a:sy n="98" d="100"/>
        </p:scale>
        <p:origin x="184" y="248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20750"/>
            <a:r>
              <a:rPr lang="en-US" dirty="0"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6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6-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86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94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93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306450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68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64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76521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77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30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03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98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44180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23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811M: Python for Data Scientists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4-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4: 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</a:rPr>
              <a:t>Cluster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for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4DFE5D-1BF5-8941-B0E8-FA7136692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2492"/>
            <a:ext cx="4239663" cy="281522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eyeballing it, let’s try out two clusters and plot the results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K-Means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2612571" y="1555769"/>
            <a:ext cx="6199338" cy="3785652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import </a:t>
            </a:r>
            <a:r>
              <a:rPr lang="en-US" sz="1600" b="1" dirty="0" err="1"/>
              <a:t>matplotlib.pyplot</a:t>
            </a:r>
            <a:r>
              <a:rPr lang="en-US" sz="1600" b="1" dirty="0"/>
              <a:t> as </a:t>
            </a:r>
            <a:r>
              <a:rPr lang="en-US" sz="1600" b="1" dirty="0" err="1"/>
              <a:t>plt</a:t>
            </a:r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CLUSTERS = 2</a:t>
            </a:r>
          </a:p>
          <a:p>
            <a:r>
              <a:rPr lang="en-US" sz="1600" b="1" dirty="0" err="1"/>
              <a:t>kmeans</a:t>
            </a:r>
            <a:r>
              <a:rPr lang="en-US" sz="1600" b="1" dirty="0"/>
              <a:t> = </a:t>
            </a:r>
            <a:r>
              <a:rPr lang="en-US" sz="1600" b="1" dirty="0" err="1"/>
              <a:t>KMeans</a:t>
            </a:r>
            <a:r>
              <a:rPr lang="en-US" sz="1600" b="1" dirty="0"/>
              <a:t>().</a:t>
            </a:r>
            <a:r>
              <a:rPr lang="en-US" sz="1600" b="1" dirty="0" err="1"/>
              <a:t>setK</a:t>
            </a:r>
            <a:r>
              <a:rPr lang="en-US" sz="1600" b="1" dirty="0"/>
              <a:t>(CLUSTERS).</a:t>
            </a:r>
            <a:r>
              <a:rPr lang="en-US" sz="1600" b="1" dirty="0" err="1"/>
              <a:t>setSeed</a:t>
            </a:r>
            <a:r>
              <a:rPr lang="en-US" sz="1600" b="1" dirty="0"/>
              <a:t>(1)</a:t>
            </a:r>
          </a:p>
          <a:p>
            <a:r>
              <a:rPr lang="en-US" sz="1600" b="1" dirty="0"/>
              <a:t>model = </a:t>
            </a:r>
            <a:r>
              <a:rPr lang="en-US" sz="1600" b="1" dirty="0" err="1"/>
              <a:t>kmeans.fit</a:t>
            </a:r>
            <a:r>
              <a:rPr lang="en-US" sz="1600" b="1" dirty="0"/>
              <a:t>(</a:t>
            </a:r>
            <a:r>
              <a:rPr lang="en-US" sz="1600" b="1" dirty="0" err="1"/>
              <a:t>dfML.select</a:t>
            </a:r>
            <a:r>
              <a:rPr lang="en-US" sz="1600" b="1" dirty="0"/>
              <a:t>('features'))</a:t>
            </a:r>
          </a:p>
          <a:p>
            <a:r>
              <a:rPr lang="en-US" sz="1600" b="1" dirty="0"/>
              <a:t>predictions = </a:t>
            </a:r>
            <a:r>
              <a:rPr lang="en-US" sz="1600" b="1" dirty="0" err="1"/>
              <a:t>model.transform</a:t>
            </a:r>
            <a:r>
              <a:rPr lang="en-US" sz="1600" b="1" dirty="0"/>
              <a:t>(</a:t>
            </a:r>
            <a:r>
              <a:rPr lang="en-US" sz="1600" b="1" dirty="0" err="1"/>
              <a:t>dfML</a:t>
            </a:r>
            <a:r>
              <a:rPr lang="en-US" sz="1600" b="1" dirty="0"/>
              <a:t>)</a:t>
            </a:r>
          </a:p>
          <a:p>
            <a:r>
              <a:rPr lang="en-US" sz="1600" b="1" dirty="0"/>
              <a:t>centroids = </a:t>
            </a:r>
            <a:r>
              <a:rPr lang="en-US" sz="1600" b="1" dirty="0" err="1"/>
              <a:t>model.clusterCenters</a:t>
            </a:r>
            <a:r>
              <a:rPr lang="en-US" sz="1600" b="1" dirty="0"/>
              <a:t>()</a:t>
            </a:r>
          </a:p>
          <a:p>
            <a:endParaRPr lang="en-US" sz="1600" b="1" dirty="0"/>
          </a:p>
          <a:p>
            <a:r>
              <a:rPr lang="en-US" sz="1600" b="1" dirty="0"/>
              <a:t>for </a:t>
            </a:r>
            <a:r>
              <a:rPr lang="en-US" sz="1600" b="1" dirty="0" err="1"/>
              <a:t>i</a:t>
            </a:r>
            <a:r>
              <a:rPr lang="en-US" sz="1600" b="1" dirty="0"/>
              <a:t> in range(CLUSTERS):    </a:t>
            </a:r>
          </a:p>
          <a:p>
            <a:r>
              <a:rPr lang="en-US" sz="1600" b="1" dirty="0"/>
              <a:t>    p = </a:t>
            </a:r>
            <a:r>
              <a:rPr lang="en-US" sz="1600" b="1" dirty="0" err="1"/>
              <a:t>predictions.select</a:t>
            </a:r>
            <a:r>
              <a:rPr lang="en-US" sz="1600" b="1" dirty="0"/>
              <a:t>('</a:t>
            </a:r>
            <a:r>
              <a:rPr lang="en-US" sz="1600" b="1" dirty="0" err="1"/>
              <a:t>lat</a:t>
            </a:r>
            <a:r>
              <a:rPr lang="en-US" sz="1600" b="1" dirty="0"/>
              <a:t>', '</a:t>
            </a:r>
            <a:r>
              <a:rPr lang="en-US" sz="1600" b="1" dirty="0" err="1"/>
              <a:t>lng</a:t>
            </a:r>
            <a:r>
              <a:rPr lang="en-US" sz="1600" b="1" dirty="0"/>
              <a:t>') \</a:t>
            </a:r>
            <a:br>
              <a:rPr lang="en-US" sz="1600" b="1" dirty="0"/>
            </a:br>
            <a:r>
              <a:rPr lang="en-US" sz="1600" b="1" dirty="0"/>
              <a:t>       .where(</a:t>
            </a:r>
            <a:r>
              <a:rPr lang="en-US" sz="1600" b="1" dirty="0" err="1"/>
              <a:t>f'prediction</a:t>
            </a:r>
            <a:r>
              <a:rPr lang="en-US" sz="1600" b="1" dirty="0"/>
              <a:t> = {</a:t>
            </a:r>
            <a:r>
              <a:rPr lang="en-US" sz="1600" b="1" dirty="0" err="1"/>
              <a:t>i</a:t>
            </a:r>
            <a:r>
              <a:rPr lang="en-US" sz="1600" b="1" dirty="0"/>
              <a:t>}').</a:t>
            </a:r>
            <a:r>
              <a:rPr lang="en-US" sz="1600" b="1" dirty="0" err="1"/>
              <a:t>toPandas</a:t>
            </a:r>
            <a:r>
              <a:rPr lang="en-US" sz="1600" b="1" dirty="0"/>
              <a:t>()</a:t>
            </a:r>
          </a:p>
          <a:p>
            <a:r>
              <a:rPr lang="en-US" sz="1600" b="1" dirty="0"/>
              <a:t>    </a:t>
            </a:r>
            <a:r>
              <a:rPr lang="en-US" sz="1600" b="1" dirty="0" err="1"/>
              <a:t>plt.plot</a:t>
            </a:r>
            <a:r>
              <a:rPr lang="en-US" sz="1600" b="1" dirty="0"/>
              <a:t>(</a:t>
            </a:r>
            <a:r>
              <a:rPr lang="en-US" sz="1600" b="1" dirty="0" err="1"/>
              <a:t>p.loc</a:t>
            </a:r>
            <a:r>
              <a:rPr lang="en-US" sz="1600" b="1" dirty="0"/>
              <a:t>[:,'</a:t>
            </a:r>
            <a:r>
              <a:rPr lang="en-US" sz="1600" b="1" dirty="0" err="1"/>
              <a:t>lat</a:t>
            </a:r>
            <a:r>
              <a:rPr lang="en-US" sz="1600" b="1" dirty="0"/>
              <a:t>'],</a:t>
            </a:r>
            <a:r>
              <a:rPr lang="en-US" sz="1600" b="1" dirty="0" err="1"/>
              <a:t>p.loc</a:t>
            </a:r>
            <a:r>
              <a:rPr lang="en-US" sz="1600" b="1" dirty="0"/>
              <a:t>[:,'</a:t>
            </a:r>
            <a:r>
              <a:rPr lang="en-US" sz="1600" b="1" dirty="0" err="1"/>
              <a:t>lng</a:t>
            </a:r>
            <a:r>
              <a:rPr lang="en-US" sz="1600" b="1" dirty="0"/>
              <a:t>'],'o')</a:t>
            </a:r>
          </a:p>
          <a:p>
            <a:r>
              <a:rPr lang="en-US" sz="1600" b="1" dirty="0"/>
              <a:t>    </a:t>
            </a:r>
            <a:r>
              <a:rPr lang="en-US" sz="1600" b="1" dirty="0" err="1"/>
              <a:t>plt.plot</a:t>
            </a:r>
            <a:r>
              <a:rPr lang="en-US" sz="1600" b="1" dirty="0"/>
              <a:t>(centroids[</a:t>
            </a:r>
            <a:r>
              <a:rPr lang="en-US" sz="1600" b="1" dirty="0" err="1"/>
              <a:t>i</a:t>
            </a:r>
            <a:r>
              <a:rPr lang="en-US" sz="1600" b="1" dirty="0"/>
              <a:t>][0], </a:t>
            </a:r>
          </a:p>
          <a:p>
            <a:r>
              <a:rPr lang="en-US" sz="1600" b="1" dirty="0"/>
              <a:t>           centroids[</a:t>
            </a:r>
            <a:r>
              <a:rPr lang="en-US" sz="1600" b="1" dirty="0" err="1"/>
              <a:t>i</a:t>
            </a:r>
            <a:r>
              <a:rPr lang="en-US" sz="1600" b="1" dirty="0"/>
              <a:t>][1],'</a:t>
            </a:r>
            <a:r>
              <a:rPr lang="en-US" sz="1600" b="1" dirty="0" err="1"/>
              <a:t>kx</a:t>
            </a:r>
            <a:r>
              <a:rPr lang="en-US" sz="1600" b="1" dirty="0"/>
              <a:t>')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061680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many features and rows it is difficult to visualize how many clusters if right.</a:t>
            </a:r>
          </a:p>
          <a:p>
            <a:r>
              <a:rPr lang="en-US" dirty="0"/>
              <a:t>There are two measures that are helpful, lower numbers are better</a:t>
            </a:r>
          </a:p>
          <a:p>
            <a:pPr lvl="1"/>
            <a:r>
              <a:rPr lang="en-US" dirty="0"/>
              <a:t>Within set sum of squared errors</a:t>
            </a:r>
          </a:p>
          <a:p>
            <a:pPr lvl="1"/>
            <a:r>
              <a:rPr lang="en-US" dirty="0"/>
              <a:t>Silhouette with squared Euclidean distance</a:t>
            </a:r>
          </a:p>
          <a:p>
            <a:r>
              <a:rPr lang="en-US" dirty="0"/>
              <a:t>But it's not just about a lower number, it's about finding the marginal difference between each number until more clusters don't add any more distinctions</a:t>
            </a:r>
          </a:p>
          <a:p>
            <a:r>
              <a:rPr lang="en-US" dirty="0"/>
              <a:t>Use the helper functions to view these numbers and the centroids</a:t>
            </a:r>
          </a:p>
          <a:p>
            <a:r>
              <a:rPr lang="en-US" dirty="0"/>
              <a:t>For the small set of data we have, there is a big gain going from 2 to 3 clusters, but not much more going from 3 to 4, so 3 clusters is probably the right value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K-Means</a:t>
            </a:r>
          </a:p>
        </p:txBody>
      </p:sp>
    </p:spTree>
    <p:extLst>
      <p:ext uri="{BB962C8B-B14F-4D97-AF65-F5344CB8AC3E}">
        <p14:creationId xmlns:p14="http://schemas.microsoft.com/office/powerpoint/2010/main" val="4166789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the results are very clear cut, but sometimes the data overlap and don’t fit nicely into a particular cluster</a:t>
            </a:r>
          </a:p>
          <a:p>
            <a:r>
              <a:rPr lang="en-US" dirty="0"/>
              <a:t>It is often helpful to run a chart that helps figure out how many clusters is ideal</a:t>
            </a:r>
          </a:p>
          <a:p>
            <a:pPr lvl="1"/>
            <a:r>
              <a:rPr lang="en-US" dirty="0"/>
              <a:t>Too few and the items are too dissimilar</a:t>
            </a:r>
          </a:p>
          <a:p>
            <a:pPr lvl="1"/>
            <a:r>
              <a:rPr lang="en-US" dirty="0"/>
              <a:t>Too many and the additional distinctions become trivial </a:t>
            </a:r>
          </a:p>
          <a:p>
            <a:pPr lvl="2"/>
            <a:r>
              <a:rPr lang="en-US" dirty="0"/>
              <a:t>Is there much difference between a brown poodle and a chocolate poodle?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Elbow Chart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3D0AED-A0D6-BD4F-A92C-9C8404698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80" y="3540643"/>
            <a:ext cx="3623492" cy="258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55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A94888F-6E0E-41F4-99D6-6E5351778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7899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Cluster Analysis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982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unsupervised models of clustering do not make predictions so much as they helps understand the data</a:t>
            </a:r>
          </a:p>
          <a:p>
            <a:r>
              <a:rPr lang="en-US" dirty="0"/>
              <a:t>Another unsupervised model to explore is association rules</a:t>
            </a:r>
          </a:p>
          <a:p>
            <a:pPr lvl="1"/>
            <a:r>
              <a:rPr lang="en-US" dirty="0"/>
              <a:t>Used to describe patterns like "people who like X also like Y"</a:t>
            </a:r>
          </a:p>
          <a:p>
            <a:r>
              <a:rPr lang="en-US" dirty="0"/>
              <a:t>Principal Component Analysis</a:t>
            </a:r>
          </a:p>
          <a:p>
            <a:r>
              <a:rPr lang="en-US"/>
              <a:t>Dimension Reduction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28936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Explored Cluster Analysis</a:t>
            </a:r>
          </a:p>
          <a:p>
            <a:r>
              <a:rPr lang="en-US" dirty="0"/>
              <a:t>Compared two algorithms</a:t>
            </a:r>
          </a:p>
          <a:p>
            <a:pPr lvl="1"/>
            <a:r>
              <a:rPr lang="en-US" dirty="0"/>
              <a:t>K-Means</a:t>
            </a:r>
          </a:p>
          <a:p>
            <a:pPr lvl="1"/>
            <a:r>
              <a:rPr lang="en-US" dirty="0"/>
              <a:t>Hierarchical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83261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Explore Cluster Analysis</a:t>
            </a:r>
          </a:p>
          <a:p>
            <a:r>
              <a:rPr lang="en-US" dirty="0"/>
              <a:t>Compare two algorithms</a:t>
            </a:r>
          </a:p>
          <a:p>
            <a:pPr lvl="1"/>
            <a:r>
              <a:rPr lang="en-US" dirty="0"/>
              <a:t>K-Means</a:t>
            </a:r>
          </a:p>
          <a:p>
            <a:pPr lvl="1"/>
            <a:r>
              <a:rPr lang="en-US" dirty="0"/>
              <a:t>Hierarchical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40E063C-FF3C-4D51-9FC0-895091DCE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552469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Cluster Analysis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2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tool to help make sense of the data before feeding it into other models</a:t>
            </a:r>
          </a:p>
          <a:p>
            <a:r>
              <a:rPr lang="en-US" dirty="0"/>
              <a:t>Unsupervised</a:t>
            </a:r>
          </a:p>
          <a:p>
            <a:pPr lvl="1"/>
            <a:r>
              <a:rPr lang="en-US" dirty="0"/>
              <a:t>More about discovering patterns in data</a:t>
            </a:r>
          </a:p>
          <a:p>
            <a:pPr lvl="1"/>
            <a:r>
              <a:rPr lang="en-US" dirty="0"/>
              <a:t>Not about predicting values for unknown values</a:t>
            </a:r>
          </a:p>
          <a:p>
            <a:r>
              <a:rPr lang="en-US" dirty="0"/>
              <a:t>Looks for natural groupings among the data</a:t>
            </a:r>
          </a:p>
          <a:p>
            <a:pPr lvl="1"/>
            <a:r>
              <a:rPr lang="en-US" dirty="0"/>
              <a:t>Voter groups (is it just left vs. right, or left, right, center, or more)</a:t>
            </a:r>
          </a:p>
          <a:p>
            <a:pPr lvl="1"/>
            <a:r>
              <a:rPr lang="en-US" dirty="0"/>
              <a:t>Species identification (are two groups of organisms different enough to be considered a different species or not)</a:t>
            </a:r>
          </a:p>
          <a:p>
            <a:pPr lvl="1"/>
            <a:r>
              <a:rPr lang="en-US" dirty="0"/>
              <a:t>Identify different types of customers we may have</a:t>
            </a:r>
          </a:p>
          <a:p>
            <a:r>
              <a:rPr lang="en-US" dirty="0"/>
              <a:t>Often helpful as a preparatory step before classification to determine how many categories we may want to predict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330931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main approaches to solve this</a:t>
            </a:r>
          </a:p>
          <a:p>
            <a:pPr lvl="1"/>
            <a:r>
              <a:rPr lang="en-US" dirty="0"/>
              <a:t>Top down (K-Means)</a:t>
            </a:r>
          </a:p>
          <a:p>
            <a:pPr lvl="1"/>
            <a:r>
              <a:rPr lang="en-US" dirty="0"/>
              <a:t>Bottom up (Hierarchical clustering)</a:t>
            </a:r>
          </a:p>
          <a:p>
            <a:r>
              <a:rPr lang="en-US" dirty="0"/>
              <a:t>Both rely on the notion of similarity</a:t>
            </a:r>
          </a:p>
          <a:p>
            <a:pPr lvl="1"/>
            <a:r>
              <a:rPr lang="en-US" dirty="0"/>
              <a:t>Objects are similar if they share common attributes to others</a:t>
            </a:r>
          </a:p>
          <a:p>
            <a:pPr lvl="1"/>
            <a:r>
              <a:rPr lang="en-US" dirty="0"/>
              <a:t>The more similar they are, the closer they are to one another</a:t>
            </a:r>
          </a:p>
          <a:p>
            <a:pPr lvl="1"/>
            <a:r>
              <a:rPr lang="en-US" dirty="0"/>
              <a:t>If something is far away in similarity to one thing, it may be closer to something else</a:t>
            </a:r>
          </a:p>
          <a:p>
            <a:r>
              <a:rPr lang="en-US" dirty="0"/>
              <a:t>Ultimately the goal is to take a large sample of data and break it up into a small number of meaningful groupings that shed insight as to what the data means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49406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DB70C6-20F4-4266-B9CD-B5F54F8F2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155614"/>
            <a:ext cx="8020050" cy="5072616"/>
          </a:xfrm>
        </p:spPr>
        <p:txBody>
          <a:bodyPr/>
          <a:lstStyle/>
          <a:p>
            <a:r>
              <a:rPr lang="en-US" dirty="0"/>
              <a:t>For this example we have a small easy to follow dataset of the latitude and longitudes of a few Tesla superchargers </a:t>
            </a:r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74566A8-5B73-4808-A972-751F1D3C0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90495"/>
            <a:ext cx="7002463" cy="627062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705DED-C5C2-4B75-BC8E-F49F5FF374C2}"/>
              </a:ext>
            </a:extLst>
          </p:cNvPr>
          <p:cNvSpPr txBox="1"/>
          <p:nvPr/>
        </p:nvSpPr>
        <p:spPr>
          <a:xfrm>
            <a:off x="587695" y="1958829"/>
            <a:ext cx="7968611" cy="107721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filename = '</a:t>
            </a:r>
            <a:r>
              <a:rPr lang="en-US" sz="1600" b="1" dirty="0" err="1"/>
              <a:t>superchargers.csv</a:t>
            </a:r>
            <a:r>
              <a:rPr lang="en-US" sz="1600" b="1" dirty="0"/>
              <a:t>'</a:t>
            </a:r>
          </a:p>
          <a:p>
            <a:r>
              <a:rPr lang="en-US" sz="1600" b="1" dirty="0" err="1"/>
              <a:t>df</a:t>
            </a:r>
            <a:r>
              <a:rPr lang="en-US" sz="1600" b="1" dirty="0"/>
              <a:t> = </a:t>
            </a:r>
            <a:r>
              <a:rPr lang="en-US" sz="1600" b="1" dirty="0" err="1"/>
              <a:t>spark.read.csv</a:t>
            </a:r>
            <a:r>
              <a:rPr lang="en-US" sz="1600" b="1" dirty="0"/>
              <a:t>(f'/home/student/ROI/Spark/{filename}', header = True, </a:t>
            </a:r>
            <a:r>
              <a:rPr lang="en-US" sz="1600" b="1" dirty="0" err="1"/>
              <a:t>inferSchema</a:t>
            </a:r>
            <a:r>
              <a:rPr lang="en-US" sz="1600" b="1" dirty="0"/>
              <a:t> = True)</a:t>
            </a:r>
          </a:p>
          <a:p>
            <a:r>
              <a:rPr lang="en-US" sz="1600" b="1" dirty="0"/>
              <a:t>display(</a:t>
            </a:r>
            <a:r>
              <a:rPr lang="en-US" sz="1600" b="1" dirty="0" err="1"/>
              <a:t>df</a:t>
            </a:r>
            <a:r>
              <a:rPr lang="en-US" sz="1600" b="1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3E439C-FFA8-2D47-BD4E-23789C3C2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95" y="3187336"/>
            <a:ext cx="1799258" cy="312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8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often helpful to visualize the data by plotting it</a:t>
            </a:r>
          </a:p>
          <a:p>
            <a:pPr lvl="1"/>
            <a:r>
              <a:rPr lang="en-US" dirty="0"/>
              <a:t>There are only two features in this set so it’s easy to plot</a:t>
            </a:r>
          </a:p>
          <a:p>
            <a:pPr lvl="1"/>
            <a:r>
              <a:rPr lang="en-US" dirty="0"/>
              <a:t>You can also plot a 3D graph for three features</a:t>
            </a:r>
          </a:p>
          <a:p>
            <a:pPr lvl="1"/>
            <a:r>
              <a:rPr lang="en-US" dirty="0"/>
              <a:t>Beyond that, it’s hard to visualize more features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the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050925" y="2452254"/>
            <a:ext cx="6104650" cy="107721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p = </a:t>
            </a:r>
            <a:r>
              <a:rPr lang="en-US" sz="1600" b="1" dirty="0" err="1"/>
              <a:t>df.toPandas</a:t>
            </a:r>
            <a:r>
              <a:rPr lang="en-US" sz="1600" b="1" dirty="0"/>
              <a:t>()</a:t>
            </a:r>
          </a:p>
          <a:p>
            <a:r>
              <a:rPr lang="en-US" sz="1600" b="1" dirty="0"/>
              <a:t>import </a:t>
            </a:r>
            <a:r>
              <a:rPr lang="en-US" sz="1600" b="1" dirty="0" err="1"/>
              <a:t>matplotlib.pyplot</a:t>
            </a:r>
            <a:r>
              <a:rPr lang="en-US" sz="1600" b="1" dirty="0"/>
              <a:t> as </a:t>
            </a:r>
            <a:r>
              <a:rPr lang="en-US" sz="1600" b="1" dirty="0" err="1"/>
              <a:t>plt</a:t>
            </a:r>
            <a:endParaRPr lang="en-US" sz="1600" b="1" dirty="0"/>
          </a:p>
          <a:p>
            <a:r>
              <a:rPr lang="en-US" sz="1600" b="1" dirty="0" err="1"/>
              <a:t>plt.plot</a:t>
            </a:r>
            <a:r>
              <a:rPr lang="en-US" sz="1600" b="1" dirty="0"/>
              <a:t>(</a:t>
            </a:r>
            <a:r>
              <a:rPr lang="en-US" sz="1600" b="1" dirty="0" err="1"/>
              <a:t>p.loc</a:t>
            </a:r>
            <a:r>
              <a:rPr lang="en-US" sz="1600" b="1" dirty="0"/>
              <a:t>[:,'</a:t>
            </a:r>
            <a:r>
              <a:rPr lang="en-US" sz="1600" b="1" dirty="0" err="1"/>
              <a:t>lat</a:t>
            </a:r>
            <a:r>
              <a:rPr lang="en-US" sz="1600" b="1" dirty="0"/>
              <a:t>'],</a:t>
            </a:r>
            <a:r>
              <a:rPr lang="en-US" sz="1600" b="1" dirty="0" err="1"/>
              <a:t>p.loc</a:t>
            </a:r>
            <a:r>
              <a:rPr lang="en-US" sz="1600" b="1" dirty="0"/>
              <a:t>[:,'</a:t>
            </a:r>
            <a:r>
              <a:rPr lang="en-US" sz="1600" b="1" dirty="0" err="1"/>
              <a:t>lng</a:t>
            </a:r>
            <a:r>
              <a:rPr lang="en-US" sz="1600" b="1" dirty="0"/>
              <a:t>'],'o')</a:t>
            </a:r>
          </a:p>
          <a:p>
            <a:endParaRPr lang="en-US" sz="16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CE196B-FC85-8E4D-A221-FA0E97794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25" y="3694792"/>
            <a:ext cx="3899898" cy="253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32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E227574-08CB-450A-BD5A-E7FC64F20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939482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Cluster Analysis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819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2A07D-53B1-4744-9B86-30ADE53AD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in Actions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E1108C-4F3B-2344-B13A-4689B1B134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566" y="1077237"/>
            <a:ext cx="2455615" cy="18263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73A95D-342A-0747-94CE-AB46ED53E4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762" y="1077237"/>
            <a:ext cx="2418208" cy="18263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7E7B94-2ADF-634A-92B1-D633CFF247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24" y="3745901"/>
            <a:ext cx="2563061" cy="19375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AFB0B4-187C-E441-98BD-410F8818F36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750" y="3745901"/>
            <a:ext cx="2585196" cy="19618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1D683C2-3C0B-EE40-BB82-2E6D294B231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24" y="1077237"/>
            <a:ext cx="2563061" cy="182638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CAAB45B-B5B7-0243-A760-761E51FBCCC6}"/>
              </a:ext>
            </a:extLst>
          </p:cNvPr>
          <p:cNvSpPr txBox="1"/>
          <p:nvPr/>
        </p:nvSpPr>
        <p:spPr>
          <a:xfrm>
            <a:off x="1528387" y="2905638"/>
            <a:ext cx="1608133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Random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CC1984-16B9-ED4C-8205-C233AF035F85}"/>
              </a:ext>
            </a:extLst>
          </p:cNvPr>
          <p:cNvSpPr txBox="1"/>
          <p:nvPr/>
        </p:nvSpPr>
        <p:spPr>
          <a:xfrm>
            <a:off x="3982029" y="2911076"/>
            <a:ext cx="2108269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Random Centroids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84853C-3E6E-694C-BA78-032C1CAFC425}"/>
              </a:ext>
            </a:extLst>
          </p:cNvPr>
          <p:cNvSpPr txBox="1"/>
          <p:nvPr/>
        </p:nvSpPr>
        <p:spPr>
          <a:xfrm>
            <a:off x="6599147" y="2911076"/>
            <a:ext cx="1877437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Adjust Centroids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A98988-677E-7647-86D3-5F7C034336AB}"/>
              </a:ext>
            </a:extLst>
          </p:cNvPr>
          <p:cNvSpPr txBox="1"/>
          <p:nvPr/>
        </p:nvSpPr>
        <p:spPr>
          <a:xfrm>
            <a:off x="1092370" y="5785012"/>
            <a:ext cx="2480166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Reassign Membership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84270B-511B-9040-B735-D7A2D5D85E11}"/>
              </a:ext>
            </a:extLst>
          </p:cNvPr>
          <p:cNvSpPr txBox="1"/>
          <p:nvPr/>
        </p:nvSpPr>
        <p:spPr>
          <a:xfrm>
            <a:off x="3848596" y="5785012"/>
            <a:ext cx="3621504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Keep Doing Until Stops Changing</a:t>
            </a:r>
          </a:p>
        </p:txBody>
      </p:sp>
    </p:spTree>
    <p:extLst>
      <p:ext uri="{BB962C8B-B14F-4D97-AF65-F5344CB8AC3E}">
        <p14:creationId xmlns:p14="http://schemas.microsoft.com/office/powerpoint/2010/main" val="1163061707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9" id="{389074E3-CA38-4095-9CE4-E37CAAC77ED2}" vid="{84FBF689-B339-44DD-89F3-2AF727095E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751EBC6-C433-43E6-8F46-C6D6D677B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 Standard Theme</Template>
  <TotalTime>4976</TotalTime>
  <Words>733</Words>
  <Application>Microsoft Macintosh PowerPoint</Application>
  <PresentationFormat>On-screen Show (4:3)</PresentationFormat>
  <Paragraphs>101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Lucida Sans Unicode</vt:lpstr>
      <vt:lpstr>Tahoma</vt:lpstr>
      <vt:lpstr>Wingdings</vt:lpstr>
      <vt:lpstr>ROI Standard Theme</vt:lpstr>
      <vt:lpstr>Chapter 4:  Cluster Analysis</vt:lpstr>
      <vt:lpstr>Chapter Objectives</vt:lpstr>
      <vt:lpstr>Chapter Concepts</vt:lpstr>
      <vt:lpstr>Cluster Analysis</vt:lpstr>
      <vt:lpstr>Types of Cluster Analysis</vt:lpstr>
      <vt:lpstr>Dataset</vt:lpstr>
      <vt:lpstr>Visualize the Data</vt:lpstr>
      <vt:lpstr>Chapter Concepts</vt:lpstr>
      <vt:lpstr>K-Means in Actions</vt:lpstr>
      <vt:lpstr>Run K-Means</vt:lpstr>
      <vt:lpstr>Evaluate K-Means</vt:lpstr>
      <vt:lpstr>Elbow Chart</vt:lpstr>
      <vt:lpstr>Chapter Concepts</vt:lpstr>
      <vt:lpstr>Next Steps</vt:lpstr>
      <vt:lpstr>Chapter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Microsoft Office User</dc:creator>
  <cp:lastModifiedBy>Microsoft Office User</cp:lastModifiedBy>
  <cp:revision>129</cp:revision>
  <dcterms:created xsi:type="dcterms:W3CDTF">2019-05-09T17:36:01Z</dcterms:created>
  <dcterms:modified xsi:type="dcterms:W3CDTF">2019-10-13T16:41:22Z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efe1617a-9da3-4619-949c-4364c39c08ba</vt:lpwstr>
  </property>
</Properties>
</file>