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7"/>
  </p:notesMasterIdLst>
  <p:handoutMasterIdLst>
    <p:handoutMasterId r:id="rId38"/>
  </p:handoutMasterIdLst>
  <p:sldIdLst>
    <p:sldId id="257" r:id="rId6"/>
    <p:sldId id="306" r:id="rId7"/>
    <p:sldId id="260" r:id="rId8"/>
    <p:sldId id="367" r:id="rId9"/>
    <p:sldId id="346" r:id="rId10"/>
    <p:sldId id="381" r:id="rId11"/>
    <p:sldId id="385" r:id="rId12"/>
    <p:sldId id="384" r:id="rId13"/>
    <p:sldId id="307" r:id="rId14"/>
    <p:sldId id="316" r:id="rId15"/>
    <p:sldId id="321" r:id="rId16"/>
    <p:sldId id="334" r:id="rId17"/>
    <p:sldId id="323" r:id="rId18"/>
    <p:sldId id="324" r:id="rId19"/>
    <p:sldId id="325" r:id="rId20"/>
    <p:sldId id="326" r:id="rId21"/>
    <p:sldId id="327" r:id="rId22"/>
    <p:sldId id="309" r:id="rId23"/>
    <p:sldId id="310" r:id="rId24"/>
    <p:sldId id="311" r:id="rId25"/>
    <p:sldId id="312" r:id="rId26"/>
    <p:sldId id="318" r:id="rId27"/>
    <p:sldId id="372" r:id="rId28"/>
    <p:sldId id="373" r:id="rId29"/>
    <p:sldId id="375" r:id="rId30"/>
    <p:sldId id="374" r:id="rId31"/>
    <p:sldId id="377" r:id="rId32"/>
    <p:sldId id="376" r:id="rId33"/>
    <p:sldId id="378" r:id="rId34"/>
    <p:sldId id="314" r:id="rId35"/>
    <p:sldId id="380" r:id="rId36"/>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29" autoAdjust="0"/>
    <p:restoredTop sz="83659" autoAdjust="0"/>
  </p:normalViewPr>
  <p:slideViewPr>
    <p:cSldViewPr snapToGrid="0">
      <p:cViewPr varScale="1">
        <p:scale>
          <a:sx n="80" d="100"/>
          <a:sy n="80" d="100"/>
        </p:scale>
        <p:origin x="200" y="63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8093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a:t>
            </a:r>
            <a:r>
              <a:rPr lang="en-US" dirty="0" err="1">
                <a:latin typeface="Courier New" panose="02070309020205020404" pitchFamily="49" charset="0"/>
                <a:cs typeface="Courier New" panose="02070309020205020404" pitchFamily="49" charset="0"/>
              </a:rPr>
              <a:t>sc</a:t>
            </a:r>
            <a:endParaRPr lang="en-US" dirty="0"/>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392912" y="917557"/>
            <a:ext cx="8318488" cy="4986911"/>
          </a:xfrm>
        </p:spPr>
        <p:txBody>
          <a:bodyPr/>
          <a:lstStyle/>
          <a:p>
            <a:r>
              <a:rPr lang="en-US" dirty="0"/>
              <a:t>To start PySpark on the VM:</a:t>
            </a:r>
          </a:p>
          <a:p>
            <a:pPr lvl="1"/>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cd ~/ROI</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sc.textFile('</a:t>
            </a:r>
            <a:r>
              <a:rPr lang="en-US" dirty="0" err="1">
                <a:latin typeface="Courier New" panose="02070309020205020404" pitchFamily="49" charset="0"/>
                <a:cs typeface="Courier New" panose="02070309020205020404" pitchFamily="49" charset="0"/>
              </a:rPr>
              <a:t>SparkforDataEngineers</a:t>
            </a:r>
            <a:r>
              <a:rPr lang="en-US" dirty="0">
                <a:latin typeface="Courier New" panose="02070309020205020404" pitchFamily="49" charset="0"/>
                <a:cs typeface="Courier New" panose="02070309020205020404" pitchFamily="49" charset="0"/>
              </a:rPr>
              <a:t>/datasets/text/shakespeare.txt')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a:t>
            </a:r>
            <a:r>
              <a:rPr lang="en-US" dirty="0" err="1">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r>
              <a:rPr lang="en-US" dirty="0"/>
              <a:t>initspark.py is a helper module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HOME = initspark()</a:t>
            </a:r>
          </a:p>
          <a:p>
            <a:pPr marL="457200" lvl="2" indent="0">
              <a:buNone/>
            </a:pPr>
            <a:r>
              <a:rPr lang="en-US" dirty="0">
                <a:latin typeface="Courier New" panose="02070309020205020404" pitchFamily="49" charset="0"/>
                <a:cs typeface="Courier New" panose="02070309020205020404" pitchFamily="49" charset="0"/>
              </a:rPr>
              <a:t>sc,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HOME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192505" y="1074315"/>
            <a:ext cx="8726905" cy="4986911"/>
          </a:xfrm>
        </p:spPr>
        <p:txBody>
          <a:bodyPr/>
          <a:lstStyle/>
          <a:p>
            <a:r>
              <a:rPr lang="en-US" dirty="0"/>
              <a:t>The </a:t>
            </a:r>
            <a:r>
              <a:rPr lang="en-US" dirty="0" err="1">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  </a:t>
            </a:r>
          </a:p>
          <a:p>
            <a:r>
              <a:rPr lang="en-US" dirty="0"/>
              <a:t>Load a local file</a:t>
            </a:r>
            <a:br>
              <a:rPr lang="en-US" dirty="0"/>
            </a:b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f'file</a:t>
            </a:r>
            <a:r>
              <a:rPr lang="en-US" dirty="0">
                <a:latin typeface="Courier New" panose="02070309020205020404" pitchFamily="49" charset="0"/>
                <a:cs typeface="Courier New" panose="02070309020205020404" pitchFamily="49" charset="0"/>
              </a:rPr>
              <a:t>:///{HOME}/datasets/</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categories/</a:t>
            </a:r>
            <a:r>
              <a:rPr lang="en-US" dirty="0" err="1">
                <a:latin typeface="Courier New" panose="02070309020205020404" pitchFamily="49" charset="0"/>
                <a:cs typeface="Courier New" panose="02070309020205020404" pitchFamily="49" charset="0"/>
              </a:rPr>
              <a:t>categories.csv</a:t>
            </a:r>
            <a:r>
              <a:rPr lang="en-US" dirty="0">
                <a:latin typeface="Courier New" panose="02070309020205020404" pitchFamily="49" charset="0"/>
                <a:cs typeface="Courier New" panose="02070309020205020404" pitchFamily="49" charset="0"/>
              </a:rPr>
              <a:t>')</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f'file</a:t>
            </a:r>
            <a:r>
              <a:rPr lang="en-US" dirty="0">
                <a:latin typeface="Courier New" panose="02070309020205020404" pitchFamily="49" charset="0"/>
                <a:cs typeface="Courier New" panose="02070309020205020404" pitchFamily="49" charset="0"/>
              </a:rPr>
              <a:t>:///{HOME}/datasets/northwind/CSV/</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categories')</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rdd.saceAsPickleFile()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402554" cy="5072616"/>
          </a:xfrm>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a:t>
            </a:r>
          </a:p>
          <a:p>
            <a:pPr lvl="1"/>
            <a:r>
              <a:rPr lang="en-US" dirty="0"/>
              <a:t>Make sure to convert columns to the right data types</a:t>
            </a:r>
          </a:p>
          <a:p>
            <a:pPr lvl="1"/>
            <a:r>
              <a:rPr lang="en-US" dirty="0"/>
              <a:t>You can ignore any columns you don’t need for the solution</a:t>
            </a:r>
          </a:p>
          <a:p>
            <a:pPr lvl="1"/>
            <a:r>
              <a:rPr lang="en-US" dirty="0"/>
              <a:t>Hints </a:t>
            </a:r>
          </a:p>
          <a:p>
            <a:pPr lvl="2"/>
            <a:r>
              <a:rPr lang="en-US" dirty="0"/>
              <a:t>ignore the first row</a:t>
            </a:r>
          </a:p>
          <a:p>
            <a:pPr lvl="2"/>
            <a:r>
              <a:rPr lang="en-US" dirty="0"/>
              <a:t>use a lambda to split the line by comma</a:t>
            </a:r>
          </a:p>
          <a:p>
            <a:pPr lvl="2"/>
            <a:r>
              <a:rPr lang="en-US" dirty="0"/>
              <a:t>use another lambda to convert the elements of the tuple into a new tuple</a:t>
            </a:r>
          </a:p>
          <a:p>
            <a:r>
              <a:rPr lang="en-US" dirty="0"/>
              <a:t>Filter the data to show only transactions made by women</a:t>
            </a:r>
          </a:p>
          <a:p>
            <a:pPr lvl="1"/>
            <a:r>
              <a:rPr lang="en-US" dirty="0"/>
              <a:t>Hint use a lambda with the filter function</a:t>
            </a:r>
          </a:p>
          <a:p>
            <a:pPr lvl="1"/>
            <a:r>
              <a:rPr lang="en-US" dirty="0"/>
              <a:t>Hint map the filtered result to return only the city, country and amounts</a:t>
            </a:r>
          </a:p>
          <a:p>
            <a:r>
              <a:rPr lang="en-US" dirty="0"/>
              <a:t>BONUS - Calculate the amount spent in each city</a:t>
            </a:r>
          </a:p>
          <a:p>
            <a:pPr lvl="1"/>
            <a:r>
              <a:rPr lang="en-US" dirty="0"/>
              <a:t>Hint use a reduce with a lambda to add up the amounts</a:t>
            </a:r>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err="1"/>
              <a:t>NameNode</a:t>
            </a:r>
            <a:r>
              <a:rPr lang="en-US" dirty="0"/>
              <a:t> (controller) stores file system metadata</a:t>
            </a:r>
          </a:p>
          <a:p>
            <a:pPr lvl="1">
              <a:defRPr/>
            </a:pPr>
            <a:r>
              <a:rPr lang="en-US" b="1" dirty="0" err="1"/>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674" y="1155614"/>
            <a:ext cx="8651799" cy="5072616"/>
          </a:xfrm>
        </p:spPr>
        <p:txBody>
          <a:bodyPr/>
          <a:lstStyle/>
          <a:p>
            <a:r>
              <a:rPr lang="en-US" dirty="0"/>
              <a:t>For this class we need </a:t>
            </a:r>
            <a:r>
              <a:rPr lang="en-US" dirty="0" err="1"/>
              <a:t>symlink</a:t>
            </a:r>
            <a:r>
              <a:rPr lang="en-US" dirty="0"/>
              <a:t> to point to the class folder </a:t>
            </a:r>
          </a:p>
          <a:p>
            <a:pPr lvl="1"/>
            <a:r>
              <a:rPr lang="en-US" dirty="0">
                <a:latin typeface="Courier New" panose="02070309020205020404" pitchFamily="49" charset="0"/>
                <a:cs typeface="Courier New" panose="02070309020205020404" pitchFamily="49" charset="0"/>
              </a:rPr>
              <a:t>ln –s /home/student/ROI/</a:t>
            </a:r>
            <a:r>
              <a:rPr lang="en-US" dirty="0" err="1">
                <a:latin typeface="Courier New" panose="02070309020205020404" pitchFamily="49" charset="0"/>
                <a:cs typeface="Courier New" panose="02070309020205020404" pitchFamily="49" charset="0"/>
              </a:rPr>
              <a:t>SparkforDataEngineers</a:t>
            </a:r>
            <a:r>
              <a:rPr lang="en-US" dirty="0">
                <a:latin typeface="Courier New" panose="02070309020205020404" pitchFamily="49" charset="0"/>
                <a:cs typeface="Courier New" panose="02070309020205020404" pitchFamily="49" charset="0"/>
              </a:rPr>
              <a:t> ~/ROI/Spark</a:t>
            </a:r>
            <a:endParaRPr lang="en-US" dirty="0"/>
          </a:p>
          <a:p>
            <a:r>
              <a:rPr lang="en-US" dirty="0"/>
              <a:t>To start Hadoop on the VM</a:t>
            </a:r>
          </a:p>
          <a:p>
            <a:pPr lvl="1"/>
            <a:r>
              <a:rPr lang="en-US" dirty="0"/>
              <a:t>Open a terminal window and type the following commands:</a:t>
            </a:r>
          </a:p>
          <a:p>
            <a:pPr marL="457200" lvl="2" indent="0">
              <a:buNone/>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bash </a:t>
            </a:r>
          </a:p>
          <a:p>
            <a:pPr marL="457200" lvl="2" indent="0">
              <a:buNone/>
            </a:pPr>
            <a:r>
              <a:rPr lang="en-US" dirty="0">
                <a:latin typeface="Courier New" panose="02070309020205020404" pitchFamily="49" charset="0"/>
                <a:cs typeface="Courier New" panose="02070309020205020404" pitchFamily="49" charset="0"/>
              </a:rPr>
              <a:t>start-</a:t>
            </a:r>
            <a:r>
              <a:rPr lang="en-US" dirty="0" err="1">
                <a:latin typeface="Courier New" panose="02070309020205020404" pitchFamily="49" charset="0"/>
                <a:cs typeface="Courier New" panose="02070309020205020404" pitchFamily="49" charset="0"/>
              </a:rPr>
              <a:t>hadoop</a:t>
            </a:r>
            <a:endParaRPr lang="en-US" dirty="0">
              <a:latin typeface="Courier New" panose="02070309020205020404" pitchFamily="49" charset="0"/>
              <a:cs typeface="Courier New" panose="02070309020205020404" pitchFamily="49" charset="0"/>
            </a:endParaRPr>
          </a:p>
          <a:p>
            <a:pPr marL="457200" lvl="2" indent="0">
              <a:buNone/>
            </a:pPr>
            <a:r>
              <a:rPr lang="en-US" dirty="0" err="1">
                <a:latin typeface="Courier New" panose="02070309020205020404" pitchFamily="49" charset="0"/>
                <a:cs typeface="Courier New" panose="02070309020205020404" pitchFamily="49" charset="0"/>
              </a:rPr>
              <a:t>jps</a:t>
            </a: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exit</a:t>
            </a:r>
          </a:p>
          <a:p>
            <a:pPr lvl="2"/>
            <a:endParaRPr lang="en-US" dirty="0"/>
          </a:p>
          <a:p>
            <a:r>
              <a:rPr lang="en-US" dirty="0"/>
              <a:t>From a command line, enter the following commands:</a:t>
            </a:r>
          </a:p>
          <a:p>
            <a:pPr marL="461963" lvl="1" indent="0">
              <a:buNone/>
            </a:pPr>
            <a:r>
              <a:rPr lang="en-US" sz="1600" dirty="0">
                <a:latin typeface="Courier New" panose="02070309020205020404" pitchFamily="49" charset="0"/>
                <a:cs typeface="Courier New" panose="02070309020205020404" pitchFamily="49" charset="0"/>
              </a:rPr>
              <a:t>hdfs</a:t>
            </a:r>
          </a:p>
          <a:p>
            <a:pPr marL="461963" lvl="1" indent="0">
              <a:buNone/>
            </a:pPr>
            <a:r>
              <a:rPr lang="en-US" sz="1600" dirty="0">
                <a:latin typeface="Courier New" panose="02070309020205020404" pitchFamily="49" charset="0"/>
                <a:cs typeface="Courier New" panose="02070309020205020404" pitchFamily="49" charset="0"/>
              </a:rPr>
              <a:t>hdfs dfs</a:t>
            </a:r>
          </a:p>
          <a:p>
            <a:pPr marL="461963" lvl="1" indent="0">
              <a:buNone/>
            </a:pPr>
            <a:r>
              <a:rPr lang="en-US" sz="1600" dirty="0">
                <a:latin typeface="Courier New" panose="02070309020205020404" pitchFamily="49" charset="0"/>
                <a:cs typeface="Courier New" panose="02070309020205020404" pitchFamily="49" charset="0"/>
              </a:rPr>
              <a:t>hdfs dfs –ls /</a:t>
            </a:r>
          </a:p>
          <a:p>
            <a:pPr marL="461963" lvl="1" indent="0">
              <a:buNone/>
            </a:pPr>
            <a:r>
              <a:rPr lang="en-US" sz="1600" dirty="0">
                <a:latin typeface="Courier New" panose="02070309020205020404" pitchFamily="49" charset="0"/>
                <a:cs typeface="Courier New" panose="02070309020205020404" pitchFamily="49" charset="0"/>
              </a:rPr>
              <a:t>hdfs dfs –put </a:t>
            </a:r>
            <a:r>
              <a:rPr lang="en-US" sz="1600">
                <a:latin typeface="Courier New" panose="02070309020205020404" pitchFamily="49" charset="0"/>
                <a:cs typeface="Courier New" panose="02070309020205020404" pitchFamily="49" charset="0"/>
              </a:rPr>
              <a:t>~/ROI/Spark</a:t>
            </a:r>
            <a:r>
              <a:rPr lang="en-US" sz="1600" dirty="0">
                <a:latin typeface="Courier New" panose="02070309020205020404" pitchFamily="49" charset="0"/>
                <a:cs typeface="Courier New" panose="02070309020205020404" pitchFamily="49" charset="0"/>
              </a:rPr>
              <a:t>/datasets/northwind/CSV/categories /</a:t>
            </a:r>
          </a:p>
          <a:p>
            <a:pPr marL="461963" lvl="1" indent="0">
              <a:buNone/>
            </a:pPr>
            <a:r>
              <a:rPr lang="en-US" sz="1600"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a:t>
            </a:r>
            <a:r>
              <a:rPr lang="en-US" dirty="0" err="1"/>
              <a:t>Jupyter</a:t>
            </a:r>
            <a:r>
              <a:rPr lang="en-US" dirty="0"/>
              <a:t> with the latest lesson on the VM</a:t>
            </a:r>
          </a:p>
          <a:p>
            <a:pPr marL="457200" lvl="2" indent="0">
              <a:buNone/>
            </a:pPr>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a:t>
            </a:r>
            <a:r>
              <a:rPr lang="en-US" dirty="0" err="1"/>
              <a:t>Jupyter</a:t>
            </a:r>
            <a:endParaRPr lang="en-US" dirty="0"/>
          </a:p>
        </p:txBody>
      </p:sp>
    </p:spTree>
    <p:extLst>
      <p:ext uri="{BB962C8B-B14F-4D97-AF65-F5344CB8AC3E}">
        <p14:creationId xmlns:p14="http://schemas.microsoft.com/office/powerpoint/2010/main" val="130289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85884" cy="5072616"/>
          </a:xfrm>
        </p:spPr>
        <p:txBody>
          <a:bodyPr/>
          <a:lstStyle/>
          <a:p>
            <a:r>
              <a:rPr lang="en-US" dirty="0"/>
              <a:t>As we have seen, HDFS provides a command line interface </a:t>
            </a:r>
          </a:p>
          <a:p>
            <a:r>
              <a:rPr lang="en-US" dirty="0"/>
              <a:t>From a command line, enter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~/ROI/datasets/northwind/CSV/categories /</a:t>
            </a:r>
          </a:p>
          <a:p>
            <a:pPr marL="461963"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Command Line Examples</a:t>
            </a:r>
          </a:p>
        </p:txBody>
      </p:sp>
    </p:spTree>
    <p:extLst>
      <p:ext uri="{BB962C8B-B14F-4D97-AF65-F5344CB8AC3E}">
        <p14:creationId xmlns:p14="http://schemas.microsoft.com/office/powerpoint/2010/main" val="33474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3.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5201</TotalTime>
  <Words>2347</Words>
  <Application>Microsoft Macintosh PowerPoint</Application>
  <PresentationFormat>On-screen Show (4:3)</PresentationFormat>
  <Paragraphs>291</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Spark</vt:lpstr>
      <vt:lpstr>Chapter Objectives</vt:lpstr>
      <vt:lpstr>About HDFS—I</vt:lpstr>
      <vt:lpstr>About HDFS—II</vt:lpstr>
      <vt:lpstr>Core HDFS Services</vt:lpstr>
      <vt:lpstr>Start Hadoop</vt:lpstr>
      <vt:lpstr>Start Jupyter</vt:lpstr>
      <vt:lpstr>Command Line Examples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109</cp:revision>
  <dcterms:created xsi:type="dcterms:W3CDTF">2018-05-01T18:57:33Z</dcterms:created>
  <dcterms:modified xsi:type="dcterms:W3CDTF">2019-10-10T19:44:32Z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