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2" autoAdjust="0"/>
    <p:restoredTop sz="96625" autoAdjust="0"/>
  </p:normalViewPr>
  <p:slideViewPr>
    <p:cSldViewPr snapToGrid="0">
      <p:cViewPr>
        <p:scale>
          <a:sx n="102" d="100"/>
          <a:sy n="102" d="100"/>
        </p:scale>
        <p:origin x="128" y="152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 you can save the newly structured </a:t>
            </a:r>
            <a:r>
              <a:rPr lang="en-US" dirty="0" err="1"/>
              <a:t>DataFrame</a:t>
            </a:r>
            <a:r>
              <a:rPr lang="en-US" dirty="0"/>
              <a:t> for future use</a:t>
            </a:r>
          </a:p>
          <a:p>
            <a:r>
              <a:rPr lang="en-US" dirty="0" err="1"/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 err="1"/>
              <a:t>dfML.write.format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').save('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spark.read.format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').load('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r>
              <a:rPr lang="en-US" sz="1600" b="1" dirty="0" err="1"/>
              <a:t>x.printSchema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 err="1"/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</a:t>
            </a:r>
            <a:r>
              <a:rPr lang="en-US" sz="1600" b="1" dirty="0" err="1"/>
              <a:t>dfML.randomSplit</a:t>
            </a:r>
            <a:r>
              <a:rPr lang="en-US" sz="1600" b="1" dirty="0"/>
              <a:t>([.7,.3], seed = 1000)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f'Training</a:t>
            </a:r>
            <a:r>
              <a:rPr lang="en-US" sz="1600" b="1" dirty="0"/>
              <a:t> set row count {</a:t>
            </a:r>
            <a:r>
              <a:rPr lang="en-US" sz="1600" b="1" dirty="0" err="1"/>
              <a:t>train.count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f'Testing</a:t>
            </a:r>
            <a:r>
              <a:rPr lang="en-US" sz="1600" b="1" dirty="0"/>
              <a:t> set row count {</a:t>
            </a:r>
            <a:r>
              <a:rPr lang="en-US" sz="1600" b="1" dirty="0" err="1"/>
              <a:t>test.count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399" y="1564752"/>
            <a:ext cx="698720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DecisionTreeClassifier</a:t>
            </a:r>
            <a:endParaRPr lang="en-US" sz="1600" b="1" dirty="0"/>
          </a:p>
          <a:p>
            <a:r>
              <a:rPr lang="en-US" sz="1600" b="1" dirty="0" err="1"/>
              <a:t>dt</a:t>
            </a:r>
            <a:r>
              <a:rPr lang="en-US" sz="1600" b="1" dirty="0"/>
              <a:t> = </a:t>
            </a:r>
            <a:r>
              <a:rPr lang="en-US" sz="1600" b="1" dirty="0" err="1"/>
              <a:t>DecisionTreeClassifier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maxDepth</a:t>
            </a:r>
            <a:r>
              <a:rPr lang="en-US" sz="1600" b="1" dirty="0"/>
              <a:t> = 3)</a:t>
            </a:r>
          </a:p>
          <a:p>
            <a:r>
              <a:rPr lang="en-US" sz="1600" b="1" dirty="0" err="1"/>
              <a:t>dtModel</a:t>
            </a:r>
            <a:r>
              <a:rPr lang="en-US" sz="1600" b="1" dirty="0"/>
              <a:t> = </a:t>
            </a:r>
            <a:r>
              <a:rPr lang="en-US" sz="1600" b="1" dirty="0" err="1"/>
              <a:t>dt.fit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898853" y="3691922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</a:t>
            </a:r>
            <a:r>
              <a:rPr lang="en-US" sz="1600" b="1" dirty="0" err="1"/>
              <a:t>filename.replace</a:t>
            </a:r>
            <a:r>
              <a:rPr lang="en-US" sz="1600" b="1" dirty="0"/>
              <a:t>('.','_') + '_</a:t>
            </a:r>
            <a:r>
              <a:rPr lang="en-US" sz="1600" b="1" dirty="0" err="1"/>
              <a:t>DT_trainedModel</a:t>
            </a:r>
            <a:r>
              <a:rPr lang="en-US" sz="1600" b="1" dirty="0"/>
              <a:t>'</a:t>
            </a:r>
          </a:p>
          <a:p>
            <a:r>
              <a:rPr lang="en-US" sz="1600" b="1" dirty="0" err="1"/>
              <a:t>dtModel.write</a:t>
            </a:r>
            <a:r>
              <a:rPr lang="en-US" sz="1600" b="1" dirty="0"/>
              <a:t>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</a:t>
            </a:r>
            <a:r>
              <a:rPr lang="en-US" sz="1600" b="1" dirty="0" err="1"/>
              <a:t>DecisionTreeClassifier.load</a:t>
            </a:r>
            <a:r>
              <a:rPr lang="en-US" sz="1600" b="1" dirty="0"/>
              <a:t>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 we have wrapped them into a helper function in the </a:t>
            </a:r>
            <a:r>
              <a:rPr lang="en-US" dirty="0" err="1"/>
              <a:t>pyspark_helpers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3691922"/>
            <a:ext cx="7921176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dtPredictions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dtLog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pyh.predict_and_evaluate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dtModel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416769"/>
            <a:ext cx="3037386" cy="1911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2" y="4407343"/>
            <a:ext cx="2264136" cy="1920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780802"/>
            <a:ext cx="2747960" cy="10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45519" y="1504177"/>
            <a:ext cx="825555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LogisticRegression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LogisticRegression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maxIter</a:t>
            </a:r>
            <a:r>
              <a:rPr lang="en-US" sz="1600" b="1" dirty="0"/>
              <a:t>=10)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 err="1"/>
              <a:t>lrPredictions</a:t>
            </a:r>
            <a:r>
              <a:rPr lang="en-US" sz="1600" b="1" dirty="0"/>
              <a:t>, </a:t>
            </a:r>
            <a:r>
              <a:rPr lang="en-US" sz="1600" b="1" dirty="0" err="1"/>
              <a:t>lrLog</a:t>
            </a:r>
            <a:r>
              <a:rPr lang="en-US" sz="1600" b="1" dirty="0"/>
              <a:t> = </a:t>
            </a:r>
            <a:r>
              <a:rPr lang="en-US" sz="1600" b="1" dirty="0" err="1"/>
              <a:t>pyh.predict_and_evaluate</a:t>
            </a:r>
            <a:r>
              <a:rPr lang="en-US" sz="1600" b="1" dirty="0"/>
              <a:t>(</a:t>
            </a:r>
            <a:r>
              <a:rPr lang="en-US" sz="1600" b="1" dirty="0" err="1"/>
              <a:t>lrModel</a:t>
            </a:r>
            <a:r>
              <a:rPr lang="en-US" sz="1600" b="1" dirty="0"/>
              <a:t>, test)</a:t>
            </a:r>
          </a:p>
          <a:p>
            <a:endParaRPr lang="en-US" sz="1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600347" y="1013518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9" y="3373013"/>
            <a:ext cx="4176377" cy="2713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2" y="3381715"/>
            <a:ext cx="4079657" cy="26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DEF6-59A0-0141-B52A-E8BCE18B4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596037"/>
            <a:ext cx="4991091" cy="36321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1564" y="2943616"/>
            <a:ext cx="4275461" cy="27613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1588198"/>
            <a:ext cx="7327045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RandomForestClassifier</a:t>
            </a:r>
            <a:endParaRPr lang="en-US" sz="1600" b="1" dirty="0"/>
          </a:p>
          <a:p>
            <a:r>
              <a:rPr lang="en-US" sz="1600" b="1" dirty="0" err="1"/>
              <a:t>rf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'label')</a:t>
            </a:r>
          </a:p>
          <a:p>
            <a:r>
              <a:rPr lang="en-US" sz="1600" b="1" dirty="0" err="1"/>
              <a:t>rfModel</a:t>
            </a:r>
            <a:r>
              <a:rPr lang="en-US" sz="1600" b="1" dirty="0"/>
              <a:t> = </a:t>
            </a:r>
            <a:r>
              <a:rPr lang="en-US" sz="1600" b="1" dirty="0" err="1"/>
              <a:t>rf.fit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421" y="1615858"/>
            <a:ext cx="7687469" cy="378565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MultilayerPerceptronClassifier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MulticlassClassificationEvaluator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 err="1"/>
              <a:t>nn</a:t>
            </a:r>
            <a:r>
              <a:rPr lang="en-US" sz="1600" b="1" dirty="0"/>
              <a:t> = </a:t>
            </a:r>
            <a:r>
              <a:rPr lang="en-US" sz="1600" b="1" dirty="0" err="1"/>
              <a:t>MultilayerPerceptronClassifier</a:t>
            </a:r>
            <a:r>
              <a:rPr lang="en-US" sz="1600" b="1" dirty="0"/>
              <a:t>(</a:t>
            </a:r>
            <a:r>
              <a:rPr lang="en-US" sz="1600" b="1" dirty="0" err="1"/>
              <a:t>maxIter</a:t>
            </a:r>
            <a:r>
              <a:rPr lang="en-US" sz="1600" b="1" dirty="0"/>
              <a:t>=100, layers=layers, </a:t>
            </a:r>
            <a:r>
              <a:rPr lang="en-US" sz="1600" b="1" dirty="0" err="1"/>
              <a:t>blockSize</a:t>
            </a:r>
            <a:r>
              <a:rPr lang="en-US" sz="1600" b="1" dirty="0"/>
              <a:t>=128, seed=1234)</a:t>
            </a:r>
          </a:p>
          <a:p>
            <a:r>
              <a:rPr lang="en-US" sz="1600" b="1" dirty="0" err="1"/>
              <a:t>nnModel</a:t>
            </a:r>
            <a:r>
              <a:rPr lang="en-US" sz="1600" b="1" dirty="0"/>
              <a:t> = </a:t>
            </a:r>
            <a:r>
              <a:rPr lang="en-US" sz="1600" b="1" dirty="0" err="1"/>
              <a:t>nn.fit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a vector that is </a:t>
            </a:r>
            <a:r>
              <a:rPr lang="en-US" dirty="0" err="1"/>
              <a:t>OneHotEncoded</a:t>
            </a:r>
            <a:r>
              <a:rPr lang="en-US" dirty="0"/>
              <a:t> 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1942657"/>
            <a:ext cx="7800622" cy="138499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filename = '</a:t>
            </a:r>
            <a:r>
              <a:rPr lang="en-US" b="1" dirty="0" err="1"/>
              <a:t>bank.csv</a:t>
            </a:r>
            <a:r>
              <a:rPr lang="en-US" b="1" dirty="0"/>
              <a:t>'</a:t>
            </a: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spark.read.csv</a:t>
            </a:r>
            <a:r>
              <a:rPr lang="en-US" b="1" dirty="0"/>
              <a:t>(f'/home/student/ROI/Spark/datasets/finance/{filename}', header = True, </a:t>
            </a:r>
            <a:r>
              <a:rPr lang="en-US" b="1" dirty="0" err="1"/>
              <a:t>inferSchema</a:t>
            </a:r>
            <a:r>
              <a:rPr lang="en-US" b="1" dirty="0"/>
              <a:t> = True)</a:t>
            </a:r>
          </a:p>
          <a:p>
            <a:r>
              <a:rPr lang="en-US" b="1" dirty="0"/>
              <a:t>display(</a:t>
            </a:r>
            <a:r>
              <a:rPr lang="en-US" b="1" dirty="0" err="1"/>
              <a:t>df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581025" y="3963046"/>
            <a:ext cx="7800622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 err="1"/>
              <a:t>numeric_features</a:t>
            </a:r>
            <a:r>
              <a:rPr lang="en-US" b="1" dirty="0"/>
              <a:t> = ['</a:t>
            </a:r>
            <a:r>
              <a:rPr lang="en-US" b="1" dirty="0" err="1"/>
              <a:t>age','balance</a:t>
            </a:r>
            <a:r>
              <a:rPr lang="en-US" b="1" dirty="0"/>
              <a:t>', 'duration', '</a:t>
            </a:r>
            <a:r>
              <a:rPr lang="en-US" b="1" dirty="0" err="1"/>
              <a:t>pdays</a:t>
            </a:r>
            <a:r>
              <a:rPr lang="en-US" b="1" dirty="0"/>
              <a:t>']</a:t>
            </a:r>
          </a:p>
          <a:p>
            <a:r>
              <a:rPr lang="en-US" b="1" dirty="0" err="1"/>
              <a:t>categorical_features</a:t>
            </a:r>
            <a:r>
              <a:rPr lang="en-US" b="1" dirty="0"/>
              <a:t> = ['job', 'marital', 'education', 'housing', 'loan', 'contact', 'campaign', '</a:t>
            </a:r>
            <a:r>
              <a:rPr lang="en-US" b="1" dirty="0" err="1"/>
              <a:t>poutcome</a:t>
            </a:r>
            <a:r>
              <a:rPr lang="en-US" b="1" dirty="0"/>
              <a:t>', 'deposit']</a:t>
            </a:r>
          </a:p>
          <a:p>
            <a:r>
              <a:rPr lang="en-US" b="1" dirty="0" err="1"/>
              <a:t>target_label</a:t>
            </a:r>
            <a:r>
              <a:rPr lang="en-US" b="1" dirty="0"/>
              <a:t> = 'default'</a:t>
            </a:r>
          </a:p>
          <a:p>
            <a:endParaRPr lang="en-US" b="1" dirty="0"/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dfRawFile.select</a:t>
            </a:r>
            <a:r>
              <a:rPr lang="en-US" b="1" dirty="0"/>
              <a:t>(</a:t>
            </a:r>
            <a:r>
              <a:rPr lang="en-US" b="1" dirty="0" err="1"/>
              <a:t>numeric_features</a:t>
            </a:r>
            <a:r>
              <a:rPr lang="en-US" b="1" dirty="0"/>
              <a:t> + </a:t>
            </a:r>
            <a:r>
              <a:rPr lang="en-US" b="1" dirty="0" err="1"/>
              <a:t>categorical_features</a:t>
            </a:r>
            <a:r>
              <a:rPr lang="en-US" b="1" dirty="0"/>
              <a:t> + [</a:t>
            </a:r>
            <a:r>
              <a:rPr lang="en-US" b="1" dirty="0" err="1"/>
              <a:t>target_label</a:t>
            </a:r>
            <a:r>
              <a:rPr lang="en-US" b="1" dirty="0"/>
              <a:t>])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pyh.describe_numeric_features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pyh.scatter_matrix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endParaRPr lang="en-US" sz="1600" b="1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638696"/>
            <a:ext cx="3221980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pyh.MakeMLDataFrame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dfML.printSchema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dfML.groupBy</a:t>
            </a:r>
            <a:r>
              <a:rPr lang="en-US" sz="1600" b="1" dirty="0"/>
              <a:t>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28" y="3394061"/>
            <a:ext cx="4394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213463"/>
            <a:ext cx="2965625" cy="3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5208</TotalTime>
  <Words>1933</Words>
  <Application>Microsoft Macintosh PowerPoint</Application>
  <PresentationFormat>On-screen Show (4:3)</PresentationFormat>
  <Paragraphs>244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6: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162</cp:revision>
  <dcterms:created xsi:type="dcterms:W3CDTF">2019-05-09T17:36:01Z</dcterms:created>
  <dcterms:modified xsi:type="dcterms:W3CDTF">2019-10-14T17:05:30Z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