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5"/>
  </p:sldMasterIdLst>
  <p:notesMasterIdLst>
    <p:notesMasterId r:id="rId37"/>
  </p:notesMasterIdLst>
  <p:handoutMasterIdLst>
    <p:handoutMasterId r:id="rId38"/>
  </p:handoutMasterIdLst>
  <p:sldIdLst>
    <p:sldId id="257" r:id="rId6"/>
    <p:sldId id="306" r:id="rId7"/>
    <p:sldId id="260" r:id="rId8"/>
    <p:sldId id="367" r:id="rId9"/>
    <p:sldId id="346" r:id="rId10"/>
    <p:sldId id="381" r:id="rId11"/>
    <p:sldId id="385" r:id="rId12"/>
    <p:sldId id="384" r:id="rId13"/>
    <p:sldId id="307" r:id="rId14"/>
    <p:sldId id="316" r:id="rId15"/>
    <p:sldId id="321" r:id="rId16"/>
    <p:sldId id="334" r:id="rId17"/>
    <p:sldId id="323" r:id="rId18"/>
    <p:sldId id="324" r:id="rId19"/>
    <p:sldId id="325" r:id="rId20"/>
    <p:sldId id="326" r:id="rId21"/>
    <p:sldId id="327" r:id="rId22"/>
    <p:sldId id="309" r:id="rId23"/>
    <p:sldId id="310" r:id="rId24"/>
    <p:sldId id="311" r:id="rId25"/>
    <p:sldId id="312" r:id="rId26"/>
    <p:sldId id="318" r:id="rId27"/>
    <p:sldId id="372" r:id="rId28"/>
    <p:sldId id="373" r:id="rId29"/>
    <p:sldId id="375" r:id="rId30"/>
    <p:sldId id="374" r:id="rId31"/>
    <p:sldId id="377" r:id="rId32"/>
    <p:sldId id="376" r:id="rId33"/>
    <p:sldId id="378" r:id="rId34"/>
    <p:sldId id="314" r:id="rId35"/>
    <p:sldId id="380" r:id="rId36"/>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384"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29" autoAdjust="0"/>
    <p:restoredTop sz="83659" autoAdjust="0"/>
  </p:normalViewPr>
  <p:slideViewPr>
    <p:cSldViewPr snapToGrid="0">
      <p:cViewPr varScale="1">
        <p:scale>
          <a:sx n="80" d="100"/>
          <a:sy n="80" d="100"/>
        </p:scale>
        <p:origin x="200" y="632"/>
      </p:cViewPr>
      <p:guideLst>
        <p:guide orient="horz" pos="840"/>
        <p:guide pos="480"/>
        <p:guide orient="horz" pos="38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82" d="100"/>
          <a:sy n="82" d="100"/>
        </p:scale>
        <p:origin x="3822" y="96"/>
      </p:cViewPr>
      <p:guideLst>
        <p:guide orient="horz" pos="2660"/>
        <p:guide orient="horz" pos="437"/>
        <p:guide pos="2241"/>
        <p:guide pos="142"/>
        <p:guide pos="430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a:defRPr/>
            </a:pPr>
            <a:r>
              <a:rPr lang="en-US" dirty="0">
                <a:latin typeface="Tahoma" pitchFamily="34" charset="0"/>
                <a:ea typeface="Tahoma" pitchFamily="34" charset="0"/>
                <a:cs typeface="Tahoma" pitchFamily="34" charset="0"/>
              </a:rPr>
              <a:t>Spark Program</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2</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2-</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Spark Program</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2651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CA0CB358-E817-4BA8-B363-9F32F2B971E6}"/>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DBD81087-56EB-4820-8297-9C30E2E9A36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693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9786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4581DA5-FE3F-4C39-BF65-80BAA5A2B703}"/>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A5A9961-0EAA-4983-A016-FD4D89BA855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2218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D0558E92-D4EA-459C-898F-1BBED0B32DD0}"/>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2A8D1AA-7882-4227-8735-D8645BD005F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667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702CCC33-C758-48EB-8014-16A5460070FF}"/>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47E3D84-4F81-476F-96AB-607ED2EBF6D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1633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A25A509-8557-4E2B-8E33-59C66F1308EB}"/>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B71E605E-E397-4577-A044-F57DD04FD43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2277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956DB8D1-54A3-41F5-A9F9-0C180AA15974}"/>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3EA8EF5-A63F-4790-97E4-19D64FE2CB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0284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6211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437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320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619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7553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1580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10551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873803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100579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313023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28023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5447207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676305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59991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Image Placeholder 14"/>
          <p:cNvSpPr>
            <a:spLocks noGrp="1" noRot="1" noChangeAspect="1"/>
          </p:cNvSpPr>
          <p:nvPr>
            <p:ph type="sldImg"/>
          </p:nvPr>
        </p:nvSpPr>
        <p:spPr>
          <a:xfrm>
            <a:off x="1189038" y="701675"/>
            <a:ext cx="4676775" cy="3508375"/>
          </a:xfrm>
        </p:spPr>
      </p:sp>
      <p:sp>
        <p:nvSpPr>
          <p:cNvPr id="16" name="Notes Placeholder 1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93370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947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9647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5170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51176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6599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380937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4552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Click to 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1-</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
        <p:nvSpPr>
          <p:cNvPr id="12" name="TextBox 11">
            <a:extLst>
              <a:ext uri="{FF2B5EF4-FFF2-40B4-BE49-F238E27FC236}">
                <a16:creationId xmlns:a16="http://schemas.microsoft.com/office/drawing/2014/main" id="{D606DF46-865A-4F0D-9888-4580557E96B8}"/>
              </a:ext>
            </a:extLst>
          </p:cNvPr>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Spark Program</a:t>
            </a: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rk.apache.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spark.apache.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1: </a:t>
            </a:r>
            <a:br>
              <a:rPr lang="en-US" sz="3600" dirty="0">
                <a:effectLst/>
              </a:rPr>
            </a:br>
            <a:r>
              <a:rPr lang="en-US" dirty="0"/>
              <a:t>Introduction to Spark</a:t>
            </a:r>
            <a:endParaRPr lang="en-US" sz="3600" dirty="0">
              <a:effectLst/>
            </a:endParaRPr>
          </a:p>
        </p:txBody>
      </p:sp>
      <p:sp>
        <p:nvSpPr>
          <p:cNvPr id="3" name="Text Placeholder 2"/>
          <p:cNvSpPr>
            <a:spLocks noGrp="1"/>
          </p:cNvSpPr>
          <p:nvPr>
            <p:ph type="body" idx="1"/>
          </p:nvPr>
        </p:nvSpPr>
        <p:spPr/>
        <p:txBody>
          <a:bodyPr/>
          <a:lstStyle/>
          <a:p>
            <a:r>
              <a:rPr lang="en-US" dirty="0"/>
              <a:t>Spark Program</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3"/>
              </a:rPr>
              <a:t>Apache Spark</a:t>
            </a:r>
            <a:r>
              <a:rPr lang="en-US" dirty="0"/>
              <a:t> provides high-level APIs in Java, Scala, Python, and R and has an optimized engine that supports general execution graphs </a:t>
            </a:r>
          </a:p>
          <a:p>
            <a:r>
              <a:rPr lang="en-US" dirty="0"/>
              <a:t>Two important use cases for Apache Spark are data processing and AI</a:t>
            </a:r>
          </a:p>
          <a:p>
            <a:r>
              <a:rPr lang="en-US" dirty="0"/>
              <a:t>Spark unifies data processing and AI by providing a powerful in-memory execution engine</a:t>
            </a:r>
          </a:p>
          <a:p>
            <a:r>
              <a:rPr lang="en-US" dirty="0"/>
              <a:t>It also offers popular AI frameworks and libraries such as TensorFlow, R, and SciKit-Learn</a:t>
            </a:r>
          </a:p>
        </p:txBody>
      </p:sp>
      <p:sp>
        <p:nvSpPr>
          <p:cNvPr id="3" name="Title 2"/>
          <p:cNvSpPr>
            <a:spLocks noGrp="1"/>
          </p:cNvSpPr>
          <p:nvPr>
            <p:ph type="title"/>
          </p:nvPr>
        </p:nvSpPr>
        <p:spPr/>
        <p:txBody>
          <a:bodyPr/>
          <a:lstStyle/>
          <a:p>
            <a:r>
              <a:rPr lang="en-US" dirty="0"/>
              <a:t>Introduction to Apache Spark</a:t>
            </a:r>
            <a:br>
              <a:rPr lang="en-US" dirty="0"/>
            </a:br>
            <a:r>
              <a:rPr lang="en-US" dirty="0"/>
              <a:t>(continued)</a:t>
            </a:r>
          </a:p>
        </p:txBody>
      </p:sp>
    </p:spTree>
    <p:extLst>
      <p:ext uri="{BB962C8B-B14F-4D97-AF65-F5344CB8AC3E}">
        <p14:creationId xmlns:p14="http://schemas.microsoft.com/office/powerpoint/2010/main" val="16382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736D508-AA72-41D1-91D1-BE7DDFD95A96}"/>
              </a:ext>
            </a:extLst>
          </p:cNvPr>
          <p:cNvSpPr>
            <a:spLocks noGrp="1"/>
          </p:cNvSpPr>
          <p:nvPr>
            <p:ph idx="1"/>
          </p:nvPr>
        </p:nvSpPr>
        <p:spPr/>
        <p:txBody>
          <a:bodyPr/>
          <a:lstStyle/>
          <a:p>
            <a:r>
              <a:rPr lang="x-none" altLang="x-none" dirty="0"/>
              <a:t>Run computations in memory</a:t>
            </a:r>
          </a:p>
          <a:p>
            <a:r>
              <a:rPr lang="x-none" altLang="x-none" dirty="0"/>
              <a:t>Apache Spark has an advanced DAG execution engine that supports acyclic data flow and in-memory computing</a:t>
            </a:r>
          </a:p>
          <a:p>
            <a:r>
              <a:rPr lang="x-none" altLang="x-none" dirty="0"/>
              <a:t>100 times faster in</a:t>
            </a:r>
            <a:r>
              <a:rPr lang="en-US" altLang="x-none" dirty="0"/>
              <a:t>-</a:t>
            </a:r>
            <a:r>
              <a:rPr lang="x-none" altLang="x-none" dirty="0"/>
              <a:t>memory and 10 times faster even when running on</a:t>
            </a:r>
            <a:r>
              <a:rPr lang="en-US" altLang="x-none" dirty="0"/>
              <a:t> a</a:t>
            </a:r>
            <a:r>
              <a:rPr lang="x-none" altLang="x-none" dirty="0"/>
              <a:t> disk than MapReduce</a:t>
            </a:r>
          </a:p>
          <a:p>
            <a:endParaRPr lang="en-US" dirty="0"/>
          </a:p>
        </p:txBody>
      </p:sp>
      <p:sp>
        <p:nvSpPr>
          <p:cNvPr id="2" name="object 2"/>
          <p:cNvSpPr txBox="1">
            <a:spLocks noGrp="1"/>
          </p:cNvSpPr>
          <p:nvPr>
            <p:ph type="title"/>
          </p:nvPr>
        </p:nvSpPr>
        <p:spPr/>
        <p:txBody>
          <a:bodyPr/>
          <a:lstStyle/>
          <a:p>
            <a:r>
              <a:rPr lang="en-US" dirty="0"/>
              <a:t>Speed</a:t>
            </a:r>
          </a:p>
        </p:txBody>
      </p:sp>
    </p:spTree>
    <p:extLst>
      <p:ext uri="{BB962C8B-B14F-4D97-AF65-F5344CB8AC3E}">
        <p14:creationId xmlns:p14="http://schemas.microsoft.com/office/powerpoint/2010/main" val="263480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Spark Components</a:t>
            </a:r>
          </a:p>
        </p:txBody>
      </p:sp>
      <p:pic>
        <p:nvPicPr>
          <p:cNvPr id="4" name="Picture 3"/>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62000" y="1925052"/>
            <a:ext cx="7861800" cy="2373563"/>
          </a:xfrm>
          <a:prstGeom prst="rect">
            <a:avLst/>
          </a:prstGeom>
        </p:spPr>
      </p:pic>
    </p:spTree>
    <p:extLst>
      <p:ext uri="{BB962C8B-B14F-4D97-AF65-F5344CB8AC3E}">
        <p14:creationId xmlns:p14="http://schemas.microsoft.com/office/powerpoint/2010/main" val="1565617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E84EF9-EC5E-428B-BA57-4879855178A9}"/>
              </a:ext>
            </a:extLst>
          </p:cNvPr>
          <p:cNvSpPr>
            <a:spLocks noGrp="1"/>
          </p:cNvSpPr>
          <p:nvPr>
            <p:ph idx="1"/>
          </p:nvPr>
        </p:nvSpPr>
        <p:spPr/>
        <p:txBody>
          <a:bodyPr/>
          <a:lstStyle/>
          <a:p>
            <a:r>
              <a:rPr lang="x-none" altLang="x-none" dirty="0"/>
              <a:t>Spark Core is the underlying general execution engine for the Spark platform, all other functionality is built on top of it</a:t>
            </a:r>
          </a:p>
          <a:p>
            <a:r>
              <a:rPr lang="x-none" altLang="x-none" dirty="0"/>
              <a:t>Provides distributed task dispatching, scheduling, and basic IO functionalities exposed through an application programming interface centered on the RDD, which is Spark’s primary programming abstraction</a:t>
            </a:r>
          </a:p>
          <a:p>
            <a:endParaRPr lang="en-US" dirty="0"/>
          </a:p>
        </p:txBody>
      </p:sp>
      <p:sp>
        <p:nvSpPr>
          <p:cNvPr id="2" name="object 2"/>
          <p:cNvSpPr txBox="1">
            <a:spLocks noGrp="1"/>
          </p:cNvSpPr>
          <p:nvPr>
            <p:ph type="title"/>
          </p:nvPr>
        </p:nvSpPr>
        <p:spPr/>
        <p:txBody>
          <a:bodyPr/>
          <a:lstStyle/>
          <a:p>
            <a:r>
              <a:rPr lang="en-US" dirty="0"/>
              <a:t>Spark Core</a:t>
            </a:r>
          </a:p>
        </p:txBody>
      </p:sp>
    </p:spTree>
    <p:extLst>
      <p:ext uri="{BB962C8B-B14F-4D97-AF65-F5344CB8AC3E}">
        <p14:creationId xmlns:p14="http://schemas.microsoft.com/office/powerpoint/2010/main" val="2036532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object 3"/>
          <p:cNvSpPr>
            <a:spLocks noChangeArrowheads="1"/>
          </p:cNvSpPr>
          <p:nvPr/>
        </p:nvSpPr>
        <p:spPr bwMode="auto">
          <a:xfrm>
            <a:off x="6333742" y="5053264"/>
            <a:ext cx="2295525" cy="982429"/>
          </a:xfrm>
          <a:prstGeom prst="rect">
            <a:avLst/>
          </a:prstGeom>
          <a:blipFill dpi="0" rotWithShape="1">
            <a:blip r:embed="rId3"/>
            <a:srcRect/>
            <a:stretch>
              <a:fillRect t="-3395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7C400B9E-B326-4E0E-A1F2-FA27D4A6A09F}"/>
              </a:ext>
            </a:extLst>
          </p:cNvPr>
          <p:cNvSpPr>
            <a:spLocks noGrp="1"/>
          </p:cNvSpPr>
          <p:nvPr>
            <p:ph idx="1"/>
          </p:nvPr>
        </p:nvSpPr>
        <p:spPr/>
        <p:txBody>
          <a:bodyPr/>
          <a:lstStyle/>
          <a:p>
            <a:r>
              <a:rPr lang="x-none" altLang="x-none"/>
              <a:t>Spark package designed for working with structured data which is built on top of Spark Core</a:t>
            </a:r>
          </a:p>
          <a:p>
            <a:r>
              <a:rPr lang="x-none" altLang="x-none"/>
              <a:t>Provides an SQL-like interface for working with structured data</a:t>
            </a:r>
          </a:p>
          <a:p>
            <a:r>
              <a:rPr lang="x-none" altLang="x-none"/>
              <a:t>More and more Spark workflow is moving towards Spark SQL</a:t>
            </a:r>
          </a:p>
          <a:p>
            <a:endParaRPr lang="en-US" dirty="0"/>
          </a:p>
        </p:txBody>
      </p:sp>
      <p:sp>
        <p:nvSpPr>
          <p:cNvPr id="8" name="Title 7">
            <a:extLst>
              <a:ext uri="{FF2B5EF4-FFF2-40B4-BE49-F238E27FC236}">
                <a16:creationId xmlns:a16="http://schemas.microsoft.com/office/drawing/2014/main" id="{51164466-FD93-445E-9F0E-B531038135B8}"/>
              </a:ext>
            </a:extLst>
          </p:cNvPr>
          <p:cNvSpPr>
            <a:spLocks noGrp="1"/>
          </p:cNvSpPr>
          <p:nvPr>
            <p:ph type="title"/>
          </p:nvPr>
        </p:nvSpPr>
        <p:spPr/>
        <p:txBody>
          <a:bodyPr/>
          <a:lstStyle/>
          <a:p>
            <a:r>
              <a:rPr lang="en-US" dirty="0"/>
              <a:t>Spark SQL</a:t>
            </a:r>
          </a:p>
        </p:txBody>
      </p:sp>
    </p:spTree>
    <p:extLst>
      <p:ext uri="{BB962C8B-B14F-4D97-AF65-F5344CB8AC3E}">
        <p14:creationId xmlns:p14="http://schemas.microsoft.com/office/powerpoint/2010/main" val="1172726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3"/>
          <p:cNvSpPr>
            <a:spLocks noChangeArrowheads="1"/>
          </p:cNvSpPr>
          <p:nvPr/>
        </p:nvSpPr>
        <p:spPr bwMode="auto">
          <a:xfrm>
            <a:off x="5563402" y="5063762"/>
            <a:ext cx="3176653" cy="909116"/>
          </a:xfrm>
          <a:prstGeom prst="rect">
            <a:avLst/>
          </a:prstGeom>
          <a:blipFill dpi="0" rotWithShape="1">
            <a:blip r:embed="rId3"/>
            <a:srcRect/>
            <a:stretch>
              <a:fillRect t="-3775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23F31A30-7C41-4197-9A52-241527B539E4}"/>
              </a:ext>
            </a:extLst>
          </p:cNvPr>
          <p:cNvSpPr>
            <a:spLocks noGrp="1"/>
          </p:cNvSpPr>
          <p:nvPr>
            <p:ph idx="1"/>
          </p:nvPr>
        </p:nvSpPr>
        <p:spPr/>
        <p:txBody>
          <a:bodyPr/>
          <a:lstStyle/>
          <a:p>
            <a:r>
              <a:rPr lang="x-none" altLang="x-none"/>
              <a:t>Running on top of Spark, Spark Streaming provides an API for manipulating data streams that closely match the Spark Core’s RDD API</a:t>
            </a:r>
          </a:p>
          <a:p>
            <a:r>
              <a:rPr lang="x-none" altLang="x-none"/>
              <a:t>Enables powerful interactive and analytical applications across both streaming and historical data while inheriting Spark’s ease of use and fault tolerance characteristics</a:t>
            </a:r>
          </a:p>
          <a:p>
            <a:endParaRPr lang="en-US" dirty="0"/>
          </a:p>
        </p:txBody>
      </p:sp>
      <p:sp>
        <p:nvSpPr>
          <p:cNvPr id="8" name="Title 7">
            <a:extLst>
              <a:ext uri="{FF2B5EF4-FFF2-40B4-BE49-F238E27FC236}">
                <a16:creationId xmlns:a16="http://schemas.microsoft.com/office/drawing/2014/main" id="{94CE4AD8-9677-4BCB-B646-E4F31AE6299D}"/>
              </a:ext>
            </a:extLst>
          </p:cNvPr>
          <p:cNvSpPr>
            <a:spLocks noGrp="1"/>
          </p:cNvSpPr>
          <p:nvPr>
            <p:ph type="title"/>
          </p:nvPr>
        </p:nvSpPr>
        <p:spPr/>
        <p:txBody>
          <a:bodyPr/>
          <a:lstStyle/>
          <a:p>
            <a:r>
              <a:rPr lang="en-US" dirty="0"/>
              <a:t>Spark Streaming</a:t>
            </a:r>
          </a:p>
        </p:txBody>
      </p:sp>
    </p:spTree>
    <p:extLst>
      <p:ext uri="{BB962C8B-B14F-4D97-AF65-F5344CB8AC3E}">
        <p14:creationId xmlns:p14="http://schemas.microsoft.com/office/powerpoint/2010/main" val="732893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object 3"/>
          <p:cNvSpPr>
            <a:spLocks noChangeArrowheads="1"/>
          </p:cNvSpPr>
          <p:nvPr/>
        </p:nvSpPr>
        <p:spPr bwMode="auto">
          <a:xfrm>
            <a:off x="6797897" y="4812631"/>
            <a:ext cx="2066970" cy="1234248"/>
          </a:xfrm>
          <a:prstGeom prst="rect">
            <a:avLst/>
          </a:prstGeom>
          <a:blipFill dpi="0" rotWithShape="1">
            <a:blip r:embed="rId3"/>
            <a:srcRect/>
            <a:stretch>
              <a:fillRect t="-24196" b="-711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46473EE0-2F77-44E9-9694-BB0C93E617CD}"/>
              </a:ext>
            </a:extLst>
          </p:cNvPr>
          <p:cNvSpPr>
            <a:spLocks noGrp="1"/>
          </p:cNvSpPr>
          <p:nvPr>
            <p:ph idx="1"/>
          </p:nvPr>
        </p:nvSpPr>
        <p:spPr/>
        <p:txBody>
          <a:bodyPr/>
          <a:lstStyle/>
          <a:p>
            <a:r>
              <a:rPr lang="x-none" altLang="x-none" dirty="0"/>
              <a:t>Built on top of Spark, MLlib is a scalable machine learning library that delivers both high-quality algorithms and blazing speed</a:t>
            </a:r>
          </a:p>
          <a:p>
            <a:r>
              <a:rPr lang="x-none" altLang="x-none" dirty="0"/>
              <a:t>Usable in Java, Scala, and Python as part of Spark applications</a:t>
            </a:r>
          </a:p>
          <a:p>
            <a:r>
              <a:rPr lang="x-none" altLang="x-none" dirty="0"/>
              <a:t>Consists of common learning algorithms and utilities including classification, regression, clustering, collaborative filtering</a:t>
            </a:r>
            <a:r>
              <a:rPr lang="en-US" altLang="x-none" dirty="0"/>
              <a:t>,</a:t>
            </a:r>
            <a:r>
              <a:rPr lang="x-none" altLang="x-none" dirty="0"/>
              <a:t> and dimensionality reduction, etc.</a:t>
            </a:r>
          </a:p>
          <a:p>
            <a:endParaRPr lang="en-US" dirty="0"/>
          </a:p>
        </p:txBody>
      </p:sp>
      <p:sp>
        <p:nvSpPr>
          <p:cNvPr id="8" name="Title 7">
            <a:extLst>
              <a:ext uri="{FF2B5EF4-FFF2-40B4-BE49-F238E27FC236}">
                <a16:creationId xmlns:a16="http://schemas.microsoft.com/office/drawing/2014/main" id="{24021B39-E507-4E96-9EA3-FBB269744AB9}"/>
              </a:ext>
            </a:extLst>
          </p:cNvPr>
          <p:cNvSpPr>
            <a:spLocks noGrp="1"/>
          </p:cNvSpPr>
          <p:nvPr>
            <p:ph type="title"/>
          </p:nvPr>
        </p:nvSpPr>
        <p:spPr/>
        <p:txBody>
          <a:bodyPr/>
          <a:lstStyle/>
          <a:p>
            <a:r>
              <a:rPr lang="en-US" dirty="0"/>
              <a:t>Spark MLlib</a:t>
            </a:r>
          </a:p>
        </p:txBody>
      </p:sp>
    </p:spTree>
    <p:extLst>
      <p:ext uri="{BB962C8B-B14F-4D97-AF65-F5344CB8AC3E}">
        <p14:creationId xmlns:p14="http://schemas.microsoft.com/office/powerpoint/2010/main" val="880288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object 3"/>
          <p:cNvSpPr>
            <a:spLocks noChangeArrowheads="1"/>
          </p:cNvSpPr>
          <p:nvPr/>
        </p:nvSpPr>
        <p:spPr bwMode="auto">
          <a:xfrm>
            <a:off x="5755907" y="4975276"/>
            <a:ext cx="3212667" cy="110067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1F8429B0-C298-4C10-950F-C5CB90F9CE3E}"/>
              </a:ext>
            </a:extLst>
          </p:cNvPr>
          <p:cNvSpPr>
            <a:spLocks noGrp="1"/>
          </p:cNvSpPr>
          <p:nvPr>
            <p:ph idx="1"/>
          </p:nvPr>
        </p:nvSpPr>
        <p:spPr/>
        <p:txBody>
          <a:bodyPr/>
          <a:lstStyle/>
          <a:p>
            <a:r>
              <a:rPr lang="x-none" altLang="x-none" dirty="0"/>
              <a:t>A graph computation engine built on top of Spark that enables users to interactively create, transform</a:t>
            </a:r>
            <a:r>
              <a:rPr lang="en-US" altLang="x-none" dirty="0"/>
              <a:t>,</a:t>
            </a:r>
            <a:r>
              <a:rPr lang="x-none" altLang="x-none" dirty="0"/>
              <a:t> and reason about graph</a:t>
            </a:r>
            <a:r>
              <a:rPr lang="en-US" altLang="x-none" dirty="0"/>
              <a:t>-</a:t>
            </a:r>
            <a:r>
              <a:rPr lang="x-none" altLang="x-none" dirty="0"/>
              <a:t>structured data at scale</a:t>
            </a:r>
          </a:p>
          <a:p>
            <a:r>
              <a:rPr lang="x-none" altLang="x-none" dirty="0"/>
              <a:t>Extends the Spark RDD by introducing a new </a:t>
            </a:r>
            <a:r>
              <a:rPr lang="en-US" altLang="x-none" dirty="0"/>
              <a:t>g</a:t>
            </a:r>
            <a:r>
              <a:rPr lang="x-none" altLang="x-none" dirty="0"/>
              <a:t>raph abstraction</a:t>
            </a:r>
            <a:endParaRPr lang="en-US" altLang="x-none" dirty="0"/>
          </a:p>
          <a:p>
            <a:pPr lvl="1"/>
            <a:r>
              <a:rPr lang="en-US" altLang="x-none" dirty="0"/>
              <a:t>A</a:t>
            </a:r>
            <a:r>
              <a:rPr lang="x-none" altLang="x-none" dirty="0"/>
              <a:t> directed multigraph with properties attached to each vertex and edge</a:t>
            </a:r>
          </a:p>
          <a:p>
            <a:endParaRPr lang="en-US" dirty="0"/>
          </a:p>
        </p:txBody>
      </p:sp>
      <p:sp>
        <p:nvSpPr>
          <p:cNvPr id="6" name="Title 5">
            <a:extLst>
              <a:ext uri="{FF2B5EF4-FFF2-40B4-BE49-F238E27FC236}">
                <a16:creationId xmlns:a16="http://schemas.microsoft.com/office/drawing/2014/main" id="{3D4BE9AC-4671-4111-A83F-9C4F78A755FA}"/>
              </a:ext>
            </a:extLst>
          </p:cNvPr>
          <p:cNvSpPr>
            <a:spLocks noGrp="1"/>
          </p:cNvSpPr>
          <p:nvPr>
            <p:ph type="title"/>
          </p:nvPr>
        </p:nvSpPr>
        <p:spPr/>
        <p:txBody>
          <a:bodyPr/>
          <a:lstStyle/>
          <a:p>
            <a:r>
              <a:rPr lang="en-US" dirty="0"/>
              <a:t>GraphX</a:t>
            </a:r>
          </a:p>
        </p:txBody>
      </p:sp>
    </p:spTree>
    <p:extLst>
      <p:ext uri="{BB962C8B-B14F-4D97-AF65-F5344CB8AC3E}">
        <p14:creationId xmlns:p14="http://schemas.microsoft.com/office/powerpoint/2010/main" val="424198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4"/>
          <p:cNvSpPr>
            <a:spLocks noGrp="1"/>
          </p:cNvSpPr>
          <p:nvPr>
            <p:ph idx="1"/>
          </p:nvPr>
        </p:nvSpPr>
        <p:spPr/>
        <p:txBody>
          <a:bodyPr/>
          <a:lstStyle/>
          <a:p>
            <a:r>
              <a:rPr lang="en-US" dirty="0"/>
              <a:t>Spark executes </a:t>
            </a:r>
            <a:r>
              <a:rPr lang="en-US" i="1" dirty="0">
                <a:latin typeface="Century Schoolbook" panose="02040604050505020304" pitchFamily="18" charset="0"/>
              </a:rPr>
              <a:t>applications</a:t>
            </a:r>
          </a:p>
          <a:p>
            <a:pPr lvl="1"/>
            <a:r>
              <a:rPr lang="en-US" dirty="0"/>
              <a:t>Either in local, stand-alone mode, or as a cluster</a:t>
            </a:r>
          </a:p>
          <a:p>
            <a:r>
              <a:rPr lang="en-US" dirty="0"/>
              <a:t>Spark applications have one </a:t>
            </a:r>
            <a:r>
              <a:rPr lang="en-US" i="1" dirty="0">
                <a:latin typeface="Century Schoolbook" panose="02040604050505020304" pitchFamily="18" charset="0"/>
              </a:rPr>
              <a:t>driver</a:t>
            </a:r>
            <a:r>
              <a:rPr lang="en-US" dirty="0"/>
              <a:t> and one or more </a:t>
            </a:r>
            <a:r>
              <a:rPr lang="en-US" i="1" dirty="0">
                <a:latin typeface="Century Schoolbook" panose="02040604050505020304" pitchFamily="18" charset="0"/>
              </a:rPr>
              <a:t>executors</a:t>
            </a:r>
          </a:p>
          <a:p>
            <a:pPr lvl="1"/>
            <a:r>
              <a:rPr lang="en-US" dirty="0"/>
              <a:t>Drivers and executors run as Java processes </a:t>
            </a:r>
          </a:p>
          <a:p>
            <a:pPr lvl="1"/>
            <a:r>
              <a:rPr lang="en-US" dirty="0"/>
              <a:t>Drivers assign </a:t>
            </a:r>
            <a:r>
              <a:rPr lang="en-US" i="1" dirty="0">
                <a:latin typeface="Century Schoolbook" panose="02040604050505020304" pitchFamily="18" charset="0"/>
              </a:rPr>
              <a:t>tasks</a:t>
            </a:r>
            <a:r>
              <a:rPr lang="en-US" dirty="0"/>
              <a:t> to the executors</a:t>
            </a:r>
          </a:p>
          <a:p>
            <a:pPr lvl="1"/>
            <a:r>
              <a:rPr lang="en-US" dirty="0"/>
              <a:t>Executors run tasks on </a:t>
            </a:r>
            <a:r>
              <a:rPr lang="en-US" i="1" dirty="0">
                <a:latin typeface="Century Schoolbook" panose="02040604050505020304" pitchFamily="18" charset="0"/>
              </a:rPr>
              <a:t>Resilient</a:t>
            </a:r>
            <a:r>
              <a:rPr lang="en-US" dirty="0"/>
              <a:t> </a:t>
            </a:r>
            <a:r>
              <a:rPr lang="en-US" i="1" dirty="0">
                <a:latin typeface="Century Schoolbook" panose="02040604050505020304" pitchFamily="18" charset="0"/>
              </a:rPr>
              <a:t>Distributed</a:t>
            </a:r>
            <a:r>
              <a:rPr lang="en-US" dirty="0"/>
              <a:t> </a:t>
            </a:r>
            <a:r>
              <a:rPr lang="en-US" i="1" dirty="0">
                <a:latin typeface="Century Schoolbook" panose="02040604050505020304" pitchFamily="18" charset="0"/>
              </a:rPr>
              <a:t>Datasets</a:t>
            </a:r>
            <a:r>
              <a:rPr lang="en-US" dirty="0"/>
              <a:t> (RDDs)</a:t>
            </a:r>
          </a:p>
          <a:p>
            <a:pPr lvl="1"/>
            <a:r>
              <a:rPr lang="en-US" dirty="0"/>
              <a:t>Executors send results to the driver</a:t>
            </a:r>
          </a:p>
          <a:p>
            <a:r>
              <a:rPr lang="en-US" dirty="0"/>
              <a:t>Drivers include:</a:t>
            </a:r>
          </a:p>
          <a:p>
            <a:pPr lvl="1"/>
            <a:r>
              <a:rPr lang="en-US" dirty="0"/>
              <a:t>Spark Shell </a:t>
            </a:r>
          </a:p>
          <a:p>
            <a:pPr lvl="2"/>
            <a:r>
              <a:rPr lang="en-US" dirty="0"/>
              <a:t>PySpark—the Python shell</a:t>
            </a:r>
          </a:p>
          <a:p>
            <a:pPr lvl="2"/>
            <a:r>
              <a:rPr lang="en-US" dirty="0"/>
              <a:t>Spark Shell—the Scala shell</a:t>
            </a:r>
          </a:p>
          <a:p>
            <a:pPr lvl="1"/>
            <a:r>
              <a:rPr lang="en-US" dirty="0"/>
              <a:t>Custom program</a:t>
            </a:r>
          </a:p>
          <a:p>
            <a:pPr lvl="2"/>
            <a:r>
              <a:rPr lang="en-US" dirty="0"/>
              <a:t>Written in Python, Java, or Scala</a:t>
            </a:r>
          </a:p>
          <a:p>
            <a:pPr lvl="1"/>
            <a:endParaRPr lang="en-US" dirty="0"/>
          </a:p>
          <a:p>
            <a:pPr lvl="1"/>
            <a:endParaRPr lang="en-US" dirty="0"/>
          </a:p>
          <a:p>
            <a:endParaRPr lang="en-US" dirty="0"/>
          </a:p>
          <a:p>
            <a:pPr lvl="1"/>
            <a:endParaRPr lang="en-US" dirty="0"/>
          </a:p>
          <a:p>
            <a:pPr lvl="1"/>
            <a:endParaRPr lang="en-US" dirty="0"/>
          </a:p>
        </p:txBody>
      </p:sp>
      <p:sp>
        <p:nvSpPr>
          <p:cNvPr id="4" name="Title 3"/>
          <p:cNvSpPr>
            <a:spLocks noGrp="1"/>
          </p:cNvSpPr>
          <p:nvPr>
            <p:ph type="title"/>
          </p:nvPr>
        </p:nvSpPr>
        <p:spPr/>
        <p:txBody>
          <a:bodyPr/>
          <a:lstStyle/>
          <a:p>
            <a:r>
              <a:rPr lang="en-US" dirty="0"/>
              <a:t>Spark Application Top-Down View</a:t>
            </a:r>
          </a:p>
        </p:txBody>
      </p:sp>
    </p:spTree>
    <p:extLst>
      <p:ext uri="{BB962C8B-B14F-4D97-AF65-F5344CB8AC3E}">
        <p14:creationId xmlns:p14="http://schemas.microsoft.com/office/powerpoint/2010/main" val="2029248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Resilient Distributed Datasets (RDDs)</a:t>
            </a:r>
          </a:p>
        </p:txBody>
      </p:sp>
      <p:sp>
        <p:nvSpPr>
          <p:cNvPr id="17" name="Content Placeholder 4"/>
          <p:cNvSpPr>
            <a:spLocks noGrp="1"/>
          </p:cNvSpPr>
          <p:nvPr>
            <p:ph idx="1"/>
          </p:nvPr>
        </p:nvSpPr>
        <p:spPr/>
        <p:txBody>
          <a:bodyPr>
            <a:normAutofit/>
          </a:bodyPr>
          <a:lstStyle/>
          <a:p>
            <a:r>
              <a:rPr lang="en-US" dirty="0"/>
              <a:t>RDDs represent the core data construct of Spark</a:t>
            </a:r>
          </a:p>
          <a:p>
            <a:pPr lvl="1"/>
            <a:r>
              <a:rPr lang="en-US" dirty="0"/>
              <a:t>RDDs are immutable</a:t>
            </a:r>
          </a:p>
          <a:p>
            <a:pPr lvl="1"/>
            <a:r>
              <a:rPr lang="en-US" dirty="0"/>
              <a:t>RDDs are fault tolerant (resilient) </a:t>
            </a:r>
          </a:p>
          <a:p>
            <a:pPr lvl="2"/>
            <a:r>
              <a:rPr lang="en-US" dirty="0"/>
              <a:t>When nodes or tasks fail, RDDs are reconstructed on other nodes</a:t>
            </a:r>
          </a:p>
          <a:p>
            <a:pPr lvl="1"/>
            <a:r>
              <a:rPr lang="en-US" dirty="0"/>
              <a:t>RDDs are split into </a:t>
            </a:r>
            <a:r>
              <a:rPr lang="en-US" i="1" dirty="0">
                <a:latin typeface="Century Schoolbook" panose="02040604050505020304" pitchFamily="18" charset="0"/>
              </a:rPr>
              <a:t>partitions</a:t>
            </a:r>
            <a:r>
              <a:rPr lang="en-US" dirty="0"/>
              <a:t> and can be distributed to any executor</a:t>
            </a:r>
          </a:p>
          <a:p>
            <a:pPr lvl="1"/>
            <a:r>
              <a:rPr lang="en-US" dirty="0"/>
              <a:t>RDDs can contain any kind of data</a:t>
            </a:r>
          </a:p>
          <a:p>
            <a:pPr lvl="2"/>
            <a:r>
              <a:rPr lang="en-US" dirty="0"/>
              <a:t>Prefer data that can be partitioned</a:t>
            </a:r>
          </a:p>
          <a:p>
            <a:r>
              <a:rPr lang="en-US" dirty="0"/>
              <a:t>RDDs are objects that support two categories of operations</a:t>
            </a:r>
          </a:p>
          <a:p>
            <a:pPr lvl="1"/>
            <a:r>
              <a:rPr lang="en-US" dirty="0"/>
              <a:t>Transformations</a:t>
            </a:r>
          </a:p>
          <a:p>
            <a:pPr lvl="2"/>
            <a:r>
              <a:rPr lang="en-US" dirty="0"/>
              <a:t>Create new RDDs from existing RDDs</a:t>
            </a:r>
          </a:p>
          <a:p>
            <a:pPr lvl="2"/>
            <a:r>
              <a:rPr lang="en-US" dirty="0"/>
              <a:t>Always return RDDs</a:t>
            </a:r>
          </a:p>
          <a:p>
            <a:pPr lvl="2"/>
            <a:r>
              <a:rPr lang="en-US" dirty="0"/>
              <a:t>Lazily evaluated</a:t>
            </a:r>
          </a:p>
          <a:p>
            <a:pPr lvl="1"/>
            <a:r>
              <a:rPr lang="en-US" dirty="0"/>
              <a:t>Actions</a:t>
            </a:r>
          </a:p>
          <a:p>
            <a:pPr lvl="2"/>
            <a:r>
              <a:rPr lang="en-US" dirty="0"/>
              <a:t>Start computations</a:t>
            </a:r>
          </a:p>
          <a:p>
            <a:pPr lvl="2"/>
            <a:r>
              <a:rPr lang="en-US" dirty="0"/>
              <a:t>Return results to the driver</a:t>
            </a:r>
          </a:p>
          <a:p>
            <a:pPr lvl="2"/>
            <a:r>
              <a:rPr lang="en-US" dirty="0"/>
              <a:t>Save results to disk</a:t>
            </a:r>
          </a:p>
          <a:p>
            <a:pPr lvl="2"/>
            <a:r>
              <a:rPr lang="en-US" dirty="0"/>
              <a:t>Never return RDDs</a:t>
            </a:r>
          </a:p>
          <a:p>
            <a:endParaRPr lang="en-US" dirty="0"/>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1482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will :</a:t>
            </a:r>
          </a:p>
          <a:p>
            <a:r>
              <a:rPr lang="en-US" dirty="0"/>
              <a:t>Review the basics of Hadoop</a:t>
            </a:r>
          </a:p>
          <a:p>
            <a:r>
              <a:rPr lang="en-US" dirty="0"/>
              <a:t>Review the history of Apache Spark</a:t>
            </a:r>
          </a:p>
          <a:p>
            <a:r>
              <a:rPr lang="en-US" dirty="0"/>
              <a:t>Look at the architecture and components of Apache Spark</a:t>
            </a:r>
          </a:p>
          <a:p>
            <a:r>
              <a:rPr lang="en-US" dirty="0"/>
              <a:t>Load files into RDD</a:t>
            </a:r>
          </a:p>
          <a:p>
            <a:r>
              <a:rPr lang="en-US" dirty="0"/>
              <a:t>Process RDD using actions and transformation</a:t>
            </a:r>
          </a:p>
          <a:p>
            <a:endParaRPr lang="en-US" dirty="0"/>
          </a:p>
        </p:txBody>
      </p:sp>
      <p:sp>
        <p:nvSpPr>
          <p:cNvPr id="2" name="Title 1"/>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880506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Spark Application Flow</a:t>
            </a:r>
          </a:p>
        </p:txBody>
      </p:sp>
      <p:sp>
        <p:nvSpPr>
          <p:cNvPr id="17" name="Content Placeholder 4"/>
          <p:cNvSpPr>
            <a:spLocks noGrp="1"/>
          </p:cNvSpPr>
          <p:nvPr>
            <p:ph idx="1"/>
          </p:nvPr>
        </p:nvSpPr>
        <p:spPr/>
        <p:txBody>
          <a:bodyPr/>
          <a:lstStyle/>
          <a:p>
            <a:r>
              <a:rPr lang="en-US" dirty="0"/>
              <a:t>Spark applications tend to have a similar flow</a:t>
            </a:r>
          </a:p>
          <a:p>
            <a:pPr marL="428625" lvl="1" indent="-257175">
              <a:buFont typeface="+mj-lt"/>
              <a:buAutoNum type="arabicPeriod"/>
            </a:pPr>
            <a:r>
              <a:rPr lang="en-US" dirty="0"/>
              <a:t>Create a Spark context</a:t>
            </a:r>
          </a:p>
          <a:p>
            <a:pPr marL="644129" lvl="2" indent="-211931">
              <a:buFont typeface="+mj-lt"/>
              <a:buAutoNum type="alphaLcPeriod"/>
            </a:pPr>
            <a:r>
              <a:rPr lang="en-US" dirty="0"/>
              <a:t> Automatically provided in the shells via the variable </a:t>
            </a:r>
            <a:r>
              <a:rPr lang="en-US" dirty="0" err="1">
                <a:latin typeface="Courier New" panose="02070309020205020404" pitchFamily="49" charset="0"/>
                <a:cs typeface="Courier New" panose="02070309020205020404" pitchFamily="49" charset="0"/>
              </a:rPr>
              <a:t>sc</a:t>
            </a:r>
            <a:endParaRPr lang="en-US" dirty="0"/>
          </a:p>
          <a:p>
            <a:pPr marL="428625" lvl="1" indent="-257175">
              <a:buFont typeface="+mj-lt"/>
              <a:buAutoNum type="arabicPeriod"/>
            </a:pPr>
            <a:r>
              <a:rPr lang="en-US" dirty="0"/>
              <a:t>Import data as RDDs</a:t>
            </a:r>
          </a:p>
          <a:p>
            <a:pPr marL="428625" lvl="1" indent="-257175">
              <a:buFont typeface="+mj-lt"/>
              <a:buAutoNum type="arabicPeriod"/>
            </a:pPr>
            <a:r>
              <a:rPr lang="en-US" dirty="0"/>
              <a:t>Transform and perform actions on RDDs</a:t>
            </a:r>
          </a:p>
          <a:p>
            <a:pPr marL="428625" lvl="1" indent="-257175">
              <a:buFont typeface="+mj-lt"/>
              <a:buAutoNum type="arabicPeriod"/>
            </a:pPr>
            <a:r>
              <a:rPr lang="en-US" dirty="0"/>
              <a:t>Export results</a:t>
            </a:r>
          </a:p>
          <a:p>
            <a:r>
              <a:rPr lang="en-US" dirty="0"/>
              <a:t>Spark applications are not declarative in nature, however, they are still coded at a high level of abstraction</a:t>
            </a:r>
          </a:p>
          <a:p>
            <a:pPr lvl="1"/>
            <a:r>
              <a:rPr lang="en-US" dirty="0"/>
              <a:t>In contrast, </a:t>
            </a:r>
            <a:r>
              <a:rPr lang="en-US" i="1" dirty="0">
                <a:latin typeface="Century Schoolbook" panose="02040604050505020304" pitchFamily="18" charset="0"/>
              </a:rPr>
              <a:t>tasks</a:t>
            </a:r>
            <a:r>
              <a:rPr lang="en-US" dirty="0"/>
              <a:t> are at a very low level of abstraction</a:t>
            </a:r>
          </a:p>
          <a:p>
            <a:pPr lvl="1"/>
            <a:r>
              <a:rPr lang="en-US" dirty="0"/>
              <a:t>Tasks are not created by programmers, rather they are created at runtime by Spark</a:t>
            </a:r>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718479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and Executors</a:t>
            </a:r>
          </a:p>
        </p:txBody>
      </p:sp>
      <p:sp>
        <p:nvSpPr>
          <p:cNvPr id="17" name="Content Placeholder 4"/>
          <p:cNvSpPr>
            <a:spLocks noGrp="1"/>
          </p:cNvSpPr>
          <p:nvPr>
            <p:ph idx="1"/>
          </p:nvPr>
        </p:nvSpPr>
        <p:spPr/>
        <p:txBody>
          <a:bodyPr/>
          <a:lstStyle/>
          <a:p>
            <a:r>
              <a:rPr lang="en-US" dirty="0"/>
              <a:t>Spark applications consist of a driver process and a set of executor processes </a:t>
            </a:r>
          </a:p>
          <a:p>
            <a:r>
              <a:rPr lang="en-US" dirty="0"/>
              <a:t>The driver process runs your main() function, sits on a node in the cluster, and is responsible for three things: </a:t>
            </a:r>
          </a:p>
          <a:p>
            <a:pPr lvl="1"/>
            <a:r>
              <a:rPr lang="en-US" dirty="0"/>
              <a:t>Maintaining information about the Spark application</a:t>
            </a:r>
          </a:p>
          <a:p>
            <a:pPr lvl="1"/>
            <a:r>
              <a:rPr lang="en-US" dirty="0"/>
              <a:t>Responding to a user’s program or input</a:t>
            </a:r>
          </a:p>
          <a:p>
            <a:pPr lvl="1"/>
            <a:r>
              <a:rPr lang="en-US" dirty="0"/>
              <a:t>Analyzing, distributing, and scheduling work across the executors (defined momentarily)</a:t>
            </a:r>
          </a:p>
          <a:p>
            <a:r>
              <a:rPr lang="en-US" dirty="0"/>
              <a:t>The driver process is absolutely essential—it’s the heart of a Spark application and maintains all relevant information during the lifetime of the application </a:t>
            </a:r>
          </a:p>
          <a:p>
            <a:r>
              <a:rPr lang="en-US" dirty="0"/>
              <a:t>The executors are responsible for actually executing the work that the driver assigns them. This means, each executor is responsible for only two things:</a:t>
            </a:r>
          </a:p>
          <a:p>
            <a:pPr lvl="1"/>
            <a:r>
              <a:rPr lang="en-US" dirty="0"/>
              <a:t>Executing code assigned to it by the driver, and </a:t>
            </a:r>
          </a:p>
          <a:p>
            <a:pPr lvl="1"/>
            <a:r>
              <a:rPr lang="en-US" dirty="0"/>
              <a:t>Reporting the state of the computation, on that executor, back to the driver node</a:t>
            </a:r>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815883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ge result for Driver Executors"/>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714100" y="3369185"/>
            <a:ext cx="5676900" cy="2724150"/>
          </a:xfrm>
        </p:spPr>
      </p:pic>
      <p:sp>
        <p:nvSpPr>
          <p:cNvPr id="3" name="Title 2"/>
          <p:cNvSpPr>
            <a:spLocks noGrp="1"/>
          </p:cNvSpPr>
          <p:nvPr>
            <p:ph type="title"/>
          </p:nvPr>
        </p:nvSpPr>
        <p:spPr/>
        <p:txBody>
          <a:bodyPr/>
          <a:lstStyle/>
          <a:p>
            <a:r>
              <a:rPr lang="en-US" dirty="0"/>
              <a:t>Spark’s Basic Architecture</a:t>
            </a:r>
          </a:p>
        </p:txBody>
      </p:sp>
      <p:sp>
        <p:nvSpPr>
          <p:cNvPr id="14" name="Content Placeholder 4">
            <a:extLst>
              <a:ext uri="{FF2B5EF4-FFF2-40B4-BE49-F238E27FC236}">
                <a16:creationId xmlns:a16="http://schemas.microsoft.com/office/drawing/2014/main" id="{31B76A8A-0FA8-46E6-9FB5-29FB72964417}"/>
              </a:ext>
            </a:extLst>
          </p:cNvPr>
          <p:cNvSpPr txBox="1">
            <a:spLocks/>
          </p:cNvSpPr>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4"/>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5"/>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6"/>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9pPr>
          </a:lstStyle>
          <a:p>
            <a:r>
              <a:rPr lang="en-US" sz="1800" dirty="0"/>
              <a:t>The cluster manager controls physical machines and allocates resources to Spark applications</a:t>
            </a:r>
          </a:p>
          <a:p>
            <a:r>
              <a:rPr lang="en-US" sz="1800" dirty="0"/>
              <a:t>This can be one of several core cluster managers: Spark’s standalone cluster manager, YARN, or Mesos</a:t>
            </a:r>
          </a:p>
          <a:p>
            <a:r>
              <a:rPr lang="en-US" sz="1800" dirty="0"/>
              <a:t>This means that there can be multiple Spark applications running on a cluster at the same time		</a:t>
            </a:r>
          </a:p>
          <a:p>
            <a:pPr lvl="1"/>
            <a:endParaRPr lang="en-US" sz="1800" kern="0" dirty="0"/>
          </a:p>
          <a:p>
            <a:pPr lvl="1"/>
            <a:endParaRPr lang="en-US" sz="1800" kern="0" dirty="0"/>
          </a:p>
          <a:p>
            <a:pPr lvl="1"/>
            <a:endParaRPr lang="en-US" sz="1800" kern="0" dirty="0"/>
          </a:p>
        </p:txBody>
      </p:sp>
    </p:spTree>
    <p:extLst>
      <p:ext uri="{BB962C8B-B14F-4D97-AF65-F5344CB8AC3E}">
        <p14:creationId xmlns:p14="http://schemas.microsoft.com/office/powerpoint/2010/main" val="50325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PySpark</a:t>
            </a:r>
          </a:p>
        </p:txBody>
      </p:sp>
      <p:sp>
        <p:nvSpPr>
          <p:cNvPr id="3" name="Content Placeholder 2"/>
          <p:cNvSpPr>
            <a:spLocks noGrp="1"/>
          </p:cNvSpPr>
          <p:nvPr>
            <p:ph idx="1"/>
          </p:nvPr>
        </p:nvSpPr>
        <p:spPr>
          <a:xfrm>
            <a:off x="392912" y="917557"/>
            <a:ext cx="8318488" cy="4986911"/>
          </a:xfrm>
        </p:spPr>
        <p:txBody>
          <a:bodyPr/>
          <a:lstStyle/>
          <a:p>
            <a:r>
              <a:rPr lang="en-US" dirty="0"/>
              <a:t>To start PySpark on the VM:</a:t>
            </a:r>
          </a:p>
          <a:p>
            <a:pPr lvl="1"/>
            <a:r>
              <a:rPr lang="en-US" dirty="0"/>
              <a:t>Open a terminal window and type the following commands:</a:t>
            </a:r>
          </a:p>
          <a:p>
            <a:pPr marL="457200" lvl="2" indent="0">
              <a:buNone/>
            </a:pPr>
            <a:r>
              <a:rPr lang="en-US" dirty="0">
                <a:latin typeface="Courier New" panose="02070309020205020404" pitchFamily="49" charset="0"/>
                <a:cs typeface="Courier New" panose="02070309020205020404" pitchFamily="49" charset="0"/>
              </a:rPr>
              <a:t>cd ~/ROI</a:t>
            </a:r>
          </a:p>
          <a:p>
            <a:pPr marL="457200" lvl="2" indent="0">
              <a:buNone/>
            </a:pPr>
            <a:r>
              <a:rPr lang="en-US" dirty="0">
                <a:latin typeface="Courier New" panose="02070309020205020404" pitchFamily="49" charset="0"/>
                <a:cs typeface="Courier New" panose="02070309020205020404" pitchFamily="49" charset="0"/>
              </a:rPr>
              <a:t>pyspark </a:t>
            </a:r>
          </a:p>
          <a:p>
            <a:pPr marL="457200" lvl="2" indent="0">
              <a:buNone/>
            </a:pPr>
            <a:r>
              <a:rPr lang="en-US" dirty="0">
                <a:latin typeface="Courier New" panose="02070309020205020404" pitchFamily="49" charset="0"/>
                <a:cs typeface="Courier New" panose="02070309020205020404" pitchFamily="49" charset="0"/>
              </a:rPr>
              <a:t>sc</a:t>
            </a:r>
          </a:p>
          <a:p>
            <a:pPr marL="457200" lvl="2" indent="0">
              <a:buNone/>
            </a:pPr>
            <a:r>
              <a:rPr lang="en-US" dirty="0">
                <a:latin typeface="Courier New" panose="02070309020205020404" pitchFamily="49" charset="0"/>
                <a:cs typeface="Courier New" panose="02070309020205020404" pitchFamily="49" charset="0"/>
              </a:rPr>
              <a:t>spark</a:t>
            </a:r>
          </a:p>
          <a:p>
            <a:pPr marL="457200" lvl="2" indent="0">
              <a:buNone/>
            </a:pPr>
            <a:r>
              <a:rPr lang="en-US" dirty="0">
                <a:latin typeface="Courier New" panose="02070309020205020404" pitchFamily="49" charset="0"/>
                <a:cs typeface="Courier New" panose="02070309020205020404" pitchFamily="49" charset="0"/>
              </a:rPr>
              <a:t>x = sc.textFile('</a:t>
            </a:r>
            <a:r>
              <a:rPr lang="en-US" dirty="0" err="1">
                <a:latin typeface="Courier New" panose="02070309020205020404" pitchFamily="49" charset="0"/>
                <a:cs typeface="Courier New" panose="02070309020205020404" pitchFamily="49" charset="0"/>
              </a:rPr>
              <a:t>SparkforDataEngineers</a:t>
            </a:r>
            <a:r>
              <a:rPr lang="en-US" dirty="0">
                <a:latin typeface="Courier New" panose="02070309020205020404" pitchFamily="49" charset="0"/>
                <a:cs typeface="Courier New" panose="02070309020205020404" pitchFamily="49" charset="0"/>
              </a:rPr>
              <a:t>/datasets/text/shakespeare.txt')</a:t>
            </a:r>
          </a:p>
          <a:p>
            <a:pPr marL="457200" lvl="2" indent="0">
              <a:buNone/>
            </a:pPr>
            <a:r>
              <a:rPr lang="en-US" dirty="0">
                <a:latin typeface="Courier New" panose="02070309020205020404" pitchFamily="49" charset="0"/>
                <a:cs typeface="Courier New" panose="02070309020205020404" pitchFamily="49" charset="0"/>
              </a:rPr>
              <a:t>x.count()</a:t>
            </a:r>
          </a:p>
          <a:p>
            <a:pPr marL="457200" lvl="2" indent="0">
              <a:buNone/>
            </a:pPr>
            <a:r>
              <a:rPr lang="en-US" dirty="0">
                <a:latin typeface="Courier New" panose="02070309020205020404" pitchFamily="49" charset="0"/>
                <a:cs typeface="Courier New" panose="02070309020205020404" pitchFamily="49" charset="0"/>
              </a:rPr>
              <a:t>x.take(10)</a:t>
            </a:r>
            <a:endParaRPr lang="en-US" dirty="0"/>
          </a:p>
          <a:p>
            <a:r>
              <a:rPr lang="en-US" dirty="0"/>
              <a:t>To write a Python program from scratch you have to initialize </a:t>
            </a:r>
            <a:r>
              <a:rPr lang="en-US" dirty="0" err="1">
                <a:latin typeface="Courier New" panose="02070309020205020404" pitchFamily="49" charset="0"/>
                <a:cs typeface="Courier New" panose="02070309020205020404" pitchFamily="49" charset="0"/>
              </a:rPr>
              <a:t>sc</a:t>
            </a:r>
            <a:r>
              <a:rPr lang="en-US" dirty="0"/>
              <a:t> and </a:t>
            </a:r>
            <a:r>
              <a:rPr lang="en-US" dirty="0">
                <a:latin typeface="Courier New" panose="02070309020205020404" pitchFamily="49" charset="0"/>
                <a:cs typeface="Courier New" panose="02070309020205020404" pitchFamily="49" charset="0"/>
              </a:rPr>
              <a:t>spark</a:t>
            </a:r>
            <a:r>
              <a:rPr lang="en-US" dirty="0"/>
              <a:t> manually</a:t>
            </a:r>
          </a:p>
          <a:p>
            <a:pPr lvl="1"/>
            <a:r>
              <a:rPr lang="en-US" dirty="0"/>
              <a:t>initspark.py is a helper module you can copy and use in your own scripts</a:t>
            </a:r>
          </a:p>
          <a:p>
            <a:pPr marL="461963" lvl="1" indent="0">
              <a:buNone/>
            </a:pPr>
            <a:r>
              <a:rPr lang="en-US" dirty="0">
                <a:latin typeface="Courier New" panose="02070309020205020404" pitchFamily="49" charset="0"/>
                <a:cs typeface="Courier New" panose="02070309020205020404" pitchFamily="49" charset="0"/>
              </a:rPr>
              <a:t>from initspark import *</a:t>
            </a:r>
          </a:p>
          <a:p>
            <a:pPr marL="461963" lvl="1" indent="0">
              <a:buNone/>
            </a:pPr>
            <a:r>
              <a:rPr lang="en-US" dirty="0">
                <a:latin typeface="Courier New" panose="02070309020205020404" pitchFamily="49" charset="0"/>
                <a:cs typeface="Courier New" panose="02070309020205020404" pitchFamily="49" charset="0"/>
              </a:rPr>
              <a:t>sc, spark, </a:t>
            </a:r>
            <a:r>
              <a:rPr lang="en-US" dirty="0" err="1">
                <a:latin typeface="Courier New" panose="02070309020205020404" pitchFamily="49" charset="0"/>
                <a:cs typeface="Courier New" panose="02070309020205020404" pitchFamily="49" charset="0"/>
              </a:rPr>
              <a:t>conf</a:t>
            </a:r>
            <a:r>
              <a:rPr lang="en-US" dirty="0">
                <a:latin typeface="Courier New" panose="02070309020205020404" pitchFamily="49" charset="0"/>
                <a:cs typeface="Courier New" panose="02070309020205020404" pitchFamily="49" charset="0"/>
              </a:rPr>
              <a:t>, HOME = initspark()</a:t>
            </a:r>
          </a:p>
          <a:p>
            <a:pPr marL="457200" lvl="2" indent="0">
              <a:buNone/>
            </a:pPr>
            <a:r>
              <a:rPr lang="en-US" dirty="0">
                <a:latin typeface="Courier New" panose="02070309020205020404" pitchFamily="49" charset="0"/>
                <a:cs typeface="Courier New" panose="02070309020205020404" pitchFamily="49" charset="0"/>
              </a:rPr>
              <a:t>sc, spark, </a:t>
            </a:r>
            <a:r>
              <a:rPr lang="en-US" dirty="0" err="1">
                <a:latin typeface="Courier New" panose="02070309020205020404" pitchFamily="49" charset="0"/>
                <a:cs typeface="Courier New" panose="02070309020205020404" pitchFamily="49" charset="0"/>
              </a:rPr>
              <a:t>conf</a:t>
            </a:r>
            <a:r>
              <a:rPr lang="en-US" dirty="0">
                <a:latin typeface="Courier New" panose="02070309020205020404" pitchFamily="49" charset="0"/>
                <a:cs typeface="Courier New" panose="02070309020205020404" pitchFamily="49" charset="0"/>
              </a:rPr>
              <a:t>, HOME = initspark(appname = 'appname', servername = 'sparkservername', cassandra = '127.0.0.1')</a:t>
            </a:r>
          </a:p>
          <a:p>
            <a:pPr marL="457200" lvl="2" indent="0">
              <a:buNone/>
            </a:pPr>
            <a:endParaRPr lang="en-US" dirty="0"/>
          </a:p>
          <a:p>
            <a:pPr marL="457200" lvl="2" indent="0">
              <a:buNone/>
            </a:pPr>
            <a:endParaRPr lang="en-US" dirty="0"/>
          </a:p>
          <a:p>
            <a:pPr marL="511175" lvl="3" indent="0">
              <a:buNone/>
            </a:pPr>
            <a:endParaRPr lang="en-US" dirty="0"/>
          </a:p>
        </p:txBody>
      </p:sp>
    </p:spTree>
    <p:extLst>
      <p:ext uri="{BB962C8B-B14F-4D97-AF65-F5344CB8AC3E}">
        <p14:creationId xmlns:p14="http://schemas.microsoft.com/office/powerpoint/2010/main" val="875306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Data</a:t>
            </a:r>
          </a:p>
        </p:txBody>
      </p:sp>
      <p:sp>
        <p:nvSpPr>
          <p:cNvPr id="3" name="Content Placeholder 2"/>
          <p:cNvSpPr>
            <a:spLocks noGrp="1"/>
          </p:cNvSpPr>
          <p:nvPr>
            <p:ph idx="1"/>
          </p:nvPr>
        </p:nvSpPr>
        <p:spPr>
          <a:xfrm>
            <a:off x="192505" y="1074315"/>
            <a:ext cx="8726905" cy="4986911"/>
          </a:xfrm>
        </p:spPr>
        <p:txBody>
          <a:bodyPr/>
          <a:lstStyle/>
          <a:p>
            <a:r>
              <a:rPr lang="en-US" dirty="0"/>
              <a:t>The </a:t>
            </a:r>
            <a:r>
              <a:rPr lang="en-US" dirty="0" err="1">
                <a:latin typeface="Courier New" panose="02070309020205020404" pitchFamily="49" charset="0"/>
                <a:cs typeface="Courier New" panose="02070309020205020404" pitchFamily="49" charset="0"/>
              </a:rPr>
              <a:t>sc</a:t>
            </a:r>
            <a:r>
              <a:rPr lang="en-US" dirty="0"/>
              <a:t> object is the Spark context and allows you to call methods to load and manipulate data</a:t>
            </a:r>
          </a:p>
          <a:p>
            <a:pPr marL="0" indent="0">
              <a:buNone/>
            </a:pPr>
            <a:r>
              <a:rPr lang="en-US" dirty="0">
                <a:latin typeface="Courier New" panose="02070309020205020404" pitchFamily="49" charset="0"/>
                <a:cs typeface="Courier New" panose="02070309020205020404" pitchFamily="49" charset="0"/>
              </a:rPr>
              <a:t>  x = sc.parallelize(range(1, 11))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x.collect()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x.take(5)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sc.textFile('hdfs://localhost:9000/categories').collect()  </a:t>
            </a:r>
          </a:p>
          <a:p>
            <a:r>
              <a:rPr lang="en-US" dirty="0"/>
              <a:t>Load a local file</a:t>
            </a:r>
            <a:br>
              <a:rPr lang="en-US" dirty="0"/>
            </a:br>
            <a:r>
              <a:rPr lang="en-US" dirty="0">
                <a:latin typeface="Courier New" panose="02070309020205020404" pitchFamily="49" charset="0"/>
                <a:cs typeface="Courier New" panose="02070309020205020404" pitchFamily="49" charset="0"/>
              </a:rPr>
              <a:t>x = </a:t>
            </a:r>
            <a:r>
              <a:rPr lang="en-US" dirty="0" err="1">
                <a:latin typeface="Courier New" panose="02070309020205020404" pitchFamily="49" charset="0"/>
                <a:cs typeface="Courier New" panose="02070309020205020404" pitchFamily="49" charset="0"/>
              </a:rPr>
              <a:t>sc.textFile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f'file</a:t>
            </a:r>
            <a:r>
              <a:rPr lang="en-US" dirty="0">
                <a:latin typeface="Courier New" panose="02070309020205020404" pitchFamily="49" charset="0"/>
                <a:cs typeface="Courier New" panose="02070309020205020404" pitchFamily="49" charset="0"/>
              </a:rPr>
              <a:t>:///{HOME}/datasets/</a:t>
            </a:r>
            <a:r>
              <a:rPr lang="en-US" dirty="0" err="1">
                <a:latin typeface="Courier New" panose="02070309020205020404" pitchFamily="49" charset="0"/>
                <a:cs typeface="Courier New" panose="02070309020205020404" pitchFamily="49" charset="0"/>
              </a:rPr>
              <a:t>northwind</a:t>
            </a:r>
            <a:r>
              <a:rPr lang="en-US" dirty="0">
                <a:latin typeface="Courier New" panose="02070309020205020404" pitchFamily="49" charset="0"/>
                <a:cs typeface="Courier New" panose="02070309020205020404" pitchFamily="49" charset="0"/>
              </a:rPr>
              <a:t>/CSV/</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categories/</a:t>
            </a:r>
            <a:r>
              <a:rPr lang="en-US" dirty="0" err="1">
                <a:latin typeface="Courier New" panose="02070309020205020404" pitchFamily="49" charset="0"/>
                <a:cs typeface="Courier New" panose="02070309020205020404" pitchFamily="49" charset="0"/>
              </a:rPr>
              <a:t>categories.csv</a:t>
            </a:r>
            <a:r>
              <a:rPr lang="en-US" dirty="0">
                <a:latin typeface="Courier New" panose="02070309020205020404" pitchFamily="49" charset="0"/>
                <a:cs typeface="Courier New" panose="02070309020205020404" pitchFamily="49" charset="0"/>
              </a:rPr>
              <a:t>')</a:t>
            </a:r>
          </a:p>
          <a:p>
            <a:r>
              <a:rPr lang="en-US" dirty="0"/>
              <a:t>Load a local folder</a:t>
            </a:r>
          </a:p>
          <a:p>
            <a:pPr marL="228600" lvl="1" indent="0">
              <a:buNone/>
            </a:pPr>
            <a:r>
              <a:rPr lang="en-US" dirty="0">
                <a:latin typeface="Courier New" panose="02070309020205020404" pitchFamily="49" charset="0"/>
                <a:cs typeface="Courier New" panose="02070309020205020404" pitchFamily="49" charset="0"/>
              </a:rPr>
              <a:t>x = </a:t>
            </a:r>
            <a:r>
              <a:rPr lang="en-US" dirty="0" err="1">
                <a:latin typeface="Courier New" panose="02070309020205020404" pitchFamily="49" charset="0"/>
                <a:cs typeface="Courier New" panose="02070309020205020404" pitchFamily="49" charset="0"/>
              </a:rPr>
              <a:t>sc.textFile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f'file</a:t>
            </a:r>
            <a:r>
              <a:rPr lang="en-US" dirty="0">
                <a:latin typeface="Courier New" panose="02070309020205020404" pitchFamily="49" charset="0"/>
                <a:cs typeface="Courier New" panose="02070309020205020404" pitchFamily="49" charset="0"/>
              </a:rPr>
              <a:t>:///{HOME}/datasets/northwind/CSV/</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categories')</a:t>
            </a:r>
          </a:p>
          <a:p>
            <a:r>
              <a:rPr lang="en-US" dirty="0"/>
              <a:t>Load a hdfs folder</a:t>
            </a:r>
          </a:p>
          <a:p>
            <a:pPr marL="228600" lvl="1" indent="0">
              <a:buNone/>
            </a:pPr>
            <a:r>
              <a:rPr lang="en-US" dirty="0">
                <a:latin typeface="Courier New" panose="02070309020205020404" pitchFamily="49" charset="0"/>
                <a:cs typeface="Courier New" panose="02070309020205020404" pitchFamily="49" charset="0"/>
              </a:rPr>
              <a:t>x = </a:t>
            </a:r>
            <a:r>
              <a:rPr lang="en-US" dirty="0" err="1">
                <a:latin typeface="Courier New" panose="02070309020205020404" pitchFamily="49" charset="0"/>
                <a:cs typeface="Courier New" panose="02070309020205020404" pitchFamily="49" charset="0"/>
              </a:rPr>
              <a:t>sc.textFile</a:t>
            </a:r>
            <a:r>
              <a:rPr lang="en-US" dirty="0">
                <a:latin typeface="Courier New" panose="02070309020205020404" pitchFamily="49" charset="0"/>
                <a:cs typeface="Courier New" panose="02070309020205020404" pitchFamily="49" charset="0"/>
              </a:rPr>
              <a:t>('hdfs://localhost:9000/categories')</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228600" lvl="1"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99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Once you have an RDD, you can invoke methods on it</a:t>
            </a:r>
          </a:p>
          <a:p>
            <a:r>
              <a:rPr lang="en-US" dirty="0"/>
              <a:t>Methods can either be:</a:t>
            </a:r>
          </a:p>
          <a:p>
            <a:pPr lvl="1"/>
            <a:r>
              <a:rPr lang="en-US" dirty="0"/>
              <a:t>An action which causes it to do some work and possibly return data back to the client</a:t>
            </a:r>
          </a:p>
          <a:p>
            <a:pPr lvl="1"/>
            <a:r>
              <a:rPr lang="en-US" dirty="0"/>
              <a:t>A transformation which is lazy evaluated and is only run when an action is called</a:t>
            </a:r>
          </a:p>
          <a:p>
            <a:r>
              <a:rPr lang="en-US" dirty="0"/>
              <a:t>Transformations can be chained together to create multiple operations on the data but none are executed until an action is called. This allows the entire chain of transformations to be internally optimized by Spark before execution</a:t>
            </a:r>
          </a:p>
          <a:p>
            <a:r>
              <a:rPr lang="en-US" dirty="0"/>
              <a:t>Transformations can also be either:</a:t>
            </a:r>
          </a:p>
          <a:p>
            <a:pPr lvl="1"/>
            <a:r>
              <a:rPr lang="en-US" dirty="0"/>
              <a:t>Narrow: can operate on the data in a single node</a:t>
            </a:r>
          </a:p>
          <a:p>
            <a:pPr lvl="2"/>
            <a:r>
              <a:rPr lang="en-US" dirty="0"/>
              <a:t>Like a map operation in MapReduce</a:t>
            </a:r>
          </a:p>
          <a:p>
            <a:pPr lvl="1"/>
            <a:r>
              <a:rPr lang="en-US" dirty="0"/>
              <a:t>Wide: requires data with the same key to be shuffled around to the same nodes </a:t>
            </a:r>
          </a:p>
          <a:p>
            <a:pPr lvl="2"/>
            <a:r>
              <a:rPr lang="en-US" dirty="0"/>
              <a:t>Like a reduce operation in MapReduce</a:t>
            </a:r>
          </a:p>
        </p:txBody>
      </p:sp>
      <p:sp>
        <p:nvSpPr>
          <p:cNvPr id="2" name="Title 1"/>
          <p:cNvSpPr>
            <a:spLocks noGrp="1"/>
          </p:cNvSpPr>
          <p:nvPr>
            <p:ph type="title"/>
          </p:nvPr>
        </p:nvSpPr>
        <p:spPr/>
        <p:txBody>
          <a:bodyPr/>
          <a:lstStyle/>
          <a:p>
            <a:r>
              <a:rPr lang="en-US" dirty="0"/>
              <a:t>Actions and Transformations</a:t>
            </a:r>
          </a:p>
        </p:txBody>
      </p:sp>
    </p:spTree>
    <p:extLst>
      <p:ext uri="{BB962C8B-B14F-4D97-AF65-F5344CB8AC3E}">
        <p14:creationId xmlns:p14="http://schemas.microsoft.com/office/powerpoint/2010/main" val="4000793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FFB0733-FB1B-4F1B-91CA-DD4986D05760}"/>
              </a:ext>
            </a:extLst>
          </p:cNvPr>
          <p:cNvSpPr>
            <a:spLocks noGrp="1"/>
          </p:cNvSpPr>
          <p:nvPr>
            <p:ph idx="1"/>
          </p:nvPr>
        </p:nvSpPr>
        <p:spPr/>
        <p:txBody>
          <a:bodyPr/>
          <a:lstStyle/>
          <a:p>
            <a:r>
              <a:rPr lang="en-US" dirty="0"/>
              <a:t>The data is loaded into an RDD (Resilient Distributed DataFrame)</a:t>
            </a:r>
          </a:p>
          <a:p>
            <a:pPr lvl="1"/>
            <a:r>
              <a:rPr lang="en-US" dirty="0"/>
              <a:t>Very similar to a Python list except it is spread across many nodes in the cluster</a:t>
            </a:r>
          </a:p>
          <a:p>
            <a:pPr lvl="1"/>
            <a:r>
              <a:rPr lang="en-US" dirty="0"/>
              <a:t>Has many built-in methods to process the data </a:t>
            </a:r>
          </a:p>
          <a:p>
            <a:r>
              <a:rPr lang="en-US" dirty="0"/>
              <a:t>Loading data from a text file basically creates a list of strings</a:t>
            </a:r>
          </a:p>
          <a:p>
            <a:r>
              <a:rPr lang="en-US" dirty="0"/>
              <a:t>Some useful actions to look at the data are:</a:t>
            </a:r>
          </a:p>
          <a:p>
            <a:pPr lvl="1"/>
            <a:r>
              <a:rPr lang="en-US" dirty="0">
                <a:latin typeface="Courier New" panose="02070309020205020404" pitchFamily="49" charset="0"/>
                <a:cs typeface="Courier New" panose="02070309020205020404" pitchFamily="49" charset="0"/>
              </a:rPr>
              <a:t>rdd.collect() -</a:t>
            </a:r>
            <a:r>
              <a:rPr lang="en-US" dirty="0"/>
              <a:t> returns the entire RDD as a Python list to the client</a:t>
            </a:r>
          </a:p>
          <a:p>
            <a:pPr lvl="1"/>
            <a:r>
              <a:rPr lang="en-US" dirty="0">
                <a:latin typeface="Courier New" panose="02070309020205020404" pitchFamily="49" charset="0"/>
                <a:cs typeface="Courier New" panose="02070309020205020404" pitchFamily="49" charset="0"/>
              </a:rPr>
              <a:t>rdd.count() -</a:t>
            </a:r>
            <a:r>
              <a:rPr lang="en-US" dirty="0">
                <a:latin typeface="+mn-lt"/>
                <a:cs typeface="Courier New" panose="02070309020205020404" pitchFamily="49" charset="0"/>
              </a:rPr>
              <a:t> </a:t>
            </a:r>
            <a:r>
              <a:rPr lang="en-US" dirty="0"/>
              <a:t>returns a count of how many items are in the RDD</a:t>
            </a:r>
          </a:p>
          <a:p>
            <a:pPr lvl="1"/>
            <a:r>
              <a:rPr lang="en-US" dirty="0">
                <a:latin typeface="Courier New" panose="02070309020205020404" pitchFamily="49" charset="0"/>
                <a:cs typeface="Courier New" panose="02070309020205020404" pitchFamily="49" charset="0"/>
              </a:rPr>
              <a:t>rdd.take(x) -</a:t>
            </a:r>
            <a:r>
              <a:rPr lang="en-US" dirty="0">
                <a:latin typeface="+mn-lt"/>
                <a:cs typeface="Courier New" panose="02070309020205020404" pitchFamily="49" charset="0"/>
              </a:rPr>
              <a:t> </a:t>
            </a:r>
            <a:r>
              <a:rPr lang="en-US" dirty="0"/>
              <a:t>returns </a:t>
            </a:r>
            <a:r>
              <a:rPr lang="en-US" dirty="0">
                <a:latin typeface="Courier New" panose="02070309020205020404" pitchFamily="49" charset="0"/>
                <a:cs typeface="Courier New" panose="02070309020205020404" pitchFamily="49" charset="0"/>
              </a:rPr>
              <a:t>x</a:t>
            </a:r>
            <a:r>
              <a:rPr lang="en-US" dirty="0"/>
              <a:t> number of items from the RDD as a list</a:t>
            </a:r>
          </a:p>
          <a:p>
            <a:pPr lvl="1"/>
            <a:r>
              <a:rPr lang="en-US" dirty="0">
                <a:latin typeface="Courier New" panose="02070309020205020404" pitchFamily="49" charset="0"/>
                <a:cs typeface="Courier New" panose="02070309020205020404" pitchFamily="49" charset="0"/>
              </a:rPr>
              <a:t>rdd.takeOrdered(x, key=function) </a:t>
            </a:r>
            <a:r>
              <a:rPr lang="en-US" dirty="0">
                <a:latin typeface="+mn-lt"/>
                <a:cs typeface="Courier New" panose="02070309020205020404" pitchFamily="49" charset="0"/>
              </a:rPr>
              <a:t>– </a:t>
            </a:r>
            <a:r>
              <a:rPr lang="en-US" dirty="0"/>
              <a:t>returns </a:t>
            </a:r>
            <a:r>
              <a:rPr lang="en-US" dirty="0">
                <a:latin typeface="Courier New" panose="02070309020205020404" pitchFamily="49" charset="0"/>
                <a:cs typeface="Courier New" panose="02070309020205020404" pitchFamily="49" charset="0"/>
              </a:rPr>
              <a:t>x</a:t>
            </a:r>
            <a:r>
              <a:rPr lang="en-US" dirty="0"/>
              <a:t> rows of an RDD after sorting it first using a function</a:t>
            </a:r>
          </a:p>
          <a:p>
            <a:pPr lvl="1"/>
            <a:r>
              <a:rPr lang="en-US" dirty="0">
                <a:latin typeface="Courier New" panose="02070309020205020404" pitchFamily="49" charset="0"/>
                <a:cs typeface="Courier New" panose="02070309020205020404" pitchFamily="49" charset="0"/>
              </a:rPr>
              <a:t>rdd.top(x, key=function) -</a:t>
            </a:r>
            <a:r>
              <a:rPr lang="en-US" dirty="0">
                <a:latin typeface="+mn-lt"/>
                <a:cs typeface="Courier New" panose="02070309020205020404" pitchFamily="49" charset="0"/>
              </a:rPr>
              <a:t> </a:t>
            </a:r>
            <a:r>
              <a:rPr lang="en-US" dirty="0"/>
              <a:t>returns the opposite of takeOrdered</a:t>
            </a:r>
          </a:p>
          <a:p>
            <a:pPr lvl="1"/>
            <a:r>
              <a:rPr lang="en-US" dirty="0">
                <a:latin typeface="Courier New" panose="02070309020205020404" pitchFamily="49" charset="0"/>
                <a:cs typeface="Courier New" panose="02070309020205020404" pitchFamily="49" charset="0"/>
              </a:rPr>
              <a:t>rdd.takeSample(replacement, count, seed) </a:t>
            </a:r>
            <a:r>
              <a:rPr lang="en-US" dirty="0">
                <a:latin typeface="+mn-lt"/>
                <a:cs typeface="Courier New" panose="02070309020205020404" pitchFamily="49" charset="0"/>
              </a:rPr>
              <a:t>- </a:t>
            </a:r>
            <a:r>
              <a:rPr lang="en-US" dirty="0"/>
              <a:t>returns a sample of a larger data set</a:t>
            </a:r>
          </a:p>
          <a:p>
            <a:pPr lvl="1"/>
            <a:r>
              <a:rPr lang="en-US" dirty="0">
                <a:latin typeface="Courier New" panose="02070309020205020404" pitchFamily="49" charset="0"/>
                <a:cs typeface="Courier New" panose="02070309020205020404" pitchFamily="49" charset="0"/>
              </a:rPr>
              <a:t>rdd.foreach(function) -</a:t>
            </a:r>
            <a:r>
              <a:rPr lang="en-US" dirty="0">
                <a:latin typeface="+mn-lt"/>
                <a:cs typeface="Courier New" panose="02070309020205020404" pitchFamily="49" charset="0"/>
              </a:rPr>
              <a:t> </a:t>
            </a:r>
            <a:r>
              <a:rPr lang="en-US" dirty="0"/>
              <a:t>executes the function once for each element of the RDD</a:t>
            </a:r>
            <a:endParaRPr lang="en-US" dirty="0">
              <a:latin typeface="Courier New" panose="02070309020205020404" pitchFamily="49" charset="0"/>
              <a:cs typeface="Courier New" panose="02070309020205020404" pitchFamily="49" charset="0"/>
            </a:endParaRPr>
          </a:p>
          <a:p>
            <a:endParaRPr lang="en-US" dirty="0"/>
          </a:p>
        </p:txBody>
      </p:sp>
      <p:sp>
        <p:nvSpPr>
          <p:cNvPr id="2" name="Title 1"/>
          <p:cNvSpPr>
            <a:spLocks noGrp="1"/>
          </p:cNvSpPr>
          <p:nvPr>
            <p:ph type="title"/>
          </p:nvPr>
        </p:nvSpPr>
        <p:spPr/>
        <p:txBody>
          <a:bodyPr/>
          <a:lstStyle/>
          <a:p>
            <a:r>
              <a:rPr lang="en-US" dirty="0"/>
              <a:t>Processing Data</a:t>
            </a:r>
          </a:p>
        </p:txBody>
      </p:sp>
    </p:spTree>
    <p:extLst>
      <p:ext uri="{BB962C8B-B14F-4D97-AF65-F5344CB8AC3E}">
        <p14:creationId xmlns:p14="http://schemas.microsoft.com/office/powerpoint/2010/main" val="3432327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CF55260-A388-485C-A06C-7DCFA9C312E2}"/>
              </a:ext>
            </a:extLst>
          </p:cNvPr>
          <p:cNvSpPr>
            <a:spLocks noGrp="1"/>
          </p:cNvSpPr>
          <p:nvPr>
            <p:ph idx="1"/>
          </p:nvPr>
        </p:nvSpPr>
        <p:spPr/>
        <p:txBody>
          <a:bodyPr/>
          <a:lstStyle/>
          <a:p>
            <a:r>
              <a:rPr lang="en-US" dirty="0"/>
              <a:t>There are a lot of methods to save data to different formats</a:t>
            </a:r>
          </a:p>
          <a:p>
            <a:pPr lvl="1"/>
            <a:r>
              <a:rPr lang="en-US" dirty="0">
                <a:latin typeface="Courier New" panose="02070309020205020404" pitchFamily="49" charset="0"/>
                <a:cs typeface="Courier New" panose="02070309020205020404" pitchFamily="49" charset="0"/>
              </a:rPr>
              <a:t>rdd.saveAsTextFile() </a:t>
            </a:r>
            <a:r>
              <a:rPr lang="en-US" dirty="0">
                <a:latin typeface="+mn-lt"/>
                <a:cs typeface="Courier New" panose="02070309020205020404" pitchFamily="49" charset="0"/>
              </a:rPr>
              <a:t>–</a:t>
            </a:r>
            <a:r>
              <a:rPr lang="en-US" dirty="0">
                <a:latin typeface="+mn-lt"/>
              </a:rPr>
              <a:t> </a:t>
            </a:r>
            <a:r>
              <a:rPr lang="en-US" dirty="0"/>
              <a:t>saves the RDD as a plain text file</a:t>
            </a:r>
          </a:p>
          <a:p>
            <a:pPr lvl="1"/>
            <a:r>
              <a:rPr lang="en-US" dirty="0">
                <a:latin typeface="Courier New" panose="02070309020205020404" pitchFamily="49" charset="0"/>
                <a:cs typeface="Courier New" panose="02070309020205020404" pitchFamily="49" charset="0"/>
              </a:rPr>
              <a:t>rdd.saveAsHadoopFile() </a:t>
            </a:r>
            <a:r>
              <a:rPr lang="en-US" dirty="0">
                <a:latin typeface="+mn-lt"/>
                <a:cs typeface="Courier New" panose="02070309020205020404" pitchFamily="49" charset="0"/>
              </a:rPr>
              <a:t>– </a:t>
            </a:r>
            <a:r>
              <a:rPr lang="en-US" dirty="0"/>
              <a:t>saves the RDD as a key/value pair file suitable for Hadoop</a:t>
            </a:r>
          </a:p>
          <a:p>
            <a:pPr lvl="1"/>
            <a:r>
              <a:rPr lang="en-US" dirty="0">
                <a:latin typeface="Courier New" panose="02070309020205020404" pitchFamily="49" charset="0"/>
                <a:cs typeface="Courier New" panose="02070309020205020404" pitchFamily="49" charset="0"/>
              </a:rPr>
              <a:t>rdd.saveAsSequenceFile() </a:t>
            </a:r>
            <a:r>
              <a:rPr lang="en-US" dirty="0">
                <a:latin typeface="+mn-lt"/>
                <a:cs typeface="Courier New" panose="02070309020205020404" pitchFamily="49" charset="0"/>
              </a:rPr>
              <a:t>– </a:t>
            </a:r>
            <a:r>
              <a:rPr lang="en-US" dirty="0"/>
              <a:t>saves the RDD as a Hadoop sequence file</a:t>
            </a:r>
          </a:p>
          <a:p>
            <a:pPr lvl="1"/>
            <a:r>
              <a:rPr lang="en-US" dirty="0">
                <a:latin typeface="Courier New" panose="02070309020205020404" pitchFamily="49" charset="0"/>
                <a:cs typeface="Courier New" panose="02070309020205020404" pitchFamily="49" charset="0"/>
              </a:rPr>
              <a:t>rdd.saceAsPickleFile() </a:t>
            </a:r>
            <a:r>
              <a:rPr lang="en-US" dirty="0">
                <a:latin typeface="+mn-lt"/>
                <a:cs typeface="Courier New" panose="02070309020205020404" pitchFamily="49" charset="0"/>
              </a:rPr>
              <a:t>– </a:t>
            </a:r>
            <a:r>
              <a:rPr lang="en-US" dirty="0"/>
              <a:t>saves the RDD as a Python pickle file</a:t>
            </a:r>
          </a:p>
        </p:txBody>
      </p:sp>
      <p:sp>
        <p:nvSpPr>
          <p:cNvPr id="2" name="Title 1"/>
          <p:cNvSpPr>
            <a:spLocks noGrp="1"/>
          </p:cNvSpPr>
          <p:nvPr>
            <p:ph type="title"/>
          </p:nvPr>
        </p:nvSpPr>
        <p:spPr/>
        <p:txBody>
          <a:bodyPr/>
          <a:lstStyle/>
          <a:p>
            <a:r>
              <a:rPr lang="en-US" dirty="0"/>
              <a:t>Saving Data</a:t>
            </a:r>
          </a:p>
        </p:txBody>
      </p:sp>
    </p:spTree>
    <p:extLst>
      <p:ext uri="{BB962C8B-B14F-4D97-AF65-F5344CB8AC3E}">
        <p14:creationId xmlns:p14="http://schemas.microsoft.com/office/powerpoint/2010/main" val="1414255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a:t>
            </a:r>
          </a:p>
        </p:txBody>
      </p:sp>
      <p:sp>
        <p:nvSpPr>
          <p:cNvPr id="3" name="Content Placeholder 2"/>
          <p:cNvSpPr>
            <a:spLocks noGrp="1"/>
          </p:cNvSpPr>
          <p:nvPr>
            <p:ph idx="1"/>
          </p:nvPr>
        </p:nvSpPr>
        <p:spPr>
          <a:xfrm>
            <a:off x="392911" y="917557"/>
            <a:ext cx="8590667" cy="4986911"/>
          </a:xfrm>
        </p:spPr>
        <p:txBody>
          <a:bodyPr/>
          <a:lstStyle/>
          <a:p>
            <a:r>
              <a:rPr lang="en-US" dirty="0"/>
              <a:t>Transformations are used to create a recipe of changes you want to make to the data</a:t>
            </a:r>
          </a:p>
          <a:p>
            <a:pPr lvl="1"/>
            <a:r>
              <a:rPr lang="en-US" dirty="0"/>
              <a:t>String parsing, data conversion, calculations</a:t>
            </a:r>
          </a:p>
          <a:p>
            <a:pPr lvl="1"/>
            <a:r>
              <a:rPr lang="en-US" dirty="0"/>
              <a:t>Filtering</a:t>
            </a:r>
          </a:p>
          <a:p>
            <a:pPr lvl="1"/>
            <a:r>
              <a:rPr lang="en-US" dirty="0"/>
              <a:t>Matching</a:t>
            </a:r>
          </a:p>
          <a:p>
            <a:pPr lvl="1"/>
            <a:r>
              <a:rPr lang="en-US" dirty="0"/>
              <a:t>Sorting</a:t>
            </a:r>
          </a:p>
          <a:p>
            <a:pPr lvl="1"/>
            <a:r>
              <a:rPr lang="en-US" dirty="0"/>
              <a:t>Aggregating</a:t>
            </a:r>
          </a:p>
          <a:p>
            <a:r>
              <a:rPr lang="en-US" dirty="0"/>
              <a:t>Some useful transformations:</a:t>
            </a:r>
          </a:p>
          <a:p>
            <a:pPr lvl="1"/>
            <a:r>
              <a:rPr lang="en-US" dirty="0"/>
              <a:t>Narrow transformations</a:t>
            </a:r>
          </a:p>
          <a:p>
            <a:pPr lvl="2"/>
            <a:r>
              <a:rPr lang="en-US" dirty="0">
                <a:latin typeface="Courier New" panose="02070309020205020404" pitchFamily="49" charset="0"/>
                <a:cs typeface="Courier New" panose="02070309020205020404" pitchFamily="49" charset="0"/>
              </a:rPr>
              <a:t>rdd.map() </a:t>
            </a:r>
            <a:r>
              <a:rPr lang="en-US" dirty="0">
                <a:latin typeface="+mn-lt"/>
                <a:cs typeface="Courier New" panose="02070309020205020404" pitchFamily="49" charset="0"/>
              </a:rPr>
              <a:t>–</a:t>
            </a:r>
            <a:r>
              <a:rPr lang="en-US" dirty="0">
                <a:latin typeface="+mn-lt"/>
              </a:rPr>
              <a:t> </a:t>
            </a:r>
            <a:r>
              <a:rPr lang="en-US" dirty="0"/>
              <a:t>applies a function to each element of the RDD</a:t>
            </a:r>
          </a:p>
          <a:p>
            <a:pPr lvl="2"/>
            <a:r>
              <a:rPr lang="en-US" dirty="0">
                <a:latin typeface="Courier New" panose="02070309020205020404" pitchFamily="49" charset="0"/>
                <a:cs typeface="Courier New" panose="02070309020205020404" pitchFamily="49" charset="0"/>
              </a:rPr>
              <a:t>rdd.flatMap() </a:t>
            </a:r>
            <a:r>
              <a:rPr lang="en-US" dirty="0">
                <a:latin typeface="+mn-lt"/>
                <a:cs typeface="Courier New" panose="02070309020205020404" pitchFamily="49" charset="0"/>
              </a:rPr>
              <a:t>–</a:t>
            </a:r>
            <a:r>
              <a:rPr lang="en-US" dirty="0">
                <a:latin typeface="+mn-lt"/>
              </a:rPr>
              <a:t> </a:t>
            </a:r>
            <a:r>
              <a:rPr lang="en-US" dirty="0"/>
              <a:t>applies a function and flattens the elements</a:t>
            </a:r>
          </a:p>
          <a:p>
            <a:pPr lvl="2"/>
            <a:r>
              <a:rPr lang="en-US" dirty="0">
                <a:latin typeface="Courier New" panose="02070309020205020404" pitchFamily="49" charset="0"/>
                <a:cs typeface="Courier New" panose="02070309020205020404" pitchFamily="49" charset="0"/>
              </a:rPr>
              <a:t>rdd.filter() </a:t>
            </a:r>
            <a:r>
              <a:rPr lang="en-US" dirty="0">
                <a:latin typeface="+mn-lt"/>
                <a:cs typeface="Courier New" panose="02070309020205020404" pitchFamily="49" charset="0"/>
              </a:rPr>
              <a:t>–</a:t>
            </a:r>
            <a:r>
              <a:rPr lang="en-US" dirty="0">
                <a:latin typeface="+mn-lt"/>
              </a:rPr>
              <a:t> </a:t>
            </a:r>
            <a:r>
              <a:rPr lang="en-US" dirty="0"/>
              <a:t>applies a function to determine if an element is returned</a:t>
            </a:r>
          </a:p>
          <a:p>
            <a:pPr lvl="1"/>
            <a:r>
              <a:rPr lang="en-US" dirty="0"/>
              <a:t>Wide transformations</a:t>
            </a:r>
          </a:p>
          <a:p>
            <a:pPr lvl="2"/>
            <a:r>
              <a:rPr lang="en-US" dirty="0">
                <a:latin typeface="Courier New" panose="02070309020205020404" pitchFamily="49" charset="0"/>
                <a:cs typeface="Courier New" panose="02070309020205020404" pitchFamily="49" charset="0"/>
              </a:rPr>
              <a:t>rdd.sort() </a:t>
            </a:r>
            <a:r>
              <a:rPr lang="en-US" dirty="0">
                <a:latin typeface="+mn-lt"/>
                <a:cs typeface="Courier New" panose="02070309020205020404" pitchFamily="49" charset="0"/>
              </a:rPr>
              <a:t>–</a:t>
            </a:r>
            <a:r>
              <a:rPr lang="en-US" dirty="0">
                <a:latin typeface="+mn-lt"/>
              </a:rPr>
              <a:t> </a:t>
            </a:r>
            <a:r>
              <a:rPr lang="en-US" dirty="0"/>
              <a:t>orders the RDD</a:t>
            </a:r>
          </a:p>
          <a:p>
            <a:pPr lvl="2"/>
            <a:r>
              <a:rPr lang="en-US" dirty="0">
                <a:latin typeface="Courier New" panose="02070309020205020404" pitchFamily="49" charset="0"/>
                <a:cs typeface="Courier New" panose="02070309020205020404" pitchFamily="49" charset="0"/>
              </a:rPr>
              <a:t>rdd.groupBy() </a:t>
            </a:r>
            <a:r>
              <a:rPr lang="en-US" dirty="0">
                <a:latin typeface="+mn-lt"/>
                <a:cs typeface="Courier New" panose="02070309020205020404" pitchFamily="49" charset="0"/>
              </a:rPr>
              <a:t>–</a:t>
            </a:r>
            <a:r>
              <a:rPr lang="en-US" dirty="0"/>
              <a:t> accumulates items with a key into a tuple of the key and list of the items</a:t>
            </a:r>
          </a:p>
          <a:p>
            <a:pPr lvl="2"/>
            <a:r>
              <a:rPr lang="en-US" dirty="0">
                <a:latin typeface="Courier New" panose="02070309020205020404" pitchFamily="49" charset="0"/>
                <a:cs typeface="Courier New" panose="02070309020205020404" pitchFamily="49" charset="0"/>
              </a:rPr>
              <a:t>rdd.reduce() </a:t>
            </a:r>
            <a:r>
              <a:rPr lang="en-US" dirty="0">
                <a:latin typeface="+mn-lt"/>
                <a:cs typeface="Courier New" panose="02070309020205020404" pitchFamily="49" charset="0"/>
              </a:rPr>
              <a:t>–</a:t>
            </a:r>
            <a:r>
              <a:rPr lang="en-US" dirty="0">
                <a:latin typeface="+mn-lt"/>
              </a:rPr>
              <a:t> </a:t>
            </a:r>
            <a:r>
              <a:rPr lang="en-US" dirty="0"/>
              <a:t>runs a function on items for a key to return an aggregated value</a:t>
            </a:r>
          </a:p>
          <a:p>
            <a:pPr lvl="2"/>
            <a:r>
              <a:rPr lang="en-US" dirty="0">
                <a:latin typeface="Courier New" panose="02070309020205020404" pitchFamily="49" charset="0"/>
                <a:cs typeface="Courier New" panose="02070309020205020404" pitchFamily="49" charset="0"/>
              </a:rPr>
              <a:t>rdd.join() </a:t>
            </a:r>
            <a:r>
              <a:rPr lang="en-US" dirty="0">
                <a:latin typeface="+mn-lt"/>
                <a:cs typeface="Courier New" panose="02070309020205020404" pitchFamily="49" charset="0"/>
              </a:rPr>
              <a:t>–</a:t>
            </a:r>
            <a:r>
              <a:rPr lang="en-US" dirty="0">
                <a:latin typeface="+mn-lt"/>
              </a:rPr>
              <a:t> </a:t>
            </a:r>
            <a:r>
              <a:rPr lang="en-US" dirty="0"/>
              <a:t>matches elements in one RDD to another</a:t>
            </a:r>
          </a:p>
          <a:p>
            <a:pPr lvl="2"/>
            <a:endParaRPr lang="en-US" dirty="0"/>
          </a:p>
        </p:txBody>
      </p:sp>
    </p:spTree>
    <p:extLst>
      <p:ext uri="{BB962C8B-B14F-4D97-AF65-F5344CB8AC3E}">
        <p14:creationId xmlns:p14="http://schemas.microsoft.com/office/powerpoint/2010/main" val="3750436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70B215-4C26-49BB-8FE4-7D1CDCD1728C}"/>
              </a:ext>
            </a:extLst>
          </p:cNvPr>
          <p:cNvSpPr>
            <a:spLocks noGrp="1"/>
          </p:cNvSpPr>
          <p:nvPr>
            <p:ph idx="1"/>
          </p:nvPr>
        </p:nvSpPr>
        <p:spPr>
          <a:xfrm>
            <a:off x="581025" y="1155614"/>
            <a:ext cx="8458472" cy="5072616"/>
          </a:xfrm>
        </p:spPr>
        <p:txBody>
          <a:bodyPr/>
          <a:lstStyle/>
          <a:p>
            <a:r>
              <a:rPr lang="en-US" dirty="0"/>
              <a:t>Many actions and transformations take a function as a parameter to allow customization of how the method works</a:t>
            </a:r>
          </a:p>
          <a:p>
            <a:r>
              <a:rPr lang="en-US" dirty="0"/>
              <a:t>You could pass it a function name if you have one defined, but in many cases the functions are trivial</a:t>
            </a:r>
          </a:p>
          <a:p>
            <a:r>
              <a:rPr lang="en-US" dirty="0"/>
              <a:t>Python allows you to create a function on the fly that can be passed as a parameter without the need to create the function in advance</a:t>
            </a:r>
          </a:p>
          <a:p>
            <a:r>
              <a:rPr lang="en-US" dirty="0"/>
              <a:t>If all you need to do is create a simple function that takes one or more parameters and return a calculation that can be done in a single statement, then a lambda is a good choice</a:t>
            </a:r>
          </a:p>
          <a:p>
            <a:pPr marL="0" indent="0">
              <a:buNone/>
            </a:pPr>
            <a:r>
              <a:rPr lang="en-US" dirty="0">
                <a:latin typeface="Courier New" panose="02070309020205020404" pitchFamily="49" charset="0"/>
                <a:cs typeface="Courier New" panose="02070309020205020404" pitchFamily="49" charset="0"/>
              </a:rPr>
              <a:t>  def isEven(x):</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return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isEven = lambda x : x % 2</a:t>
            </a:r>
          </a:p>
          <a:p>
            <a:pPr marL="0" indent="0">
              <a:buNone/>
            </a:pPr>
            <a:r>
              <a:rPr lang="en-US" dirty="0">
                <a:latin typeface="Courier New" panose="02070309020205020404" pitchFamily="49" charset="0"/>
                <a:cs typeface="Courier New" panose="02070309020205020404" pitchFamily="49" charset="0"/>
              </a:rPr>
              <a:t>  rdd.filter(isEven)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rdd.filter(lambda x: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sc.parallelize(range(1, 11)).sortBy(lambda x : (x % 2, x))</a:t>
            </a:r>
          </a:p>
          <a:p>
            <a:endParaRPr lang="en-US" dirty="0"/>
          </a:p>
        </p:txBody>
      </p:sp>
      <p:sp>
        <p:nvSpPr>
          <p:cNvPr id="2" name="Title 1"/>
          <p:cNvSpPr>
            <a:spLocks noGrp="1"/>
          </p:cNvSpPr>
          <p:nvPr>
            <p:ph type="title"/>
          </p:nvPr>
        </p:nvSpPr>
        <p:spPr/>
        <p:txBody>
          <a:bodyPr/>
          <a:lstStyle/>
          <a:p>
            <a:r>
              <a:rPr lang="en-US" dirty="0"/>
              <a:t>Lambda</a:t>
            </a:r>
          </a:p>
        </p:txBody>
      </p:sp>
    </p:spTree>
    <p:extLst>
      <p:ext uri="{BB962C8B-B14F-4D97-AF65-F5344CB8AC3E}">
        <p14:creationId xmlns:p14="http://schemas.microsoft.com/office/powerpoint/2010/main" val="312958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Hadoop Distributed File System (HDFS) is the main storage used by Hadoop MapReduce applications</a:t>
            </a:r>
          </a:p>
          <a:p>
            <a:pPr lvl="1"/>
            <a:r>
              <a:rPr lang="en-US" dirty="0"/>
              <a:t>Distributed, POSIX-like file system</a:t>
            </a:r>
          </a:p>
          <a:p>
            <a:pPr lvl="2"/>
            <a:r>
              <a:rPr lang="en-US" dirty="0"/>
              <a:t>Designed to run on commodity hardware</a:t>
            </a:r>
          </a:p>
          <a:p>
            <a:pPr lvl="2"/>
            <a:r>
              <a:rPr lang="en-US" dirty="0"/>
              <a:t>Scales to clusters composed of thousands of nodes</a:t>
            </a:r>
          </a:p>
          <a:p>
            <a:pPr lvl="1"/>
            <a:r>
              <a:rPr lang="en-US" dirty="0"/>
              <a:t>Highly fault tolerant</a:t>
            </a:r>
          </a:p>
          <a:p>
            <a:pPr lvl="2"/>
            <a:r>
              <a:rPr lang="en-US" dirty="0"/>
              <a:t>Automatically detects hardware faults</a:t>
            </a:r>
          </a:p>
          <a:p>
            <a:pPr lvl="2"/>
            <a:r>
              <a:rPr lang="en-US" dirty="0"/>
              <a:t>Supports quick recovery</a:t>
            </a:r>
          </a:p>
          <a:p>
            <a:pPr lvl="1"/>
            <a:r>
              <a:rPr lang="en-US" dirty="0"/>
              <a:t>Implemented in Java</a:t>
            </a:r>
          </a:p>
          <a:p>
            <a:r>
              <a:rPr lang="en-US" dirty="0"/>
              <a:t>Can be used as a standalone general purpose file system, but relaxes certain POSIX filesystem requirements</a:t>
            </a:r>
          </a:p>
          <a:p>
            <a:pPr lvl="1"/>
            <a:r>
              <a:rPr lang="en-US" dirty="0"/>
              <a:t>Designed for storing and reading very large files (&gt;TB)</a:t>
            </a:r>
          </a:p>
          <a:p>
            <a:pPr lvl="2"/>
            <a:r>
              <a:rPr lang="en-US" dirty="0"/>
              <a:t>Supports high throughput read and writes</a:t>
            </a:r>
          </a:p>
          <a:p>
            <a:pPr lvl="2"/>
            <a:r>
              <a:rPr lang="en-US" dirty="0"/>
              <a:t>Write once, read many</a:t>
            </a:r>
          </a:p>
          <a:p>
            <a:pPr lvl="2"/>
            <a:r>
              <a:rPr lang="en-US" dirty="0"/>
              <a:t>Aimed at batch processing</a:t>
            </a:r>
          </a:p>
          <a:p>
            <a:pPr lvl="2"/>
            <a:r>
              <a:rPr lang="en-US" dirty="0"/>
              <a:t>Default block size is 128MB</a:t>
            </a:r>
          </a:p>
          <a:p>
            <a:pPr lvl="1"/>
            <a:r>
              <a:rPr lang="en-US" dirty="0"/>
              <a:t>Does not support random insertion or modification of data</a:t>
            </a:r>
          </a:p>
          <a:p>
            <a:pPr lvl="1"/>
            <a:r>
              <a:rPr lang="en-US" dirty="0"/>
              <a:t>Appending/truncating data is possible</a:t>
            </a:r>
          </a:p>
        </p:txBody>
      </p:sp>
      <p:sp>
        <p:nvSpPr>
          <p:cNvPr id="2" name="Title 1"/>
          <p:cNvSpPr>
            <a:spLocks noGrp="1"/>
          </p:cNvSpPr>
          <p:nvPr>
            <p:ph type="title"/>
          </p:nvPr>
        </p:nvSpPr>
        <p:spPr/>
        <p:txBody>
          <a:bodyPr/>
          <a:lstStyle/>
          <a:p>
            <a:r>
              <a:rPr lang="en-US" dirty="0"/>
              <a:t>About HDFS—I</a:t>
            </a:r>
          </a:p>
        </p:txBody>
      </p:sp>
    </p:spTree>
    <p:extLst>
      <p:ext uri="{BB962C8B-B14F-4D97-AF65-F5344CB8AC3E}">
        <p14:creationId xmlns:p14="http://schemas.microsoft.com/office/powerpoint/2010/main" val="761700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155614"/>
            <a:ext cx="8402554" cy="5072616"/>
          </a:xfrm>
        </p:spPr>
        <p:txBody>
          <a:bodyPr/>
          <a:lstStyle/>
          <a:p>
            <a:pPr marL="0" indent="0">
              <a:buNone/>
            </a:pPr>
            <a:r>
              <a:rPr lang="en-US" dirty="0"/>
              <a:t>The </a:t>
            </a:r>
            <a:r>
              <a:rPr lang="en-US" dirty="0">
                <a:latin typeface="Courier New" panose="02070309020205020404" pitchFamily="49" charset="0"/>
                <a:cs typeface="Courier New" panose="02070309020205020404" pitchFamily="49" charset="0"/>
              </a:rPr>
              <a:t>creditcard.csv</a:t>
            </a:r>
            <a:r>
              <a:rPr lang="en-US" dirty="0"/>
              <a:t> dataset provides sample data on credit card transactions.</a:t>
            </a:r>
          </a:p>
          <a:p>
            <a:r>
              <a:rPr lang="en-US" dirty="0"/>
              <a:t>Load the file into HDFS</a:t>
            </a:r>
          </a:p>
          <a:p>
            <a:r>
              <a:rPr lang="en-US" dirty="0"/>
              <a:t>Load the file into an RDD</a:t>
            </a:r>
          </a:p>
          <a:p>
            <a:r>
              <a:rPr lang="en-US" dirty="0"/>
              <a:t>Parse the file into a tuple </a:t>
            </a:r>
          </a:p>
          <a:p>
            <a:pPr lvl="1"/>
            <a:r>
              <a:rPr lang="en-US" dirty="0"/>
              <a:t>Make sure to convert columns to the right data types</a:t>
            </a:r>
          </a:p>
          <a:p>
            <a:pPr lvl="1"/>
            <a:r>
              <a:rPr lang="en-US" dirty="0"/>
              <a:t>You can ignore any columns you don’t need for the solution</a:t>
            </a:r>
          </a:p>
          <a:p>
            <a:pPr lvl="1"/>
            <a:r>
              <a:rPr lang="en-US" dirty="0"/>
              <a:t>Hints </a:t>
            </a:r>
          </a:p>
          <a:p>
            <a:pPr lvl="2"/>
            <a:r>
              <a:rPr lang="en-US" dirty="0"/>
              <a:t>ignore the first row</a:t>
            </a:r>
          </a:p>
          <a:p>
            <a:pPr lvl="2"/>
            <a:r>
              <a:rPr lang="en-US" dirty="0"/>
              <a:t>use a lambda to split the line by comma</a:t>
            </a:r>
          </a:p>
          <a:p>
            <a:pPr lvl="2"/>
            <a:r>
              <a:rPr lang="en-US" dirty="0"/>
              <a:t>use another lambda to convert the elements of the tuple into a new tuple</a:t>
            </a:r>
          </a:p>
          <a:p>
            <a:r>
              <a:rPr lang="en-US" dirty="0"/>
              <a:t>Filter the data to show only transactions made by women</a:t>
            </a:r>
          </a:p>
          <a:p>
            <a:pPr lvl="1"/>
            <a:r>
              <a:rPr lang="en-US" dirty="0"/>
              <a:t>Hint use a lambda with the filter function</a:t>
            </a:r>
          </a:p>
          <a:p>
            <a:pPr lvl="1"/>
            <a:r>
              <a:rPr lang="en-US" dirty="0"/>
              <a:t>Hint map the filtered result to return only the city, country and amounts</a:t>
            </a:r>
          </a:p>
          <a:p>
            <a:r>
              <a:rPr lang="en-US" dirty="0"/>
              <a:t>BONUS - Calculate the amount spent in each city</a:t>
            </a:r>
          </a:p>
          <a:p>
            <a:pPr lvl="1"/>
            <a:r>
              <a:rPr lang="en-US" dirty="0"/>
              <a:t>Hint use a reduce with a lambda to add up the amounts</a:t>
            </a:r>
          </a:p>
          <a:p>
            <a:endParaRPr lang="en-US" dirty="0"/>
          </a:p>
        </p:txBody>
      </p:sp>
      <p:sp>
        <p:nvSpPr>
          <p:cNvPr id="2" name="Title 1"/>
          <p:cNvSpPr>
            <a:spLocks noGrp="1"/>
          </p:cNvSpPr>
          <p:nvPr>
            <p:ph type="title"/>
          </p:nvPr>
        </p:nvSpPr>
        <p:spPr/>
        <p:txBody>
          <a:bodyPr/>
          <a:lstStyle/>
          <a:p>
            <a:r>
              <a:rPr lang="en-US" dirty="0"/>
              <a:t>Project</a:t>
            </a:r>
          </a:p>
        </p:txBody>
      </p:sp>
    </p:spTree>
    <p:extLst>
      <p:ext uri="{BB962C8B-B14F-4D97-AF65-F5344CB8AC3E}">
        <p14:creationId xmlns:p14="http://schemas.microsoft.com/office/powerpoint/2010/main" val="1148082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have:</a:t>
            </a:r>
          </a:p>
          <a:p>
            <a:r>
              <a:rPr lang="en-US" dirty="0"/>
              <a:t>Reviewed the history of Apache Spark</a:t>
            </a:r>
          </a:p>
          <a:p>
            <a:r>
              <a:rPr lang="en-US" dirty="0"/>
              <a:t>Looked at the architecture and components of Apache Spark</a:t>
            </a:r>
          </a:p>
          <a:p>
            <a:r>
              <a:rPr lang="en-US" dirty="0"/>
              <a:t>Loaded files into RDD</a:t>
            </a:r>
          </a:p>
          <a:p>
            <a:r>
              <a:rPr lang="en-US" dirty="0"/>
              <a:t>Processed RDD using actions and transformation</a:t>
            </a:r>
          </a:p>
          <a:p>
            <a:endParaRPr lang="en-US" dirty="0"/>
          </a:p>
        </p:txBody>
      </p:sp>
      <p:sp>
        <p:nvSpPr>
          <p:cNvPr id="2" name="Title 1"/>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64972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HDFS—II</a:t>
            </a:r>
          </a:p>
        </p:txBody>
      </p:sp>
      <p:sp>
        <p:nvSpPr>
          <p:cNvPr id="3" name="Content Placeholder 2"/>
          <p:cNvSpPr>
            <a:spLocks noGrp="1"/>
          </p:cNvSpPr>
          <p:nvPr>
            <p:ph idx="1"/>
          </p:nvPr>
        </p:nvSpPr>
        <p:spPr/>
        <p:txBody>
          <a:bodyPr/>
          <a:lstStyle/>
          <a:p>
            <a:r>
              <a:rPr lang="en-US" dirty="0"/>
              <a:t>HDFS is used either directly or indirectly by many Big Data and NoSQL applications including:</a:t>
            </a:r>
          </a:p>
          <a:p>
            <a:pPr lvl="1"/>
            <a:r>
              <a:rPr lang="en-US" dirty="0"/>
              <a:t>Hadoop</a:t>
            </a:r>
          </a:p>
          <a:p>
            <a:pPr lvl="1"/>
            <a:r>
              <a:rPr lang="en-US" dirty="0"/>
              <a:t>Spark</a:t>
            </a:r>
          </a:p>
          <a:p>
            <a:pPr lvl="1"/>
            <a:r>
              <a:rPr lang="en-US" dirty="0"/>
              <a:t>HBase</a:t>
            </a:r>
          </a:p>
          <a:p>
            <a:pPr lvl="1"/>
            <a:r>
              <a:rPr lang="en-US" dirty="0"/>
              <a:t>Pig</a:t>
            </a:r>
          </a:p>
          <a:p>
            <a:pPr lvl="1"/>
            <a:r>
              <a:rPr lang="en-US" dirty="0"/>
              <a:t>Hive</a:t>
            </a:r>
          </a:p>
          <a:p>
            <a:pPr lvl="1"/>
            <a:r>
              <a:rPr lang="en-US" dirty="0"/>
              <a:t>Others</a:t>
            </a:r>
          </a:p>
        </p:txBody>
      </p:sp>
    </p:spTree>
    <p:extLst>
      <p:ext uri="{BB962C8B-B14F-4D97-AF65-F5344CB8AC3E}">
        <p14:creationId xmlns:p14="http://schemas.microsoft.com/office/powerpoint/2010/main" val="4225022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charset="0"/>
              </a:rPr>
              <a:t>Core HDFS Services</a:t>
            </a:r>
          </a:p>
        </p:txBody>
      </p:sp>
      <p:sp>
        <p:nvSpPr>
          <p:cNvPr id="3" name="Content Placeholder 2"/>
          <p:cNvSpPr>
            <a:spLocks noGrp="1"/>
          </p:cNvSpPr>
          <p:nvPr>
            <p:ph idx="1"/>
          </p:nvPr>
        </p:nvSpPr>
        <p:spPr/>
        <p:txBody>
          <a:bodyPr/>
          <a:lstStyle/>
          <a:p>
            <a:pPr>
              <a:defRPr/>
            </a:pPr>
            <a:r>
              <a:rPr lang="en-US" dirty="0"/>
              <a:t>HDFS is implemented as several services which are usually deployed on a cluster of machines</a:t>
            </a:r>
          </a:p>
          <a:p>
            <a:pPr lvl="1">
              <a:defRPr/>
            </a:pPr>
            <a:r>
              <a:rPr lang="en-US" dirty="0"/>
              <a:t>Referred to as an HDFS cluster</a:t>
            </a:r>
          </a:p>
          <a:p>
            <a:pPr lvl="1">
              <a:defRPr/>
            </a:pPr>
            <a:r>
              <a:rPr lang="en-US" dirty="0"/>
              <a:t>Arranged in a controller/worker architecture</a:t>
            </a:r>
          </a:p>
          <a:p>
            <a:pPr>
              <a:defRPr/>
            </a:pPr>
            <a:r>
              <a:rPr lang="en-US" dirty="0"/>
              <a:t>Core HDFS services include:</a:t>
            </a:r>
          </a:p>
          <a:p>
            <a:pPr lvl="1">
              <a:defRPr/>
            </a:pPr>
            <a:r>
              <a:rPr lang="en-US" b="1" dirty="0" err="1"/>
              <a:t>NameNode</a:t>
            </a:r>
            <a:r>
              <a:rPr lang="en-US" dirty="0"/>
              <a:t> (controller) stores file system metadata</a:t>
            </a:r>
          </a:p>
          <a:p>
            <a:pPr lvl="1">
              <a:defRPr/>
            </a:pPr>
            <a:r>
              <a:rPr lang="en-US" b="1" dirty="0" err="1"/>
              <a:t>DataNode</a:t>
            </a:r>
            <a:r>
              <a:rPr lang="en-US" dirty="0"/>
              <a:t> (worker) stores file data (data blocks)</a:t>
            </a:r>
          </a:p>
          <a:p>
            <a:pPr>
              <a:defRPr/>
            </a:pPr>
            <a:r>
              <a:rPr lang="en-US" dirty="0"/>
              <a:t>The NameNode is the master server </a:t>
            </a:r>
          </a:p>
          <a:p>
            <a:pPr lvl="1">
              <a:defRPr/>
            </a:pPr>
            <a:r>
              <a:rPr lang="en-US" dirty="0"/>
              <a:t>Implements a POSIX-like hierarchical file system with ‘</a:t>
            </a:r>
            <a:r>
              <a:rPr lang="en-US" dirty="0">
                <a:latin typeface="Courier New" panose="02070309020205020404" pitchFamily="49" charset="0"/>
                <a:cs typeface="Courier New" panose="02070309020205020404" pitchFamily="49" charset="0"/>
              </a:rPr>
              <a:t>/</a:t>
            </a:r>
            <a:r>
              <a:rPr lang="en-US" dirty="0"/>
              <a:t>’ as the root directory</a:t>
            </a:r>
          </a:p>
          <a:p>
            <a:pPr lvl="1">
              <a:defRPr/>
            </a:pPr>
            <a:r>
              <a:rPr lang="en-US" dirty="0"/>
              <a:t>Enforces read/write permissions on files and directories</a:t>
            </a:r>
          </a:p>
          <a:p>
            <a:pPr lvl="1">
              <a:defRPr/>
            </a:pPr>
            <a:r>
              <a:rPr lang="en-US" dirty="0"/>
              <a:t>Tracks the location of the data blocks for each file</a:t>
            </a:r>
          </a:p>
          <a:p>
            <a:pPr>
              <a:defRPr/>
            </a:pPr>
            <a:r>
              <a:rPr lang="en-US" dirty="0"/>
              <a:t>The DataNode is the slave server</a:t>
            </a:r>
          </a:p>
          <a:p>
            <a:pPr lvl="1">
              <a:defRPr/>
            </a:pPr>
            <a:r>
              <a:rPr lang="en-US" dirty="0"/>
              <a:t>Handles read and write requests from HDFS clients</a:t>
            </a:r>
          </a:p>
          <a:p>
            <a:pPr lvl="1">
              <a:defRPr/>
            </a:pPr>
            <a:r>
              <a:rPr lang="en-US" dirty="0"/>
              <a:t>Performs block creation, deletion, and replication as instructed by the NameNode</a:t>
            </a:r>
          </a:p>
          <a:p>
            <a:pPr lvl="1">
              <a:defRPr/>
            </a:pPr>
            <a:endParaRPr lang="en-US" dirty="0"/>
          </a:p>
          <a:p>
            <a:pPr lvl="1">
              <a:defRPr/>
            </a:pPr>
            <a:endParaRPr lang="en-US" dirty="0"/>
          </a:p>
          <a:p>
            <a:pPr lvl="1">
              <a:defRPr/>
            </a:pPr>
            <a:endParaRPr lang="en-US" dirty="0"/>
          </a:p>
        </p:txBody>
      </p:sp>
    </p:spTree>
    <p:extLst>
      <p:ext uri="{BB962C8B-B14F-4D97-AF65-F5344CB8AC3E}">
        <p14:creationId xmlns:p14="http://schemas.microsoft.com/office/powerpoint/2010/main" val="2626919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155614"/>
            <a:ext cx="8327448" cy="5072616"/>
          </a:xfrm>
        </p:spPr>
        <p:txBody>
          <a:bodyPr/>
          <a:lstStyle/>
          <a:p>
            <a:r>
              <a:rPr lang="en-US" dirty="0"/>
              <a:t>To start Hadoop on the VM</a:t>
            </a:r>
          </a:p>
          <a:p>
            <a:pPr lvl="1"/>
            <a:r>
              <a:rPr lang="en-US" dirty="0"/>
              <a:t>Open a terminal window and type the following commands:</a:t>
            </a:r>
          </a:p>
          <a:p>
            <a:pPr marL="457200" lvl="2" indent="0">
              <a:buNone/>
            </a:pPr>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bash </a:t>
            </a:r>
          </a:p>
          <a:p>
            <a:pPr marL="457200" lvl="2" indent="0">
              <a:buNone/>
            </a:pPr>
            <a:r>
              <a:rPr lang="en-US" dirty="0">
                <a:latin typeface="Courier New" panose="02070309020205020404" pitchFamily="49" charset="0"/>
                <a:cs typeface="Courier New" panose="02070309020205020404" pitchFamily="49" charset="0"/>
              </a:rPr>
              <a:t>start-</a:t>
            </a:r>
            <a:r>
              <a:rPr lang="en-US" dirty="0" err="1">
                <a:latin typeface="Courier New" panose="02070309020205020404" pitchFamily="49" charset="0"/>
                <a:cs typeface="Courier New" panose="02070309020205020404" pitchFamily="49" charset="0"/>
              </a:rPr>
              <a:t>hadoop</a:t>
            </a:r>
            <a:endParaRPr lang="en-US" dirty="0">
              <a:latin typeface="Courier New" panose="02070309020205020404" pitchFamily="49" charset="0"/>
              <a:cs typeface="Courier New" panose="02070309020205020404" pitchFamily="49" charset="0"/>
            </a:endParaRPr>
          </a:p>
          <a:p>
            <a:pPr marL="457200" lvl="2" indent="0">
              <a:buNone/>
            </a:pPr>
            <a:r>
              <a:rPr lang="en-US" dirty="0">
                <a:latin typeface="Courier New" panose="02070309020205020404" pitchFamily="49" charset="0"/>
                <a:cs typeface="Courier New" panose="02070309020205020404" pitchFamily="49" charset="0"/>
              </a:rPr>
              <a:t>jps</a:t>
            </a:r>
          </a:p>
          <a:p>
            <a:pPr lvl="2"/>
            <a:endParaRPr lang="en-US" dirty="0"/>
          </a:p>
          <a:p>
            <a:r>
              <a:rPr lang="en-US" dirty="0"/>
              <a:t>From a command line, enter the following commands:</a:t>
            </a:r>
          </a:p>
          <a:p>
            <a:pPr marL="461963" lvl="1" indent="0">
              <a:buNone/>
            </a:pPr>
            <a:r>
              <a:rPr lang="en-US" dirty="0">
                <a:latin typeface="Courier New" panose="02070309020205020404" pitchFamily="49" charset="0"/>
                <a:cs typeface="Courier New" panose="02070309020205020404" pitchFamily="49" charset="0"/>
              </a:rPr>
              <a:t>hdfs</a:t>
            </a:r>
          </a:p>
          <a:p>
            <a:pPr marL="461963" lvl="1" indent="0">
              <a:buNone/>
            </a:pPr>
            <a:r>
              <a:rPr lang="en-US" dirty="0">
                <a:latin typeface="Courier New" panose="02070309020205020404" pitchFamily="49" charset="0"/>
                <a:cs typeface="Courier New" panose="02070309020205020404" pitchFamily="49" charset="0"/>
              </a:rPr>
              <a:t>hdfs dfs</a:t>
            </a:r>
          </a:p>
          <a:p>
            <a:pPr marL="461963" lvl="1" indent="0">
              <a:buNone/>
            </a:pPr>
            <a:r>
              <a:rPr lang="en-US" dirty="0">
                <a:latin typeface="Courier New" panose="02070309020205020404" pitchFamily="49" charset="0"/>
                <a:cs typeface="Courier New" panose="02070309020205020404" pitchFamily="49" charset="0"/>
              </a:rPr>
              <a:t>hdfs dfs –ls /</a:t>
            </a:r>
          </a:p>
          <a:p>
            <a:pPr marL="461963" lvl="1" indent="0">
              <a:buNone/>
            </a:pPr>
            <a:r>
              <a:rPr lang="en-US" dirty="0">
                <a:latin typeface="Courier New" panose="02070309020205020404" pitchFamily="49" charset="0"/>
                <a:cs typeface="Courier New" panose="02070309020205020404" pitchFamily="49" charset="0"/>
              </a:rPr>
              <a:t>hdfs dfs –put ~/ROI/datasets/northwind/CSV/categories /</a:t>
            </a:r>
          </a:p>
          <a:p>
            <a:pPr marL="461963" lvl="1" indent="0">
              <a:buNone/>
            </a:pPr>
            <a:r>
              <a:rPr lang="en-US" dirty="0">
                <a:latin typeface="Courier New" panose="02070309020205020404" pitchFamily="49" charset="0"/>
                <a:cs typeface="Courier New" panose="02070309020205020404" pitchFamily="49" charset="0"/>
              </a:rPr>
              <a:t>hdfs dfs –ls /</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Hadoop</a:t>
            </a:r>
          </a:p>
        </p:txBody>
      </p:sp>
    </p:spTree>
    <p:extLst>
      <p:ext uri="{BB962C8B-B14F-4D97-AF65-F5344CB8AC3E}">
        <p14:creationId xmlns:p14="http://schemas.microsoft.com/office/powerpoint/2010/main" val="656261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start </a:t>
            </a:r>
            <a:r>
              <a:rPr lang="en-US" dirty="0" err="1"/>
              <a:t>Jupyter</a:t>
            </a:r>
            <a:r>
              <a:rPr lang="en-US" dirty="0"/>
              <a:t> with the latest lesson on the VM</a:t>
            </a:r>
          </a:p>
          <a:p>
            <a:pPr marL="457200" lvl="2" indent="0">
              <a:buNone/>
            </a:pPr>
            <a:r>
              <a:rPr lang="en-US" dirty="0"/>
              <a:t>Open a terminal window and type the following commands:</a:t>
            </a:r>
            <a:br>
              <a:rPr lang="en-US" dirty="0"/>
            </a:br>
            <a:endParaRPr lang="en-US" dirty="0"/>
          </a:p>
          <a:p>
            <a:pPr marL="457200" lvl="2" indent="0">
              <a:buNone/>
            </a:pPr>
            <a:r>
              <a:rPr lang="en-US" dirty="0">
                <a:latin typeface="Courier New" panose="02070309020205020404" pitchFamily="49" charset="0"/>
                <a:cs typeface="Courier New" panose="02070309020205020404" pitchFamily="49" charset="0"/>
              </a:rPr>
              <a:t>~/start-notebook</a:t>
            </a:r>
          </a:p>
          <a:p>
            <a:pPr lvl="1"/>
            <a:endParaRPr lang="en-US" dirty="0"/>
          </a:p>
          <a:p>
            <a:pPr lvl="1"/>
            <a:r>
              <a:rPr lang="en-US" dirty="0"/>
              <a:t>This will launch the browser so you can navigate to which lesson folder you want to work on</a:t>
            </a:r>
          </a:p>
          <a:p>
            <a:r>
              <a:rPr lang="en-US" dirty="0"/>
              <a:t>For this class we need an environment variable to be set to point to the right folder for our examples</a:t>
            </a:r>
          </a:p>
          <a:p>
            <a:pPr lvl="1"/>
            <a:r>
              <a:rPr lang="en-US" dirty="0">
                <a:latin typeface="Courier New" panose="02070309020205020404" pitchFamily="49" charset="0"/>
                <a:cs typeface="Courier New" panose="02070309020205020404" pitchFamily="49" charset="0"/>
              </a:rPr>
              <a:t>export PROGRAM='</a:t>
            </a:r>
            <a:r>
              <a:rPr lang="en-US" dirty="0" err="1">
                <a:latin typeface="Courier New" panose="02070309020205020404" pitchFamily="49" charset="0"/>
                <a:cs typeface="Courier New" panose="02070309020205020404" pitchFamily="49" charset="0"/>
              </a:rPr>
              <a:t>SparkforDataEngineers</a:t>
            </a:r>
            <a:r>
              <a:rPr lang="en-US" dirty="0">
                <a:latin typeface="Courier New" panose="02070309020205020404" pitchFamily="49" charset="0"/>
                <a:cs typeface="Courier New" panose="02070309020205020404" pitchFamily="49" charset="0"/>
              </a:rPr>
              <a:t>'</a:t>
            </a:r>
          </a:p>
          <a:p>
            <a:pPr marL="228600" lvl="1" indent="0">
              <a:buNone/>
            </a:pPr>
            <a:endParaRPr lang="en-US" dirty="0">
              <a:latin typeface="Courier New" panose="02070309020205020404" pitchFamily="49" charset="0"/>
              <a:cs typeface="Courier New" panose="02070309020205020404" pitchFamily="49" charset="0"/>
            </a:endParaRPr>
          </a:p>
          <a:p>
            <a:pPr marL="228600" lvl="1"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a:t>
            </a:r>
            <a:r>
              <a:rPr lang="en-US" dirty="0" err="1"/>
              <a:t>Jupyter</a:t>
            </a:r>
            <a:endParaRPr lang="en-US" dirty="0"/>
          </a:p>
        </p:txBody>
      </p:sp>
    </p:spTree>
    <p:extLst>
      <p:ext uri="{BB962C8B-B14F-4D97-AF65-F5344CB8AC3E}">
        <p14:creationId xmlns:p14="http://schemas.microsoft.com/office/powerpoint/2010/main" val="1302897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155614"/>
            <a:ext cx="8285884" cy="5072616"/>
          </a:xfrm>
        </p:spPr>
        <p:txBody>
          <a:bodyPr/>
          <a:lstStyle/>
          <a:p>
            <a:r>
              <a:rPr lang="en-US" dirty="0"/>
              <a:t>As we have seen, HDFS provides a command line interface </a:t>
            </a:r>
          </a:p>
          <a:p>
            <a:r>
              <a:rPr lang="en-US" dirty="0"/>
              <a:t>From a command line, enter the following commands:</a:t>
            </a:r>
          </a:p>
          <a:p>
            <a:pPr marL="461963" lvl="1" indent="0">
              <a:buNone/>
            </a:pPr>
            <a:r>
              <a:rPr lang="en-US" dirty="0">
                <a:latin typeface="Courier New" panose="02070309020205020404" pitchFamily="49" charset="0"/>
                <a:cs typeface="Courier New" panose="02070309020205020404" pitchFamily="49" charset="0"/>
              </a:rPr>
              <a:t>hdfs</a:t>
            </a:r>
          </a:p>
          <a:p>
            <a:pPr marL="461963" lvl="1" indent="0">
              <a:buNone/>
            </a:pPr>
            <a:r>
              <a:rPr lang="en-US" dirty="0">
                <a:latin typeface="Courier New" panose="02070309020205020404" pitchFamily="49" charset="0"/>
                <a:cs typeface="Courier New" panose="02070309020205020404" pitchFamily="49" charset="0"/>
              </a:rPr>
              <a:t>hdfs dfs</a:t>
            </a:r>
          </a:p>
          <a:p>
            <a:pPr marL="461963" lvl="1" indent="0">
              <a:buNone/>
            </a:pPr>
            <a:r>
              <a:rPr lang="en-US" dirty="0">
                <a:latin typeface="Courier New" panose="02070309020205020404" pitchFamily="49" charset="0"/>
                <a:cs typeface="Courier New" panose="02070309020205020404" pitchFamily="49" charset="0"/>
              </a:rPr>
              <a:t>hdfs dfs –ls /</a:t>
            </a:r>
          </a:p>
          <a:p>
            <a:pPr marL="461963" lvl="1" indent="0">
              <a:buNone/>
            </a:pPr>
            <a:r>
              <a:rPr lang="en-US" dirty="0">
                <a:latin typeface="Courier New" panose="02070309020205020404" pitchFamily="49" charset="0"/>
                <a:cs typeface="Courier New" panose="02070309020205020404" pitchFamily="49" charset="0"/>
              </a:rPr>
              <a:t>hdfs dfs –put ~/ROI/datasets/northwind/CSV/categories /</a:t>
            </a:r>
          </a:p>
          <a:p>
            <a:pPr marL="461963" lvl="1" indent="0">
              <a:buNone/>
            </a:pPr>
            <a:r>
              <a:rPr lang="en-US" dirty="0">
                <a:latin typeface="Courier New" panose="02070309020205020404" pitchFamily="49" charset="0"/>
                <a:cs typeface="Courier New" panose="02070309020205020404" pitchFamily="49" charset="0"/>
              </a:rPr>
              <a:t>hdfs dfs –ls /</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Command Line Examples</a:t>
            </a:r>
          </a:p>
        </p:txBody>
      </p:sp>
    </p:spTree>
    <p:extLst>
      <p:ext uri="{BB962C8B-B14F-4D97-AF65-F5344CB8AC3E}">
        <p14:creationId xmlns:p14="http://schemas.microsoft.com/office/powerpoint/2010/main" val="3347478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Apache Spark</a:t>
            </a:r>
          </a:p>
        </p:txBody>
      </p:sp>
      <p:sp>
        <p:nvSpPr>
          <p:cNvPr id="5" name="Content Placeholder 4"/>
          <p:cNvSpPr>
            <a:spLocks noGrp="1"/>
          </p:cNvSpPr>
          <p:nvPr>
            <p:ph idx="1"/>
          </p:nvPr>
        </p:nvSpPr>
        <p:spPr/>
        <p:txBody>
          <a:bodyPr>
            <a:normAutofit/>
          </a:bodyPr>
          <a:lstStyle/>
          <a:p>
            <a:r>
              <a:rPr lang="en-US" dirty="0"/>
              <a:t>Apache Spark is a computing engine that can be used for large-scale data processing</a:t>
            </a:r>
          </a:p>
          <a:p>
            <a:pPr lvl="1"/>
            <a:r>
              <a:rPr lang="en-US" dirty="0"/>
              <a:t>Spark 2 can perform between 100X and 1000X faster than Hadoop’s default computing engine (MapReduce)</a:t>
            </a:r>
          </a:p>
          <a:p>
            <a:pPr lvl="1"/>
            <a:r>
              <a:rPr lang="en-US" dirty="0"/>
              <a:t>Created by Matei Zaharia at UC Berkley in 2009</a:t>
            </a:r>
          </a:p>
          <a:p>
            <a:pPr lvl="1"/>
            <a:r>
              <a:rPr lang="en-US" dirty="0"/>
              <a:t>Donated to Apache Software Foundation in 2013</a:t>
            </a:r>
          </a:p>
          <a:p>
            <a:pPr lvl="1"/>
            <a:r>
              <a:rPr lang="en-US" dirty="0"/>
              <a:t>Apache Spark has seen immense growth over the past several years </a:t>
            </a:r>
          </a:p>
          <a:p>
            <a:r>
              <a:rPr lang="en-US" dirty="0"/>
              <a:t>Spark functionality includes the ability to:</a:t>
            </a:r>
          </a:p>
          <a:p>
            <a:pPr lvl="1"/>
            <a:r>
              <a:rPr lang="en-US" dirty="0"/>
              <a:t>Perform iterative processing</a:t>
            </a:r>
          </a:p>
          <a:p>
            <a:pPr lvl="1"/>
            <a:r>
              <a:rPr lang="en-US" dirty="0"/>
              <a:t>Work with structured data via SQL</a:t>
            </a:r>
          </a:p>
          <a:p>
            <a:pPr lvl="1"/>
            <a:r>
              <a:rPr lang="en-US" dirty="0"/>
              <a:t>Support Hive Query Language (HQL)</a:t>
            </a:r>
          </a:p>
          <a:p>
            <a:pPr lvl="1"/>
            <a:r>
              <a:rPr lang="en-US" dirty="0"/>
              <a:t>Interact with it via a command-line shell</a:t>
            </a:r>
          </a:p>
          <a:p>
            <a:pPr lvl="1"/>
            <a:r>
              <a:rPr lang="en-US" dirty="0"/>
              <a:t>Support near real-time processing using in-memory data structure </a:t>
            </a:r>
          </a:p>
          <a:p>
            <a:pPr marL="228600" lvl="1">
              <a:spcBef>
                <a:spcPts val="1200"/>
              </a:spcBef>
              <a:buBlip>
                <a:blip r:embed="rId3"/>
              </a:buBlip>
            </a:pPr>
            <a:r>
              <a:rPr lang="en-US" dirty="0"/>
              <a:t>See </a:t>
            </a:r>
            <a:r>
              <a:rPr lang="en-US" dirty="0">
                <a:hlinkClick r:id="rId4"/>
              </a:rPr>
              <a:t>https://spark.apache.org/</a:t>
            </a:r>
            <a:endParaRPr lang="en-US" dirty="0"/>
          </a:p>
          <a:p>
            <a:pPr lvl="1"/>
            <a:endParaRPr lang="en-US" dirty="0"/>
          </a:p>
          <a:p>
            <a:pPr lvl="1"/>
            <a:endParaRPr lang="en-US" dirty="0"/>
          </a:p>
        </p:txBody>
      </p:sp>
    </p:spTree>
    <p:extLst>
      <p:ext uri="{BB962C8B-B14F-4D97-AF65-F5344CB8AC3E}">
        <p14:creationId xmlns:p14="http://schemas.microsoft.com/office/powerpoint/2010/main" val="1690163072"/>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8.potx" id="{900E982A-6F6D-46E3-A51B-434C7FD8C934}" vid="{3DFECD56-42D8-427A-8AD4-90EAB329F8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037063e9-a85e-4c78-8627-f1a9315663e5">EVEA5JW6U4JV-6-9770</_dlc_DocId>
    <_dlc_DocIdUrl xmlns="037063e9-a85e-4c78-8627-f1a9315663e5">
      <Url>https://portal.roitraining.com/Courses/_layouts/DocIdRedir.aspx?ID=EVEA5JW6U4JV-6-9770</Url>
      <Description>EVEA5JW6U4JV-6-9770</Description>
    </_dlc_DocIdUrl>
    <Date_x0020_last_x0020_used xmlns="027ed24f-5970-4294-be5c-0919c5aaa214" xsi:nil="true"/>
    <Customization_x0020_Information xmlns="027ed24f-5970-4294-be5c-0919c5aaa21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B08A054FD435346B287BB258D6D8C2A" ma:contentTypeVersion="2" ma:contentTypeDescription="Create a new document." ma:contentTypeScope="" ma:versionID="6146b90b4382322d8952632f355192b7">
  <xsd:schema xmlns:xsd="http://www.w3.org/2001/XMLSchema" xmlns:xs="http://www.w3.org/2001/XMLSchema" xmlns:p="http://schemas.microsoft.com/office/2006/metadata/properties" xmlns:ns2="027ed24f-5970-4294-be5c-0919c5aaa214" xmlns:ns3="037063e9-a85e-4c78-8627-f1a9315663e5" targetNamespace="http://schemas.microsoft.com/office/2006/metadata/properties" ma:root="true" ma:fieldsID="b5d91f802dafd2e22aeea528efbe2d3e" ns2:_="" ns3:_="">
    <xsd:import namespace="027ed24f-5970-4294-be5c-0919c5aaa214"/>
    <xsd:import namespace="037063e9-a85e-4c78-8627-f1a9315663e5"/>
    <xsd:element name="properties">
      <xsd:complexType>
        <xsd:sequence>
          <xsd:element name="documentManagement">
            <xsd:complexType>
              <xsd:all>
                <xsd:element ref="ns2:Customization_x0020_Information" minOccurs="0"/>
                <xsd:element ref="ns2:Date_x0020_last_x0020_used"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ed24f-5970-4294-be5c-0919c5aaa214" elementFormDefault="qualified">
    <xsd:import namespace="http://schemas.microsoft.com/office/2006/documentManagement/types"/>
    <xsd:import namespace="http://schemas.microsoft.com/office/infopath/2007/PartnerControls"/>
    <xsd:element name="Customization_x0020_Information" ma:index="8" nillable="true" ma:displayName="Customization Information" ma:description="Enter information about what is different about this version of the course." ma:internalName="Customization_x0020_Information">
      <xsd:simpleType>
        <xsd:restriction base="dms:Note">
          <xsd:maxLength value="255"/>
        </xsd:restriction>
      </xsd:simpleType>
    </xsd:element>
    <xsd:element name="Date_x0020_last_x0020_used" ma:index="9" nillable="true" ma:displayName="Date last used" ma:description="Enter the date of the last run of this course" ma:internalName="Date_x0020_last_x0020_use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7063e9-a85e-4c78-8627-f1a9315663e5"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2.xml><?xml version="1.0" encoding="utf-8"?>
<ds:datastoreItem xmlns:ds="http://schemas.openxmlformats.org/officeDocument/2006/customXml" ds:itemID="{F47B9207-CE5C-49AD-B414-15CBFA246D65}">
  <ds:schemaRefs>
    <ds:schemaRef ds:uri="http://schemas.microsoft.com/office/2006/metadata/properties"/>
    <ds:schemaRef ds:uri="http://schemas.microsoft.com/office/infopath/2007/PartnerControls"/>
    <ds:schemaRef ds:uri="037063e9-a85e-4c78-8627-f1a9315663e5"/>
    <ds:schemaRef ds:uri="027ed24f-5970-4294-be5c-0919c5aaa214"/>
  </ds:schemaRefs>
</ds:datastoreItem>
</file>

<file path=customXml/itemProps3.xml><?xml version="1.0" encoding="utf-8"?>
<ds:datastoreItem xmlns:ds="http://schemas.openxmlformats.org/officeDocument/2006/customXml" ds:itemID="{B8E0886B-5092-4138-9EEE-28D3BFD5A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7ed24f-5970-4294-be5c-0919c5aaa214"/>
    <ds:schemaRef ds:uri="037063e9-a85e-4c78-8627-f1a9315663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9043294-8302-4947-B882-02D6486F929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ROI_Standard_Template_2018</Template>
  <TotalTime>5194</TotalTime>
  <Words>2317</Words>
  <Application>Microsoft Macintosh PowerPoint</Application>
  <PresentationFormat>On-screen Show (4:3)</PresentationFormat>
  <Paragraphs>290</Paragraphs>
  <Slides>31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ＭＳ Ｐゴシック</vt:lpstr>
      <vt:lpstr>Arial</vt:lpstr>
      <vt:lpstr>Calibri</vt:lpstr>
      <vt:lpstr>Century Schoolbook</vt:lpstr>
      <vt:lpstr>Courier New</vt:lpstr>
      <vt:lpstr>Lucida Sans Unicode</vt:lpstr>
      <vt:lpstr>Tahoma</vt:lpstr>
      <vt:lpstr>Wingdings</vt:lpstr>
      <vt:lpstr>ROI Standard Theme</vt:lpstr>
      <vt:lpstr>Chapter 1:  Introduction to Spark</vt:lpstr>
      <vt:lpstr>Chapter Objectives</vt:lpstr>
      <vt:lpstr>About HDFS—I</vt:lpstr>
      <vt:lpstr>About HDFS—II</vt:lpstr>
      <vt:lpstr>Core HDFS Services</vt:lpstr>
      <vt:lpstr>Start Hadoop</vt:lpstr>
      <vt:lpstr>Start Jupyter</vt:lpstr>
      <vt:lpstr>Command Line Examples</vt:lpstr>
      <vt:lpstr>Introduction to Apache Spark</vt:lpstr>
      <vt:lpstr>Introduction to Apache Spark (continued)</vt:lpstr>
      <vt:lpstr>Speed</vt:lpstr>
      <vt:lpstr>Spark Components</vt:lpstr>
      <vt:lpstr>Spark Core</vt:lpstr>
      <vt:lpstr>Spark SQL</vt:lpstr>
      <vt:lpstr>Spark Streaming</vt:lpstr>
      <vt:lpstr>Spark MLlib</vt:lpstr>
      <vt:lpstr>GraphX</vt:lpstr>
      <vt:lpstr>Spark Application Top-Down View</vt:lpstr>
      <vt:lpstr>Resilient Distributed Datasets (RDDs)</vt:lpstr>
      <vt:lpstr>Spark Application Flow</vt:lpstr>
      <vt:lpstr>Drivers and Executors</vt:lpstr>
      <vt:lpstr>Spark’s Basic Architecture</vt:lpstr>
      <vt:lpstr>Start PySpark</vt:lpstr>
      <vt:lpstr>Load Data</vt:lpstr>
      <vt:lpstr>Actions and Transformations</vt:lpstr>
      <vt:lpstr>Processing Data</vt:lpstr>
      <vt:lpstr>Saving Data</vt:lpstr>
      <vt:lpstr>Transformations</vt:lpstr>
      <vt:lpstr>Lambda</vt:lpstr>
      <vt:lpstr>Project</vt:lpstr>
      <vt:lpstr>Chapter 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Imran Ahmad</dc:creator>
  <cp:lastModifiedBy>Microsoft Office User</cp:lastModifiedBy>
  <cp:revision>108</cp:revision>
  <dcterms:created xsi:type="dcterms:W3CDTF">2018-05-01T18:57:33Z</dcterms:created>
  <dcterms:modified xsi:type="dcterms:W3CDTF">2019-10-10T19:27:40Z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0x0101006B08A054FD435346B287BB258D6D8C2A</vt:lpwstr>
  </property>
  <property fmtid="{D5CDD505-2E9C-101B-9397-08002B2CF9AE}" pid="3" name="_dlc_DocIdItemGuid">
    <vt:lpwstr>94db8d63-42a4-4cc7-aebd-4c1ecf8375ef</vt:lpwstr>
  </property>
</Properties>
</file>