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66" r:id="rId14"/>
    <p:sldId id="267" r:id="rId15"/>
    <p:sldId id="268" r:id="rId16"/>
  </p:sldIdLst>
  <p:sldSz cx="10080625" cy="5670550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02DA311-918B-4A13-85B6-152EF8E6F29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EE5CB2B-08AF-436D-BDAD-ADEA8F49B67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695B5DD-8E1B-4FE7-A622-27A40E6DDA6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A6C7CD2-848F-4EA9-9552-CA4F8295124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6FEEEC6-586E-44EA-B858-4A79167B3D3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2725497-7A52-4508-8CFD-2A1F61CA9CA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EAC8849-148D-45CF-91DA-B463D0F26A8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CEC6B33-2289-4BD2-A669-B51FBAD686D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7C383B7-AE4D-426E-AF68-8FA6269A7AD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FCA1822-A339-4056-BA78-66FE32B76FD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4F57DC-DE32-43EF-983A-7A6A57558FC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F2E70C0-2D7A-44F6-95CB-00C3A0F0E487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6B9AFC0-DB1C-40DB-890A-43FF7E5F0A6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386C241-F70F-456E-BC2C-5A8C5DA7B15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3462245-534E-445E-872C-571A6C71795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095C100-A2B8-4FBB-A959-01ADCB0AC43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1EE0D04-37F1-469A-9933-1FFEBB77A18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6B0C809-768A-4413-A2BB-5C65D2A560F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9220FE6-EE33-44FC-91E8-98D9D96A5F0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E15015B-CE46-4AFE-AEC5-6A213BF6D06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DAD7E20-39E4-4889-8DEA-37FC6905B7C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C8103B9-F19E-4209-B8A6-774AF677175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2AD37C3-F075-4DEB-B1BF-4751C5D1F76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C486CBB-9614-436D-B7D0-8C93BF05085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游明朝"/>
              </a:rPr>
              <a:t> 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9937D49-E4C7-4D91-8499-01698308D38E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游明朝"/>
              </a:rPr>
              <a:t> 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3200" b="0" strike="noStrike" spc="-1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ja-JP" sz="28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ja-JP" sz="24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游明朝"/>
              </a:rPr>
              <a:t>&lt;フッター&gt;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A46625B-1518-41CB-9068-A8FAB08F810A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游明朝"/>
              </a:rPr>
              <a:t>&lt;日付/時刻&gt;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ja-JP" sz="4400" b="0" strike="noStrike" spc="-1">
                <a:solidFill>
                  <a:srgbClr val="000000"/>
                </a:solidFill>
                <a:latin typeface="Arial"/>
              </a:rPr>
              <a:t>成果物案：在庫管理システム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ja-JP" sz="4400" b="0" strike="noStrike" spc="-1" dirty="0">
                <a:solidFill>
                  <a:srgbClr val="000000"/>
                </a:solidFill>
                <a:latin typeface="Arial"/>
              </a:rPr>
              <a:t>画面：部品マスター</a:t>
            </a:r>
            <a:r>
              <a:rPr lang="ja-JP" altLang="en-US" sz="4400" b="0" strike="noStrike" spc="-1" dirty="0">
                <a:solidFill>
                  <a:srgbClr val="000000"/>
                </a:solidFill>
                <a:latin typeface="Arial"/>
              </a:rPr>
              <a:t>検索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正方形/長方形 145"/>
          <p:cNvSpPr/>
          <p:nvPr/>
        </p:nvSpPr>
        <p:spPr>
          <a:xfrm>
            <a:off x="720000" y="1440000"/>
            <a:ext cx="5760000" cy="36000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正方形/長方形 146"/>
          <p:cNvSpPr/>
          <p:nvPr/>
        </p:nvSpPr>
        <p:spPr>
          <a:xfrm>
            <a:off x="5400000" y="1980000"/>
            <a:ext cx="900000" cy="3600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検索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正方形/長方形 151"/>
          <p:cNvSpPr/>
          <p:nvPr/>
        </p:nvSpPr>
        <p:spPr>
          <a:xfrm>
            <a:off x="900000" y="1620000"/>
            <a:ext cx="5400000" cy="7200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検索条件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正方形/長方形 152"/>
          <p:cNvSpPr/>
          <p:nvPr/>
        </p:nvSpPr>
        <p:spPr>
          <a:xfrm>
            <a:off x="900000" y="2520000"/>
            <a:ext cx="5400000" cy="10800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一覧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正方形/長方形 154"/>
          <p:cNvSpPr/>
          <p:nvPr/>
        </p:nvSpPr>
        <p:spPr>
          <a:xfrm>
            <a:off x="4680000" y="2880000"/>
            <a:ext cx="1620000" cy="3600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入出庫入力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ja-JP" sz="4400" b="0" strike="noStrike" spc="-1">
                <a:solidFill>
                  <a:srgbClr val="000000"/>
                </a:solidFill>
                <a:latin typeface="Arial"/>
              </a:rPr>
              <a:t>画面：部品マスター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正方形/長方形 145"/>
          <p:cNvSpPr/>
          <p:nvPr/>
        </p:nvSpPr>
        <p:spPr>
          <a:xfrm>
            <a:off x="720000" y="1440000"/>
            <a:ext cx="5760000" cy="36000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正方形/長方形 147"/>
          <p:cNvSpPr/>
          <p:nvPr/>
        </p:nvSpPr>
        <p:spPr>
          <a:xfrm>
            <a:off x="3240000" y="4500000"/>
            <a:ext cx="900000" cy="3600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登録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正方形/長方形 148"/>
          <p:cNvSpPr/>
          <p:nvPr/>
        </p:nvSpPr>
        <p:spPr>
          <a:xfrm>
            <a:off x="4320000" y="4500000"/>
            <a:ext cx="900000" cy="3600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更新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正方形/長方形 149"/>
          <p:cNvSpPr/>
          <p:nvPr/>
        </p:nvSpPr>
        <p:spPr>
          <a:xfrm>
            <a:off x="900000" y="4500000"/>
            <a:ext cx="900000" cy="3600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削除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正方形/長方形 150"/>
          <p:cNvSpPr/>
          <p:nvPr/>
        </p:nvSpPr>
        <p:spPr>
          <a:xfrm>
            <a:off x="5400000" y="4500000"/>
            <a:ext cx="900000" cy="3600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クリア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正方形/長方形 153"/>
          <p:cNvSpPr/>
          <p:nvPr/>
        </p:nvSpPr>
        <p:spPr>
          <a:xfrm>
            <a:off x="900000" y="1584960"/>
            <a:ext cx="5400000" cy="32750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編集欄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943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ja-JP" sz="4400" b="0" strike="noStrike" spc="-1">
                <a:solidFill>
                  <a:srgbClr val="000000"/>
                </a:solidFill>
                <a:latin typeface="Arial"/>
              </a:rPr>
              <a:t>画面：入出庫入力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正方形/長方形 156"/>
          <p:cNvSpPr/>
          <p:nvPr/>
        </p:nvSpPr>
        <p:spPr>
          <a:xfrm>
            <a:off x="720000" y="1440000"/>
            <a:ext cx="5760000" cy="36000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正方形/長方形 157"/>
          <p:cNvSpPr/>
          <p:nvPr/>
        </p:nvSpPr>
        <p:spPr>
          <a:xfrm>
            <a:off x="3240000" y="4500000"/>
            <a:ext cx="900000" cy="3600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入庫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正方形/長方形 158"/>
          <p:cNvSpPr/>
          <p:nvPr/>
        </p:nvSpPr>
        <p:spPr>
          <a:xfrm>
            <a:off x="4320000" y="4500000"/>
            <a:ext cx="900000" cy="3600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出庫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正方形/長方形 159"/>
          <p:cNvSpPr/>
          <p:nvPr/>
        </p:nvSpPr>
        <p:spPr>
          <a:xfrm>
            <a:off x="900000" y="4500000"/>
            <a:ext cx="900000" cy="3600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削除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正方形/長方形 160"/>
          <p:cNvSpPr/>
          <p:nvPr/>
        </p:nvSpPr>
        <p:spPr>
          <a:xfrm>
            <a:off x="5400000" y="4500000"/>
            <a:ext cx="900000" cy="3600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クリア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正方形/長方形 161"/>
          <p:cNvSpPr/>
          <p:nvPr/>
        </p:nvSpPr>
        <p:spPr>
          <a:xfrm>
            <a:off x="900000" y="2160000"/>
            <a:ext cx="5400000" cy="12600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入出庫一覧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正方形/長方形 162"/>
          <p:cNvSpPr/>
          <p:nvPr/>
        </p:nvSpPr>
        <p:spPr>
          <a:xfrm>
            <a:off x="900000" y="1620000"/>
            <a:ext cx="5400000" cy="3600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部品情報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正方形/長方形 163"/>
          <p:cNvSpPr/>
          <p:nvPr/>
        </p:nvSpPr>
        <p:spPr>
          <a:xfrm>
            <a:off x="900000" y="3600000"/>
            <a:ext cx="5400000" cy="7200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正方形/長方形 164"/>
          <p:cNvSpPr/>
          <p:nvPr/>
        </p:nvSpPr>
        <p:spPr>
          <a:xfrm>
            <a:off x="1080000" y="3780000"/>
            <a:ext cx="1080000" cy="36000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日時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正方形/長方形 165"/>
          <p:cNvSpPr/>
          <p:nvPr/>
        </p:nvSpPr>
        <p:spPr>
          <a:xfrm>
            <a:off x="2340000" y="3780000"/>
            <a:ext cx="1080000" cy="36000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個数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正方形/長方形 166"/>
          <p:cNvSpPr/>
          <p:nvPr/>
        </p:nvSpPr>
        <p:spPr>
          <a:xfrm>
            <a:off x="3600000" y="3780000"/>
            <a:ext cx="1080000" cy="36000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元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正方形/長方形 167"/>
          <p:cNvSpPr/>
          <p:nvPr/>
        </p:nvSpPr>
        <p:spPr>
          <a:xfrm>
            <a:off x="5040000" y="3780000"/>
            <a:ext cx="1080000" cy="36000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先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9" name="直線矢印コネクタ 168"/>
          <p:cNvCxnSpPr>
            <a:stCxn id="167" idx="3"/>
            <a:endCxn id="168" idx="1"/>
          </p:cNvCxnSpPr>
          <p:nvPr/>
        </p:nvCxnSpPr>
        <p:spPr>
          <a:xfrm>
            <a:off x="4680000" y="3960000"/>
            <a:ext cx="360360" cy="360"/>
          </a:xfrm>
          <a:prstGeom prst="straightConnector1">
            <a:avLst/>
          </a:prstGeom>
          <a:ln w="0">
            <a:solidFill>
              <a:srgbClr val="3465A4"/>
            </a:solidFill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ja-JP" sz="4400" b="0" strike="noStrike" spc="-1">
                <a:solidFill>
                  <a:srgbClr val="000000"/>
                </a:solidFill>
                <a:latin typeface="Arial"/>
              </a:rPr>
              <a:t>画面：在庫状況表示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正方形/長方形 170"/>
          <p:cNvSpPr/>
          <p:nvPr/>
        </p:nvSpPr>
        <p:spPr>
          <a:xfrm>
            <a:off x="720000" y="1440000"/>
            <a:ext cx="5760000" cy="36000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正方形/長方形 171"/>
          <p:cNvSpPr/>
          <p:nvPr/>
        </p:nvSpPr>
        <p:spPr>
          <a:xfrm>
            <a:off x="5400000" y="1980000"/>
            <a:ext cx="900000" cy="3600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検索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正方形/長方形 172"/>
          <p:cNvSpPr/>
          <p:nvPr/>
        </p:nvSpPr>
        <p:spPr>
          <a:xfrm>
            <a:off x="900000" y="1620000"/>
            <a:ext cx="5400000" cy="7200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検索条件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正方形/長方形 173"/>
          <p:cNvSpPr/>
          <p:nvPr/>
        </p:nvSpPr>
        <p:spPr>
          <a:xfrm>
            <a:off x="900000" y="2520000"/>
            <a:ext cx="5400000" cy="23400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一覧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DB-</a:t>
            </a:r>
            <a:r>
              <a:rPr lang="ja-JP" sz="4400" b="0" strike="noStrike" spc="-1">
                <a:solidFill>
                  <a:srgbClr val="000000"/>
                </a:solidFill>
                <a:latin typeface="Arial"/>
              </a:rPr>
              <a:t>テーブル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3200" b="0" strike="noStrike" spc="-1">
                <a:solidFill>
                  <a:srgbClr val="000000"/>
                </a:solidFill>
                <a:latin typeface="Arial"/>
              </a:rPr>
              <a:t>ユーザーマスター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3200" b="0" strike="noStrike" spc="-1">
                <a:solidFill>
                  <a:srgbClr val="000000"/>
                </a:solidFill>
                <a:latin typeface="Arial"/>
              </a:rPr>
              <a:t>部品マスター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3200" b="0" strike="noStrike" spc="-1">
                <a:solidFill>
                  <a:srgbClr val="000000"/>
                </a:solidFill>
                <a:latin typeface="Arial"/>
              </a:rPr>
              <a:t>エリアマスター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3200" b="0" strike="noStrike" spc="-1">
                <a:solidFill>
                  <a:srgbClr val="000000"/>
                </a:solidFill>
                <a:latin typeface="Arial"/>
              </a:rPr>
              <a:t>入出庫ログ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3200" b="0" strike="noStrike" spc="-1">
                <a:solidFill>
                  <a:srgbClr val="000000"/>
                </a:solidFill>
                <a:latin typeface="Arial"/>
              </a:rPr>
              <a:t>アクセスログ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ja-JP" sz="4400" b="0" strike="noStrike" spc="-1">
                <a:solidFill>
                  <a:srgbClr val="000000"/>
                </a:solidFill>
                <a:latin typeface="Arial"/>
              </a:rPr>
              <a:t>利用想定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3200" b="0" strike="noStrike" spc="-1">
                <a:solidFill>
                  <a:srgbClr val="000000"/>
                </a:solidFill>
                <a:latin typeface="Arial"/>
              </a:rPr>
              <a:t>工場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ja-JP" sz="4400" b="0" strike="noStrike" spc="-1">
                <a:solidFill>
                  <a:srgbClr val="000000"/>
                </a:solidFill>
                <a:latin typeface="Arial"/>
              </a:rPr>
              <a:t>要件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407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0500" lnSpcReduction="20000"/>
          </a:bodyPr>
          <a:lstStyle/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 - 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アクセスログを取る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B - 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ログイン処理をする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B - 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ユーザーマスターを編集する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B - 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ログイン処理したユーザにしか追加／削除／更新はできない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sngStrike" spc="-1">
                <a:solidFill>
                  <a:srgbClr val="000000"/>
                </a:solidFill>
                <a:latin typeface="Arial"/>
              </a:rPr>
              <a:t>ログインしなくても検索閲覧はできるようにする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A - 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部品マスターを編集する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A - 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部品の入出庫情報を編集する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D - 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エリアマスターを編集する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D - 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エリアごとの在庫状況の確認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A - 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全エリア合わせての在庫状況の確認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E - 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定量在庫：部品在庫の閾値によって表示を変える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E - 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定期在庫；発注時期の見えるか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 - csv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出力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120000" y="1326600"/>
            <a:ext cx="3060000" cy="348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優先度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 &gt; 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ja-JP" sz="4400" b="0" strike="noStrike" spc="-1">
                <a:solidFill>
                  <a:srgbClr val="000000"/>
                </a:solidFill>
                <a:latin typeface="Arial"/>
              </a:rPr>
              <a:t>画面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71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ログイン画面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メニュー画面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ユーザーマスター画面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部品マスター画面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入出庫情報入力画面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エリアマスター画面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在庫情報表示画面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sngStrike" spc="-1">
                <a:solidFill>
                  <a:srgbClr val="000000"/>
                </a:solidFill>
                <a:latin typeface="Arial"/>
              </a:rPr>
              <a:t>未ログイン者向け在庫情報表示画面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ja-JP" sz="4400" b="0" strike="noStrike" spc="-1">
                <a:solidFill>
                  <a:srgbClr val="000000"/>
                </a:solidFill>
                <a:latin typeface="Arial"/>
              </a:rPr>
              <a:t>画面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720000" y="1440000"/>
            <a:ext cx="1440000" cy="7200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ログイン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正方形/長方形 92"/>
          <p:cNvSpPr/>
          <p:nvPr/>
        </p:nvSpPr>
        <p:spPr>
          <a:xfrm>
            <a:off x="3600000" y="1440000"/>
            <a:ext cx="1440000" cy="7200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メニュー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4" name="コネクタ: カギ線 93"/>
          <p:cNvCxnSpPr>
            <a:stCxn id="92" idx="3"/>
            <a:endCxn id="93" idx="1"/>
          </p:cNvCxnSpPr>
          <p:nvPr/>
        </p:nvCxnSpPr>
        <p:spPr>
          <a:xfrm>
            <a:off x="2160000" y="1800000"/>
            <a:ext cx="1440360" cy="360"/>
          </a:xfrm>
          <a:prstGeom prst="bentConnector2">
            <a:avLst/>
          </a:prstGeom>
          <a:ln w="0">
            <a:solidFill>
              <a:srgbClr val="254061"/>
            </a:solidFill>
          </a:ln>
        </p:spPr>
      </p:cxnSp>
      <p:sp>
        <p:nvSpPr>
          <p:cNvPr id="95" name="正方形/長方形 94"/>
          <p:cNvSpPr/>
          <p:nvPr/>
        </p:nvSpPr>
        <p:spPr>
          <a:xfrm>
            <a:off x="4320000" y="3240000"/>
            <a:ext cx="1440000" cy="7200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部品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マスター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2340000" y="3240000"/>
            <a:ext cx="1440000" cy="10800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エリア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マスター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正方形/長方形 96"/>
          <p:cNvSpPr/>
          <p:nvPr/>
        </p:nvSpPr>
        <p:spPr>
          <a:xfrm>
            <a:off x="720000" y="3240000"/>
            <a:ext cx="1440000" cy="10800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ユーザー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マスター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正方形/長方形 97"/>
          <p:cNvSpPr/>
          <p:nvPr/>
        </p:nvSpPr>
        <p:spPr>
          <a:xfrm>
            <a:off x="6120000" y="4140000"/>
            <a:ext cx="1440000" cy="7200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入出庫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情報入力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8100000" y="3240000"/>
            <a:ext cx="1440000" cy="10800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在庫状況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表示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0" name="コネクタ: カギ線 99"/>
          <p:cNvCxnSpPr>
            <a:stCxn id="93" idx="2"/>
            <a:endCxn id="97" idx="0"/>
          </p:cNvCxnSpPr>
          <p:nvPr/>
        </p:nvCxnSpPr>
        <p:spPr>
          <a:xfrm rot="5400000">
            <a:off x="2340000" y="1260000"/>
            <a:ext cx="1080360" cy="2880360"/>
          </a:xfrm>
          <a:prstGeom prst="bentConnector3">
            <a:avLst>
              <a:gd name="adj1" fmla="val 50000"/>
            </a:avLst>
          </a:prstGeom>
          <a:ln w="0">
            <a:solidFill>
              <a:srgbClr val="254061"/>
            </a:solidFill>
          </a:ln>
        </p:spPr>
      </p:cxnSp>
      <p:cxnSp>
        <p:nvCxnSpPr>
          <p:cNvPr id="101" name="コネクタ: カギ線 100"/>
          <p:cNvCxnSpPr>
            <a:stCxn id="93" idx="2"/>
            <a:endCxn id="96" idx="0"/>
          </p:cNvCxnSpPr>
          <p:nvPr/>
        </p:nvCxnSpPr>
        <p:spPr>
          <a:xfrm rot="5400000">
            <a:off x="3150000" y="2070000"/>
            <a:ext cx="1080360" cy="1260360"/>
          </a:xfrm>
          <a:prstGeom prst="bentConnector3">
            <a:avLst>
              <a:gd name="adj1" fmla="val 50000"/>
            </a:avLst>
          </a:prstGeom>
          <a:ln w="0">
            <a:solidFill>
              <a:srgbClr val="254061"/>
            </a:solidFill>
          </a:ln>
        </p:spPr>
      </p:cxnSp>
      <p:cxnSp>
        <p:nvCxnSpPr>
          <p:cNvPr id="102" name="コネクタ: カギ線 101"/>
          <p:cNvCxnSpPr>
            <a:stCxn id="93" idx="2"/>
            <a:endCxn id="95" idx="0"/>
          </p:cNvCxnSpPr>
          <p:nvPr/>
        </p:nvCxnSpPr>
        <p:spPr>
          <a:xfrm rot="16200000" flipH="1">
            <a:off x="4140000" y="2340000"/>
            <a:ext cx="1080360" cy="720360"/>
          </a:xfrm>
          <a:prstGeom prst="bentConnector3">
            <a:avLst>
              <a:gd name="adj1" fmla="val 50000"/>
            </a:avLst>
          </a:prstGeom>
          <a:ln w="0">
            <a:solidFill>
              <a:srgbClr val="254061"/>
            </a:solidFill>
          </a:ln>
        </p:spPr>
      </p:cxnSp>
      <p:cxnSp>
        <p:nvCxnSpPr>
          <p:cNvPr id="103" name="コネクタ: カギ線 102"/>
          <p:cNvCxnSpPr>
            <a:stCxn id="95" idx="3"/>
            <a:endCxn id="98" idx="0"/>
          </p:cNvCxnSpPr>
          <p:nvPr/>
        </p:nvCxnSpPr>
        <p:spPr>
          <a:xfrm>
            <a:off x="5760000" y="3600000"/>
            <a:ext cx="1080360" cy="540360"/>
          </a:xfrm>
          <a:prstGeom prst="bentConnector2">
            <a:avLst/>
          </a:prstGeom>
          <a:ln w="0">
            <a:solidFill>
              <a:srgbClr val="254061"/>
            </a:solidFill>
          </a:ln>
        </p:spPr>
      </p:cxnSp>
      <p:cxnSp>
        <p:nvCxnSpPr>
          <p:cNvPr id="104" name="コネクタ: カギ線 103"/>
          <p:cNvCxnSpPr>
            <a:stCxn id="93" idx="2"/>
            <a:endCxn id="99" idx="0"/>
          </p:cNvCxnSpPr>
          <p:nvPr/>
        </p:nvCxnSpPr>
        <p:spPr>
          <a:xfrm rot="16200000" flipH="1">
            <a:off x="6030000" y="450000"/>
            <a:ext cx="1080360" cy="4500360"/>
          </a:xfrm>
          <a:prstGeom prst="bentConnector3">
            <a:avLst>
              <a:gd name="adj1" fmla="val 50000"/>
            </a:avLst>
          </a:prstGeom>
          <a:ln w="0">
            <a:solidFill>
              <a:srgbClr val="254061"/>
            </a:solidFill>
          </a:ln>
        </p:spPr>
      </p:cxnSp>
      <p:sp>
        <p:nvSpPr>
          <p:cNvPr id="105" name="正方形/長方形 104"/>
          <p:cNvSpPr/>
          <p:nvPr/>
        </p:nvSpPr>
        <p:spPr>
          <a:xfrm>
            <a:off x="540000" y="3060000"/>
            <a:ext cx="3420000" cy="198000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ctr"/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ctr"/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ctr"/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ctr"/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管理者向け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4140000" y="3060000"/>
            <a:ext cx="3600000" cy="198000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ctr"/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ctr"/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ctr"/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ctr"/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調達部向け　　　　　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7920000" y="3060000"/>
            <a:ext cx="1800000" cy="1980000"/>
          </a:xfrm>
          <a:prstGeom prst="rect">
            <a:avLst/>
          </a:prstGeom>
          <a:noFill/>
          <a:ln w="0">
            <a:solidFill>
              <a:srgbClr val="25406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ctr"/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ctr"/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ctr"/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ctr"/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全員向け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吹き出し: 角を丸めた四角形 107"/>
          <p:cNvSpPr/>
          <p:nvPr/>
        </p:nvSpPr>
        <p:spPr>
          <a:xfrm>
            <a:off x="5580000" y="720000"/>
            <a:ext cx="2520000" cy="1260000"/>
          </a:xfrm>
          <a:prstGeom prst="wedgeRoundRectCallout">
            <a:avLst>
              <a:gd name="adj1" fmla="val -76138"/>
              <a:gd name="adj2" fmla="val 47425"/>
              <a:gd name="adj3" fmla="val 16667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ナビゲーションバーでよいのでは？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ja-JP" sz="4400" b="0" strike="noStrike" spc="-1">
                <a:solidFill>
                  <a:srgbClr val="000000"/>
                </a:solidFill>
                <a:latin typeface="Arial"/>
              </a:rPr>
              <a:t>画面：ログイン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正方形/長方形 109"/>
          <p:cNvSpPr/>
          <p:nvPr/>
        </p:nvSpPr>
        <p:spPr>
          <a:xfrm>
            <a:off x="720000" y="1440000"/>
            <a:ext cx="5760000" cy="36000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1440000" y="2520000"/>
            <a:ext cx="144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ID:</a:t>
            </a: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1440000" y="3060000"/>
            <a:ext cx="1440000" cy="348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パスワード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:</a:t>
            </a:r>
          </a:p>
        </p:txBody>
      </p:sp>
      <p:sp>
        <p:nvSpPr>
          <p:cNvPr id="113" name="正方形/長方形 112"/>
          <p:cNvSpPr/>
          <p:nvPr/>
        </p:nvSpPr>
        <p:spPr>
          <a:xfrm>
            <a:off x="2880000" y="2520000"/>
            <a:ext cx="2160000" cy="3600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正方形/長方形 113"/>
          <p:cNvSpPr/>
          <p:nvPr/>
        </p:nvSpPr>
        <p:spPr>
          <a:xfrm>
            <a:off x="2880000" y="3060000"/>
            <a:ext cx="2160000" cy="3600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正方形/長方形 114"/>
          <p:cNvSpPr/>
          <p:nvPr/>
        </p:nvSpPr>
        <p:spPr>
          <a:xfrm>
            <a:off x="2880000" y="4320000"/>
            <a:ext cx="1440000" cy="3600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ログイン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ja-JP" sz="4400" b="0" strike="noStrike" spc="-1">
                <a:solidFill>
                  <a:srgbClr val="000000"/>
                </a:solidFill>
                <a:latin typeface="Arial"/>
              </a:rPr>
              <a:t>画面：メニュー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正方形/長方形 116"/>
          <p:cNvSpPr/>
          <p:nvPr/>
        </p:nvSpPr>
        <p:spPr>
          <a:xfrm>
            <a:off x="720000" y="1440000"/>
            <a:ext cx="5760000" cy="36000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正方形/長方形 117"/>
          <p:cNvSpPr/>
          <p:nvPr/>
        </p:nvSpPr>
        <p:spPr>
          <a:xfrm>
            <a:off x="1080000" y="1800000"/>
            <a:ext cx="1440000" cy="7200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ユーザーマスター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正方形/長方形 118"/>
          <p:cNvSpPr/>
          <p:nvPr/>
        </p:nvSpPr>
        <p:spPr>
          <a:xfrm>
            <a:off x="2880000" y="1800000"/>
            <a:ext cx="1440000" cy="7200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エリアマスター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正方形/長方形 119"/>
          <p:cNvSpPr/>
          <p:nvPr/>
        </p:nvSpPr>
        <p:spPr>
          <a:xfrm>
            <a:off x="1080000" y="2880000"/>
            <a:ext cx="1440000" cy="7200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部品マスター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正方形/長方形 120"/>
          <p:cNvSpPr/>
          <p:nvPr/>
        </p:nvSpPr>
        <p:spPr>
          <a:xfrm>
            <a:off x="2880000" y="2880000"/>
            <a:ext cx="1440000" cy="7200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入出庫入力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正方形/長方形 121"/>
          <p:cNvSpPr/>
          <p:nvPr/>
        </p:nvSpPr>
        <p:spPr>
          <a:xfrm>
            <a:off x="1080000" y="3960000"/>
            <a:ext cx="1440000" cy="7200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在庫状況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正方形/長方形 122"/>
          <p:cNvSpPr/>
          <p:nvPr/>
        </p:nvSpPr>
        <p:spPr>
          <a:xfrm>
            <a:off x="4680000" y="4500000"/>
            <a:ext cx="1620000" cy="3600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ログアウト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吹き出し: 角を丸めた四角形 123"/>
          <p:cNvSpPr/>
          <p:nvPr/>
        </p:nvSpPr>
        <p:spPr>
          <a:xfrm>
            <a:off x="5400000" y="1440000"/>
            <a:ext cx="2520000" cy="1260000"/>
          </a:xfrm>
          <a:prstGeom prst="wedgeRoundRectCallout">
            <a:avLst>
              <a:gd name="adj1" fmla="val -76138"/>
              <a:gd name="adj2" fmla="val 47425"/>
              <a:gd name="adj3" fmla="val 16667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ナビゲーションバーでよいのでは？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ja-JP" sz="4400" b="0" strike="noStrike" spc="-1">
                <a:solidFill>
                  <a:srgbClr val="000000"/>
                </a:solidFill>
                <a:latin typeface="Arial"/>
              </a:rPr>
              <a:t>画面：ユーザーマスター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正方形/長方形 125"/>
          <p:cNvSpPr/>
          <p:nvPr/>
        </p:nvSpPr>
        <p:spPr>
          <a:xfrm>
            <a:off x="720000" y="1440000"/>
            <a:ext cx="5760000" cy="36000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正方形/長方形 126"/>
          <p:cNvSpPr/>
          <p:nvPr/>
        </p:nvSpPr>
        <p:spPr>
          <a:xfrm>
            <a:off x="5400000" y="1980000"/>
            <a:ext cx="900000" cy="3600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検索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正方形/長方形 127"/>
          <p:cNvSpPr/>
          <p:nvPr/>
        </p:nvSpPr>
        <p:spPr>
          <a:xfrm>
            <a:off x="3240000" y="4500000"/>
            <a:ext cx="900000" cy="3600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登録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正方形/長方形 128"/>
          <p:cNvSpPr/>
          <p:nvPr/>
        </p:nvSpPr>
        <p:spPr>
          <a:xfrm>
            <a:off x="4320000" y="4500000"/>
            <a:ext cx="900000" cy="3600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更新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900000" y="4500000"/>
            <a:ext cx="900000" cy="3600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削除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正方形/長方形 130"/>
          <p:cNvSpPr/>
          <p:nvPr/>
        </p:nvSpPr>
        <p:spPr>
          <a:xfrm>
            <a:off x="5400000" y="4500000"/>
            <a:ext cx="900000" cy="3600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クリア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正方形/長方形 131"/>
          <p:cNvSpPr/>
          <p:nvPr/>
        </p:nvSpPr>
        <p:spPr>
          <a:xfrm>
            <a:off x="900000" y="1620000"/>
            <a:ext cx="5400000" cy="7200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検索条件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正方形/長方形 132"/>
          <p:cNvSpPr/>
          <p:nvPr/>
        </p:nvSpPr>
        <p:spPr>
          <a:xfrm>
            <a:off x="900000" y="2520000"/>
            <a:ext cx="5400000" cy="10800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一覧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正方形/長方形 133"/>
          <p:cNvSpPr/>
          <p:nvPr/>
        </p:nvSpPr>
        <p:spPr>
          <a:xfrm>
            <a:off x="900000" y="3780000"/>
            <a:ext cx="5400000" cy="10800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編集欄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ja-JP" sz="4400" b="0" strike="noStrike" spc="-1">
                <a:solidFill>
                  <a:srgbClr val="000000"/>
                </a:solidFill>
                <a:latin typeface="Arial"/>
              </a:rPr>
              <a:t>画面：エリアマスター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正方形/長方形 135"/>
          <p:cNvSpPr/>
          <p:nvPr/>
        </p:nvSpPr>
        <p:spPr>
          <a:xfrm>
            <a:off x="720000" y="1440000"/>
            <a:ext cx="5760000" cy="36000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正方形/長方形 136"/>
          <p:cNvSpPr/>
          <p:nvPr/>
        </p:nvSpPr>
        <p:spPr>
          <a:xfrm>
            <a:off x="5400000" y="1980000"/>
            <a:ext cx="900000" cy="3600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検索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正方形/長方形 137"/>
          <p:cNvSpPr/>
          <p:nvPr/>
        </p:nvSpPr>
        <p:spPr>
          <a:xfrm>
            <a:off x="3240000" y="4500000"/>
            <a:ext cx="900000" cy="3600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登録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正方形/長方形 138"/>
          <p:cNvSpPr/>
          <p:nvPr/>
        </p:nvSpPr>
        <p:spPr>
          <a:xfrm>
            <a:off x="4320000" y="4500000"/>
            <a:ext cx="900000" cy="3600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更新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正方形/長方形 139"/>
          <p:cNvSpPr/>
          <p:nvPr/>
        </p:nvSpPr>
        <p:spPr>
          <a:xfrm>
            <a:off x="900000" y="4500000"/>
            <a:ext cx="900000" cy="3600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削除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正方形/長方形 140"/>
          <p:cNvSpPr/>
          <p:nvPr/>
        </p:nvSpPr>
        <p:spPr>
          <a:xfrm>
            <a:off x="5400000" y="4500000"/>
            <a:ext cx="900000" cy="3600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クリア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正方形/長方形 141"/>
          <p:cNvSpPr/>
          <p:nvPr/>
        </p:nvSpPr>
        <p:spPr>
          <a:xfrm>
            <a:off x="900000" y="1620000"/>
            <a:ext cx="5400000" cy="7200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検索条件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正方形/長方形 142"/>
          <p:cNvSpPr/>
          <p:nvPr/>
        </p:nvSpPr>
        <p:spPr>
          <a:xfrm>
            <a:off x="900000" y="2520000"/>
            <a:ext cx="5400000" cy="10800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一覧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正方形/長方形 143"/>
          <p:cNvSpPr/>
          <p:nvPr/>
        </p:nvSpPr>
        <p:spPr>
          <a:xfrm>
            <a:off x="900000" y="3780000"/>
            <a:ext cx="5400000" cy="10800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ja-JP" sz="1800" b="0" strike="noStrike" spc="-1">
                <a:solidFill>
                  <a:srgbClr val="000000"/>
                </a:solidFill>
                <a:latin typeface="Arial"/>
              </a:rPr>
              <a:t>編集欄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287</Words>
  <Application>Microsoft Office PowerPoint</Application>
  <PresentationFormat>ユーザー設定</PresentationFormat>
  <Paragraphs>121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14</vt:i4>
      </vt:variant>
    </vt:vector>
  </HeadingPairs>
  <TitlesOfParts>
    <vt:vector size="20" baseType="lpstr">
      <vt:lpstr>游明朝</vt:lpstr>
      <vt:lpstr>Arial</vt:lpstr>
      <vt:lpstr>Symbol</vt:lpstr>
      <vt:lpstr>Wingdings</vt:lpstr>
      <vt:lpstr>Office Theme</vt:lpstr>
      <vt:lpstr>Office Theme</vt:lpstr>
      <vt:lpstr>成果物案：在庫管理システム</vt:lpstr>
      <vt:lpstr>利用想定</vt:lpstr>
      <vt:lpstr>要件</vt:lpstr>
      <vt:lpstr>画面</vt:lpstr>
      <vt:lpstr>画面</vt:lpstr>
      <vt:lpstr>画面：ログイン</vt:lpstr>
      <vt:lpstr>画面：メニュー</vt:lpstr>
      <vt:lpstr>画面：ユーザーマスター</vt:lpstr>
      <vt:lpstr>画面：エリアマスター</vt:lpstr>
      <vt:lpstr>画面：部品マスター検索</vt:lpstr>
      <vt:lpstr>画面：部品マスター</vt:lpstr>
      <vt:lpstr>画面：入出庫入力</vt:lpstr>
      <vt:lpstr>画面：在庫状況表示</vt:lpstr>
      <vt:lpstr>DB-テーブル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成果物案：在庫管理システム</dc:title>
  <dc:subject/>
  <dc:creator/>
  <dc:description/>
  <cp:lastModifiedBy>喬晃 村山</cp:lastModifiedBy>
  <cp:revision>29</cp:revision>
  <dcterms:created xsi:type="dcterms:W3CDTF">2023-12-15T11:30:21Z</dcterms:created>
  <dcterms:modified xsi:type="dcterms:W3CDTF">2024-01-03T12:18:14Z</dcterms:modified>
  <dc:language>ja-JP</dc:language>
</cp:coreProperties>
</file>