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370" r:id="rId4"/>
    <p:sldId id="301" r:id="rId5"/>
    <p:sldId id="377" r:id="rId6"/>
    <p:sldId id="312" r:id="rId7"/>
    <p:sldId id="313" r:id="rId8"/>
    <p:sldId id="314" r:id="rId9"/>
    <p:sldId id="315" r:id="rId10"/>
    <p:sldId id="378" r:id="rId11"/>
    <p:sldId id="372" r:id="rId12"/>
    <p:sldId id="362" r:id="rId13"/>
    <p:sldId id="363" r:id="rId14"/>
    <p:sldId id="364" r:id="rId15"/>
    <p:sldId id="365" r:id="rId16"/>
    <p:sldId id="369" r:id="rId17"/>
    <p:sldId id="373" r:id="rId18"/>
    <p:sldId id="374" r:id="rId19"/>
    <p:sldId id="375" r:id="rId20"/>
    <p:sldId id="3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8" d="100"/>
          <a:sy n="118" d="100"/>
        </p:scale>
        <p:origin x="2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CB666-B0E8-4C58-9DCA-4588F2B0D3C3}" type="datetimeFigureOut">
              <a:rPr lang="en-CA" smtClean="0"/>
              <a:t>25/07/2013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39E33-027E-4C16-BD1E-D7EEC81FE6D5}" type="slidenum">
              <a:rPr lang="en-CA" smtClean="0"/>
              <a:t>‹#›</a:t>
            </a:fld>
            <a:endParaRPr lang="en-CA"/>
          </a:p>
        </p:txBody>
      </p:sp>
    </p:spTree>
    <p:extLst>
      <p:ext uri="{BB962C8B-B14F-4D97-AF65-F5344CB8AC3E}">
        <p14:creationId xmlns:p14="http://schemas.microsoft.com/office/powerpoint/2010/main" val="3632431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C8FB20BC-3C99-472A-B872-7A46426A8C9A}" type="datetimeFigureOut">
              <a:rPr lang="en-CA" smtClean="0"/>
              <a:t>25/07/2013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2CE40B1-46F1-4348-A179-DF9833B2340E}" type="slidenum">
              <a:rPr lang="en-CA" smtClean="0"/>
              <a:t>‹#›</a:t>
            </a:fld>
            <a:endParaRPr lang="en-CA"/>
          </a:p>
        </p:txBody>
      </p:sp>
    </p:spTree>
    <p:extLst>
      <p:ext uri="{BB962C8B-B14F-4D97-AF65-F5344CB8AC3E}">
        <p14:creationId xmlns:p14="http://schemas.microsoft.com/office/powerpoint/2010/main" val="24194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8FB20BC-3C99-472A-B872-7A46426A8C9A}" type="datetimeFigureOut">
              <a:rPr lang="en-CA" smtClean="0"/>
              <a:t>25/07/2013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2CE40B1-46F1-4348-A179-DF9833B2340E}" type="slidenum">
              <a:rPr lang="en-CA" smtClean="0"/>
              <a:t>‹#›</a:t>
            </a:fld>
            <a:endParaRPr lang="en-CA"/>
          </a:p>
        </p:txBody>
      </p:sp>
    </p:spTree>
    <p:extLst>
      <p:ext uri="{BB962C8B-B14F-4D97-AF65-F5344CB8AC3E}">
        <p14:creationId xmlns:p14="http://schemas.microsoft.com/office/powerpoint/2010/main" val="288695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8FB20BC-3C99-472A-B872-7A46426A8C9A}" type="datetimeFigureOut">
              <a:rPr lang="en-CA" smtClean="0"/>
              <a:t>25/07/2013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2CE40B1-46F1-4348-A179-DF9833B2340E}" type="slidenum">
              <a:rPr lang="en-CA" smtClean="0"/>
              <a:t>‹#›</a:t>
            </a:fld>
            <a:endParaRPr lang="en-CA"/>
          </a:p>
        </p:txBody>
      </p:sp>
    </p:spTree>
    <p:extLst>
      <p:ext uri="{BB962C8B-B14F-4D97-AF65-F5344CB8AC3E}">
        <p14:creationId xmlns:p14="http://schemas.microsoft.com/office/powerpoint/2010/main" val="83686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8FB20BC-3C99-472A-B872-7A46426A8C9A}" type="datetimeFigureOut">
              <a:rPr lang="en-CA" smtClean="0"/>
              <a:t>25/07/2013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2CE40B1-46F1-4348-A179-DF9833B2340E}" type="slidenum">
              <a:rPr lang="en-CA" smtClean="0"/>
              <a:t>‹#›</a:t>
            </a:fld>
            <a:endParaRPr lang="en-CA"/>
          </a:p>
        </p:txBody>
      </p:sp>
    </p:spTree>
    <p:extLst>
      <p:ext uri="{BB962C8B-B14F-4D97-AF65-F5344CB8AC3E}">
        <p14:creationId xmlns:p14="http://schemas.microsoft.com/office/powerpoint/2010/main" val="102521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FB20BC-3C99-472A-B872-7A46426A8C9A}" type="datetimeFigureOut">
              <a:rPr lang="en-CA" smtClean="0"/>
              <a:t>25/07/2013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2CE40B1-46F1-4348-A179-DF9833B2340E}" type="slidenum">
              <a:rPr lang="en-CA" smtClean="0"/>
              <a:t>‹#›</a:t>
            </a:fld>
            <a:endParaRPr lang="en-CA"/>
          </a:p>
        </p:txBody>
      </p:sp>
    </p:spTree>
    <p:extLst>
      <p:ext uri="{BB962C8B-B14F-4D97-AF65-F5344CB8AC3E}">
        <p14:creationId xmlns:p14="http://schemas.microsoft.com/office/powerpoint/2010/main" val="163673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C8FB20BC-3C99-472A-B872-7A46426A8C9A}" type="datetimeFigureOut">
              <a:rPr lang="en-CA" smtClean="0"/>
              <a:t>25/07/2013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2CE40B1-46F1-4348-A179-DF9833B2340E}" type="slidenum">
              <a:rPr lang="en-CA" smtClean="0"/>
              <a:t>‹#›</a:t>
            </a:fld>
            <a:endParaRPr lang="en-CA"/>
          </a:p>
        </p:txBody>
      </p:sp>
    </p:spTree>
    <p:extLst>
      <p:ext uri="{BB962C8B-B14F-4D97-AF65-F5344CB8AC3E}">
        <p14:creationId xmlns:p14="http://schemas.microsoft.com/office/powerpoint/2010/main" val="23990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8FB20BC-3C99-472A-B872-7A46426A8C9A}" type="datetimeFigureOut">
              <a:rPr lang="en-CA" smtClean="0"/>
              <a:t>25/07/2013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2CE40B1-46F1-4348-A179-DF9833B2340E}" type="slidenum">
              <a:rPr lang="en-CA" smtClean="0"/>
              <a:t>‹#›</a:t>
            </a:fld>
            <a:endParaRPr lang="en-CA"/>
          </a:p>
        </p:txBody>
      </p:sp>
    </p:spTree>
    <p:extLst>
      <p:ext uri="{BB962C8B-B14F-4D97-AF65-F5344CB8AC3E}">
        <p14:creationId xmlns:p14="http://schemas.microsoft.com/office/powerpoint/2010/main" val="233124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C8FB20BC-3C99-472A-B872-7A46426A8C9A}" type="datetimeFigureOut">
              <a:rPr lang="en-CA" smtClean="0"/>
              <a:t>25/07/2013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2CE40B1-46F1-4348-A179-DF9833B2340E}" type="slidenum">
              <a:rPr lang="en-CA" smtClean="0"/>
              <a:t>‹#›</a:t>
            </a:fld>
            <a:endParaRPr lang="en-CA"/>
          </a:p>
        </p:txBody>
      </p:sp>
    </p:spTree>
    <p:extLst>
      <p:ext uri="{BB962C8B-B14F-4D97-AF65-F5344CB8AC3E}">
        <p14:creationId xmlns:p14="http://schemas.microsoft.com/office/powerpoint/2010/main" val="102132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B20BC-3C99-472A-B872-7A46426A8C9A}" type="datetimeFigureOut">
              <a:rPr lang="en-CA" smtClean="0"/>
              <a:t>25/07/2013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2CE40B1-46F1-4348-A179-DF9833B2340E}" type="slidenum">
              <a:rPr lang="en-CA" smtClean="0"/>
              <a:t>‹#›</a:t>
            </a:fld>
            <a:endParaRPr lang="en-CA"/>
          </a:p>
        </p:txBody>
      </p:sp>
    </p:spTree>
    <p:extLst>
      <p:ext uri="{BB962C8B-B14F-4D97-AF65-F5344CB8AC3E}">
        <p14:creationId xmlns:p14="http://schemas.microsoft.com/office/powerpoint/2010/main" val="176998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FB20BC-3C99-472A-B872-7A46426A8C9A}" type="datetimeFigureOut">
              <a:rPr lang="en-CA" smtClean="0"/>
              <a:t>25/07/2013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2CE40B1-46F1-4348-A179-DF9833B2340E}" type="slidenum">
              <a:rPr lang="en-CA" smtClean="0"/>
              <a:t>‹#›</a:t>
            </a:fld>
            <a:endParaRPr lang="en-CA"/>
          </a:p>
        </p:txBody>
      </p:sp>
    </p:spTree>
    <p:extLst>
      <p:ext uri="{BB962C8B-B14F-4D97-AF65-F5344CB8AC3E}">
        <p14:creationId xmlns:p14="http://schemas.microsoft.com/office/powerpoint/2010/main" val="3406397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FB20BC-3C99-472A-B872-7A46426A8C9A}" type="datetimeFigureOut">
              <a:rPr lang="en-CA" smtClean="0"/>
              <a:t>25/07/2013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2CE40B1-46F1-4348-A179-DF9833B2340E}" type="slidenum">
              <a:rPr lang="en-CA" smtClean="0"/>
              <a:t>‹#›</a:t>
            </a:fld>
            <a:endParaRPr lang="en-CA"/>
          </a:p>
        </p:txBody>
      </p:sp>
    </p:spTree>
    <p:extLst>
      <p:ext uri="{BB962C8B-B14F-4D97-AF65-F5344CB8AC3E}">
        <p14:creationId xmlns:p14="http://schemas.microsoft.com/office/powerpoint/2010/main" val="300949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B20BC-3C99-472A-B872-7A46426A8C9A}" type="datetimeFigureOut">
              <a:rPr lang="en-CA" smtClean="0"/>
              <a:t>25/07/2013</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CE40B1-46F1-4348-A179-DF9833B2340E}" type="slidenum">
              <a:rPr lang="en-CA" smtClean="0"/>
              <a:t>‹#›</a:t>
            </a:fld>
            <a:endParaRPr lang="en-CA"/>
          </a:p>
        </p:txBody>
      </p:sp>
    </p:spTree>
    <p:extLst>
      <p:ext uri="{BB962C8B-B14F-4D97-AF65-F5344CB8AC3E}">
        <p14:creationId xmlns:p14="http://schemas.microsoft.com/office/powerpoint/2010/main" val="1429515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google.ca/url?sa=i&amp;source=images&amp;cd=&amp;cad=rja&amp;docid=wFZirLANXQVO8M&amp;tbnid=X9jVkD_TVqbiPM:&amp;ved=0CAgQjRwwAA&amp;url=http://www.universityaffairs.ca/margin-notes/new-university-of-waterloo-logo-goes-viral/&amp;ei=8hHLUdXrHsT7qAHQvIHwBg&amp;psig=AFQjCNFbx0IWBoyADGDa_A77_CTVlQ0W5A&amp;ust=1372349298542336"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google.ca/url?sa=i&amp;source=images&amp;cd=&amp;cad=rja&amp;docid=gdmDvcickbpaQM&amp;tbnid=aRDbwPyKm3bULM:&amp;ved=0CAgQjRwwAA&amp;url=http://www.r-expo.jp/exhiSearch/FC/en/search_detail.php?id=783&amp;ei=9yjwUaiYDcG4rQH7o4GwCw&amp;psig=AFQjCNH5FrcafruvAw0RMHh5eV1zb-CigQ&amp;ust=1374780023315155"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4.bin"/><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a/url?sa=i&amp;source=images&amp;cd=&amp;cad=rja&amp;docid=2_Q6gZ4xGwNlRM&amp;tbnid=f91CbEYOi0_x8M:&amp;ved=0CAgQjRwwADgw&amp;url=http://depositphotos.com/2693270/stock-illustration-Computer-binary.html&amp;ei=f1W_UZrkIabw0gH5gYHwCw&amp;psig=AFQjCNGM3nTO7J5vlvSaLdT6AUQPZVIIVQ&amp;ust=1371580159601187"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google.ca/url?sa=i&amp;source=images&amp;cd=&amp;cad=rja&amp;docid=FkBpCHT4uhywrM&amp;tbnid=hU9HRqVSzLWq7M:&amp;ved=0CAgQjRwwAA&amp;url=http://acs-corp.com/products/accessories/calibration-equipment&amp;ei=3mG_Ua7tNKbj4AOlqIHwDg&amp;psig=AFQjCNFt_SI3C1l19e3mKqyvAHmjnyGmsA&amp;ust=137158332690092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gif"/><Relationship Id="rId7" Type="http://schemas.openxmlformats.org/officeDocument/2006/relationships/image" Target="../media/image10.png"/><Relationship Id="rId2" Type="http://schemas.openxmlformats.org/officeDocument/2006/relationships/hyperlink" Target="http://www.google.ca/url?sa=i&amp;source=images&amp;cd=&amp;cad=rja&amp;docid=loZC8CQVQ0CyIM&amp;tbnid=b-uUeVpykgoy6M:&amp;ved=0CAgQjRwwAA&amp;url=http://www.chemguide.co.uk/physical/phaseeqia/nonideal.html&amp;ei=A4-_UeyaEqfw0QHK64DgDQ&amp;psig=AFQjCNEJ3B6TOZE3Iw_wixQuruif5nA-zg&amp;ust=1371594883339211"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0427" y="948305"/>
            <a:ext cx="10271744" cy="2387600"/>
          </a:xfrm>
        </p:spPr>
        <p:txBody>
          <a:bodyPr>
            <a:normAutofit fontScale="90000"/>
          </a:bodyPr>
          <a:lstStyle/>
          <a:p>
            <a:r>
              <a:rPr lang="en-US" b="1" dirty="0" smtClean="0">
                <a:solidFill>
                  <a:srgbClr val="FF0000"/>
                </a:solidFill>
              </a:rPr>
              <a:t>Determination of the Optimum Catalyst Loading in Electrochemical-based Ethanol Gas Sensors</a:t>
            </a:r>
            <a:endParaRPr lang="en-CA" b="1" dirty="0">
              <a:solidFill>
                <a:srgbClr val="FF0000"/>
              </a:solidFill>
            </a:endParaRPr>
          </a:p>
        </p:txBody>
      </p:sp>
      <p:sp>
        <p:nvSpPr>
          <p:cNvPr id="3" name="Subtitle 2"/>
          <p:cNvSpPr>
            <a:spLocks noGrp="1"/>
          </p:cNvSpPr>
          <p:nvPr>
            <p:ph type="subTitle" idx="1"/>
          </p:nvPr>
        </p:nvSpPr>
        <p:spPr>
          <a:xfrm>
            <a:off x="1219296" y="3627727"/>
            <a:ext cx="9144000" cy="1006872"/>
          </a:xfrm>
        </p:spPr>
        <p:txBody>
          <a:bodyPr/>
          <a:lstStyle/>
          <a:p>
            <a:r>
              <a:rPr lang="en-US" dirty="0" smtClean="0"/>
              <a:t>Siamak Farhad</a:t>
            </a:r>
          </a:p>
          <a:p>
            <a:r>
              <a:rPr lang="en-US" dirty="0" smtClean="0"/>
              <a:t>July 24, 2013</a:t>
            </a:r>
            <a:endParaRPr lang="en-CA" dirty="0"/>
          </a:p>
        </p:txBody>
      </p:sp>
      <p:pic>
        <p:nvPicPr>
          <p:cNvPr id="4" name="Picture 2" descr="http://www.universityaffairs.ca/margin-notes/wp-content/uploads/2009/07/0724uwlogomarketing.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884" y="4273279"/>
            <a:ext cx="2108653" cy="21956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4" descr="C:\Documents and Settings\Nature\Desktop\Lab Work\2012 Winter Work\Modified pics\ancel 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9229" y="4926422"/>
            <a:ext cx="4036477" cy="1412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137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349" y="139113"/>
            <a:ext cx="11364686" cy="1049689"/>
          </a:xfrm>
        </p:spPr>
        <p:txBody>
          <a:bodyPr>
            <a:normAutofit fontScale="90000"/>
          </a:bodyPr>
          <a:lstStyle/>
          <a:p>
            <a:r>
              <a:rPr lang="en-US" sz="4200" b="1" dirty="0" smtClean="0">
                <a:solidFill>
                  <a:srgbClr val="FF0000"/>
                </a:solidFill>
              </a:rPr>
              <a:t>Ethanol Mole Fraction in </a:t>
            </a:r>
            <a:r>
              <a:rPr lang="en-CA" sz="4000" b="1" dirty="0" smtClean="0">
                <a:solidFill>
                  <a:srgbClr val="FF0000"/>
                </a:solidFill>
              </a:rPr>
              <a:t>Alcohol Reference Solution (Cont’d)</a:t>
            </a:r>
            <a:endParaRPr lang="en-CA" sz="4200" b="1" dirty="0">
              <a:solidFill>
                <a:srgbClr val="FF0000"/>
              </a:solidFill>
            </a:endParaRPr>
          </a:p>
        </p:txBody>
      </p:sp>
      <p:sp>
        <p:nvSpPr>
          <p:cNvPr id="3" name="Content Placeholder 2"/>
          <p:cNvSpPr>
            <a:spLocks noGrp="1"/>
          </p:cNvSpPr>
          <p:nvPr>
            <p:ph idx="1"/>
          </p:nvPr>
        </p:nvSpPr>
        <p:spPr>
          <a:xfrm>
            <a:off x="677272" y="1578429"/>
            <a:ext cx="10556785" cy="5057502"/>
          </a:xfrm>
        </p:spPr>
        <p:txBody>
          <a:bodyPr>
            <a:normAutofit/>
          </a:bodyPr>
          <a:lstStyle/>
          <a:p>
            <a:r>
              <a:rPr lang="en-US" dirty="0" smtClean="0"/>
              <a:t>Which equation (e.g. Van </a:t>
            </a:r>
            <a:r>
              <a:rPr lang="en-US" dirty="0" err="1" smtClean="0"/>
              <a:t>Laar</a:t>
            </a:r>
            <a:r>
              <a:rPr lang="en-US" dirty="0" smtClean="0"/>
              <a:t>, NRTL, UNIQUAC, </a:t>
            </a:r>
            <a:r>
              <a:rPr lang="en-US" dirty="0" err="1" smtClean="0"/>
              <a:t>Margules</a:t>
            </a:r>
            <a:r>
              <a:rPr lang="en-US" dirty="0" smtClean="0"/>
              <a:t>, Wilson, </a:t>
            </a:r>
            <a:r>
              <a:rPr lang="en-US" dirty="0" err="1" smtClean="0"/>
              <a:t>etc</a:t>
            </a:r>
            <a:r>
              <a:rPr lang="en-US" dirty="0" smtClean="0"/>
              <a:t>) is more accurate to predict the activity coefficient for a dilute mixture of ethanol in water?</a:t>
            </a:r>
          </a:p>
          <a:p>
            <a:pPr marL="0" indent="0">
              <a:buNone/>
            </a:pPr>
            <a:r>
              <a:rPr lang="en-US" dirty="0" smtClean="0"/>
              <a:t> </a:t>
            </a:r>
            <a:endParaRPr lang="en-US" sz="800" dirty="0" smtClean="0"/>
          </a:p>
          <a:p>
            <a:r>
              <a:rPr lang="en-US" dirty="0" smtClean="0"/>
              <a:t>The method used in previous slides is a sample. Use/establish another method to calculate the volume of liquid ethanol in water if you think that another model is more accurate.</a:t>
            </a:r>
            <a:endParaRPr lang="en-US" dirty="0"/>
          </a:p>
        </p:txBody>
      </p:sp>
    </p:spTree>
    <p:extLst>
      <p:ext uri="{BB962C8B-B14F-4D97-AF65-F5344CB8AC3E}">
        <p14:creationId xmlns:p14="http://schemas.microsoft.com/office/powerpoint/2010/main" val="3539297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662"/>
            <a:ext cx="10515600" cy="1325563"/>
          </a:xfrm>
        </p:spPr>
        <p:txBody>
          <a:bodyPr/>
          <a:lstStyle/>
          <a:p>
            <a:r>
              <a:rPr lang="en-CA" b="1" dirty="0" smtClean="0">
                <a:solidFill>
                  <a:srgbClr val="FF0000"/>
                </a:solidFill>
              </a:rPr>
              <a:t>Task 3: Sensor Fabrication &amp; Testing</a:t>
            </a:r>
            <a:endParaRPr lang="en-CA" dirty="0">
              <a:solidFill>
                <a:srgbClr val="FF0000"/>
              </a:solidFill>
            </a:endParaRPr>
          </a:p>
        </p:txBody>
      </p:sp>
      <p:sp>
        <p:nvSpPr>
          <p:cNvPr id="3" name="Content Placeholder 2"/>
          <p:cNvSpPr>
            <a:spLocks noGrp="1"/>
          </p:cNvSpPr>
          <p:nvPr>
            <p:ph idx="1"/>
          </p:nvPr>
        </p:nvSpPr>
        <p:spPr>
          <a:xfrm>
            <a:off x="838200" y="1615232"/>
            <a:ext cx="5951018" cy="4826028"/>
          </a:xfrm>
        </p:spPr>
        <p:txBody>
          <a:bodyPr>
            <a:normAutofit/>
          </a:bodyPr>
          <a:lstStyle/>
          <a:p>
            <a:r>
              <a:rPr lang="en-CA" dirty="0" smtClean="0"/>
              <a:t>Repeatable sensor/MEA fabrication and Testing.</a:t>
            </a:r>
          </a:p>
          <a:p>
            <a:endParaRPr lang="en-CA" sz="800" dirty="0" smtClean="0"/>
          </a:p>
          <a:p>
            <a:r>
              <a:rPr lang="en-US" altLang="zh-CN" dirty="0"/>
              <a:t>Procedures for Sensor/MEA</a:t>
            </a:r>
            <a:r>
              <a:rPr lang="zh-CN" altLang="en-US" dirty="0"/>
              <a:t> </a:t>
            </a:r>
            <a:r>
              <a:rPr lang="en-US" altLang="zh-CN" dirty="0"/>
              <a:t>Fabrication: </a:t>
            </a:r>
          </a:p>
          <a:p>
            <a:pPr lvl="1"/>
            <a:r>
              <a:rPr lang="en-US" altLang="zh-CN" dirty="0" err="1"/>
              <a:t>Nafion</a:t>
            </a:r>
            <a:r>
              <a:rPr lang="en-US" altLang="zh-CN" dirty="0"/>
              <a:t> membrane </a:t>
            </a:r>
            <a:r>
              <a:rPr lang="en-US" altLang="zh-CN" dirty="0">
                <a:ea typeface="黑体" panose="02010609060101010101" pitchFamily="49" charset="-122"/>
              </a:rPr>
              <a:t>purification</a:t>
            </a:r>
            <a:endParaRPr lang="zh-CN" altLang="en-US" dirty="0">
              <a:ea typeface="黑体" panose="02010609060101010101" pitchFamily="49" charset="-122"/>
            </a:endParaRPr>
          </a:p>
          <a:p>
            <a:pPr lvl="1"/>
            <a:r>
              <a:rPr lang="en-US" altLang="zh-CN" dirty="0">
                <a:ea typeface="黑体" panose="02010609060101010101" pitchFamily="49" charset="-122"/>
              </a:rPr>
              <a:t>Preparation of catalyst ink &amp; coating on gas diffusion layer (GDL)</a:t>
            </a:r>
            <a:endParaRPr lang="zh-CN" altLang="en-US" dirty="0">
              <a:ea typeface="黑体" panose="02010609060101010101" pitchFamily="49" charset="-122"/>
            </a:endParaRPr>
          </a:p>
          <a:p>
            <a:pPr lvl="1"/>
            <a:r>
              <a:rPr lang="en-US" altLang="zh-CN" dirty="0">
                <a:ea typeface="黑体" panose="02010609060101010101" pitchFamily="49" charset="-122"/>
              </a:rPr>
              <a:t>Hot-pressing</a:t>
            </a:r>
            <a:endParaRPr lang="zh-CN" altLang="en-US" dirty="0">
              <a:ea typeface="黑体" panose="02010609060101010101" pitchFamily="49" charset="-122"/>
            </a:endParaRPr>
          </a:p>
          <a:p>
            <a:endParaRPr lang="en-CA" dirty="0" smtClean="0"/>
          </a:p>
          <a:p>
            <a:endParaRPr lang="en-CA" dirty="0"/>
          </a:p>
          <a:p>
            <a:endParaRPr lang="en-CA" dirty="0" smtClean="0"/>
          </a:p>
        </p:txBody>
      </p:sp>
      <p:pic>
        <p:nvPicPr>
          <p:cNvPr id="6146" name="Picture 2" descr="http://www.r-expo.jp/exhiSearch/show_image.php?file=guvJCe9G6hAzKHLFnoRX_1&amp;id=783">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225" t="6968" r="14916" b="7739"/>
          <a:stretch/>
        </p:blipFill>
        <p:spPr bwMode="auto">
          <a:xfrm>
            <a:off x="7566727" y="2039193"/>
            <a:ext cx="3787073" cy="322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366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05832" y="36942"/>
            <a:ext cx="10515600" cy="1003296"/>
          </a:xfrm>
        </p:spPr>
        <p:txBody>
          <a:bodyPr/>
          <a:lstStyle/>
          <a:p>
            <a:pPr algn="ctr"/>
            <a:r>
              <a:rPr lang="en-US" altLang="zh-CN" b="1" dirty="0" err="1" smtClean="0">
                <a:solidFill>
                  <a:srgbClr val="FF0000"/>
                </a:solidFill>
                <a:ea typeface="黑体" panose="02010609060101010101" pitchFamily="49" charset="-122"/>
              </a:rPr>
              <a:t>Nafion</a:t>
            </a:r>
            <a:r>
              <a:rPr lang="en-US" altLang="zh-CN" b="1" dirty="0" smtClean="0">
                <a:solidFill>
                  <a:srgbClr val="FF0000"/>
                </a:solidFill>
                <a:ea typeface="黑体" panose="02010609060101010101" pitchFamily="49" charset="-122"/>
              </a:rPr>
              <a:t> Membrane Purification</a:t>
            </a:r>
            <a:endParaRPr lang="zh-CN" altLang="en-US" b="1" dirty="0" smtClean="0">
              <a:solidFill>
                <a:srgbClr val="FF0000"/>
              </a:solidFill>
              <a:ea typeface="黑体" panose="02010609060101010101" pitchFamily="49" charset="-122"/>
            </a:endParaRPr>
          </a:p>
        </p:txBody>
      </p:sp>
      <p:sp>
        <p:nvSpPr>
          <p:cNvPr id="3075" name="Rectangle 3"/>
          <p:cNvSpPr>
            <a:spLocks noGrp="1" noChangeArrowheads="1"/>
          </p:cNvSpPr>
          <p:nvPr>
            <p:ph type="body" idx="1"/>
          </p:nvPr>
        </p:nvSpPr>
        <p:spPr>
          <a:xfrm>
            <a:off x="587347" y="1040238"/>
            <a:ext cx="10587754" cy="4525963"/>
          </a:xfrm>
        </p:spPr>
        <p:txBody>
          <a:bodyPr>
            <a:normAutofit/>
          </a:bodyPr>
          <a:lstStyle/>
          <a:p>
            <a:pPr marL="266700" lvl="1" indent="-266700"/>
            <a:r>
              <a:rPr lang="en-CA" sz="2800" dirty="0"/>
              <a:t>The membrane is immersed in DDI water for </a:t>
            </a:r>
            <a:r>
              <a:rPr lang="en-CA" sz="2800" dirty="0" smtClean="0"/>
              <a:t>24h </a:t>
            </a:r>
            <a:r>
              <a:rPr lang="en-CA" sz="2800" dirty="0"/>
              <a:t>and subsequently boiled for </a:t>
            </a:r>
            <a:r>
              <a:rPr lang="en-CA" sz="2800" dirty="0" smtClean="0"/>
              <a:t>1h. </a:t>
            </a:r>
            <a:endParaRPr lang="en-CA" sz="2800" dirty="0"/>
          </a:p>
          <a:p>
            <a:pPr marL="266700" lvl="1" indent="-266700"/>
            <a:r>
              <a:rPr lang="en-CA" sz="2800" dirty="0"/>
              <a:t>To remove organic and inorganic contaminants, the membrane is boiled in 5-vol% H</a:t>
            </a:r>
            <a:r>
              <a:rPr lang="en-CA" sz="2800" baseline="-25000" dirty="0"/>
              <a:t>2</a:t>
            </a:r>
            <a:r>
              <a:rPr lang="en-CA" sz="2800" dirty="0"/>
              <a:t>O</a:t>
            </a:r>
            <a:r>
              <a:rPr lang="en-CA" sz="2800" baseline="-25000" dirty="0"/>
              <a:t>2</a:t>
            </a:r>
            <a:r>
              <a:rPr lang="en-CA" sz="2800" dirty="0"/>
              <a:t> solution for </a:t>
            </a:r>
            <a:r>
              <a:rPr lang="en-CA" sz="2800" dirty="0" smtClean="0"/>
              <a:t>1h and </a:t>
            </a:r>
            <a:r>
              <a:rPr lang="en-CA" sz="2800" dirty="0"/>
              <a:t>subsequently </a:t>
            </a:r>
            <a:r>
              <a:rPr lang="en-US" altLang="zh-CN" sz="2800" dirty="0"/>
              <a:t>rinsed with DDI water for 3 times and boil in DDI water for 1h</a:t>
            </a:r>
            <a:r>
              <a:rPr lang="en-CA" sz="2800" dirty="0"/>
              <a:t>. </a:t>
            </a:r>
          </a:p>
          <a:p>
            <a:pPr marL="266700" lvl="1" indent="-266700"/>
            <a:r>
              <a:rPr lang="en-CA" sz="2800" dirty="0"/>
              <a:t>The membrane is converted into the acid form by boiling it in </a:t>
            </a:r>
            <a:r>
              <a:rPr lang="en-CA" sz="2800" dirty="0" smtClean="0"/>
              <a:t>1M </a:t>
            </a:r>
            <a:r>
              <a:rPr lang="en-CA" sz="2800" dirty="0"/>
              <a:t>(</a:t>
            </a:r>
            <a:r>
              <a:rPr lang="en-CA" sz="2800" dirty="0" err="1"/>
              <a:t>mol</a:t>
            </a:r>
            <a:r>
              <a:rPr lang="en-CA" sz="2800" dirty="0"/>
              <a:t>/L) H</a:t>
            </a:r>
            <a:r>
              <a:rPr lang="en-CA" sz="2800" baseline="-25000" dirty="0"/>
              <a:t>2</a:t>
            </a:r>
            <a:r>
              <a:rPr lang="en-CA" sz="2800" dirty="0"/>
              <a:t>SO</a:t>
            </a:r>
            <a:r>
              <a:rPr lang="en-CA" sz="2800" baseline="-25000" dirty="0"/>
              <a:t>4</a:t>
            </a:r>
            <a:r>
              <a:rPr lang="en-CA" sz="2800" dirty="0"/>
              <a:t> solution for </a:t>
            </a:r>
            <a:r>
              <a:rPr lang="en-CA" sz="2800" dirty="0" smtClean="0"/>
              <a:t>1h, </a:t>
            </a:r>
            <a:r>
              <a:rPr lang="en-CA" sz="2800" dirty="0"/>
              <a:t>followed by </a:t>
            </a:r>
            <a:r>
              <a:rPr lang="en-US" altLang="zh-CN" sz="2800" dirty="0"/>
              <a:t>rinsing with DDI water for 3 times and </a:t>
            </a:r>
            <a:r>
              <a:rPr lang="en-US" altLang="zh-CN" sz="2800" dirty="0" smtClean="0"/>
              <a:t>boiling </a:t>
            </a:r>
            <a:r>
              <a:rPr lang="en-US" altLang="zh-CN" sz="2800" dirty="0"/>
              <a:t>in DDI water for 1h</a:t>
            </a:r>
            <a:r>
              <a:rPr lang="en-CA" sz="2800" dirty="0"/>
              <a:t>. </a:t>
            </a:r>
          </a:p>
          <a:p>
            <a:r>
              <a:rPr lang="en-CA" dirty="0"/>
              <a:t>After completing the purification </a:t>
            </a:r>
            <a:r>
              <a:rPr lang="en-CA" dirty="0" smtClean="0"/>
              <a:t>procedure, the membrane should be stored in DDI water at room temperature prior to use.</a:t>
            </a:r>
            <a:endParaRPr lang="zh-CN" altLang="en-US" dirty="0">
              <a:ea typeface="楷体_GB2312" pitchFamily="1" charset="-122"/>
            </a:endParaRPr>
          </a:p>
        </p:txBody>
      </p:sp>
      <p:pic>
        <p:nvPicPr>
          <p:cNvPr id="3076" name="Picture 4" descr="C2D{DZMQ]9HFIIWU3LHJ72V"/>
          <p:cNvPicPr>
            <a:picLocks noChangeAspect="1" noChangeArrowheads="1"/>
          </p:cNvPicPr>
          <p:nvPr/>
        </p:nvPicPr>
        <p:blipFill rotWithShape="1">
          <a:blip r:embed="rId2">
            <a:extLst>
              <a:ext uri="{28A0092B-C50C-407E-A947-70E740481C1C}">
                <a14:useLocalDpi xmlns:a14="http://schemas.microsoft.com/office/drawing/2010/main" val="0"/>
              </a:ext>
            </a:extLst>
          </a:blip>
          <a:srcRect t="11444" b="4020"/>
          <a:stretch/>
        </p:blipFill>
        <p:spPr bwMode="auto">
          <a:xfrm>
            <a:off x="8519565" y="5362048"/>
            <a:ext cx="1905000" cy="135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descr="图像0840"/>
          <p:cNvPicPr>
            <a:picLocks noChangeAspect="1" noChangeArrowheads="1"/>
          </p:cNvPicPr>
          <p:nvPr/>
        </p:nvPicPr>
        <p:blipFill rotWithShape="1">
          <a:blip r:embed="rId3">
            <a:extLst>
              <a:ext uri="{28A0092B-C50C-407E-A947-70E740481C1C}">
                <a14:useLocalDpi xmlns:a14="http://schemas.microsoft.com/office/drawing/2010/main" val="0"/>
              </a:ext>
            </a:extLst>
          </a:blip>
          <a:srcRect t="31633"/>
          <a:stretch/>
        </p:blipFill>
        <p:spPr bwMode="auto">
          <a:xfrm>
            <a:off x="1432965" y="5494777"/>
            <a:ext cx="2133600" cy="1094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右箭头 1"/>
          <p:cNvSpPr/>
          <p:nvPr/>
        </p:nvSpPr>
        <p:spPr>
          <a:xfrm>
            <a:off x="3566565" y="5812389"/>
            <a:ext cx="4953000" cy="458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solidFill>
                <a:srgbClr val="FFFFFF"/>
              </a:solidFill>
            </a:endParaRPr>
          </a:p>
        </p:txBody>
      </p:sp>
    </p:spTree>
    <p:extLst>
      <p:ext uri="{BB962C8B-B14F-4D97-AF65-F5344CB8AC3E}">
        <p14:creationId xmlns:p14="http://schemas.microsoft.com/office/powerpoint/2010/main" val="3733399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1000" y="128124"/>
            <a:ext cx="11342913" cy="1143000"/>
          </a:xfrm>
        </p:spPr>
        <p:txBody>
          <a:bodyPr>
            <a:noAutofit/>
          </a:bodyPr>
          <a:lstStyle/>
          <a:p>
            <a:pPr algn="ctr"/>
            <a:r>
              <a:rPr lang="en-US" altLang="zh-CN" b="1" dirty="0" smtClean="0">
                <a:solidFill>
                  <a:srgbClr val="FF0000"/>
                </a:solidFill>
                <a:ea typeface="黑体" panose="02010609060101010101" pitchFamily="49" charset="-122"/>
              </a:rPr>
              <a:t>Preparation of Catalyst Ink &amp; Coating on GDL</a:t>
            </a:r>
            <a:endParaRPr lang="zh-CN" altLang="en-US" b="1" dirty="0" smtClean="0">
              <a:solidFill>
                <a:srgbClr val="FF0000"/>
              </a:solidFill>
              <a:ea typeface="黑体" panose="02010609060101010101" pitchFamily="49" charset="-122"/>
            </a:endParaRPr>
          </a:p>
        </p:txBody>
      </p:sp>
      <p:sp>
        <p:nvSpPr>
          <p:cNvPr id="6147" name="Rectangle 3"/>
          <p:cNvSpPr>
            <a:spLocks noGrp="1" noChangeArrowheads="1"/>
          </p:cNvSpPr>
          <p:nvPr>
            <p:ph type="body" idx="1"/>
          </p:nvPr>
        </p:nvSpPr>
        <p:spPr>
          <a:xfrm>
            <a:off x="857757" y="1424872"/>
            <a:ext cx="8083942" cy="5133048"/>
          </a:xfrm>
        </p:spPr>
        <p:txBody>
          <a:bodyPr>
            <a:normAutofit/>
          </a:bodyPr>
          <a:lstStyle/>
          <a:p>
            <a:pPr eaLnBrk="1" hangingPunct="1"/>
            <a:r>
              <a:rPr lang="en-US" altLang="en-US" dirty="0" smtClean="0">
                <a:ea typeface="楷体_GB2312" pitchFamily="1" charset="-122"/>
              </a:rPr>
              <a:t>Use </a:t>
            </a:r>
            <a:r>
              <a:rPr lang="en-US" altLang="en-US" dirty="0" err="1" smtClean="0">
                <a:ea typeface="楷体_GB2312" pitchFamily="1" charset="-122"/>
              </a:rPr>
              <a:t>Pt</a:t>
            </a:r>
            <a:r>
              <a:rPr lang="en-US" altLang="en-US" dirty="0" smtClean="0">
                <a:ea typeface="楷体_GB2312" pitchFamily="1" charset="-122"/>
              </a:rPr>
              <a:t>/C (28.2 </a:t>
            </a:r>
            <a:r>
              <a:rPr lang="en-US" altLang="en-US" dirty="0" err="1" smtClean="0">
                <a:ea typeface="楷体_GB2312" pitchFamily="1" charset="-122"/>
              </a:rPr>
              <a:t>wt</a:t>
            </a:r>
            <a:r>
              <a:rPr lang="en-US" altLang="en-US" dirty="0" smtClean="0">
                <a:ea typeface="楷体_GB2312" pitchFamily="1" charset="-122"/>
              </a:rPr>
              <a:t>% </a:t>
            </a:r>
            <a:r>
              <a:rPr lang="en-US" altLang="en-US" dirty="0" err="1" smtClean="0">
                <a:ea typeface="楷体_GB2312" pitchFamily="1" charset="-122"/>
              </a:rPr>
              <a:t>Pt</a:t>
            </a:r>
            <a:r>
              <a:rPr lang="en-US" altLang="en-US" dirty="0" smtClean="0">
                <a:ea typeface="楷体_GB2312" pitchFamily="1" charset="-122"/>
              </a:rPr>
              <a:t>) as the catalyst and </a:t>
            </a:r>
            <a:r>
              <a:rPr lang="en-US" altLang="en-US" dirty="0" err="1" smtClean="0">
                <a:ea typeface="楷体_GB2312" pitchFamily="1" charset="-122"/>
              </a:rPr>
              <a:t>Nafion</a:t>
            </a:r>
            <a:r>
              <a:rPr lang="en-US" altLang="en-US" dirty="0" smtClean="0">
                <a:ea typeface="楷体_GB2312" pitchFamily="1" charset="-122"/>
              </a:rPr>
              <a:t> (5 </a:t>
            </a:r>
            <a:r>
              <a:rPr lang="en-US" altLang="en-US" dirty="0" err="1" smtClean="0">
                <a:ea typeface="楷体_GB2312" pitchFamily="1" charset="-122"/>
              </a:rPr>
              <a:t>wt</a:t>
            </a:r>
            <a:r>
              <a:rPr lang="en-US" altLang="en-US" dirty="0" smtClean="0">
                <a:ea typeface="楷体_GB2312" pitchFamily="1" charset="-122"/>
              </a:rPr>
              <a:t>%) as the ionomer.</a:t>
            </a:r>
          </a:p>
          <a:p>
            <a:pPr eaLnBrk="1" hangingPunct="1"/>
            <a:r>
              <a:rPr lang="en-US" altLang="en-US" dirty="0" smtClean="0">
                <a:ea typeface="楷体_GB2312" pitchFamily="1" charset="-122"/>
              </a:rPr>
              <a:t>The ratio of the catalyst and ionomer is 3:1 </a:t>
            </a:r>
            <a:r>
              <a:rPr lang="en-US" altLang="en-US" dirty="0">
                <a:ea typeface="楷体_GB2312" pitchFamily="1" charset="-122"/>
              </a:rPr>
              <a:t>(</a:t>
            </a:r>
            <a:r>
              <a:rPr lang="en-US" altLang="en-US" dirty="0" err="1" smtClean="0">
                <a:ea typeface="楷体_GB2312" pitchFamily="1" charset="-122"/>
              </a:rPr>
              <a:t>wt</a:t>
            </a:r>
            <a:r>
              <a:rPr lang="en-US" altLang="en-US" dirty="0" smtClean="0">
                <a:ea typeface="楷体_GB2312" pitchFamily="1" charset="-122"/>
              </a:rPr>
              <a:t>/</a:t>
            </a:r>
            <a:r>
              <a:rPr lang="en-US" altLang="en-US" dirty="0" err="1" smtClean="0">
                <a:ea typeface="楷体_GB2312" pitchFamily="1" charset="-122"/>
              </a:rPr>
              <a:t>wt</a:t>
            </a:r>
            <a:r>
              <a:rPr lang="en-US" altLang="en-US" dirty="0" smtClean="0">
                <a:ea typeface="楷体_GB2312" pitchFamily="1" charset="-122"/>
              </a:rPr>
              <a:t>). Indeed, the fraction of catalyst is 0.75 and ionomer is 0.25. </a:t>
            </a:r>
            <a:endParaRPr lang="en-US" altLang="en-US" dirty="0">
              <a:ea typeface="楷体_GB2312" pitchFamily="1" charset="-122"/>
            </a:endParaRPr>
          </a:p>
          <a:p>
            <a:r>
              <a:rPr lang="en-US" altLang="en-US" dirty="0" smtClean="0">
                <a:ea typeface="楷体_GB2312" pitchFamily="1" charset="-122"/>
              </a:rPr>
              <a:t>Weigh </a:t>
            </a:r>
            <a:r>
              <a:rPr lang="en-US" altLang="en-US" dirty="0">
                <a:ea typeface="楷体_GB2312" pitchFamily="1" charset="-122"/>
              </a:rPr>
              <a:t>the </a:t>
            </a:r>
            <a:r>
              <a:rPr lang="en-US" altLang="en-US" dirty="0" err="1" smtClean="0">
                <a:ea typeface="楷体_GB2312" pitchFamily="1" charset="-122"/>
              </a:rPr>
              <a:t>Pt</a:t>
            </a:r>
            <a:r>
              <a:rPr lang="en-US" altLang="en-US" dirty="0" smtClean="0">
                <a:ea typeface="楷体_GB2312" pitchFamily="1" charset="-122"/>
              </a:rPr>
              <a:t>/C and </a:t>
            </a:r>
            <a:r>
              <a:rPr lang="en-US" altLang="en-US" dirty="0" err="1" smtClean="0">
                <a:ea typeface="楷体_GB2312" pitchFamily="1" charset="-122"/>
              </a:rPr>
              <a:t>Nafion</a:t>
            </a:r>
            <a:r>
              <a:rPr lang="en-US" altLang="en-US" dirty="0" smtClean="0">
                <a:ea typeface="楷体_GB2312" pitchFamily="1" charset="-122"/>
              </a:rPr>
              <a:t> for achieving x (mg/cm</a:t>
            </a:r>
            <a:r>
              <a:rPr lang="en-US" altLang="en-US" baseline="30000" dirty="0" smtClean="0">
                <a:ea typeface="楷体_GB2312" pitchFamily="1" charset="-122"/>
              </a:rPr>
              <a:t>2</a:t>
            </a:r>
            <a:r>
              <a:rPr lang="en-US" altLang="en-US" dirty="0" smtClean="0">
                <a:ea typeface="楷体_GB2312" pitchFamily="1" charset="-122"/>
              </a:rPr>
              <a:t>) </a:t>
            </a:r>
            <a:r>
              <a:rPr lang="en-US" altLang="en-US" dirty="0" err="1" smtClean="0">
                <a:ea typeface="楷体_GB2312" pitchFamily="1" charset="-122"/>
              </a:rPr>
              <a:t>Pt</a:t>
            </a:r>
            <a:r>
              <a:rPr lang="en-US" altLang="en-US" dirty="0" smtClean="0">
                <a:ea typeface="楷体_GB2312" pitchFamily="1" charset="-122"/>
              </a:rPr>
              <a:t> loading on y cm</a:t>
            </a:r>
            <a:r>
              <a:rPr lang="en-US" altLang="en-US" baseline="30000" dirty="0" smtClean="0">
                <a:ea typeface="楷体_GB2312" pitchFamily="1" charset="-122"/>
              </a:rPr>
              <a:t>2</a:t>
            </a:r>
            <a:r>
              <a:rPr lang="en-US" altLang="en-US" dirty="0" smtClean="0">
                <a:ea typeface="楷体_GB2312" pitchFamily="1" charset="-122"/>
              </a:rPr>
              <a:t> active area of MEA.</a:t>
            </a:r>
          </a:p>
          <a:p>
            <a:pPr eaLnBrk="1" hangingPunct="1"/>
            <a:r>
              <a:rPr lang="en-US" altLang="en-US" dirty="0" smtClean="0">
                <a:ea typeface="楷体_GB2312" pitchFamily="1" charset="-122"/>
              </a:rPr>
              <a:t>Adding </a:t>
            </a:r>
            <a:r>
              <a:rPr lang="en-US" altLang="en-US" dirty="0">
                <a:ea typeface="楷体_GB2312" pitchFamily="1" charset="-122"/>
              </a:rPr>
              <a:t>the 2-propanol as </a:t>
            </a:r>
            <a:r>
              <a:rPr lang="en-US" dirty="0"/>
              <a:t>dispersing agent </a:t>
            </a:r>
            <a:r>
              <a:rPr lang="en-US" dirty="0" smtClean="0"/>
              <a:t>(as a sample, add 1 mL 2-propanol for each 6 mg of </a:t>
            </a:r>
            <a:r>
              <a:rPr lang="en-US" dirty="0" err="1" smtClean="0"/>
              <a:t>Pt</a:t>
            </a:r>
            <a:r>
              <a:rPr lang="en-US" dirty="0" smtClean="0"/>
              <a:t>/C).</a:t>
            </a:r>
            <a:endParaRPr lang="en-US" altLang="en-US" dirty="0">
              <a:ea typeface="楷体_GB2312" pitchFamily="1" charset="-122"/>
            </a:endParaRPr>
          </a:p>
          <a:p>
            <a:pPr eaLnBrk="1" hangingPunct="1"/>
            <a:r>
              <a:rPr lang="en-US" altLang="en-US" dirty="0">
                <a:ea typeface="楷体_GB2312" pitchFamily="1" charset="-122"/>
              </a:rPr>
              <a:t>Sonicating for </a:t>
            </a:r>
            <a:r>
              <a:rPr lang="en-US" altLang="en-US" dirty="0" smtClean="0">
                <a:ea typeface="楷体_GB2312" pitchFamily="1" charset="-122"/>
              </a:rPr>
              <a:t>2h</a:t>
            </a:r>
            <a:endParaRPr lang="en-US" altLang="en-US" sz="2400" dirty="0">
              <a:ea typeface="楷体_GB2312" pitchFamily="1" charset="-122"/>
            </a:endParaRPr>
          </a:p>
        </p:txBody>
      </p:sp>
      <p:sp>
        <p:nvSpPr>
          <p:cNvPr id="4100" name="Rectangle 4"/>
          <p:cNvSpPr>
            <a:spLocks noChangeArrowheads="1"/>
          </p:cNvSpPr>
          <p:nvPr/>
        </p:nvSpPr>
        <p:spPr bwMode="auto">
          <a:xfrm>
            <a:off x="1524001" y="2672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p>
        </p:txBody>
      </p:sp>
      <p:sp>
        <p:nvSpPr>
          <p:cNvPr id="4101" name="Rectangle 6"/>
          <p:cNvSpPr>
            <a:spLocks noChangeArrowheads="1"/>
          </p:cNvSpPr>
          <p:nvPr/>
        </p:nvSpPr>
        <p:spPr bwMode="auto">
          <a:xfrm>
            <a:off x="1524001" y="27966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p>
        </p:txBody>
      </p:sp>
      <p:sp>
        <p:nvSpPr>
          <p:cNvPr id="4102" name="Rectangle 7"/>
          <p:cNvSpPr>
            <a:spLocks noChangeArrowheads="1"/>
          </p:cNvSpPr>
          <p:nvPr/>
        </p:nvSpPr>
        <p:spPr bwMode="auto">
          <a:xfrm>
            <a:off x="1524001" y="27156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p>
        </p:txBody>
      </p:sp>
      <p:sp>
        <p:nvSpPr>
          <p:cNvPr id="4103" name="Rectangle 15"/>
          <p:cNvSpPr>
            <a:spLocks noChangeArrowheads="1"/>
          </p:cNvSpPr>
          <p:nvPr/>
        </p:nvSpPr>
        <p:spPr bwMode="auto">
          <a:xfrm>
            <a:off x="1524001" y="27680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p>
        </p:txBody>
      </p:sp>
      <p:pic>
        <p:nvPicPr>
          <p:cNvPr id="4104" name="Picture 19" descr="图像08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0514" y="2541472"/>
            <a:ext cx="24638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4636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1" dur="500"/>
                                        <p:tgtEl>
                                          <p:spTgt spid="614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6" dur="500"/>
                                        <p:tgtEl>
                                          <p:spTgt spid="614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1" dur="500"/>
                                        <p:tgtEl>
                                          <p:spTgt spid="6147">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6"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923251" y="266574"/>
            <a:ext cx="10212148" cy="1143000"/>
          </a:xfrm>
        </p:spPr>
        <p:txBody>
          <a:bodyPr>
            <a:normAutofit fontScale="90000"/>
          </a:bodyPr>
          <a:lstStyle/>
          <a:p>
            <a:r>
              <a:rPr lang="en-US" altLang="zh-CN" b="1" dirty="0" smtClean="0">
                <a:solidFill>
                  <a:srgbClr val="FF0000"/>
                </a:solidFill>
                <a:ea typeface="黑体" panose="02010609060101010101" pitchFamily="49" charset="-122"/>
              </a:rPr>
              <a:t>Required Formulas for Preparation of Catalyst Ink</a:t>
            </a:r>
            <a:endParaRPr lang="en-US" dirty="0" smtClean="0"/>
          </a:p>
        </p:txBody>
      </p:sp>
      <p:graphicFrame>
        <p:nvGraphicFramePr>
          <p:cNvPr id="4" name="Object 5"/>
          <p:cNvGraphicFramePr>
            <a:graphicFrameLocks noChangeAspect="1"/>
          </p:cNvGraphicFramePr>
          <p:nvPr>
            <p:extLst>
              <p:ext uri="{D42A27DB-BD31-4B8C-83A1-F6EECF244321}">
                <p14:modId xmlns:p14="http://schemas.microsoft.com/office/powerpoint/2010/main" val="2127557938"/>
              </p:ext>
            </p:extLst>
          </p:nvPr>
        </p:nvGraphicFramePr>
        <p:xfrm>
          <a:off x="1724026" y="3287231"/>
          <a:ext cx="2633663" cy="1157287"/>
        </p:xfrm>
        <a:graphic>
          <a:graphicData uri="http://schemas.openxmlformats.org/presentationml/2006/ole">
            <mc:AlternateContent xmlns:mc="http://schemas.openxmlformats.org/markup-compatibility/2006">
              <mc:Choice xmlns:v="urn:schemas-microsoft-com:vml" Requires="v">
                <p:oleObj spid="_x0000_s4240" r:id="rId3" imgW="977900" imgH="431800" progId="Equation.3">
                  <p:embed/>
                </p:oleObj>
              </mc:Choice>
              <mc:Fallback>
                <p:oleObj r:id="rId3" imgW="9779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026" y="3287231"/>
                        <a:ext cx="2633663"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AutoShape 9"/>
          <p:cNvSpPr>
            <a:spLocks noChangeArrowheads="1"/>
          </p:cNvSpPr>
          <p:nvPr/>
        </p:nvSpPr>
        <p:spPr bwMode="auto">
          <a:xfrm>
            <a:off x="1495425" y="2449030"/>
            <a:ext cx="2133600" cy="838200"/>
          </a:xfrm>
          <a:prstGeom prst="wedgeRoundRectCallout">
            <a:avLst>
              <a:gd name="adj1" fmla="val 26486"/>
              <a:gd name="adj2" fmla="val 76704"/>
              <a:gd name="adj3" fmla="val 16667"/>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sz="2000" b="1" dirty="0" smtClean="0"/>
              <a:t>Active area </a:t>
            </a:r>
            <a:r>
              <a:rPr lang="en-US" sz="2000" b="1" dirty="0"/>
              <a:t>of MEA</a:t>
            </a:r>
          </a:p>
        </p:txBody>
      </p:sp>
      <p:sp>
        <p:nvSpPr>
          <p:cNvPr id="7" name="AutoShape 10"/>
          <p:cNvSpPr>
            <a:spLocks noChangeArrowheads="1"/>
          </p:cNvSpPr>
          <p:nvPr/>
        </p:nvSpPr>
        <p:spPr bwMode="auto">
          <a:xfrm>
            <a:off x="3819525" y="2437917"/>
            <a:ext cx="2209800" cy="838200"/>
          </a:xfrm>
          <a:prstGeom prst="wedgeRoundRectCallout">
            <a:avLst>
              <a:gd name="adj1" fmla="val -31824"/>
              <a:gd name="adj2" fmla="val 80491"/>
              <a:gd name="adj3" fmla="val 16667"/>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ea typeface="楷体_GB2312" pitchFamily="1" charset="-122"/>
              </a:rPr>
              <a:t>Theoretical loading of Pt</a:t>
            </a:r>
            <a:endParaRPr lang="zh-CN" altLang="en-US" sz="2000" b="1">
              <a:ea typeface="楷体_GB2312" pitchFamily="1" charset="-122"/>
            </a:endParaRPr>
          </a:p>
          <a:p>
            <a:pPr algn="ctr" eaLnBrk="1" hangingPunct="1"/>
            <a:endParaRPr lang="en-US" altLang="zh-CN" sz="2400" b="1" baseline="30000">
              <a:latin typeface="楷体_GB2312" pitchFamily="1" charset="-122"/>
              <a:ea typeface="楷体_GB2312" pitchFamily="1" charset="-122"/>
            </a:endParaRPr>
          </a:p>
        </p:txBody>
      </p:sp>
      <p:sp>
        <p:nvSpPr>
          <p:cNvPr id="8" name="AutoShape 11"/>
          <p:cNvSpPr>
            <a:spLocks noChangeArrowheads="1"/>
          </p:cNvSpPr>
          <p:nvPr/>
        </p:nvSpPr>
        <p:spPr bwMode="auto">
          <a:xfrm>
            <a:off x="1431925" y="4504844"/>
            <a:ext cx="2286000" cy="838200"/>
          </a:xfrm>
          <a:prstGeom prst="wedgeRoundRectCallout">
            <a:avLst>
              <a:gd name="adj1" fmla="val 21528"/>
              <a:gd name="adj2" fmla="val -70074"/>
              <a:gd name="adj3" fmla="val 16667"/>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ea typeface="楷体_GB2312" pitchFamily="1" charset="-122"/>
              </a:rPr>
              <a:t>Efficiency of spraying</a:t>
            </a:r>
            <a:endParaRPr lang="zh-CN" altLang="en-US" sz="2000" b="1" dirty="0">
              <a:ea typeface="楷体_GB2312" pitchFamily="1" charset="-122"/>
            </a:endParaRPr>
          </a:p>
        </p:txBody>
      </p:sp>
      <p:sp>
        <p:nvSpPr>
          <p:cNvPr id="9" name="AutoShape 12"/>
          <p:cNvSpPr>
            <a:spLocks noChangeArrowheads="1"/>
          </p:cNvSpPr>
          <p:nvPr/>
        </p:nvSpPr>
        <p:spPr bwMode="auto">
          <a:xfrm>
            <a:off x="3819525" y="4504844"/>
            <a:ext cx="2286000" cy="838200"/>
          </a:xfrm>
          <a:prstGeom prst="wedgeRoundRectCallout">
            <a:avLst>
              <a:gd name="adj1" fmla="val -34583"/>
              <a:gd name="adj2" fmla="val -66097"/>
              <a:gd name="adj3" fmla="val 16667"/>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ea typeface="楷体_GB2312" pitchFamily="1" charset="-122"/>
              </a:rPr>
              <a:t>Weight ratio of </a:t>
            </a:r>
            <a:r>
              <a:rPr lang="en-US" altLang="zh-CN" sz="2000" b="1" dirty="0" err="1" smtClean="0">
                <a:ea typeface="楷体_GB2312" pitchFamily="1" charset="-122"/>
              </a:rPr>
              <a:t>Pt</a:t>
            </a:r>
            <a:r>
              <a:rPr lang="en-US" altLang="zh-CN" sz="2000" b="1" dirty="0" smtClean="0">
                <a:ea typeface="楷体_GB2312" pitchFamily="1" charset="-122"/>
              </a:rPr>
              <a:t> in </a:t>
            </a:r>
            <a:r>
              <a:rPr lang="en-US" altLang="zh-CN" sz="2000" b="1" dirty="0" err="1">
                <a:ea typeface="楷体_GB2312" pitchFamily="1" charset="-122"/>
              </a:rPr>
              <a:t>Pt</a:t>
            </a:r>
            <a:r>
              <a:rPr lang="en-US" altLang="zh-CN" sz="2000" b="1" dirty="0">
                <a:ea typeface="楷体_GB2312" pitchFamily="1" charset="-122"/>
              </a:rPr>
              <a:t>/C</a:t>
            </a:r>
            <a:endParaRPr lang="zh-CN" altLang="en-US" sz="2000" b="1" dirty="0">
              <a:ea typeface="楷体_GB2312" pitchFamily="1" charset="-122"/>
            </a:endParaRPr>
          </a:p>
        </p:txBody>
      </p:sp>
      <p:sp>
        <p:nvSpPr>
          <p:cNvPr id="10" name="AutoShape 13"/>
          <p:cNvSpPr>
            <a:spLocks noChangeArrowheads="1"/>
          </p:cNvSpPr>
          <p:nvPr/>
        </p:nvSpPr>
        <p:spPr bwMode="auto">
          <a:xfrm>
            <a:off x="6248400" y="4457217"/>
            <a:ext cx="2476500" cy="838200"/>
          </a:xfrm>
          <a:prstGeom prst="wedgeRoundRectCallout">
            <a:avLst>
              <a:gd name="adj1" fmla="val -2173"/>
              <a:gd name="adj2" fmla="val -82111"/>
              <a:gd name="adj3" fmla="val 16667"/>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ltLang="zh-CN" sz="2000" b="1" dirty="0" smtClean="0">
                <a:latin typeface="+mj-lt"/>
                <a:ea typeface="楷体_GB2312" pitchFamily="1" charset="-122"/>
              </a:rPr>
              <a:t>Weight ratio of </a:t>
            </a:r>
            <a:r>
              <a:rPr lang="en-US" altLang="zh-CN" sz="2000" b="1" dirty="0" err="1" smtClean="0">
                <a:latin typeface="+mj-lt"/>
                <a:ea typeface="楷体_GB2312" pitchFamily="1" charset="-122"/>
              </a:rPr>
              <a:t>Nafion</a:t>
            </a:r>
            <a:r>
              <a:rPr lang="en-US" altLang="zh-CN" sz="2000" b="1" dirty="0" smtClean="0">
                <a:latin typeface="+mj-lt"/>
                <a:ea typeface="楷体_GB2312" pitchFamily="1" charset="-122"/>
              </a:rPr>
              <a:t> in the solution</a:t>
            </a:r>
            <a:endParaRPr lang="en-US" altLang="zh-CN" sz="2000" b="1" dirty="0">
              <a:latin typeface="+mj-lt"/>
              <a:ea typeface="楷体_GB2312" pitchFamily="1" charset="-122"/>
            </a:endParaRPr>
          </a:p>
        </p:txBody>
      </p:sp>
      <p:sp>
        <p:nvSpPr>
          <p:cNvPr id="12" name="AutoShape 16"/>
          <p:cNvSpPr>
            <a:spLocks noChangeArrowheads="1"/>
          </p:cNvSpPr>
          <p:nvPr/>
        </p:nvSpPr>
        <p:spPr bwMode="auto">
          <a:xfrm>
            <a:off x="6972300" y="2332877"/>
            <a:ext cx="2552700" cy="750189"/>
          </a:xfrm>
          <a:prstGeom prst="wedgeRoundRectCallout">
            <a:avLst>
              <a:gd name="adj1" fmla="val 33018"/>
              <a:gd name="adj2" fmla="val 96804"/>
              <a:gd name="adj3" fmla="val 16667"/>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ea typeface="楷体_GB2312" pitchFamily="1" charset="-122"/>
              </a:rPr>
              <a:t>Weight fraction </a:t>
            </a:r>
            <a:r>
              <a:rPr lang="en-US" altLang="zh-CN" sz="2000" b="1" dirty="0">
                <a:ea typeface="楷体_GB2312" pitchFamily="1" charset="-122"/>
              </a:rPr>
              <a:t>of </a:t>
            </a:r>
            <a:r>
              <a:rPr lang="en-US" altLang="zh-CN" sz="2000" b="1" dirty="0" err="1">
                <a:ea typeface="楷体_GB2312" pitchFamily="1" charset="-122"/>
              </a:rPr>
              <a:t>Nafion</a:t>
            </a:r>
            <a:r>
              <a:rPr lang="en-US" altLang="zh-CN" sz="2000" b="1" dirty="0">
                <a:ea typeface="楷体_GB2312" pitchFamily="1" charset="-122"/>
              </a:rPr>
              <a:t> in slurry</a:t>
            </a:r>
            <a:endParaRPr lang="zh-CN" altLang="en-US" sz="2000" b="1" dirty="0">
              <a:ea typeface="楷体_GB2312" pitchFamily="1" charset="-122"/>
            </a:endParaRPr>
          </a:p>
        </p:txBody>
      </p:sp>
      <p:sp>
        <p:nvSpPr>
          <p:cNvPr id="13" name="AutoShape 17"/>
          <p:cNvSpPr>
            <a:spLocks noChangeArrowheads="1"/>
          </p:cNvSpPr>
          <p:nvPr/>
        </p:nvSpPr>
        <p:spPr bwMode="auto">
          <a:xfrm>
            <a:off x="8867775" y="4459213"/>
            <a:ext cx="2267624" cy="838200"/>
          </a:xfrm>
          <a:prstGeom prst="wedgeRoundRectCallout">
            <a:avLst>
              <a:gd name="adj1" fmla="val -17611"/>
              <a:gd name="adj2" fmla="val -74778"/>
              <a:gd name="adj3" fmla="val 16667"/>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ea typeface="楷体_GB2312" pitchFamily="1" charset="-122"/>
              </a:rPr>
              <a:t>Weight fraction of </a:t>
            </a:r>
            <a:r>
              <a:rPr lang="en-US" altLang="zh-CN" sz="2000" b="1" dirty="0" err="1">
                <a:ea typeface="楷体_GB2312" pitchFamily="1" charset="-122"/>
              </a:rPr>
              <a:t>Pt</a:t>
            </a:r>
            <a:r>
              <a:rPr lang="en-US" altLang="zh-CN" sz="2000" b="1" dirty="0">
                <a:ea typeface="楷体_GB2312" pitchFamily="1" charset="-122"/>
              </a:rPr>
              <a:t>/C in slurry</a:t>
            </a:r>
            <a:endParaRPr lang="zh-CN" altLang="en-US" sz="2000" b="1" dirty="0">
              <a:ea typeface="楷体_GB2312" pitchFamily="1" charset="-122"/>
            </a:endParaRPr>
          </a:p>
        </p:txBody>
      </p:sp>
      <p:graphicFrame>
        <p:nvGraphicFramePr>
          <p:cNvPr id="14" name="Object 18"/>
          <p:cNvGraphicFramePr>
            <a:graphicFrameLocks noChangeAspect="1"/>
          </p:cNvGraphicFramePr>
          <p:nvPr>
            <p:extLst>
              <p:ext uri="{D42A27DB-BD31-4B8C-83A1-F6EECF244321}">
                <p14:modId xmlns:p14="http://schemas.microsoft.com/office/powerpoint/2010/main" val="4267778090"/>
              </p:ext>
            </p:extLst>
          </p:nvPr>
        </p:nvGraphicFramePr>
        <p:xfrm>
          <a:off x="6248400" y="3287230"/>
          <a:ext cx="3276600" cy="1109662"/>
        </p:xfrm>
        <a:graphic>
          <a:graphicData uri="http://schemas.openxmlformats.org/presentationml/2006/ole">
            <mc:AlternateContent xmlns:mc="http://schemas.openxmlformats.org/markup-compatibility/2006">
              <mc:Choice xmlns:v="urn:schemas-microsoft-com:vml" Requires="v">
                <p:oleObj spid="_x0000_s4241" r:id="rId5" imgW="1397607" imgH="470104" progId="Equation.3">
                  <p:embed/>
                </p:oleObj>
              </mc:Choice>
              <mc:Fallback>
                <p:oleObj r:id="rId5" imgW="1397607" imgH="47010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3287230"/>
                        <a:ext cx="3276600"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2558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0" grpId="0" animBg="1" autoUpdateAnimBg="0"/>
      <p:bldP spid="12" grpId="0" animBg="1" autoUpdateAnimBg="0"/>
      <p:bldP spid="13"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72632" y="94407"/>
            <a:ext cx="8229600" cy="1143000"/>
          </a:xfrm>
        </p:spPr>
        <p:txBody>
          <a:bodyPr/>
          <a:lstStyle/>
          <a:p>
            <a:pPr algn="ctr" eaLnBrk="1" hangingPunct="1"/>
            <a:r>
              <a:rPr lang="en-US" altLang="zh-CN" b="1" dirty="0" smtClean="0">
                <a:solidFill>
                  <a:srgbClr val="FF0000"/>
                </a:solidFill>
                <a:ea typeface="黑体" panose="02010609060101010101" pitchFamily="49" charset="-122"/>
              </a:rPr>
              <a:t>Catalyst Coating</a:t>
            </a:r>
            <a:endParaRPr lang="zh-CN" altLang="en-US" b="1" dirty="0" smtClean="0">
              <a:solidFill>
                <a:srgbClr val="FF0000"/>
              </a:solidFill>
              <a:ea typeface="黑体" panose="02010609060101010101" pitchFamily="49" charset="-122"/>
            </a:endParaRPr>
          </a:p>
        </p:txBody>
      </p:sp>
      <p:sp>
        <p:nvSpPr>
          <p:cNvPr id="6147" name="Rectangle 3"/>
          <p:cNvSpPr>
            <a:spLocks noGrp="1" noChangeArrowheads="1"/>
          </p:cNvSpPr>
          <p:nvPr>
            <p:ph type="body" idx="1"/>
          </p:nvPr>
        </p:nvSpPr>
        <p:spPr>
          <a:xfrm>
            <a:off x="1010156" y="1237407"/>
            <a:ext cx="10399614" cy="5105400"/>
          </a:xfrm>
        </p:spPr>
        <p:txBody>
          <a:bodyPr/>
          <a:lstStyle/>
          <a:p>
            <a:r>
              <a:rPr lang="en-US" altLang="zh-CN" dirty="0">
                <a:ea typeface="楷体_GB2312" pitchFamily="1" charset="-122"/>
              </a:rPr>
              <a:t>Weigh the </a:t>
            </a:r>
            <a:r>
              <a:rPr lang="en-US" altLang="zh-CN" dirty="0">
                <a:solidFill>
                  <a:srgbClr val="FF0000"/>
                </a:solidFill>
                <a:ea typeface="楷体_GB2312" pitchFamily="1" charset="-122"/>
              </a:rPr>
              <a:t>dry</a:t>
            </a:r>
            <a:r>
              <a:rPr lang="en-US" altLang="zh-CN" dirty="0">
                <a:ea typeface="楷体_GB2312" pitchFamily="1" charset="-122"/>
              </a:rPr>
              <a:t> </a:t>
            </a:r>
            <a:r>
              <a:rPr lang="en-US" altLang="zh-CN" dirty="0" smtClean="0">
                <a:ea typeface="楷体_GB2312" pitchFamily="1" charset="-122"/>
              </a:rPr>
              <a:t>GDL (m</a:t>
            </a:r>
            <a:r>
              <a:rPr lang="en-US" altLang="zh-CN" baseline="-25000" dirty="0" smtClean="0">
                <a:ea typeface="楷体_GB2312" pitchFamily="1" charset="-122"/>
              </a:rPr>
              <a:t>0</a:t>
            </a:r>
            <a:r>
              <a:rPr lang="en-US" altLang="zh-CN" dirty="0" smtClean="0">
                <a:ea typeface="楷体_GB2312" pitchFamily="1" charset="-122"/>
              </a:rPr>
              <a:t>) (put it in oven at 60°C for 1h for drying) Wash </a:t>
            </a:r>
            <a:r>
              <a:rPr lang="en-US" altLang="zh-CN" dirty="0">
                <a:ea typeface="楷体_GB2312" pitchFamily="1" charset="-122"/>
              </a:rPr>
              <a:t>the airbrush with ethanol and </a:t>
            </a:r>
            <a:r>
              <a:rPr lang="en-US" altLang="zh-CN" dirty="0" err="1">
                <a:ea typeface="楷体_GB2312" pitchFamily="1" charset="-122"/>
              </a:rPr>
              <a:t>sonicate</a:t>
            </a:r>
            <a:r>
              <a:rPr lang="en-US" altLang="zh-CN" dirty="0">
                <a:ea typeface="楷体_GB2312" pitchFamily="1" charset="-122"/>
              </a:rPr>
              <a:t> for 1h</a:t>
            </a:r>
          </a:p>
          <a:p>
            <a:pPr eaLnBrk="1" hangingPunct="1">
              <a:lnSpc>
                <a:spcPct val="90000"/>
              </a:lnSpc>
            </a:pPr>
            <a:r>
              <a:rPr lang="en-US" altLang="zh-CN" dirty="0" smtClean="0">
                <a:ea typeface="楷体_GB2312" pitchFamily="1" charset="-122"/>
              </a:rPr>
              <a:t>Regulate </a:t>
            </a:r>
            <a:r>
              <a:rPr lang="en-US" altLang="zh-CN" dirty="0">
                <a:ea typeface="楷体_GB2312" pitchFamily="1" charset="-122"/>
              </a:rPr>
              <a:t>the gas flow rate and start spraying</a:t>
            </a:r>
          </a:p>
          <a:p>
            <a:pPr eaLnBrk="1" hangingPunct="1">
              <a:lnSpc>
                <a:spcPct val="90000"/>
              </a:lnSpc>
            </a:pPr>
            <a:r>
              <a:rPr lang="en-US" altLang="zh-CN" dirty="0" smtClean="0">
                <a:ea typeface="楷体_GB2312" pitchFamily="1" charset="-122"/>
              </a:rPr>
              <a:t>Clean </a:t>
            </a:r>
            <a:r>
              <a:rPr lang="en-US" altLang="zh-CN" dirty="0">
                <a:ea typeface="楷体_GB2312" pitchFamily="1" charset="-122"/>
              </a:rPr>
              <a:t>the airbrush </a:t>
            </a:r>
            <a:r>
              <a:rPr lang="en-US" altLang="zh-CN" dirty="0" smtClean="0">
                <a:ea typeface="楷体_GB2312" pitchFamily="1" charset="-122"/>
              </a:rPr>
              <a:t>after you </a:t>
            </a:r>
            <a:r>
              <a:rPr lang="en-US" altLang="zh-CN" dirty="0">
                <a:ea typeface="楷体_GB2312" pitchFamily="1" charset="-122"/>
              </a:rPr>
              <a:t>finish the coating</a:t>
            </a:r>
          </a:p>
          <a:p>
            <a:r>
              <a:rPr lang="en-US" altLang="zh-CN" dirty="0" smtClean="0">
                <a:ea typeface="楷体_GB2312" pitchFamily="1" charset="-122"/>
              </a:rPr>
              <a:t>Weigh </a:t>
            </a:r>
            <a:r>
              <a:rPr lang="en-US" altLang="zh-CN" dirty="0">
                <a:ea typeface="楷体_GB2312" pitchFamily="1" charset="-122"/>
              </a:rPr>
              <a:t>the </a:t>
            </a:r>
            <a:r>
              <a:rPr lang="en-US" altLang="zh-CN" dirty="0">
                <a:solidFill>
                  <a:srgbClr val="FF0000"/>
                </a:solidFill>
                <a:ea typeface="楷体_GB2312" pitchFamily="1" charset="-122"/>
              </a:rPr>
              <a:t>coated dry </a:t>
            </a:r>
            <a:r>
              <a:rPr lang="en-US" altLang="zh-CN" dirty="0" smtClean="0">
                <a:ea typeface="楷体_GB2312" pitchFamily="1" charset="-122"/>
              </a:rPr>
              <a:t>GDL (m</a:t>
            </a:r>
            <a:r>
              <a:rPr lang="en-US" altLang="zh-CN" baseline="-25000" dirty="0" smtClean="0">
                <a:ea typeface="楷体_GB2312" pitchFamily="1" charset="-122"/>
              </a:rPr>
              <a:t>1</a:t>
            </a:r>
            <a:r>
              <a:rPr lang="en-US" altLang="zh-CN" dirty="0" smtClean="0">
                <a:ea typeface="楷体_GB2312" pitchFamily="1" charset="-122"/>
              </a:rPr>
              <a:t>) after coating (put it in oven at 60°C for 1h for drying)</a:t>
            </a:r>
          </a:p>
          <a:p>
            <a:r>
              <a:rPr lang="en-US" altLang="en-US" dirty="0" smtClean="0">
                <a:ea typeface="楷体_GB2312" pitchFamily="1" charset="-122"/>
              </a:rPr>
              <a:t>Calculate the </a:t>
            </a:r>
            <a:r>
              <a:rPr lang="en-US" altLang="zh-CN" dirty="0" smtClean="0">
                <a:ea typeface="楷体_GB2312" pitchFamily="1" charset="-122"/>
              </a:rPr>
              <a:t>Efficiency of spraying </a:t>
            </a:r>
            <a:r>
              <a:rPr lang="en-US" altLang="en-US" dirty="0" smtClean="0">
                <a:ea typeface="楷体_GB2312" pitchFamily="1" charset="-122"/>
              </a:rPr>
              <a:t>(</a:t>
            </a:r>
            <a:r>
              <a:rPr lang="el-GR" altLang="en-US" dirty="0" smtClean="0">
                <a:ea typeface="楷体_GB2312" pitchFamily="1" charset="-122"/>
              </a:rPr>
              <a:t>η</a:t>
            </a:r>
            <a:r>
              <a:rPr lang="en-US" altLang="en-US" dirty="0" smtClean="0">
                <a:ea typeface="楷体_GB2312" pitchFamily="1" charset="-122"/>
              </a:rPr>
              <a:t>) and catalyst loading (</a:t>
            </a:r>
            <a:r>
              <a:rPr lang="en-US" altLang="en-US" i="1" dirty="0" err="1" smtClean="0">
                <a:ea typeface="楷体_GB2312" pitchFamily="1" charset="-122"/>
              </a:rPr>
              <a:t>q</a:t>
            </a:r>
            <a:r>
              <a:rPr lang="en-US" altLang="en-US" i="1" baseline="-25000" dirty="0" err="1" smtClean="0">
                <a:ea typeface="楷体_GB2312" pitchFamily="1" charset="-122"/>
              </a:rPr>
              <a:t>Pt</a:t>
            </a:r>
            <a:r>
              <a:rPr lang="en-US" altLang="en-US" dirty="0" smtClean="0">
                <a:ea typeface="楷体_GB2312" pitchFamily="1" charset="-122"/>
              </a:rPr>
              <a:t>).</a:t>
            </a:r>
          </a:p>
          <a:p>
            <a:pPr eaLnBrk="1" hangingPunct="1">
              <a:lnSpc>
                <a:spcPct val="90000"/>
              </a:lnSpc>
            </a:pPr>
            <a:endParaRPr lang="en-US" altLang="zh-CN" dirty="0">
              <a:ea typeface="楷体_GB2312" pitchFamily="1" charset="-122"/>
            </a:endParaRPr>
          </a:p>
          <a:p>
            <a:pPr eaLnBrk="1" hangingPunct="1">
              <a:lnSpc>
                <a:spcPct val="90000"/>
              </a:lnSpc>
            </a:pPr>
            <a:endParaRPr lang="zh-CN" altLang="en-US" dirty="0">
              <a:ea typeface="楷体_GB2312" pitchFamily="1" charset="-122"/>
            </a:endParaRPr>
          </a:p>
        </p:txBody>
      </p:sp>
      <p:sp>
        <p:nvSpPr>
          <p:cNvPr id="6148" name="Rectangle 4"/>
          <p:cNvSpPr>
            <a:spLocks noChangeArrowheads="1"/>
          </p:cNvSpPr>
          <p:nvPr/>
        </p:nvSpPr>
        <p:spPr bwMode="auto">
          <a:xfrm>
            <a:off x="1524001" y="28014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p>
        </p:txBody>
      </p:sp>
      <p:sp>
        <p:nvSpPr>
          <p:cNvPr id="6149" name="Rectangle 5"/>
          <p:cNvSpPr>
            <a:spLocks noChangeArrowheads="1"/>
          </p:cNvSpPr>
          <p:nvPr/>
        </p:nvSpPr>
        <p:spPr bwMode="auto">
          <a:xfrm>
            <a:off x="1524001" y="27918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p>
        </p:txBody>
      </p:sp>
      <p:graphicFrame>
        <p:nvGraphicFramePr>
          <p:cNvPr id="6" name="Object 4"/>
          <p:cNvGraphicFramePr>
            <a:graphicFrameLocks noChangeAspect="1"/>
          </p:cNvGraphicFramePr>
          <p:nvPr>
            <p:extLst>
              <p:ext uri="{D42A27DB-BD31-4B8C-83A1-F6EECF244321}">
                <p14:modId xmlns:p14="http://schemas.microsoft.com/office/powerpoint/2010/main" val="2591923202"/>
              </p:ext>
            </p:extLst>
          </p:nvPr>
        </p:nvGraphicFramePr>
        <p:xfrm>
          <a:off x="3965096" y="4691743"/>
          <a:ext cx="4098509" cy="1009485"/>
        </p:xfrm>
        <a:graphic>
          <a:graphicData uri="http://schemas.openxmlformats.org/presentationml/2006/ole">
            <mc:AlternateContent xmlns:mc="http://schemas.openxmlformats.org/markup-compatibility/2006">
              <mc:Choice xmlns:v="urn:schemas-microsoft-com:vml" Requires="v">
                <p:oleObj spid="_x0000_s11317" name="Equation" r:id="rId3" imgW="1625400" imgH="444240" progId="Equation.3">
                  <p:embed/>
                </p:oleObj>
              </mc:Choice>
              <mc:Fallback>
                <p:oleObj name="Equation" r:id="rId3" imgW="1625400" imgH="444240" progId="Equation.3">
                  <p:embed/>
                  <p:pic>
                    <p:nvPicPr>
                      <p:cNvPr id="0" name=""/>
                      <p:cNvPicPr>
                        <a:picLocks noChangeAspect="1" noChangeArrowheads="1"/>
                      </p:cNvPicPr>
                      <p:nvPr/>
                    </p:nvPicPr>
                    <p:blipFill>
                      <a:blip r:embed="rId4"/>
                      <a:srcRect/>
                      <a:stretch>
                        <a:fillRect/>
                      </a:stretch>
                    </p:blipFill>
                    <p:spPr bwMode="auto">
                      <a:xfrm>
                        <a:off x="3965096" y="4691743"/>
                        <a:ext cx="4098509" cy="1009485"/>
                      </a:xfrm>
                      <a:prstGeom prst="rect">
                        <a:avLst/>
                      </a:prstGeom>
                      <a:noFill/>
                      <a:ln>
                        <a:noFill/>
                      </a:ln>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1515554719"/>
              </p:ext>
            </p:extLst>
          </p:nvPr>
        </p:nvGraphicFramePr>
        <p:xfrm>
          <a:off x="3453325" y="5791877"/>
          <a:ext cx="4928050" cy="985610"/>
        </p:xfrm>
        <a:graphic>
          <a:graphicData uri="http://schemas.openxmlformats.org/presentationml/2006/ole">
            <mc:AlternateContent xmlns:mc="http://schemas.openxmlformats.org/markup-compatibility/2006">
              <mc:Choice xmlns:v="urn:schemas-microsoft-com:vml" Requires="v">
                <p:oleObj spid="_x0000_s11318" r:id="rId5" imgW="1702390" imgH="393635" progId="Equation.3">
                  <p:embed/>
                </p:oleObj>
              </mc:Choice>
              <mc:Fallback>
                <p:oleObj r:id="rId5" imgW="1702390" imgH="3936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3325" y="5791877"/>
                        <a:ext cx="4928050" cy="98561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95587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136525"/>
            <a:ext cx="10515600" cy="945785"/>
          </a:xfrm>
        </p:spPr>
        <p:txBody>
          <a:bodyPr/>
          <a:lstStyle/>
          <a:p>
            <a:pPr algn="ctr" eaLnBrk="1" hangingPunct="1"/>
            <a:r>
              <a:rPr lang="en-US" altLang="zh-CN" b="1" dirty="0" smtClean="0">
                <a:solidFill>
                  <a:srgbClr val="FF0000"/>
                </a:solidFill>
                <a:ea typeface="黑体" panose="02010609060101010101" pitchFamily="49" charset="-122"/>
              </a:rPr>
              <a:t>Hot-pressing</a:t>
            </a:r>
            <a:endParaRPr lang="zh-CN" altLang="en-US" b="1" dirty="0" smtClean="0">
              <a:solidFill>
                <a:srgbClr val="FF0000"/>
              </a:solidFill>
              <a:ea typeface="黑体" panose="02010609060101010101" pitchFamily="49" charset="-122"/>
            </a:endParaRPr>
          </a:p>
        </p:txBody>
      </p:sp>
      <p:sp>
        <p:nvSpPr>
          <p:cNvPr id="11267" name="Rectangle 3"/>
          <p:cNvSpPr>
            <a:spLocks noGrp="1" noChangeArrowheads="1"/>
          </p:cNvSpPr>
          <p:nvPr>
            <p:ph type="body" idx="1"/>
          </p:nvPr>
        </p:nvSpPr>
        <p:spPr>
          <a:xfrm>
            <a:off x="838200" y="1373623"/>
            <a:ext cx="5214642" cy="4953000"/>
          </a:xfrm>
        </p:spPr>
        <p:txBody>
          <a:bodyPr>
            <a:normAutofit/>
          </a:bodyPr>
          <a:lstStyle/>
          <a:p>
            <a:pPr eaLnBrk="1" hangingPunct="1">
              <a:lnSpc>
                <a:spcPct val="80000"/>
              </a:lnSpc>
            </a:pPr>
            <a:r>
              <a:rPr lang="en-US" altLang="zh-CN" dirty="0" smtClean="0">
                <a:ea typeface="楷体_GB2312" pitchFamily="1" charset="-122"/>
              </a:rPr>
              <a:t>Add 2 </a:t>
            </a:r>
            <a:r>
              <a:rPr lang="en-US" altLang="zh-CN" dirty="0">
                <a:ea typeface="楷体_GB2312" pitchFamily="1" charset="-122"/>
              </a:rPr>
              <a:t>and 3 drops of </a:t>
            </a:r>
            <a:r>
              <a:rPr lang="en-US" altLang="zh-CN" dirty="0" smtClean="0">
                <a:ea typeface="楷体_GB2312" pitchFamily="1" charset="-122"/>
              </a:rPr>
              <a:t>5% </a:t>
            </a:r>
            <a:r>
              <a:rPr lang="en-US" altLang="zh-CN" dirty="0" err="1" smtClean="0">
                <a:ea typeface="楷体_GB2312" pitchFamily="1" charset="-122"/>
              </a:rPr>
              <a:t>Nafion</a:t>
            </a:r>
            <a:r>
              <a:rPr lang="en-US" altLang="zh-CN" dirty="0" smtClean="0">
                <a:ea typeface="楷体_GB2312" pitchFamily="1" charset="-122"/>
              </a:rPr>
              <a:t> ionomer solution on </a:t>
            </a:r>
            <a:r>
              <a:rPr lang="en-US" altLang="zh-CN" dirty="0">
                <a:ea typeface="楷体_GB2312" pitchFamily="1" charset="-122"/>
              </a:rPr>
              <a:t>the coated surface of </a:t>
            </a:r>
            <a:r>
              <a:rPr lang="en-US" altLang="zh-CN" dirty="0" smtClean="0">
                <a:ea typeface="楷体_GB2312" pitchFamily="1" charset="-122"/>
              </a:rPr>
              <a:t>both cathode </a:t>
            </a:r>
            <a:r>
              <a:rPr lang="en-US" altLang="zh-CN" dirty="0">
                <a:ea typeface="楷体_GB2312" pitchFamily="1" charset="-122"/>
              </a:rPr>
              <a:t>and anode </a:t>
            </a:r>
            <a:r>
              <a:rPr lang="en-US" altLang="zh-CN" dirty="0" smtClean="0">
                <a:ea typeface="楷体_GB2312" pitchFamily="1" charset="-122"/>
              </a:rPr>
              <a:t>and </a:t>
            </a:r>
            <a:r>
              <a:rPr lang="en-US" altLang="zh-CN" dirty="0">
                <a:ea typeface="楷体_GB2312" pitchFamily="1" charset="-122"/>
              </a:rPr>
              <a:t>dry </a:t>
            </a:r>
            <a:r>
              <a:rPr lang="en-US" altLang="zh-CN" dirty="0" smtClean="0">
                <a:ea typeface="楷体_GB2312" pitchFamily="1" charset="-122"/>
              </a:rPr>
              <a:t>it at ambient </a:t>
            </a:r>
            <a:r>
              <a:rPr lang="en-US" altLang="zh-CN" dirty="0">
                <a:ea typeface="楷体_GB2312" pitchFamily="1" charset="-122"/>
              </a:rPr>
              <a:t>temperature</a:t>
            </a:r>
            <a:r>
              <a:rPr lang="en-US" altLang="zh-CN" dirty="0" smtClean="0">
                <a:ea typeface="楷体_GB2312" pitchFamily="1" charset="-122"/>
              </a:rPr>
              <a:t>.</a:t>
            </a:r>
          </a:p>
          <a:p>
            <a:pPr eaLnBrk="1" hangingPunct="1">
              <a:lnSpc>
                <a:spcPct val="80000"/>
              </a:lnSpc>
            </a:pPr>
            <a:r>
              <a:rPr lang="en-US" altLang="zh-CN" dirty="0" smtClean="0">
                <a:ea typeface="楷体_GB2312" pitchFamily="1" charset="-122"/>
              </a:rPr>
              <a:t>Cut the </a:t>
            </a:r>
            <a:r>
              <a:rPr lang="en-US" altLang="zh-CN" dirty="0" err="1" smtClean="0">
                <a:ea typeface="楷体_GB2312" pitchFamily="1" charset="-122"/>
              </a:rPr>
              <a:t>Nafion</a:t>
            </a:r>
            <a:r>
              <a:rPr lang="en-US" altLang="zh-CN" dirty="0" smtClean="0">
                <a:ea typeface="楷体_GB2312" pitchFamily="1" charset="-122"/>
              </a:rPr>
              <a:t> a little larger than the electrodes size to prevent shot circuit.</a:t>
            </a:r>
          </a:p>
          <a:p>
            <a:pPr eaLnBrk="1" hangingPunct="1">
              <a:lnSpc>
                <a:spcPct val="80000"/>
              </a:lnSpc>
            </a:pPr>
            <a:r>
              <a:rPr lang="en-US" altLang="zh-CN" dirty="0" smtClean="0">
                <a:ea typeface="楷体_GB2312" pitchFamily="1" charset="-122"/>
              </a:rPr>
              <a:t>Sandwich the </a:t>
            </a:r>
            <a:r>
              <a:rPr lang="en-US" altLang="zh-CN" dirty="0" err="1" smtClean="0">
                <a:ea typeface="楷体_GB2312" pitchFamily="1" charset="-122"/>
              </a:rPr>
              <a:t>Nafion</a:t>
            </a:r>
            <a:r>
              <a:rPr lang="en-US" altLang="zh-CN" dirty="0" smtClean="0">
                <a:ea typeface="楷体_GB2312" pitchFamily="1" charset="-122"/>
              </a:rPr>
              <a:t> membrane between two electrodes. </a:t>
            </a:r>
            <a:endParaRPr lang="en-US" altLang="zh-CN" dirty="0">
              <a:ea typeface="楷体_GB2312" pitchFamily="1" charset="-122"/>
            </a:endParaRPr>
          </a:p>
          <a:p>
            <a:pPr eaLnBrk="1" hangingPunct="1">
              <a:lnSpc>
                <a:spcPct val="80000"/>
              </a:lnSpc>
            </a:pPr>
            <a:r>
              <a:rPr lang="en-US" altLang="zh-CN" dirty="0" smtClean="0">
                <a:ea typeface="楷体_GB2312" pitchFamily="1" charset="-122"/>
              </a:rPr>
              <a:t>Hot-press at 80</a:t>
            </a:r>
            <a:r>
              <a:rPr lang="en-US" altLang="zh-CN" baseline="30000" dirty="0" smtClean="0">
                <a:ea typeface="楷体_GB2312" pitchFamily="1" charset="-122"/>
              </a:rPr>
              <a:t>o</a:t>
            </a:r>
            <a:r>
              <a:rPr lang="en-US" altLang="zh-CN" dirty="0" smtClean="0">
                <a:ea typeface="楷体_GB2312" pitchFamily="1" charset="-122"/>
              </a:rPr>
              <a:t>C </a:t>
            </a:r>
            <a:r>
              <a:rPr lang="en-US" altLang="zh-CN" dirty="0" smtClean="0">
                <a:solidFill>
                  <a:srgbClr val="FF0000"/>
                </a:solidFill>
                <a:ea typeface="楷体_GB2312" pitchFamily="1" charset="-122"/>
              </a:rPr>
              <a:t>(130°C) </a:t>
            </a:r>
            <a:r>
              <a:rPr lang="en-US" altLang="zh-CN" dirty="0" smtClean="0">
                <a:ea typeface="楷体_GB2312" pitchFamily="1" charset="-122"/>
              </a:rPr>
              <a:t>and 20 </a:t>
            </a:r>
            <a:r>
              <a:rPr lang="en-US" altLang="zh-CN" dirty="0" smtClean="0">
                <a:solidFill>
                  <a:srgbClr val="FF0000"/>
                </a:solidFill>
                <a:ea typeface="楷体_GB2312" pitchFamily="1" charset="-122"/>
              </a:rPr>
              <a:t>(100) </a:t>
            </a:r>
            <a:r>
              <a:rPr lang="en-US" altLang="zh-CN" dirty="0" err="1" smtClean="0">
                <a:ea typeface="楷体_GB2312" pitchFamily="1" charset="-122"/>
              </a:rPr>
              <a:t>MPa</a:t>
            </a:r>
            <a:r>
              <a:rPr lang="zh-CN" altLang="en-US" dirty="0" smtClean="0">
                <a:ea typeface="楷体_GB2312" pitchFamily="1" charset="-122"/>
              </a:rPr>
              <a:t> </a:t>
            </a:r>
            <a:r>
              <a:rPr lang="en-US" altLang="zh-CN" dirty="0">
                <a:ea typeface="楷体_GB2312" pitchFamily="1" charset="-122"/>
              </a:rPr>
              <a:t>for </a:t>
            </a:r>
            <a:r>
              <a:rPr lang="en-US" altLang="zh-CN" dirty="0" smtClean="0">
                <a:ea typeface="楷体_GB2312" pitchFamily="1" charset="-122"/>
              </a:rPr>
              <a:t>3 min</a:t>
            </a:r>
            <a:r>
              <a:rPr lang="en-US" altLang="zh-CN" dirty="0">
                <a:ea typeface="楷体_GB2312" pitchFamily="1" charset="-122"/>
              </a:rPr>
              <a:t>.</a:t>
            </a:r>
            <a:endParaRPr lang="zh-CN" altLang="en-US" dirty="0">
              <a:ea typeface="楷体_GB2312" pitchFamily="1" charset="-122"/>
            </a:endParaRPr>
          </a:p>
          <a:p>
            <a:pPr eaLnBrk="1" hangingPunct="1">
              <a:lnSpc>
                <a:spcPct val="80000"/>
              </a:lnSpc>
              <a:buFontTx/>
              <a:buNone/>
            </a:pPr>
            <a:endParaRPr lang="zh-CN" altLang="en-US" dirty="0">
              <a:ea typeface="楷体_GB2312" pitchFamily="1" charset="-122"/>
            </a:endParaRP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026" y="2057400"/>
            <a:ext cx="4367213"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77467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464"/>
            <a:ext cx="10515600" cy="881049"/>
          </a:xfrm>
        </p:spPr>
        <p:txBody>
          <a:bodyPr/>
          <a:lstStyle/>
          <a:p>
            <a:r>
              <a:rPr lang="en-US" b="1" dirty="0" smtClean="0">
                <a:solidFill>
                  <a:srgbClr val="FF0000"/>
                </a:solidFill>
              </a:rPr>
              <a:t>Task 4: Testing </a:t>
            </a:r>
            <a:r>
              <a:rPr lang="en-US" b="1" dirty="0" smtClean="0">
                <a:solidFill>
                  <a:srgbClr val="FF0000"/>
                </a:solidFill>
              </a:rPr>
              <a:t>&amp; Final </a:t>
            </a:r>
            <a:r>
              <a:rPr lang="en-US" b="1" dirty="0" smtClean="0">
                <a:solidFill>
                  <a:srgbClr val="FF0000"/>
                </a:solidFill>
              </a:rPr>
              <a:t>Results</a:t>
            </a:r>
            <a:endParaRPr lang="en-CA" b="1" dirty="0">
              <a:solidFill>
                <a:srgbClr val="FF0000"/>
              </a:solidFill>
            </a:endParaRPr>
          </a:p>
        </p:txBody>
      </p:sp>
      <p:sp>
        <p:nvSpPr>
          <p:cNvPr id="3" name="Content Placeholder 2"/>
          <p:cNvSpPr>
            <a:spLocks noGrp="1"/>
          </p:cNvSpPr>
          <p:nvPr>
            <p:ph idx="1"/>
          </p:nvPr>
        </p:nvSpPr>
        <p:spPr>
          <a:xfrm>
            <a:off x="838200" y="1137802"/>
            <a:ext cx="10515600" cy="4351338"/>
          </a:xfrm>
        </p:spPr>
        <p:txBody>
          <a:bodyPr/>
          <a:lstStyle/>
          <a:p>
            <a:pPr marL="542925" indent="-542925">
              <a:buNone/>
            </a:pPr>
            <a:r>
              <a:rPr lang="en-US" sz="2600" dirty="0" smtClean="0"/>
              <a:t>4.1 Experiment </a:t>
            </a:r>
            <a:r>
              <a:rPr lang="en-US" sz="2600" dirty="0" smtClean="0"/>
              <a:t>design </a:t>
            </a:r>
            <a:r>
              <a:rPr lang="en-US" sz="2600" dirty="0"/>
              <a:t>to </a:t>
            </a:r>
            <a:r>
              <a:rPr lang="en-US" sz="2600" dirty="0" smtClean="0"/>
              <a:t>minimize </a:t>
            </a:r>
            <a:r>
              <a:rPr lang="en-US" sz="2600" dirty="0" smtClean="0"/>
              <a:t>the number of tests. </a:t>
            </a:r>
            <a:endParaRPr lang="en-US" sz="2600" dirty="0" smtClean="0"/>
          </a:p>
          <a:p>
            <a:pPr marL="542925" indent="-542925">
              <a:buNone/>
            </a:pPr>
            <a:r>
              <a:rPr lang="en-CA" sz="2600" dirty="0" smtClean="0"/>
              <a:t>4.2 Determination of the effect </a:t>
            </a:r>
            <a:r>
              <a:rPr lang="en-CA" sz="2600" dirty="0"/>
              <a:t>of </a:t>
            </a:r>
            <a:r>
              <a:rPr lang="en-CA" sz="2600" dirty="0" smtClean="0"/>
              <a:t>electrode catalyst </a:t>
            </a:r>
            <a:r>
              <a:rPr lang="en-CA" sz="2600" dirty="0"/>
              <a:t>loading </a:t>
            </a:r>
            <a:r>
              <a:rPr lang="en-CA" sz="2600" dirty="0" smtClean="0"/>
              <a:t>on </a:t>
            </a:r>
            <a:r>
              <a:rPr lang="en-CA" sz="2600" dirty="0"/>
              <a:t>the sensor response </a:t>
            </a:r>
            <a:r>
              <a:rPr lang="en-CA" sz="2600" dirty="0" smtClean="0"/>
              <a:t>time at </a:t>
            </a:r>
            <a:r>
              <a:rPr lang="en-CA" sz="2600" dirty="0" smtClean="0"/>
              <a:t>7 </a:t>
            </a:r>
            <a:r>
              <a:rPr lang="en-CA" sz="2600" dirty="0" smtClean="0"/>
              <a:t>different </a:t>
            </a:r>
            <a:r>
              <a:rPr lang="en-CA" sz="2600" dirty="0" smtClean="0"/>
              <a:t>BACs, </a:t>
            </a:r>
            <a:r>
              <a:rPr lang="en-CA" sz="2600" dirty="0" smtClean="0"/>
              <a:t>based on </a:t>
            </a:r>
            <a:r>
              <a:rPr lang="en-CA" sz="2600" dirty="0" smtClean="0"/>
              <a:t>the following table.</a:t>
            </a:r>
            <a:endParaRPr lang="en-CA" sz="2600" dirty="0" smtClean="0"/>
          </a:p>
          <a:p>
            <a:endParaRPr lang="en-US" dirty="0"/>
          </a:p>
          <a:p>
            <a:endParaRPr lang="en-US" dirty="0" smtClean="0"/>
          </a:p>
          <a:p>
            <a:endParaRPr lang="en-US" dirty="0"/>
          </a:p>
          <a:p>
            <a:pPr marL="542925" indent="-542925">
              <a:spcBef>
                <a:spcPts val="1800"/>
              </a:spcBef>
              <a:buNone/>
            </a:pPr>
            <a:r>
              <a:rPr lang="en-CA" sz="2600" dirty="0" smtClean="0"/>
              <a:t>4.3 Selection </a:t>
            </a:r>
            <a:r>
              <a:rPr lang="en-CA" sz="2600" dirty="0"/>
              <a:t>of one of the above sensors and conducting the </a:t>
            </a:r>
            <a:r>
              <a:rPr lang="en-CA" sz="2600" dirty="0" smtClean="0"/>
              <a:t>performance </a:t>
            </a:r>
            <a:r>
              <a:rPr lang="en-CA" sz="2600" dirty="0"/>
              <a:t>tests at </a:t>
            </a:r>
            <a:r>
              <a:rPr lang="en-CA" sz="2600" dirty="0" smtClean="0"/>
              <a:t>various environmental conditions listed </a:t>
            </a:r>
            <a:r>
              <a:rPr lang="en-CA" sz="2600" dirty="0" smtClean="0"/>
              <a:t>in </a:t>
            </a:r>
            <a:r>
              <a:rPr lang="en-CA" sz="2600" dirty="0" smtClean="0"/>
              <a:t>the following table.</a:t>
            </a:r>
            <a:endParaRPr lang="en-CA" sz="2600" dirty="0"/>
          </a:p>
        </p:txBody>
      </p:sp>
      <p:graphicFrame>
        <p:nvGraphicFramePr>
          <p:cNvPr id="4" name="Table 3"/>
          <p:cNvGraphicFramePr>
            <a:graphicFrameLocks noGrp="1"/>
          </p:cNvGraphicFramePr>
          <p:nvPr>
            <p:extLst>
              <p:ext uri="{D42A27DB-BD31-4B8C-83A1-F6EECF244321}">
                <p14:modId xmlns:p14="http://schemas.microsoft.com/office/powerpoint/2010/main" val="1348062543"/>
              </p:ext>
            </p:extLst>
          </p:nvPr>
        </p:nvGraphicFramePr>
        <p:xfrm>
          <a:off x="2765885" y="2600272"/>
          <a:ext cx="6109970" cy="1296924"/>
        </p:xfrm>
        <a:graphic>
          <a:graphicData uri="http://schemas.openxmlformats.org/drawingml/2006/table">
            <a:tbl>
              <a:tblPr firstRow="1" firstCol="1" bandRow="1">
                <a:tableStyleId>{5C22544A-7EE6-4342-B048-85BDC9FD1C3A}</a:tableStyleId>
              </a:tblPr>
              <a:tblGrid>
                <a:gridCol w="2670175"/>
                <a:gridCol w="678180"/>
                <a:gridCol w="678180"/>
                <a:gridCol w="678180"/>
                <a:gridCol w="678180"/>
                <a:gridCol w="727075"/>
              </a:tblGrid>
              <a:tr h="0">
                <a:tc>
                  <a:txBody>
                    <a:bodyPr/>
                    <a:lstStyle/>
                    <a:p>
                      <a:pPr>
                        <a:lnSpc>
                          <a:spcPct val="115000"/>
                        </a:lnSpc>
                        <a:spcBef>
                          <a:spcPts val="600"/>
                        </a:spcBef>
                        <a:spcAft>
                          <a:spcPts val="600"/>
                        </a:spcAft>
                      </a:pPr>
                      <a:r>
                        <a:rPr lang="en-CA" sz="1100" dirty="0">
                          <a:effectLst/>
                        </a:rPr>
                        <a:t> </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gridSpan="5">
                  <a:txBody>
                    <a:bodyPr/>
                    <a:lstStyle/>
                    <a:p>
                      <a:pPr algn="ctr">
                        <a:lnSpc>
                          <a:spcPct val="115000"/>
                        </a:lnSpc>
                        <a:spcBef>
                          <a:spcPts val="600"/>
                        </a:spcBef>
                        <a:spcAft>
                          <a:spcPts val="600"/>
                        </a:spcAft>
                      </a:pPr>
                      <a:r>
                        <a:rPr lang="en-CA" sz="1400">
                          <a:effectLst/>
                        </a:rPr>
                        <a:t>Catalyst Loading</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r>
              <a:tr h="0">
                <a:tc>
                  <a:txBody>
                    <a:bodyPr/>
                    <a:lstStyle/>
                    <a:p>
                      <a:pPr>
                        <a:lnSpc>
                          <a:spcPct val="115000"/>
                        </a:lnSpc>
                        <a:spcBef>
                          <a:spcPts val="600"/>
                        </a:spcBef>
                        <a:spcAft>
                          <a:spcPts val="600"/>
                        </a:spcAft>
                      </a:pPr>
                      <a:r>
                        <a:rPr lang="en-CA" sz="1200" dirty="0">
                          <a:effectLst/>
                        </a:rPr>
                        <a:t>Anode (mg/cm</a:t>
                      </a:r>
                      <a:r>
                        <a:rPr lang="en-CA" sz="1200" baseline="30000" dirty="0">
                          <a:effectLst/>
                        </a:rPr>
                        <a:t>2</a:t>
                      </a:r>
                      <a:r>
                        <a:rPr lang="en-CA" sz="1200" dirty="0">
                          <a:effectLst/>
                        </a:rPr>
                        <a:t>) / Cathode (mg/cm</a:t>
                      </a:r>
                      <a:r>
                        <a:rPr lang="en-CA" sz="1200" baseline="30000" dirty="0">
                          <a:effectLst/>
                        </a:rPr>
                        <a:t>2</a:t>
                      </a:r>
                      <a:r>
                        <a:rPr lang="en-CA" sz="1200" dirty="0">
                          <a:effectLst/>
                        </a:rPr>
                        <a:t>)</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dirty="0">
                          <a:effectLst/>
                        </a:rPr>
                        <a:t>0.2 / 0.2</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dirty="0">
                          <a:effectLst/>
                        </a:rPr>
                        <a:t>0.3 / 0.2</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0.4 / 0.2</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0.5 / 0.2</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dirty="0">
                          <a:effectLst/>
                        </a:rPr>
                        <a:t>0.6 / 0.2</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15000"/>
                        </a:lnSpc>
                        <a:spcBef>
                          <a:spcPts val="600"/>
                        </a:spcBef>
                        <a:spcAft>
                          <a:spcPts val="600"/>
                        </a:spcAft>
                      </a:pPr>
                      <a:r>
                        <a:rPr lang="en-CA" sz="1200">
                          <a:effectLst/>
                        </a:rPr>
                        <a:t>Anode (mg/cm</a:t>
                      </a:r>
                      <a:r>
                        <a:rPr lang="en-CA" sz="1200" baseline="30000">
                          <a:effectLst/>
                        </a:rPr>
                        <a:t>2</a:t>
                      </a:r>
                      <a:r>
                        <a:rPr lang="en-CA" sz="1200">
                          <a:effectLst/>
                        </a:rPr>
                        <a:t>) / Cathode (mg/cm</a:t>
                      </a:r>
                      <a:r>
                        <a:rPr lang="en-CA" sz="1200" baseline="30000">
                          <a:effectLst/>
                        </a:rPr>
                        <a:t>2</a:t>
                      </a:r>
                      <a:r>
                        <a:rPr lang="en-CA" sz="1200">
                          <a:effectLst/>
                        </a:rPr>
                        <a:t>)</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dirty="0">
                          <a:effectLst/>
                        </a:rPr>
                        <a:t>0.2 / 0.3</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dirty="0">
                          <a:effectLst/>
                        </a:rPr>
                        <a:t>0.3 / 0.3</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0.4 / 0.3</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0.5 / 0.3</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dirty="0">
                          <a:effectLst/>
                        </a:rPr>
                        <a:t>0.6 / 0.3</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15000"/>
                        </a:lnSpc>
                        <a:spcBef>
                          <a:spcPts val="600"/>
                        </a:spcBef>
                        <a:spcAft>
                          <a:spcPts val="600"/>
                        </a:spcAft>
                      </a:pPr>
                      <a:r>
                        <a:rPr lang="en-CA" sz="1200">
                          <a:effectLst/>
                        </a:rPr>
                        <a:t>Anode (mg/cm</a:t>
                      </a:r>
                      <a:r>
                        <a:rPr lang="en-CA" sz="1200" baseline="30000">
                          <a:effectLst/>
                        </a:rPr>
                        <a:t>2</a:t>
                      </a:r>
                      <a:r>
                        <a:rPr lang="en-CA" sz="1200">
                          <a:effectLst/>
                        </a:rPr>
                        <a:t>) / Cathode (mg/cm</a:t>
                      </a:r>
                      <a:r>
                        <a:rPr lang="en-CA" sz="1200" baseline="30000">
                          <a:effectLst/>
                        </a:rPr>
                        <a:t>2</a:t>
                      </a:r>
                      <a:r>
                        <a:rPr lang="en-CA" sz="1200">
                          <a:effectLst/>
                        </a:rPr>
                        <a:t>)</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0.2 / 0.4</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dirty="0">
                          <a:effectLst/>
                        </a:rPr>
                        <a:t>0.3 / 0.4</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dirty="0">
                          <a:effectLst/>
                        </a:rPr>
                        <a:t>0.4 / 0.4</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0.5 / 0.4</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dirty="0">
                          <a:effectLst/>
                        </a:rPr>
                        <a:t>0.6 / 0.4</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15000"/>
                        </a:lnSpc>
                        <a:spcBef>
                          <a:spcPts val="600"/>
                        </a:spcBef>
                        <a:spcAft>
                          <a:spcPts val="600"/>
                        </a:spcAft>
                      </a:pPr>
                      <a:r>
                        <a:rPr lang="en-CA" sz="1200">
                          <a:effectLst/>
                        </a:rPr>
                        <a:t>Anode (mg/cm</a:t>
                      </a:r>
                      <a:r>
                        <a:rPr lang="en-CA" sz="1200" baseline="30000">
                          <a:effectLst/>
                        </a:rPr>
                        <a:t>2</a:t>
                      </a:r>
                      <a:r>
                        <a:rPr lang="en-CA" sz="1200">
                          <a:effectLst/>
                        </a:rPr>
                        <a:t>) / Cathode (mg/cm</a:t>
                      </a:r>
                      <a:r>
                        <a:rPr lang="en-CA" sz="1200" baseline="30000">
                          <a:effectLst/>
                        </a:rPr>
                        <a:t>2</a:t>
                      </a:r>
                      <a:r>
                        <a:rPr lang="en-CA" sz="1200">
                          <a:effectLst/>
                        </a:rPr>
                        <a:t>)</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0.2 / 0.5</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dirty="0">
                          <a:effectLst/>
                        </a:rPr>
                        <a:t>0.3 / 0.5</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dirty="0">
                          <a:effectLst/>
                        </a:rPr>
                        <a:t>0.4 / 0.5</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0.5 / 0.5</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dirty="0">
                          <a:effectLst/>
                        </a:rPr>
                        <a:t>0.6 / 0.5</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15000"/>
                        </a:lnSpc>
                        <a:spcBef>
                          <a:spcPts val="600"/>
                        </a:spcBef>
                        <a:spcAft>
                          <a:spcPts val="600"/>
                        </a:spcAft>
                      </a:pPr>
                      <a:r>
                        <a:rPr lang="en-CA" sz="1200">
                          <a:effectLst/>
                        </a:rPr>
                        <a:t>Anode (mg/cm</a:t>
                      </a:r>
                      <a:r>
                        <a:rPr lang="en-CA" sz="1200" baseline="30000">
                          <a:effectLst/>
                        </a:rPr>
                        <a:t>2</a:t>
                      </a:r>
                      <a:r>
                        <a:rPr lang="en-CA" sz="1200">
                          <a:effectLst/>
                        </a:rPr>
                        <a:t>) / Cathode (mg/cm</a:t>
                      </a:r>
                      <a:r>
                        <a:rPr lang="en-CA" sz="1200" baseline="30000">
                          <a:effectLst/>
                        </a:rPr>
                        <a:t>2</a:t>
                      </a:r>
                      <a:r>
                        <a:rPr lang="en-CA" sz="1200">
                          <a:effectLst/>
                        </a:rPr>
                        <a:t>)</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0.2 / 0.6</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0.3 / 0.6</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0.4 / 0.6</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dirty="0">
                          <a:effectLst/>
                        </a:rPr>
                        <a:t>0.5 / 0.6</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dirty="0">
                          <a:effectLst/>
                        </a:rPr>
                        <a:t>0.6 / 0.6</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51464429"/>
              </p:ext>
            </p:extLst>
          </p:nvPr>
        </p:nvGraphicFramePr>
        <p:xfrm>
          <a:off x="2330568" y="5092619"/>
          <a:ext cx="7077710" cy="1296924"/>
        </p:xfrm>
        <a:graphic>
          <a:graphicData uri="http://schemas.openxmlformats.org/drawingml/2006/table">
            <a:tbl>
              <a:tblPr firstRow="1" firstCol="1" bandRow="1">
                <a:tableStyleId>{5C22544A-7EE6-4342-B048-85BDC9FD1C3A}</a:tableStyleId>
              </a:tblPr>
              <a:tblGrid>
                <a:gridCol w="2242820"/>
                <a:gridCol w="805815"/>
                <a:gridCol w="805815"/>
                <a:gridCol w="805815"/>
                <a:gridCol w="805815"/>
                <a:gridCol w="805815"/>
                <a:gridCol w="805815"/>
              </a:tblGrid>
              <a:tr h="0">
                <a:tc>
                  <a:txBody>
                    <a:bodyPr/>
                    <a:lstStyle/>
                    <a:p>
                      <a:pPr>
                        <a:lnSpc>
                          <a:spcPct val="115000"/>
                        </a:lnSpc>
                        <a:spcBef>
                          <a:spcPts val="600"/>
                        </a:spcBef>
                        <a:spcAft>
                          <a:spcPts val="600"/>
                        </a:spcAft>
                      </a:pPr>
                      <a:r>
                        <a:rPr lang="en-CA" sz="1100" dirty="0">
                          <a:effectLst/>
                        </a:rPr>
                        <a:t> </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gridSpan="6">
                  <a:txBody>
                    <a:bodyPr/>
                    <a:lstStyle/>
                    <a:p>
                      <a:pPr algn="ctr">
                        <a:lnSpc>
                          <a:spcPct val="115000"/>
                        </a:lnSpc>
                        <a:spcBef>
                          <a:spcPts val="600"/>
                        </a:spcBef>
                        <a:spcAft>
                          <a:spcPts val="600"/>
                        </a:spcAft>
                      </a:pPr>
                      <a:r>
                        <a:rPr lang="en-CA" sz="1400" dirty="0">
                          <a:effectLst/>
                        </a:rPr>
                        <a:t>Environmental Effect</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r>
              <a:tr h="0">
                <a:tc>
                  <a:txBody>
                    <a:bodyPr/>
                    <a:lstStyle/>
                    <a:p>
                      <a:pPr>
                        <a:lnSpc>
                          <a:spcPct val="115000"/>
                        </a:lnSpc>
                        <a:spcBef>
                          <a:spcPts val="600"/>
                        </a:spcBef>
                        <a:spcAft>
                          <a:spcPts val="600"/>
                        </a:spcAft>
                      </a:pPr>
                      <a:r>
                        <a:rPr lang="en-CA" sz="1200">
                          <a:effectLst/>
                        </a:rPr>
                        <a:t>Temp (°C) / relative humidity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-10 / 10%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0 / 10%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10 / 10%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20 / 10%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30 / 10%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40 / 10%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15000"/>
                        </a:lnSpc>
                        <a:spcBef>
                          <a:spcPts val="600"/>
                        </a:spcBef>
                        <a:spcAft>
                          <a:spcPts val="600"/>
                        </a:spcAft>
                      </a:pPr>
                      <a:r>
                        <a:rPr lang="en-CA" sz="1200">
                          <a:effectLst/>
                        </a:rPr>
                        <a:t>Temp (°C) / relative humidity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-10 / 30%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0 / 30%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10 / 30%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20 / 30%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30 / 30%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40 / 30%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15000"/>
                        </a:lnSpc>
                        <a:spcBef>
                          <a:spcPts val="600"/>
                        </a:spcBef>
                        <a:spcAft>
                          <a:spcPts val="600"/>
                        </a:spcAft>
                      </a:pPr>
                      <a:r>
                        <a:rPr lang="en-CA" sz="1200">
                          <a:effectLst/>
                        </a:rPr>
                        <a:t>Temp (°C) / relative humidity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-10 / 50%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0 / 50%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10 / 50%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20 / 50%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30 / 50%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40 / 50%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15000"/>
                        </a:lnSpc>
                        <a:spcBef>
                          <a:spcPts val="600"/>
                        </a:spcBef>
                        <a:spcAft>
                          <a:spcPts val="600"/>
                        </a:spcAft>
                      </a:pPr>
                      <a:r>
                        <a:rPr lang="en-CA" sz="1200">
                          <a:effectLst/>
                        </a:rPr>
                        <a:t>Temp (°C) / relative humidity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-10 / 70%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0 / 70%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10 / 70%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20 / 70%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30 / 70%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40 / 70%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15000"/>
                        </a:lnSpc>
                        <a:spcBef>
                          <a:spcPts val="600"/>
                        </a:spcBef>
                        <a:spcAft>
                          <a:spcPts val="600"/>
                        </a:spcAft>
                      </a:pPr>
                      <a:r>
                        <a:rPr lang="en-CA" sz="1200">
                          <a:effectLst/>
                        </a:rPr>
                        <a:t>Temp (°C) / relative humidity (%)</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-10 / 90%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0 / 90%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10 / 90%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20 / 90%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a:effectLst/>
                        </a:rPr>
                        <a:t>30 / 90%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Bef>
                          <a:spcPts val="600"/>
                        </a:spcBef>
                        <a:spcAft>
                          <a:spcPts val="600"/>
                        </a:spcAft>
                      </a:pPr>
                      <a:r>
                        <a:rPr lang="en-CA" sz="1200" dirty="0">
                          <a:effectLst/>
                        </a:rPr>
                        <a:t>40 / 90%</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1462029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107" y="14540"/>
            <a:ext cx="10515600" cy="1029333"/>
          </a:xfrm>
        </p:spPr>
        <p:txBody>
          <a:bodyPr/>
          <a:lstStyle/>
          <a:p>
            <a:r>
              <a:rPr lang="en-US" b="1" dirty="0" smtClean="0">
                <a:solidFill>
                  <a:srgbClr val="FF0000"/>
                </a:solidFill>
              </a:rPr>
              <a:t>Results Expected</a:t>
            </a:r>
            <a:endParaRPr lang="en-CA" b="1" dirty="0">
              <a:solidFill>
                <a:srgbClr val="FF0000"/>
              </a:solidFill>
            </a:endParaRPr>
          </a:p>
        </p:txBody>
      </p:sp>
      <p:sp>
        <p:nvSpPr>
          <p:cNvPr id="3" name="Content Placeholder 2"/>
          <p:cNvSpPr>
            <a:spLocks noGrp="1"/>
          </p:cNvSpPr>
          <p:nvPr>
            <p:ph idx="1"/>
          </p:nvPr>
        </p:nvSpPr>
        <p:spPr>
          <a:xfrm>
            <a:off x="619714" y="1043873"/>
            <a:ext cx="5740625" cy="5230630"/>
          </a:xfrm>
        </p:spPr>
        <p:txBody>
          <a:bodyPr>
            <a:normAutofit lnSpcReduction="10000"/>
          </a:bodyPr>
          <a:lstStyle/>
          <a:p>
            <a:r>
              <a:rPr lang="en-US" dirty="0" smtClean="0"/>
              <a:t>From the experiment in section 4.2:</a:t>
            </a:r>
          </a:p>
          <a:p>
            <a:pPr lvl="1"/>
            <a:r>
              <a:rPr lang="en-US" sz="2200" dirty="0" smtClean="0"/>
              <a:t>Plot the peak </a:t>
            </a:r>
            <a:r>
              <a:rPr lang="en-US" sz="2200" dirty="0" smtClean="0"/>
              <a:t>current (or voltage) versus BAC for all </a:t>
            </a:r>
            <a:r>
              <a:rPr lang="en-US" sz="2200" dirty="0" smtClean="0"/>
              <a:t>samples tested.</a:t>
            </a:r>
            <a:endParaRPr lang="en-US" sz="2200" dirty="0" smtClean="0"/>
          </a:p>
          <a:p>
            <a:pPr lvl="1"/>
            <a:r>
              <a:rPr lang="en-US" sz="2200" dirty="0" smtClean="0"/>
              <a:t>Plot the area below the current-time graph versus BAC for all </a:t>
            </a:r>
            <a:r>
              <a:rPr lang="en-US" sz="2200" dirty="0" smtClean="0"/>
              <a:t>samples.</a:t>
            </a:r>
          </a:p>
          <a:p>
            <a:pPr lvl="1"/>
            <a:r>
              <a:rPr lang="en-US" sz="2200" dirty="0" smtClean="0"/>
              <a:t>Plot the peak time and total time (peak time + recovery time) versus BAC for all samples. </a:t>
            </a:r>
            <a:endParaRPr lang="en-US" sz="2200" dirty="0" smtClean="0"/>
          </a:p>
          <a:p>
            <a:r>
              <a:rPr lang="en-US" dirty="0" smtClean="0"/>
              <a:t>From the experiments in section 4.3:</a:t>
            </a:r>
          </a:p>
          <a:p>
            <a:pPr lvl="1"/>
            <a:r>
              <a:rPr lang="en-US" dirty="0" smtClean="0"/>
              <a:t>Plot </a:t>
            </a:r>
            <a:r>
              <a:rPr lang="en-US" dirty="0"/>
              <a:t>the peak current </a:t>
            </a:r>
            <a:r>
              <a:rPr lang="en-US" dirty="0" smtClean="0"/>
              <a:t>(or voltage) versus temperature at various humidities for a specific BAC.</a:t>
            </a:r>
          </a:p>
          <a:p>
            <a:r>
              <a:rPr lang="en-US" dirty="0" smtClean="0"/>
              <a:t>Study about the sensitivity and linearity of the sensor selected in section 4.2.</a:t>
            </a:r>
            <a:endParaRPr lang="en-CA" dirty="0"/>
          </a:p>
        </p:txBody>
      </p:sp>
      <p:pic>
        <p:nvPicPr>
          <p:cNvPr id="5" name="Picture 4"/>
          <p:cNvPicPr>
            <a:picLocks noChangeAspect="1"/>
          </p:cNvPicPr>
          <p:nvPr/>
        </p:nvPicPr>
        <p:blipFill>
          <a:blip r:embed="rId2"/>
          <a:stretch>
            <a:fillRect/>
          </a:stretch>
        </p:blipFill>
        <p:spPr>
          <a:xfrm>
            <a:off x="6910597" y="1892989"/>
            <a:ext cx="5053517" cy="3334465"/>
          </a:xfrm>
          <a:prstGeom prst="rect">
            <a:avLst/>
          </a:prstGeom>
        </p:spPr>
      </p:pic>
    </p:spTree>
    <p:extLst>
      <p:ext uri="{BB962C8B-B14F-4D97-AF65-F5344CB8AC3E}">
        <p14:creationId xmlns:p14="http://schemas.microsoft.com/office/powerpoint/2010/main" val="461282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292" y="264846"/>
            <a:ext cx="10515600" cy="727300"/>
          </a:xfrm>
        </p:spPr>
        <p:txBody>
          <a:bodyPr/>
          <a:lstStyle/>
          <a:p>
            <a:pPr algn="ctr"/>
            <a:r>
              <a:rPr lang="en-US" b="1" dirty="0" smtClean="0">
                <a:solidFill>
                  <a:srgbClr val="FF0000"/>
                </a:solidFill>
              </a:rPr>
              <a:t>Some Definitions</a:t>
            </a:r>
            <a:endParaRPr lang="en-CA" b="1" dirty="0">
              <a:solidFill>
                <a:srgbClr val="FF0000"/>
              </a:solidFill>
            </a:endParaRPr>
          </a:p>
        </p:txBody>
      </p:sp>
      <p:sp>
        <p:nvSpPr>
          <p:cNvPr id="3" name="Content Placeholder 2"/>
          <p:cNvSpPr>
            <a:spLocks noGrp="1"/>
          </p:cNvSpPr>
          <p:nvPr>
            <p:ph idx="1"/>
          </p:nvPr>
        </p:nvSpPr>
        <p:spPr>
          <a:xfrm>
            <a:off x="846292" y="1186352"/>
            <a:ext cx="10515600" cy="5287275"/>
          </a:xfrm>
        </p:spPr>
        <p:txBody>
          <a:bodyPr>
            <a:normAutofit fontScale="92500" lnSpcReduction="10000"/>
          </a:bodyPr>
          <a:lstStyle/>
          <a:p>
            <a:pPr>
              <a:spcBef>
                <a:spcPts val="0"/>
              </a:spcBef>
            </a:pPr>
            <a:r>
              <a:rPr lang="en-CA" dirty="0" smtClean="0">
                <a:solidFill>
                  <a:srgbClr val="FF0000"/>
                </a:solidFill>
              </a:rPr>
              <a:t>Sensitivity </a:t>
            </a:r>
          </a:p>
          <a:p>
            <a:pPr lvl="1">
              <a:spcBef>
                <a:spcPts val="0"/>
              </a:spcBef>
            </a:pPr>
            <a:r>
              <a:rPr lang="en-CA" dirty="0" smtClean="0"/>
              <a:t>Slope </a:t>
            </a:r>
            <a:r>
              <a:rPr lang="en-CA" dirty="0"/>
              <a:t>of the signal-versus-concentration graph</a:t>
            </a:r>
            <a:r>
              <a:rPr lang="en-CA" dirty="0" smtClean="0"/>
              <a:t>.</a:t>
            </a:r>
          </a:p>
          <a:p>
            <a:pPr>
              <a:spcBef>
                <a:spcPts val="1200"/>
              </a:spcBef>
            </a:pPr>
            <a:r>
              <a:rPr lang="en-CA" dirty="0" smtClean="0">
                <a:solidFill>
                  <a:srgbClr val="FF0000"/>
                </a:solidFill>
              </a:rPr>
              <a:t>Selectivity </a:t>
            </a:r>
          </a:p>
          <a:p>
            <a:pPr lvl="1">
              <a:spcBef>
                <a:spcPts val="0"/>
              </a:spcBef>
            </a:pPr>
            <a:r>
              <a:rPr lang="en-CA" dirty="0" smtClean="0"/>
              <a:t>Ratio of the signal for the target analyte to another or several other electro-active species that may be simultaneously present in the sample. </a:t>
            </a:r>
          </a:p>
          <a:p>
            <a:pPr>
              <a:spcBef>
                <a:spcPts val="1200"/>
              </a:spcBef>
            </a:pPr>
            <a:r>
              <a:rPr lang="en-CA" dirty="0" smtClean="0">
                <a:solidFill>
                  <a:srgbClr val="FF0000"/>
                </a:solidFill>
              </a:rPr>
              <a:t>Accuracy</a:t>
            </a:r>
          </a:p>
          <a:p>
            <a:pPr lvl="1">
              <a:spcBef>
                <a:spcPts val="0"/>
              </a:spcBef>
            </a:pPr>
            <a:r>
              <a:rPr lang="en-CA" dirty="0" smtClean="0"/>
              <a:t>Refers to the “true” value and how well any given sensor or method provides the true value for the analysis. </a:t>
            </a:r>
          </a:p>
          <a:p>
            <a:pPr>
              <a:spcBef>
                <a:spcPts val="1200"/>
              </a:spcBef>
            </a:pPr>
            <a:r>
              <a:rPr lang="en-CA" dirty="0" smtClean="0">
                <a:solidFill>
                  <a:srgbClr val="FF0000"/>
                </a:solidFill>
              </a:rPr>
              <a:t>Precision</a:t>
            </a:r>
          </a:p>
          <a:p>
            <a:pPr lvl="1">
              <a:spcBef>
                <a:spcPts val="0"/>
              </a:spcBef>
            </a:pPr>
            <a:r>
              <a:rPr lang="en-CA" dirty="0" smtClean="0"/>
              <a:t>Repeatability of a given measurement.</a:t>
            </a:r>
          </a:p>
          <a:p>
            <a:pPr>
              <a:spcBef>
                <a:spcPts val="1200"/>
              </a:spcBef>
            </a:pPr>
            <a:r>
              <a:rPr lang="en-CA" dirty="0" smtClean="0">
                <a:solidFill>
                  <a:srgbClr val="FF0000"/>
                </a:solidFill>
              </a:rPr>
              <a:t>Linearity</a:t>
            </a:r>
          </a:p>
          <a:p>
            <a:pPr lvl="1">
              <a:spcBef>
                <a:spcPts val="0"/>
              </a:spcBef>
            </a:pPr>
            <a:r>
              <a:rPr lang="en-CA" dirty="0" smtClean="0"/>
              <a:t>The range that the response-versus-concentration graph is linear.</a:t>
            </a:r>
          </a:p>
          <a:p>
            <a:pPr marL="266700" lvl="1" indent="-266700">
              <a:spcBef>
                <a:spcPts val="1200"/>
              </a:spcBef>
            </a:pPr>
            <a:r>
              <a:rPr lang="en-CA" sz="2800" dirty="0">
                <a:solidFill>
                  <a:srgbClr val="FF0000"/>
                </a:solidFill>
              </a:rPr>
              <a:t>Stability</a:t>
            </a:r>
          </a:p>
          <a:p>
            <a:pPr marL="723900" lvl="2" indent="-266700">
              <a:spcBef>
                <a:spcPts val="0"/>
              </a:spcBef>
            </a:pPr>
            <a:r>
              <a:rPr lang="en-CA" sz="2400" dirty="0"/>
              <a:t>The ability to retain the original response characteristics over long time periods and under changing environmental conditions.</a:t>
            </a:r>
          </a:p>
        </p:txBody>
      </p:sp>
    </p:spTree>
    <p:extLst>
      <p:ext uri="{BB962C8B-B14F-4D97-AF65-F5344CB8AC3E}">
        <p14:creationId xmlns:p14="http://schemas.microsoft.com/office/powerpoint/2010/main" val="16883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8946"/>
            <a:ext cx="10515600" cy="882032"/>
          </a:xfrm>
        </p:spPr>
        <p:txBody>
          <a:bodyPr/>
          <a:lstStyle/>
          <a:p>
            <a:pPr algn="ctr"/>
            <a:r>
              <a:rPr lang="en-US" b="1" dirty="0" smtClean="0">
                <a:solidFill>
                  <a:srgbClr val="FF0000"/>
                </a:solidFill>
              </a:rPr>
              <a:t>Types of Electrochemical Sensors</a:t>
            </a:r>
            <a:endParaRPr lang="en-CA" b="1" dirty="0">
              <a:solidFill>
                <a:srgbClr val="FF0000"/>
              </a:solidFill>
            </a:endParaRPr>
          </a:p>
        </p:txBody>
      </p:sp>
      <p:sp>
        <p:nvSpPr>
          <p:cNvPr id="3" name="Content Placeholder 2"/>
          <p:cNvSpPr>
            <a:spLocks noGrp="1"/>
          </p:cNvSpPr>
          <p:nvPr>
            <p:ph idx="1"/>
          </p:nvPr>
        </p:nvSpPr>
        <p:spPr>
          <a:xfrm>
            <a:off x="838200" y="1315825"/>
            <a:ext cx="10515600" cy="5173987"/>
          </a:xfrm>
        </p:spPr>
        <p:txBody>
          <a:bodyPr>
            <a:normAutofit/>
          </a:bodyPr>
          <a:lstStyle/>
          <a:p>
            <a:r>
              <a:rPr lang="en-CA" b="1" dirty="0" smtClean="0">
                <a:solidFill>
                  <a:srgbClr val="FF0000"/>
                </a:solidFill>
              </a:rPr>
              <a:t>Potentiometric</a:t>
            </a:r>
          </a:p>
          <a:p>
            <a:pPr marL="457200" lvl="1" indent="0">
              <a:buNone/>
            </a:pPr>
            <a:r>
              <a:rPr lang="en-CA" b="1" u="sng" dirty="0" smtClean="0"/>
              <a:t>OCP measurement:</a:t>
            </a:r>
            <a:r>
              <a:rPr lang="en-CA" dirty="0" smtClean="0"/>
              <a:t> The open circuit potential (OCP) of the sensor is measured at zero current to determine the ethanol gas partial pressure. </a:t>
            </a:r>
          </a:p>
          <a:p>
            <a:pPr marL="457200" lvl="1" indent="0">
              <a:buNone/>
            </a:pPr>
            <a:endParaRPr lang="en-CA" sz="800" dirty="0" smtClean="0"/>
          </a:p>
          <a:p>
            <a:r>
              <a:rPr lang="en-CA" b="1" dirty="0" smtClean="0">
                <a:solidFill>
                  <a:srgbClr val="FF0000"/>
                </a:solidFill>
              </a:rPr>
              <a:t>Amperometric </a:t>
            </a:r>
          </a:p>
          <a:p>
            <a:pPr marL="444500" lvl="1" indent="12700">
              <a:spcBef>
                <a:spcPts val="1200"/>
              </a:spcBef>
              <a:buNone/>
            </a:pPr>
            <a:r>
              <a:rPr lang="en-CA" dirty="0" smtClean="0"/>
              <a:t>The current </a:t>
            </a:r>
            <a:r>
              <a:rPr lang="en-CA" dirty="0"/>
              <a:t>is </a:t>
            </a:r>
            <a:r>
              <a:rPr lang="en-CA" dirty="0" smtClean="0"/>
              <a:t>monitored with one of the following methods:</a:t>
            </a:r>
          </a:p>
          <a:p>
            <a:pPr lvl="2">
              <a:spcBef>
                <a:spcPts val="1200"/>
              </a:spcBef>
            </a:pPr>
            <a:r>
              <a:rPr lang="en-CA" b="1" u="sng" dirty="0" smtClean="0"/>
              <a:t>Voltammetry:</a:t>
            </a:r>
            <a:r>
              <a:rPr lang="en-CA" dirty="0" smtClean="0"/>
              <a:t> A potential is applied </a:t>
            </a:r>
            <a:r>
              <a:rPr lang="en-CA" dirty="0"/>
              <a:t>to the electrode </a:t>
            </a:r>
            <a:r>
              <a:rPr lang="en-CA" dirty="0" smtClean="0"/>
              <a:t>and the current response is measured. Most </a:t>
            </a:r>
            <a:r>
              <a:rPr lang="en-CA" dirty="0"/>
              <a:t>popular </a:t>
            </a:r>
            <a:r>
              <a:rPr lang="en-CA" dirty="0" err="1"/>
              <a:t>voltammetric</a:t>
            </a:r>
            <a:r>
              <a:rPr lang="en-CA" dirty="0"/>
              <a:t> methods are linear sweep voltammetry (LSV</a:t>
            </a:r>
            <a:r>
              <a:rPr lang="en-CA" dirty="0" smtClean="0"/>
              <a:t>) and </a:t>
            </a:r>
            <a:r>
              <a:rPr lang="en-CA" dirty="0"/>
              <a:t>cyclic voltammetry (CV</a:t>
            </a:r>
            <a:r>
              <a:rPr lang="en-CA" dirty="0" smtClean="0"/>
              <a:t>).</a:t>
            </a:r>
          </a:p>
          <a:p>
            <a:pPr lvl="2">
              <a:spcBef>
                <a:spcPts val="1200"/>
              </a:spcBef>
            </a:pPr>
            <a:r>
              <a:rPr lang="en-CA" b="1" u="sng" dirty="0" smtClean="0"/>
              <a:t>Galvanometric:</a:t>
            </a:r>
            <a:r>
              <a:rPr lang="en-CA" dirty="0" smtClean="0"/>
              <a:t> The </a:t>
            </a:r>
            <a:r>
              <a:rPr lang="en-CA" dirty="0"/>
              <a:t>spontaneous external current between two electrodes is </a:t>
            </a:r>
            <a:r>
              <a:rPr lang="en-CA" dirty="0" smtClean="0"/>
              <a:t>monitored. The amplitude of </a:t>
            </a:r>
            <a:r>
              <a:rPr lang="en-CA" dirty="0"/>
              <a:t>the current </a:t>
            </a:r>
            <a:r>
              <a:rPr lang="en-CA" dirty="0" smtClean="0"/>
              <a:t>reflects </a:t>
            </a:r>
            <a:r>
              <a:rPr lang="en-CA" dirty="0"/>
              <a:t>the </a:t>
            </a:r>
            <a:r>
              <a:rPr lang="en-CA" dirty="0" smtClean="0"/>
              <a:t>ethanol gas concentration.</a:t>
            </a:r>
          </a:p>
          <a:p>
            <a:pPr lvl="2">
              <a:spcBef>
                <a:spcPts val="1200"/>
              </a:spcBef>
            </a:pPr>
            <a:r>
              <a:rPr lang="en-CA" b="1" u="sng" dirty="0" smtClean="0"/>
              <a:t>Coulometric:</a:t>
            </a:r>
            <a:r>
              <a:rPr lang="en-CA" dirty="0" smtClean="0"/>
              <a:t> The </a:t>
            </a:r>
            <a:r>
              <a:rPr lang="en-CA" dirty="0"/>
              <a:t>total </a:t>
            </a:r>
            <a:r>
              <a:rPr lang="en-CA" dirty="0" smtClean="0"/>
              <a:t>number </a:t>
            </a:r>
            <a:r>
              <a:rPr lang="en-CA" dirty="0"/>
              <a:t>of </a:t>
            </a:r>
            <a:r>
              <a:rPr lang="en-CA" dirty="0" smtClean="0"/>
              <a:t>transferred electrons is </a:t>
            </a:r>
            <a:r>
              <a:rPr lang="en-CA" dirty="0"/>
              <a:t>measured. </a:t>
            </a:r>
            <a:r>
              <a:rPr lang="en-CA" dirty="0" smtClean="0"/>
              <a:t>This </a:t>
            </a:r>
            <a:r>
              <a:rPr lang="en-CA" dirty="0"/>
              <a:t>is an </a:t>
            </a:r>
            <a:r>
              <a:rPr lang="en-CA" dirty="0" smtClean="0"/>
              <a:t>advantage when </a:t>
            </a:r>
            <a:r>
              <a:rPr lang="en-CA" dirty="0"/>
              <a:t>the magnitude of current is </a:t>
            </a:r>
            <a:r>
              <a:rPr lang="en-CA" dirty="0" smtClean="0"/>
              <a:t>small.</a:t>
            </a:r>
            <a:endParaRPr lang="en-CA" dirty="0"/>
          </a:p>
        </p:txBody>
      </p:sp>
    </p:spTree>
    <p:extLst>
      <p:ext uri="{BB962C8B-B14F-4D97-AF65-F5344CB8AC3E}">
        <p14:creationId xmlns:p14="http://schemas.microsoft.com/office/powerpoint/2010/main" val="294662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996"/>
            <a:ext cx="10515600" cy="1325563"/>
          </a:xfrm>
        </p:spPr>
        <p:txBody>
          <a:bodyPr/>
          <a:lstStyle/>
          <a:p>
            <a:pPr algn="ctr"/>
            <a:r>
              <a:rPr lang="en-US" b="1" u="sng" dirty="0" smtClean="0">
                <a:solidFill>
                  <a:srgbClr val="FF0000"/>
                </a:solidFill>
              </a:rPr>
              <a:t>Useful Unit Conversions</a:t>
            </a:r>
            <a:endParaRPr lang="en-CA" dirty="0"/>
          </a:p>
        </p:txBody>
      </p:sp>
      <p:sp>
        <p:nvSpPr>
          <p:cNvPr id="3" name="Content Placeholder 2"/>
          <p:cNvSpPr>
            <a:spLocks noGrp="1"/>
          </p:cNvSpPr>
          <p:nvPr>
            <p:ph idx="1"/>
          </p:nvPr>
        </p:nvSpPr>
        <p:spPr>
          <a:xfrm>
            <a:off x="838200" y="1558588"/>
            <a:ext cx="10515600" cy="4351338"/>
          </a:xfrm>
        </p:spPr>
        <p:txBody>
          <a:bodyPr>
            <a:normAutofit/>
          </a:bodyPr>
          <a:lstStyle/>
          <a:p>
            <a:endParaRPr lang="en-US" sz="400" dirty="0" smtClean="0"/>
          </a:p>
          <a:p>
            <a:pPr marL="0" indent="0">
              <a:buNone/>
            </a:pPr>
            <a:r>
              <a:rPr lang="en-US" dirty="0" smtClean="0"/>
              <a:t>0.01 BAC = 0.04762 </a:t>
            </a:r>
            <a:r>
              <a:rPr lang="en-US" dirty="0" err="1" smtClean="0"/>
              <a:t>mg</a:t>
            </a:r>
            <a:r>
              <a:rPr lang="en-US" baseline="-25000" dirty="0" err="1" smtClean="0"/>
              <a:t>EtOH</a:t>
            </a:r>
            <a:r>
              <a:rPr lang="en-US" dirty="0" smtClean="0"/>
              <a:t>/</a:t>
            </a:r>
            <a:r>
              <a:rPr lang="en-US" dirty="0" err="1" smtClean="0"/>
              <a:t>L</a:t>
            </a:r>
            <a:r>
              <a:rPr lang="en-US" baseline="-25000" dirty="0" err="1" smtClean="0"/>
              <a:t>Breath</a:t>
            </a:r>
            <a:r>
              <a:rPr lang="en-US" dirty="0" smtClean="0"/>
              <a:t> = 0.001034 </a:t>
            </a:r>
            <a:r>
              <a:rPr lang="en-US" dirty="0" err="1" smtClean="0"/>
              <a:t>mol</a:t>
            </a:r>
            <a:r>
              <a:rPr lang="en-US" baseline="-25000" dirty="0" err="1" smtClean="0"/>
              <a:t>EtOH</a:t>
            </a:r>
            <a:r>
              <a:rPr lang="en-US" dirty="0" smtClean="0"/>
              <a:t>/m</a:t>
            </a:r>
            <a:r>
              <a:rPr lang="en-US" baseline="30000" dirty="0" smtClean="0"/>
              <a:t>3</a:t>
            </a:r>
            <a:r>
              <a:rPr lang="en-US" baseline="-25000" dirty="0" smtClean="0"/>
              <a:t>Breath</a:t>
            </a:r>
            <a:r>
              <a:rPr lang="en-US" dirty="0" smtClean="0"/>
              <a:t> </a:t>
            </a:r>
          </a:p>
          <a:p>
            <a:pPr marL="0" indent="0">
              <a:buNone/>
            </a:pPr>
            <a:endParaRPr lang="en-US" dirty="0" smtClean="0"/>
          </a:p>
          <a:p>
            <a:pPr marL="0" indent="0">
              <a:buNone/>
            </a:pPr>
            <a:r>
              <a:rPr lang="en-US" dirty="0" smtClean="0"/>
              <a:t>Ethanol concentration in human breath: </a:t>
            </a:r>
            <a:r>
              <a:rPr lang="en-US" dirty="0" err="1" smtClean="0"/>
              <a:t>C</a:t>
            </a:r>
            <a:r>
              <a:rPr lang="en-US" baseline="-25000" dirty="0" err="1" smtClean="0"/>
              <a:t>EtOH</a:t>
            </a:r>
            <a:r>
              <a:rPr lang="en-US" dirty="0" smtClean="0"/>
              <a:t> (</a:t>
            </a:r>
            <a:r>
              <a:rPr lang="en-US" dirty="0" err="1" smtClean="0"/>
              <a:t>mol</a:t>
            </a:r>
            <a:r>
              <a:rPr lang="en-US" dirty="0" smtClean="0"/>
              <a:t>/m</a:t>
            </a:r>
            <a:r>
              <a:rPr lang="en-US" baseline="30000" dirty="0" smtClean="0"/>
              <a:t>3</a:t>
            </a:r>
            <a:r>
              <a:rPr lang="en-US" dirty="0" smtClean="0"/>
              <a:t>) = 0.1034 BAC</a:t>
            </a:r>
          </a:p>
          <a:p>
            <a:pPr marL="0" indent="0">
              <a:buNone/>
            </a:pPr>
            <a:endParaRPr lang="en-US" dirty="0"/>
          </a:p>
          <a:p>
            <a:pPr marL="0" indent="0">
              <a:buNone/>
            </a:pPr>
            <a:r>
              <a:rPr lang="en-US" dirty="0" smtClean="0"/>
              <a:t>Mole fraction of ethanol in human breath: </a:t>
            </a:r>
          </a:p>
          <a:p>
            <a:pPr marL="0" indent="0">
              <a:buNone/>
            </a:pPr>
            <a:endParaRPr lang="en-CA" sz="2500" dirty="0" smtClean="0"/>
          </a:p>
          <a:p>
            <a:endParaRPr lang="en-CA" dirty="0"/>
          </a:p>
        </p:txBody>
      </p:sp>
      <mc:AlternateContent xmlns:mc="http://schemas.openxmlformats.org/markup-compatibility/2006" xmlns:a14="http://schemas.microsoft.com/office/drawing/2010/main">
        <mc:Choice Requires="a14">
          <p:sp>
            <p:nvSpPr>
              <p:cNvPr id="7" name="TextBox 6"/>
              <p:cNvSpPr txBox="1"/>
              <p:nvPr/>
            </p:nvSpPr>
            <p:spPr>
              <a:xfrm>
                <a:off x="1420082" y="4695088"/>
                <a:ext cx="9173345" cy="541495"/>
              </a:xfrm>
              <a:prstGeom prst="rect">
                <a:avLst/>
              </a:prstGeom>
              <a:noFill/>
            </p:spPr>
            <p:txBody>
              <a:bodyPr wrap="none" lIns="0" tIns="0" rIns="0" bIns="0" rtlCol="0">
                <a:spAutoFit/>
              </a:bodyPr>
              <a:lstStyle/>
              <a:p>
                <a14:m>
                  <m:oMath xmlns:m="http://schemas.openxmlformats.org/officeDocument/2006/math">
                    <m:sSub>
                      <m:sSubPr>
                        <m:ctrlPr>
                          <a:rPr lang="en-CA" sz="2300" i="1" smtClean="0">
                            <a:latin typeface="Cambria Math" panose="02040503050406030204" pitchFamily="18" charset="0"/>
                          </a:rPr>
                        </m:ctrlPr>
                      </m:sSubPr>
                      <m:e>
                        <m:r>
                          <a:rPr lang="en-US" sz="2300" b="0" i="1" smtClean="0">
                            <a:latin typeface="Cambria Math" panose="02040503050406030204" pitchFamily="18" charset="0"/>
                          </a:rPr>
                          <m:t>𝑥</m:t>
                        </m:r>
                      </m:e>
                      <m:sub>
                        <m:r>
                          <a:rPr lang="en-US" sz="2300" b="0" i="1" smtClean="0">
                            <a:latin typeface="Cambria Math" panose="02040503050406030204" pitchFamily="18" charset="0"/>
                          </a:rPr>
                          <m:t>𝐸𝑡𝑂𝐻</m:t>
                        </m:r>
                      </m:sub>
                    </m:sSub>
                    <m:d>
                      <m:dPr>
                        <m:ctrlPr>
                          <a:rPr lang="en-US" sz="2300" b="0" i="1" smtClean="0">
                            <a:latin typeface="Cambria Math" panose="02040503050406030204" pitchFamily="18" charset="0"/>
                          </a:rPr>
                        </m:ctrlPr>
                      </m:dPr>
                      <m:e>
                        <m:r>
                          <a:rPr lang="en-US" sz="2300" b="0" i="1" smtClean="0">
                            <a:latin typeface="Cambria Math" panose="02040503050406030204" pitchFamily="18" charset="0"/>
                          </a:rPr>
                          <m:t>𝑝𝑝𝑚</m:t>
                        </m:r>
                      </m:e>
                    </m:d>
                    <m:r>
                      <a:rPr lang="en-CA" sz="2300" i="1" smtClean="0">
                        <a:latin typeface="Cambria Math" panose="02040503050406030204" pitchFamily="18" charset="0"/>
                      </a:rPr>
                      <m:t>=</m:t>
                    </m:r>
                    <m:sSup>
                      <m:sSupPr>
                        <m:ctrlPr>
                          <a:rPr lang="en-CA" sz="2300" i="1" smtClean="0">
                            <a:latin typeface="Cambria Math" panose="02040503050406030204" pitchFamily="18" charset="0"/>
                          </a:rPr>
                        </m:ctrlPr>
                      </m:sSupPr>
                      <m:e>
                        <m:r>
                          <a:rPr lang="en-US" sz="2300" b="0" i="1" smtClean="0">
                            <a:latin typeface="Cambria Math" panose="02040503050406030204" pitchFamily="18" charset="0"/>
                          </a:rPr>
                          <m:t>10</m:t>
                        </m:r>
                      </m:e>
                      <m:sup>
                        <m:r>
                          <a:rPr lang="en-US" sz="2300" b="0" i="1" smtClean="0">
                            <a:latin typeface="Cambria Math" panose="02040503050406030204" pitchFamily="18" charset="0"/>
                          </a:rPr>
                          <m:t>6</m:t>
                        </m:r>
                      </m:sup>
                    </m:sSup>
                    <m:f>
                      <m:fPr>
                        <m:ctrlPr>
                          <a:rPr lang="en-CA" sz="2300" i="1" smtClean="0">
                            <a:latin typeface="Cambria Math" panose="02040503050406030204" pitchFamily="18" charset="0"/>
                          </a:rPr>
                        </m:ctrlPr>
                      </m:fPr>
                      <m:num>
                        <m:sSub>
                          <m:sSubPr>
                            <m:ctrlPr>
                              <a:rPr lang="en-CA" sz="2300" i="1" smtClean="0">
                                <a:latin typeface="Cambria Math" panose="02040503050406030204" pitchFamily="18" charset="0"/>
                              </a:rPr>
                            </m:ctrlPr>
                          </m:sSubPr>
                          <m:e>
                            <m:r>
                              <a:rPr lang="en-US" sz="2300" b="0" i="1" smtClean="0">
                                <a:latin typeface="Cambria Math" panose="02040503050406030204" pitchFamily="18" charset="0"/>
                              </a:rPr>
                              <m:t>𝑅</m:t>
                            </m:r>
                          </m:e>
                          <m:sub>
                            <m:r>
                              <a:rPr lang="en-US" sz="2300" b="0" i="1" smtClean="0">
                                <a:latin typeface="Cambria Math" panose="02040503050406030204" pitchFamily="18" charset="0"/>
                              </a:rPr>
                              <m:t>𝑢</m:t>
                            </m:r>
                          </m:sub>
                        </m:sSub>
                        <m:r>
                          <a:rPr lang="en-US" sz="2300" b="0" i="1" smtClean="0">
                            <a:latin typeface="Cambria Math" panose="02040503050406030204" pitchFamily="18" charset="0"/>
                          </a:rPr>
                          <m:t>𝑇</m:t>
                        </m:r>
                      </m:num>
                      <m:den>
                        <m:r>
                          <a:rPr lang="en-US" sz="2300" b="0" i="1" smtClean="0">
                            <a:latin typeface="Cambria Math" panose="02040503050406030204" pitchFamily="18" charset="0"/>
                          </a:rPr>
                          <m:t>𝑝</m:t>
                        </m:r>
                      </m:den>
                    </m:f>
                    <m:r>
                      <a:rPr lang="en-CA" sz="2300" i="1" smtClean="0">
                        <a:latin typeface="Cambria Math" panose="02040503050406030204" pitchFamily="18" charset="0"/>
                        <a:ea typeface="Cambria Math" panose="02040503050406030204" pitchFamily="18" charset="0"/>
                      </a:rPr>
                      <m:t>×</m:t>
                    </m:r>
                    <m:r>
                      <a:rPr lang="en-US" sz="2300" b="0" i="1" smtClean="0">
                        <a:latin typeface="Cambria Math" panose="02040503050406030204" pitchFamily="18" charset="0"/>
                        <a:ea typeface="Cambria Math" panose="02040503050406030204" pitchFamily="18" charset="0"/>
                      </a:rPr>
                      <m:t>0.1034×</m:t>
                    </m:r>
                    <m:r>
                      <a:rPr lang="en-US" sz="2300" b="0" i="1" smtClean="0">
                        <a:latin typeface="Cambria Math" panose="02040503050406030204" pitchFamily="18" charset="0"/>
                        <a:ea typeface="Cambria Math" panose="02040503050406030204" pitchFamily="18" charset="0"/>
                      </a:rPr>
                      <m:t>𝐵𝐴𝐶</m:t>
                    </m:r>
                  </m:oMath>
                </a14:m>
                <a:r>
                  <a:rPr lang="en-CA" sz="2300" dirty="0" smtClean="0"/>
                  <a:t>=</a:t>
                </a:r>
                <a:r>
                  <a:rPr lang="en-US" sz="2300" dirty="0" smtClean="0"/>
                  <a:t> </a:t>
                </a:r>
                <a14:m>
                  <m:oMath xmlns:m="http://schemas.openxmlformats.org/officeDocument/2006/math">
                    <m:r>
                      <a:rPr lang="en-US" sz="2300" i="1" smtClean="0">
                        <a:latin typeface="Cambria Math" panose="02040503050406030204" pitchFamily="18" charset="0"/>
                      </a:rPr>
                      <m:t>2</m:t>
                    </m:r>
                    <m:r>
                      <a:rPr lang="en-US" sz="2300" b="0" i="1" smtClean="0">
                        <a:latin typeface="Cambria Math" panose="02040503050406030204" pitchFamily="18" charset="0"/>
                      </a:rPr>
                      <m:t>606</m:t>
                    </m:r>
                    <m:r>
                      <a:rPr lang="en-US" sz="2300" b="0" i="1" smtClean="0">
                        <a:latin typeface="Cambria Math" panose="02040503050406030204" pitchFamily="18" charset="0"/>
                        <a:ea typeface="Cambria Math" panose="02040503050406030204" pitchFamily="18" charset="0"/>
                      </a:rPr>
                      <m:t>×</m:t>
                    </m:r>
                    <m:r>
                      <a:rPr lang="en-US" sz="2300" b="0" i="1" smtClean="0">
                        <a:latin typeface="Cambria Math" panose="02040503050406030204" pitchFamily="18" charset="0"/>
                        <a:ea typeface="Cambria Math" panose="02040503050406030204" pitchFamily="18" charset="0"/>
                      </a:rPr>
                      <m:t>𝐵𝐴𝐶</m:t>
                    </m:r>
                  </m:oMath>
                </a14:m>
                <a:r>
                  <a:rPr lang="en-CA" sz="2300" dirty="0" smtClean="0"/>
                  <a:t> @ (</a:t>
                </a:r>
                <a:r>
                  <a:rPr lang="en-US" sz="2300" dirty="0" smtClean="0"/>
                  <a:t>34°C and 1 </a:t>
                </a:r>
                <a:r>
                  <a:rPr lang="en-US" sz="2300" dirty="0" err="1" smtClean="0"/>
                  <a:t>atm</a:t>
                </a:r>
                <a:r>
                  <a:rPr lang="en-US" sz="2300" dirty="0" smtClean="0"/>
                  <a:t>)</a:t>
                </a:r>
                <a:endParaRPr lang="en-CA" sz="2300" dirty="0"/>
              </a:p>
            </p:txBody>
          </p:sp>
        </mc:Choice>
        <mc:Fallback xmlns="">
          <p:sp>
            <p:nvSpPr>
              <p:cNvPr id="7" name="TextBox 6"/>
              <p:cNvSpPr txBox="1">
                <a:spLocks noRot="1" noChangeAspect="1" noMove="1" noResize="1" noEditPoints="1" noAdjustHandles="1" noChangeArrowheads="1" noChangeShapeType="1" noTextEdit="1"/>
              </p:cNvSpPr>
              <p:nvPr/>
            </p:nvSpPr>
            <p:spPr>
              <a:xfrm>
                <a:off x="1420082" y="4695088"/>
                <a:ext cx="9173345" cy="541495"/>
              </a:xfrm>
              <a:prstGeom prst="rect">
                <a:avLst/>
              </a:prstGeom>
              <a:blipFill rotWithShape="0">
                <a:blip r:embed="rId2"/>
                <a:stretch>
                  <a:fillRect t="-3371" r="-997" b="-12360"/>
                </a:stretch>
              </a:blipFill>
            </p:spPr>
            <p:txBody>
              <a:bodyPr/>
              <a:lstStyle/>
              <a:p>
                <a:r>
                  <a:rPr lang="en-CA">
                    <a:noFill/>
                  </a:rPr>
                  <a:t> </a:t>
                </a:r>
              </a:p>
            </p:txBody>
          </p:sp>
        </mc:Fallback>
      </mc:AlternateContent>
    </p:spTree>
    <p:extLst>
      <p:ext uri="{BB962C8B-B14F-4D97-AF65-F5344CB8AC3E}">
        <p14:creationId xmlns:p14="http://schemas.microsoft.com/office/powerpoint/2010/main" val="1475984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8946"/>
            <a:ext cx="10515600" cy="882032"/>
          </a:xfrm>
        </p:spPr>
        <p:txBody>
          <a:bodyPr/>
          <a:lstStyle/>
          <a:p>
            <a:pPr algn="ctr"/>
            <a:r>
              <a:rPr lang="en-US" b="1" dirty="0" smtClean="0">
                <a:solidFill>
                  <a:srgbClr val="FF0000"/>
                </a:solidFill>
              </a:rPr>
              <a:t>Types of Electrochemical Sensors</a:t>
            </a:r>
            <a:endParaRPr lang="en-CA" b="1" dirty="0">
              <a:solidFill>
                <a:srgbClr val="FF0000"/>
              </a:solidFill>
            </a:endParaRPr>
          </a:p>
        </p:txBody>
      </p:sp>
      <p:sp>
        <p:nvSpPr>
          <p:cNvPr id="3" name="Content Placeholder 2"/>
          <p:cNvSpPr>
            <a:spLocks noGrp="1"/>
          </p:cNvSpPr>
          <p:nvPr>
            <p:ph idx="1"/>
          </p:nvPr>
        </p:nvSpPr>
        <p:spPr>
          <a:xfrm>
            <a:off x="838200" y="1315825"/>
            <a:ext cx="10515600" cy="5173987"/>
          </a:xfrm>
        </p:spPr>
        <p:txBody>
          <a:bodyPr>
            <a:normAutofit/>
          </a:bodyPr>
          <a:lstStyle/>
          <a:p>
            <a:r>
              <a:rPr lang="en-CA" b="1" dirty="0" smtClean="0">
                <a:solidFill>
                  <a:schemeClr val="bg1">
                    <a:lumMod val="65000"/>
                  </a:schemeClr>
                </a:solidFill>
              </a:rPr>
              <a:t>Potentiometric</a:t>
            </a:r>
          </a:p>
          <a:p>
            <a:pPr marL="457200" lvl="1" indent="0">
              <a:buNone/>
            </a:pPr>
            <a:r>
              <a:rPr lang="en-CA" b="1" u="sng" dirty="0" smtClean="0">
                <a:solidFill>
                  <a:schemeClr val="bg1">
                    <a:lumMod val="65000"/>
                  </a:schemeClr>
                </a:solidFill>
              </a:rPr>
              <a:t>OCP measurement: </a:t>
            </a:r>
            <a:r>
              <a:rPr lang="en-CA" dirty="0" smtClean="0">
                <a:solidFill>
                  <a:schemeClr val="bg1">
                    <a:lumMod val="65000"/>
                  </a:schemeClr>
                </a:solidFill>
              </a:rPr>
              <a:t>The open circuit potential (OCP) of the sensor is measured at zero current to determine the ethanol gas partial pressure. </a:t>
            </a:r>
          </a:p>
          <a:p>
            <a:pPr marL="457200" lvl="1" indent="0">
              <a:buNone/>
            </a:pPr>
            <a:endParaRPr lang="en-CA" sz="800" dirty="0" smtClean="0"/>
          </a:p>
          <a:p>
            <a:r>
              <a:rPr lang="en-CA" b="1" dirty="0" smtClean="0">
                <a:solidFill>
                  <a:srgbClr val="FF0000"/>
                </a:solidFill>
              </a:rPr>
              <a:t>Amperometric </a:t>
            </a:r>
          </a:p>
          <a:p>
            <a:pPr marL="444500" lvl="1" indent="12700">
              <a:spcBef>
                <a:spcPts val="1200"/>
              </a:spcBef>
              <a:buNone/>
            </a:pPr>
            <a:r>
              <a:rPr lang="en-CA" dirty="0" smtClean="0"/>
              <a:t>The current </a:t>
            </a:r>
            <a:r>
              <a:rPr lang="en-CA" dirty="0"/>
              <a:t>is </a:t>
            </a:r>
            <a:r>
              <a:rPr lang="en-CA" dirty="0" smtClean="0"/>
              <a:t>monitored with one of the following methods:</a:t>
            </a:r>
          </a:p>
          <a:p>
            <a:pPr lvl="2">
              <a:spcBef>
                <a:spcPts val="1200"/>
              </a:spcBef>
            </a:pPr>
            <a:r>
              <a:rPr lang="en-CA" b="1" u="sng" dirty="0" smtClean="0">
                <a:solidFill>
                  <a:schemeClr val="bg1">
                    <a:lumMod val="65000"/>
                  </a:schemeClr>
                </a:solidFill>
              </a:rPr>
              <a:t>Voltammetry:</a:t>
            </a:r>
            <a:r>
              <a:rPr lang="en-CA" dirty="0" smtClean="0">
                <a:solidFill>
                  <a:schemeClr val="bg1">
                    <a:lumMod val="65000"/>
                  </a:schemeClr>
                </a:solidFill>
              </a:rPr>
              <a:t> A potential is applied </a:t>
            </a:r>
            <a:r>
              <a:rPr lang="en-CA" dirty="0">
                <a:solidFill>
                  <a:schemeClr val="bg1">
                    <a:lumMod val="65000"/>
                  </a:schemeClr>
                </a:solidFill>
              </a:rPr>
              <a:t>to the electrode </a:t>
            </a:r>
            <a:r>
              <a:rPr lang="en-CA" dirty="0" smtClean="0">
                <a:solidFill>
                  <a:schemeClr val="bg1">
                    <a:lumMod val="65000"/>
                  </a:schemeClr>
                </a:solidFill>
              </a:rPr>
              <a:t>and the current response is measured. Most </a:t>
            </a:r>
            <a:r>
              <a:rPr lang="en-CA" dirty="0">
                <a:solidFill>
                  <a:schemeClr val="bg1">
                    <a:lumMod val="65000"/>
                  </a:schemeClr>
                </a:solidFill>
              </a:rPr>
              <a:t>popular </a:t>
            </a:r>
            <a:r>
              <a:rPr lang="en-CA" dirty="0" err="1">
                <a:solidFill>
                  <a:schemeClr val="bg1">
                    <a:lumMod val="65000"/>
                  </a:schemeClr>
                </a:solidFill>
              </a:rPr>
              <a:t>voltammetric</a:t>
            </a:r>
            <a:r>
              <a:rPr lang="en-CA" dirty="0">
                <a:solidFill>
                  <a:schemeClr val="bg1">
                    <a:lumMod val="65000"/>
                  </a:schemeClr>
                </a:solidFill>
              </a:rPr>
              <a:t> methods are linear sweep voltammetry (LSV</a:t>
            </a:r>
            <a:r>
              <a:rPr lang="en-CA" dirty="0" smtClean="0">
                <a:solidFill>
                  <a:schemeClr val="bg1">
                    <a:lumMod val="65000"/>
                  </a:schemeClr>
                </a:solidFill>
              </a:rPr>
              <a:t>) and </a:t>
            </a:r>
            <a:r>
              <a:rPr lang="en-CA" dirty="0">
                <a:solidFill>
                  <a:schemeClr val="bg1">
                    <a:lumMod val="65000"/>
                  </a:schemeClr>
                </a:solidFill>
              </a:rPr>
              <a:t>cyclic voltammetry (CV</a:t>
            </a:r>
            <a:r>
              <a:rPr lang="en-CA" dirty="0" smtClean="0">
                <a:solidFill>
                  <a:schemeClr val="bg1">
                    <a:lumMod val="65000"/>
                  </a:schemeClr>
                </a:solidFill>
              </a:rPr>
              <a:t>).</a:t>
            </a:r>
          </a:p>
          <a:p>
            <a:pPr lvl="2">
              <a:spcBef>
                <a:spcPts val="1200"/>
              </a:spcBef>
            </a:pPr>
            <a:r>
              <a:rPr lang="en-CA" b="1" u="sng" dirty="0" smtClean="0"/>
              <a:t>Galvanometric:</a:t>
            </a:r>
            <a:r>
              <a:rPr lang="en-CA" dirty="0" smtClean="0"/>
              <a:t> The </a:t>
            </a:r>
            <a:r>
              <a:rPr lang="en-CA" dirty="0"/>
              <a:t>spontaneous external current between two electrodes is </a:t>
            </a:r>
            <a:r>
              <a:rPr lang="en-CA" dirty="0" smtClean="0"/>
              <a:t>monitored. The amplitude of </a:t>
            </a:r>
            <a:r>
              <a:rPr lang="en-CA" dirty="0"/>
              <a:t>the current </a:t>
            </a:r>
            <a:r>
              <a:rPr lang="en-CA" dirty="0" smtClean="0"/>
              <a:t>reflects </a:t>
            </a:r>
            <a:r>
              <a:rPr lang="en-CA" dirty="0"/>
              <a:t>the </a:t>
            </a:r>
            <a:r>
              <a:rPr lang="en-CA" dirty="0" smtClean="0"/>
              <a:t>ethanol gas concentration.</a:t>
            </a:r>
          </a:p>
          <a:p>
            <a:pPr lvl="2">
              <a:spcBef>
                <a:spcPts val="1200"/>
              </a:spcBef>
            </a:pPr>
            <a:r>
              <a:rPr lang="en-CA" b="1" u="sng" dirty="0" smtClean="0"/>
              <a:t>Coulometric:</a:t>
            </a:r>
            <a:r>
              <a:rPr lang="en-CA" dirty="0" smtClean="0"/>
              <a:t> The </a:t>
            </a:r>
            <a:r>
              <a:rPr lang="en-CA" dirty="0"/>
              <a:t>total </a:t>
            </a:r>
            <a:r>
              <a:rPr lang="en-CA" dirty="0" smtClean="0"/>
              <a:t>number </a:t>
            </a:r>
            <a:r>
              <a:rPr lang="en-CA" dirty="0"/>
              <a:t>of </a:t>
            </a:r>
            <a:r>
              <a:rPr lang="en-CA" dirty="0" smtClean="0"/>
              <a:t>transferred electrons is </a:t>
            </a:r>
            <a:r>
              <a:rPr lang="en-CA" dirty="0"/>
              <a:t>measured. </a:t>
            </a:r>
            <a:r>
              <a:rPr lang="en-CA" dirty="0" smtClean="0"/>
              <a:t>This </a:t>
            </a:r>
            <a:r>
              <a:rPr lang="en-CA" dirty="0"/>
              <a:t>is an </a:t>
            </a:r>
            <a:r>
              <a:rPr lang="en-CA" dirty="0" smtClean="0"/>
              <a:t>advantage when </a:t>
            </a:r>
            <a:r>
              <a:rPr lang="en-CA" dirty="0"/>
              <a:t>the magnitude of current is </a:t>
            </a:r>
            <a:r>
              <a:rPr lang="en-CA" dirty="0" smtClean="0"/>
              <a:t>small.</a:t>
            </a:r>
            <a:endParaRPr lang="en-CA" dirty="0"/>
          </a:p>
        </p:txBody>
      </p:sp>
    </p:spTree>
    <p:extLst>
      <p:ext uri="{BB962C8B-B14F-4D97-AF65-F5344CB8AC3E}">
        <p14:creationId xmlns:p14="http://schemas.microsoft.com/office/powerpoint/2010/main" val="322228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647" y="292451"/>
            <a:ext cx="11059886" cy="1208112"/>
          </a:xfrm>
        </p:spPr>
        <p:txBody>
          <a:bodyPr>
            <a:noAutofit/>
          </a:bodyPr>
          <a:lstStyle/>
          <a:p>
            <a:pPr algn="ctr"/>
            <a:r>
              <a:rPr lang="en-US" b="1" dirty="0" smtClean="0">
                <a:solidFill>
                  <a:srgbClr val="FF0000"/>
                </a:solidFill>
              </a:rPr>
              <a:t>Task 1: Helping in Establishment of the Experimental Setup</a:t>
            </a:r>
            <a:endParaRPr lang="en-CA" b="1" dirty="0">
              <a:solidFill>
                <a:srgbClr val="FF0000"/>
              </a:solidFill>
            </a:endParaRPr>
          </a:p>
        </p:txBody>
      </p:sp>
      <p:sp>
        <p:nvSpPr>
          <p:cNvPr id="4" name="Can 3"/>
          <p:cNvSpPr/>
          <p:nvPr/>
        </p:nvSpPr>
        <p:spPr>
          <a:xfrm>
            <a:off x="4239814" y="4081820"/>
            <a:ext cx="849664" cy="1545579"/>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CA"/>
          </a:p>
        </p:txBody>
      </p:sp>
      <p:sp>
        <p:nvSpPr>
          <p:cNvPr id="5" name="Can 4"/>
          <p:cNvSpPr/>
          <p:nvPr/>
        </p:nvSpPr>
        <p:spPr>
          <a:xfrm>
            <a:off x="5415856" y="4081820"/>
            <a:ext cx="849664" cy="1545579"/>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6" name="L-Shape 5"/>
          <p:cNvSpPr/>
          <p:nvPr/>
        </p:nvSpPr>
        <p:spPr>
          <a:xfrm rot="10800000">
            <a:off x="2590388" y="3420902"/>
            <a:ext cx="1888141" cy="753926"/>
          </a:xfrm>
          <a:prstGeom prst="corner">
            <a:avLst>
              <a:gd name="adj1" fmla="val 7036"/>
              <a:gd name="adj2" fmla="val 63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p:cNvGrpSpPr/>
          <p:nvPr/>
        </p:nvGrpSpPr>
        <p:grpSpPr>
          <a:xfrm>
            <a:off x="4393059" y="3597685"/>
            <a:ext cx="125059" cy="216000"/>
            <a:chOff x="2524714" y="3973188"/>
            <a:chExt cx="137565" cy="312858"/>
          </a:xfrm>
        </p:grpSpPr>
        <p:sp>
          <p:nvSpPr>
            <p:cNvPr id="8" name="Isosceles Triangle 7"/>
            <p:cNvSpPr/>
            <p:nvPr/>
          </p:nvSpPr>
          <p:spPr>
            <a:xfrm rot="10800000">
              <a:off x="2524714" y="3973188"/>
              <a:ext cx="137565" cy="1618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Isosceles Triangle 8"/>
            <p:cNvSpPr/>
            <p:nvPr/>
          </p:nvSpPr>
          <p:spPr>
            <a:xfrm rot="10800000" flipV="1">
              <a:off x="2524714" y="4124205"/>
              <a:ext cx="137565" cy="1618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1" name="L-Shape 10"/>
          <p:cNvSpPr/>
          <p:nvPr/>
        </p:nvSpPr>
        <p:spPr>
          <a:xfrm rot="10800000">
            <a:off x="4446161" y="3420903"/>
            <a:ext cx="1250220" cy="753926"/>
          </a:xfrm>
          <a:prstGeom prst="corner">
            <a:avLst>
              <a:gd name="adj1" fmla="val 7036"/>
              <a:gd name="adj2" fmla="val 63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2" name="Group 11"/>
          <p:cNvGrpSpPr/>
          <p:nvPr/>
        </p:nvGrpSpPr>
        <p:grpSpPr>
          <a:xfrm>
            <a:off x="5611898" y="3594982"/>
            <a:ext cx="125059" cy="216000"/>
            <a:chOff x="2524714" y="3973188"/>
            <a:chExt cx="137565" cy="312858"/>
          </a:xfrm>
        </p:grpSpPr>
        <p:sp>
          <p:nvSpPr>
            <p:cNvPr id="13" name="Isosceles Triangle 12"/>
            <p:cNvSpPr/>
            <p:nvPr/>
          </p:nvSpPr>
          <p:spPr>
            <a:xfrm rot="10800000">
              <a:off x="2524714" y="3973188"/>
              <a:ext cx="137565" cy="1618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Isosceles Triangle 13"/>
            <p:cNvSpPr/>
            <p:nvPr/>
          </p:nvSpPr>
          <p:spPr>
            <a:xfrm rot="10800000" flipV="1">
              <a:off x="2524714" y="4124205"/>
              <a:ext cx="137565" cy="1618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2" name="Group 21"/>
          <p:cNvGrpSpPr/>
          <p:nvPr/>
        </p:nvGrpSpPr>
        <p:grpSpPr>
          <a:xfrm>
            <a:off x="3157437" y="3032636"/>
            <a:ext cx="455868" cy="551131"/>
            <a:chOff x="2499082" y="3053475"/>
            <a:chExt cx="455868" cy="551131"/>
          </a:xfrm>
        </p:grpSpPr>
        <p:sp>
          <p:nvSpPr>
            <p:cNvPr id="18" name="Flowchart: Process 17"/>
            <p:cNvSpPr/>
            <p:nvPr/>
          </p:nvSpPr>
          <p:spPr>
            <a:xfrm>
              <a:off x="2704154" y="3165601"/>
              <a:ext cx="45719" cy="288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1" name="Group 20"/>
            <p:cNvGrpSpPr/>
            <p:nvPr/>
          </p:nvGrpSpPr>
          <p:grpSpPr>
            <a:xfrm>
              <a:off x="2499082" y="3053475"/>
              <a:ext cx="455868" cy="551131"/>
              <a:chOff x="2499082" y="3053475"/>
              <a:chExt cx="455868" cy="551131"/>
            </a:xfrm>
          </p:grpSpPr>
          <p:grpSp>
            <p:nvGrpSpPr>
              <p:cNvPr id="15" name="Group 14"/>
              <p:cNvGrpSpPr/>
              <p:nvPr/>
            </p:nvGrpSpPr>
            <p:grpSpPr>
              <a:xfrm rot="5400000">
                <a:off x="2588602" y="3238259"/>
                <a:ext cx="276827" cy="455868"/>
                <a:chOff x="2524714" y="3973188"/>
                <a:chExt cx="137565" cy="312858"/>
              </a:xfrm>
            </p:grpSpPr>
            <p:sp>
              <p:nvSpPr>
                <p:cNvPr id="16" name="Isosceles Triangle 15"/>
                <p:cNvSpPr/>
                <p:nvPr/>
              </p:nvSpPr>
              <p:spPr>
                <a:xfrm rot="10800000">
                  <a:off x="2524714" y="3973188"/>
                  <a:ext cx="137565" cy="1618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p:cNvSpPr/>
                <p:nvPr/>
              </p:nvSpPr>
              <p:spPr>
                <a:xfrm rot="10800000" flipV="1">
                  <a:off x="2524714" y="4124205"/>
                  <a:ext cx="137565" cy="1618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9" name="Flowchart: Process 18"/>
              <p:cNvSpPr/>
              <p:nvPr/>
            </p:nvSpPr>
            <p:spPr>
              <a:xfrm rot="2700000">
                <a:off x="2712228" y="3053475"/>
                <a:ext cx="36000" cy="288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Flowchart: Process 19"/>
              <p:cNvSpPr/>
              <p:nvPr/>
            </p:nvSpPr>
            <p:spPr>
              <a:xfrm rot="18900000" flipV="1">
                <a:off x="2712227" y="3053475"/>
                <a:ext cx="36000" cy="288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sp>
        <p:nvSpPr>
          <p:cNvPr id="23" name="L-Shape 22"/>
          <p:cNvSpPr/>
          <p:nvPr/>
        </p:nvSpPr>
        <p:spPr>
          <a:xfrm rot="10800000" flipH="1">
            <a:off x="4836955" y="3870789"/>
            <a:ext cx="1224000" cy="288000"/>
          </a:xfrm>
          <a:prstGeom prst="corner">
            <a:avLst>
              <a:gd name="adj1" fmla="val 18648"/>
              <a:gd name="adj2" fmla="val 1799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24" name="L-Shape 23"/>
          <p:cNvSpPr/>
          <p:nvPr/>
        </p:nvSpPr>
        <p:spPr>
          <a:xfrm rot="10800000" flipH="1">
            <a:off x="5979898" y="3870790"/>
            <a:ext cx="1676340" cy="288000"/>
          </a:xfrm>
          <a:prstGeom prst="corner">
            <a:avLst>
              <a:gd name="adj1" fmla="val 18648"/>
              <a:gd name="adj2" fmla="val 1799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grpSp>
        <p:nvGrpSpPr>
          <p:cNvPr id="25" name="Group 24"/>
          <p:cNvGrpSpPr/>
          <p:nvPr/>
        </p:nvGrpSpPr>
        <p:grpSpPr>
          <a:xfrm>
            <a:off x="4800296" y="3953258"/>
            <a:ext cx="125059" cy="108000"/>
            <a:chOff x="2524714" y="3973188"/>
            <a:chExt cx="137565" cy="312858"/>
          </a:xfrm>
        </p:grpSpPr>
        <p:sp>
          <p:nvSpPr>
            <p:cNvPr id="26" name="Isosceles Triangle 25"/>
            <p:cNvSpPr/>
            <p:nvPr/>
          </p:nvSpPr>
          <p:spPr>
            <a:xfrm rot="10800000">
              <a:off x="2524714" y="3973188"/>
              <a:ext cx="137565" cy="161841"/>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27" name="Isosceles Triangle 26"/>
            <p:cNvSpPr/>
            <p:nvPr/>
          </p:nvSpPr>
          <p:spPr>
            <a:xfrm rot="10800000" flipV="1">
              <a:off x="2524714" y="4124205"/>
              <a:ext cx="137565" cy="161841"/>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grpSp>
      <p:grpSp>
        <p:nvGrpSpPr>
          <p:cNvPr id="28" name="Group 27"/>
          <p:cNvGrpSpPr/>
          <p:nvPr/>
        </p:nvGrpSpPr>
        <p:grpSpPr>
          <a:xfrm>
            <a:off x="5944591" y="3954826"/>
            <a:ext cx="125059" cy="108000"/>
            <a:chOff x="2524714" y="3973188"/>
            <a:chExt cx="137565" cy="312858"/>
          </a:xfrm>
        </p:grpSpPr>
        <p:sp>
          <p:nvSpPr>
            <p:cNvPr id="29" name="Isosceles Triangle 28"/>
            <p:cNvSpPr/>
            <p:nvPr/>
          </p:nvSpPr>
          <p:spPr>
            <a:xfrm rot="10800000">
              <a:off x="2524714" y="3973188"/>
              <a:ext cx="137565" cy="161841"/>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0" name="Isosceles Triangle 29"/>
            <p:cNvSpPr/>
            <p:nvPr/>
          </p:nvSpPr>
          <p:spPr>
            <a:xfrm rot="10800000" flipV="1">
              <a:off x="2524714" y="4124205"/>
              <a:ext cx="137565" cy="161841"/>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grpSp>
      <p:sp>
        <p:nvSpPr>
          <p:cNvPr id="32" name="Flowchart: Magnetic Disk 31"/>
          <p:cNvSpPr/>
          <p:nvPr/>
        </p:nvSpPr>
        <p:spPr>
          <a:xfrm>
            <a:off x="6991647" y="4471123"/>
            <a:ext cx="641023" cy="131975"/>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34" name="Flowchart: Process 33"/>
          <p:cNvSpPr/>
          <p:nvPr/>
        </p:nvSpPr>
        <p:spPr>
          <a:xfrm>
            <a:off x="7288592" y="3920652"/>
            <a:ext cx="47134" cy="43097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5" name="Trapezoid 34"/>
          <p:cNvSpPr/>
          <p:nvPr/>
        </p:nvSpPr>
        <p:spPr>
          <a:xfrm>
            <a:off x="7128336" y="4358115"/>
            <a:ext cx="377072" cy="126845"/>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37" name="Curved Connector 36"/>
          <p:cNvCxnSpPr/>
          <p:nvPr/>
        </p:nvCxnSpPr>
        <p:spPr>
          <a:xfrm rot="16200000" flipH="1">
            <a:off x="7371628" y="4726503"/>
            <a:ext cx="918122" cy="671312"/>
          </a:xfrm>
          <a:prstGeom prst="curvedConnector3">
            <a:avLst/>
          </a:prstGeom>
        </p:spPr>
        <p:style>
          <a:lnRef idx="3">
            <a:schemeClr val="dk1"/>
          </a:lnRef>
          <a:fillRef idx="0">
            <a:schemeClr val="dk1"/>
          </a:fillRef>
          <a:effectRef idx="2">
            <a:schemeClr val="dk1"/>
          </a:effectRef>
          <a:fontRef idx="minor">
            <a:schemeClr val="tx1"/>
          </a:fontRef>
        </p:style>
      </p:cxnSp>
      <p:cxnSp>
        <p:nvCxnSpPr>
          <p:cNvPr id="38" name="Curved Connector 37"/>
          <p:cNvCxnSpPr/>
          <p:nvPr/>
        </p:nvCxnSpPr>
        <p:spPr>
          <a:xfrm rot="16200000" flipH="1">
            <a:off x="7046347" y="4735210"/>
            <a:ext cx="918122" cy="671312"/>
          </a:xfrm>
          <a:prstGeom prst="curvedConnector3">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585599" y="5378100"/>
            <a:ext cx="835194" cy="5017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a:p>
        </p:txBody>
      </p:sp>
      <p:sp>
        <p:nvSpPr>
          <p:cNvPr id="40" name="Right Arrow 39"/>
          <p:cNvSpPr/>
          <p:nvPr/>
        </p:nvSpPr>
        <p:spPr>
          <a:xfrm>
            <a:off x="2010728" y="3349657"/>
            <a:ext cx="430169" cy="19139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Rectangle 41"/>
          <p:cNvSpPr/>
          <p:nvPr/>
        </p:nvSpPr>
        <p:spPr>
          <a:xfrm>
            <a:off x="709469" y="3195310"/>
            <a:ext cx="1274708" cy="461665"/>
          </a:xfrm>
          <a:prstGeom prst="rect">
            <a:avLst/>
          </a:prstGeom>
        </p:spPr>
        <p:txBody>
          <a:bodyPr wrap="none">
            <a:spAutoFit/>
          </a:bodyPr>
          <a:lstStyle/>
          <a:p>
            <a:r>
              <a:rPr lang="en-US" sz="2400" dirty="0" smtClean="0"/>
              <a:t>Input air</a:t>
            </a:r>
            <a:endParaRPr lang="en-CA" sz="2400" dirty="0"/>
          </a:p>
        </p:txBody>
      </p:sp>
      <p:sp>
        <p:nvSpPr>
          <p:cNvPr id="43" name="Right Arrow 42"/>
          <p:cNvSpPr/>
          <p:nvPr/>
        </p:nvSpPr>
        <p:spPr>
          <a:xfrm>
            <a:off x="7804469" y="3805465"/>
            <a:ext cx="430169" cy="19139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Rectangle 43"/>
          <p:cNvSpPr/>
          <p:nvPr/>
        </p:nvSpPr>
        <p:spPr>
          <a:xfrm>
            <a:off x="8248818" y="3650846"/>
            <a:ext cx="1064715" cy="461665"/>
          </a:xfrm>
          <a:prstGeom prst="rect">
            <a:avLst/>
          </a:prstGeom>
        </p:spPr>
        <p:txBody>
          <a:bodyPr wrap="none">
            <a:spAutoFit/>
          </a:bodyPr>
          <a:lstStyle/>
          <a:p>
            <a:r>
              <a:rPr lang="en-US" sz="2400" dirty="0" smtClean="0"/>
              <a:t>Exit air</a:t>
            </a:r>
            <a:endParaRPr lang="en-CA" sz="2400" dirty="0"/>
          </a:p>
        </p:txBody>
      </p:sp>
      <p:sp>
        <p:nvSpPr>
          <p:cNvPr id="45" name="Rectangle 44"/>
          <p:cNvSpPr/>
          <p:nvPr/>
        </p:nvSpPr>
        <p:spPr>
          <a:xfrm rot="16200000">
            <a:off x="3217980" y="4626852"/>
            <a:ext cx="1648721" cy="461665"/>
          </a:xfrm>
          <a:prstGeom prst="rect">
            <a:avLst/>
          </a:prstGeom>
        </p:spPr>
        <p:txBody>
          <a:bodyPr wrap="none">
            <a:spAutoFit/>
          </a:bodyPr>
          <a:lstStyle/>
          <a:p>
            <a:r>
              <a:rPr lang="en-US" sz="2400" dirty="0" smtClean="0"/>
              <a:t>Simulator 1</a:t>
            </a:r>
            <a:endParaRPr lang="en-CA" sz="2400" dirty="0"/>
          </a:p>
        </p:txBody>
      </p:sp>
      <p:sp>
        <p:nvSpPr>
          <p:cNvPr id="46" name="Rectangle 45"/>
          <p:cNvSpPr/>
          <p:nvPr/>
        </p:nvSpPr>
        <p:spPr>
          <a:xfrm rot="16200000">
            <a:off x="5619580" y="4623776"/>
            <a:ext cx="1648721" cy="461665"/>
          </a:xfrm>
          <a:prstGeom prst="rect">
            <a:avLst/>
          </a:prstGeom>
        </p:spPr>
        <p:txBody>
          <a:bodyPr wrap="none">
            <a:spAutoFit/>
          </a:bodyPr>
          <a:lstStyle/>
          <a:p>
            <a:r>
              <a:rPr lang="en-US" sz="2400" dirty="0" smtClean="0"/>
              <a:t>Simulator 2</a:t>
            </a:r>
            <a:endParaRPr lang="en-CA" sz="2400" dirty="0"/>
          </a:p>
        </p:txBody>
      </p:sp>
      <p:sp>
        <p:nvSpPr>
          <p:cNvPr id="47" name="Rectangle 46"/>
          <p:cNvSpPr/>
          <p:nvPr/>
        </p:nvSpPr>
        <p:spPr>
          <a:xfrm>
            <a:off x="4196171" y="4293939"/>
            <a:ext cx="946733" cy="1200329"/>
          </a:xfrm>
          <a:prstGeom prst="rect">
            <a:avLst/>
          </a:prstGeom>
        </p:spPr>
        <p:txBody>
          <a:bodyPr wrap="none">
            <a:spAutoFit/>
          </a:bodyPr>
          <a:lstStyle/>
          <a:p>
            <a:pPr algn="ctr"/>
            <a:r>
              <a:rPr lang="en-US" dirty="0" err="1" smtClean="0"/>
              <a:t>EtOH</a:t>
            </a:r>
            <a:endParaRPr lang="en-US" dirty="0" smtClean="0"/>
          </a:p>
          <a:p>
            <a:pPr algn="ctr"/>
            <a:r>
              <a:rPr lang="en-US" dirty="0" smtClean="0"/>
              <a:t>DDI </a:t>
            </a:r>
          </a:p>
          <a:p>
            <a:pPr algn="ctr"/>
            <a:r>
              <a:rPr lang="en-US" dirty="0" smtClean="0"/>
              <a:t>Water</a:t>
            </a:r>
          </a:p>
          <a:p>
            <a:pPr algn="ctr"/>
            <a:r>
              <a:rPr lang="en-US" dirty="0" smtClean="0"/>
              <a:t>Mixture</a:t>
            </a:r>
            <a:endParaRPr lang="en-CA" dirty="0"/>
          </a:p>
        </p:txBody>
      </p:sp>
      <p:sp>
        <p:nvSpPr>
          <p:cNvPr id="49" name="Rectangle 48"/>
          <p:cNvSpPr/>
          <p:nvPr/>
        </p:nvSpPr>
        <p:spPr>
          <a:xfrm>
            <a:off x="5459926" y="4640603"/>
            <a:ext cx="772519" cy="369332"/>
          </a:xfrm>
          <a:prstGeom prst="rect">
            <a:avLst/>
          </a:prstGeom>
        </p:spPr>
        <p:txBody>
          <a:bodyPr wrap="none">
            <a:spAutoFit/>
          </a:bodyPr>
          <a:lstStyle/>
          <a:p>
            <a:pPr algn="ctr"/>
            <a:r>
              <a:rPr lang="en-US" dirty="0" smtClean="0"/>
              <a:t>Water</a:t>
            </a:r>
            <a:endParaRPr lang="en-CA" dirty="0"/>
          </a:p>
        </p:txBody>
      </p:sp>
      <p:sp>
        <p:nvSpPr>
          <p:cNvPr id="50" name="Rectangle 49"/>
          <p:cNvSpPr/>
          <p:nvPr/>
        </p:nvSpPr>
        <p:spPr>
          <a:xfrm>
            <a:off x="2289557" y="2621979"/>
            <a:ext cx="2207399" cy="461665"/>
          </a:xfrm>
          <a:prstGeom prst="rect">
            <a:avLst/>
          </a:prstGeom>
        </p:spPr>
        <p:txBody>
          <a:bodyPr wrap="none">
            <a:spAutoFit/>
          </a:bodyPr>
          <a:lstStyle/>
          <a:p>
            <a:r>
              <a:rPr lang="en-US" sz="2400" dirty="0" smtClean="0"/>
              <a:t>Air control valve</a:t>
            </a:r>
            <a:endParaRPr lang="en-CA" sz="2400" dirty="0"/>
          </a:p>
        </p:txBody>
      </p:sp>
      <p:sp>
        <p:nvSpPr>
          <p:cNvPr id="51" name="Rectangle 50"/>
          <p:cNvSpPr/>
          <p:nvPr/>
        </p:nvSpPr>
        <p:spPr>
          <a:xfrm>
            <a:off x="7585599" y="4286706"/>
            <a:ext cx="1031051" cy="461665"/>
          </a:xfrm>
          <a:prstGeom prst="rect">
            <a:avLst/>
          </a:prstGeom>
        </p:spPr>
        <p:txBody>
          <a:bodyPr wrap="none">
            <a:spAutoFit/>
          </a:bodyPr>
          <a:lstStyle/>
          <a:p>
            <a:r>
              <a:rPr lang="en-US" sz="2400" dirty="0" smtClean="0"/>
              <a:t>Sensor</a:t>
            </a:r>
            <a:endParaRPr lang="en-CA" sz="2400" dirty="0"/>
          </a:p>
        </p:txBody>
      </p:sp>
      <p:sp>
        <p:nvSpPr>
          <p:cNvPr id="52" name="Rectangle 51"/>
          <p:cNvSpPr/>
          <p:nvPr/>
        </p:nvSpPr>
        <p:spPr>
          <a:xfrm>
            <a:off x="7191989" y="5863298"/>
            <a:ext cx="1675523" cy="461665"/>
          </a:xfrm>
          <a:prstGeom prst="rect">
            <a:avLst/>
          </a:prstGeom>
        </p:spPr>
        <p:txBody>
          <a:bodyPr wrap="none">
            <a:spAutoFit/>
          </a:bodyPr>
          <a:lstStyle/>
          <a:p>
            <a:r>
              <a:rPr lang="en-US" sz="2400" dirty="0" smtClean="0"/>
              <a:t>Data Logger</a:t>
            </a:r>
            <a:endParaRPr lang="en-CA" sz="2400" dirty="0"/>
          </a:p>
        </p:txBody>
      </p:sp>
      <p:pic>
        <p:nvPicPr>
          <p:cNvPr id="1026" name="Picture 2" descr="http://static3.depositphotos.com/1006457/269/v/950/depositphotos_2693270-Computer-binary.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3224" y="5071616"/>
            <a:ext cx="1371582" cy="1371582"/>
          </a:xfrm>
          <a:prstGeom prst="rect">
            <a:avLst/>
          </a:prstGeom>
          <a:noFill/>
          <a:extLst>
            <a:ext uri="{909E8E84-426E-40DD-AFC4-6F175D3DCCD1}">
              <a14:hiddenFill xmlns:a14="http://schemas.microsoft.com/office/drawing/2010/main">
                <a:solidFill>
                  <a:srgbClr val="FFFFFF"/>
                </a:solidFill>
              </a14:hiddenFill>
            </a:ext>
          </a:extLst>
        </p:spPr>
      </p:pic>
      <p:sp>
        <p:nvSpPr>
          <p:cNvPr id="53" name="Right Arrow 52"/>
          <p:cNvSpPr/>
          <p:nvPr/>
        </p:nvSpPr>
        <p:spPr>
          <a:xfrm>
            <a:off x="8404891" y="5529927"/>
            <a:ext cx="446719" cy="22748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a:p>
        </p:txBody>
      </p:sp>
      <p:sp>
        <p:nvSpPr>
          <p:cNvPr id="48" name="Can 47"/>
          <p:cNvSpPr/>
          <p:nvPr/>
        </p:nvSpPr>
        <p:spPr>
          <a:xfrm>
            <a:off x="6715316" y="3616938"/>
            <a:ext cx="200342" cy="607428"/>
          </a:xfrm>
          <a:prstGeom prst="can">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
        <p:nvSpPr>
          <p:cNvPr id="54" name="Rectangle 53"/>
          <p:cNvSpPr/>
          <p:nvPr/>
        </p:nvSpPr>
        <p:spPr>
          <a:xfrm>
            <a:off x="6047613" y="3161883"/>
            <a:ext cx="1564274" cy="461665"/>
          </a:xfrm>
          <a:prstGeom prst="rect">
            <a:avLst/>
          </a:prstGeom>
        </p:spPr>
        <p:txBody>
          <a:bodyPr wrap="none">
            <a:spAutoFit/>
          </a:bodyPr>
          <a:lstStyle/>
          <a:p>
            <a:r>
              <a:rPr lang="en-US" sz="2400" dirty="0" smtClean="0"/>
              <a:t>Water Trap</a:t>
            </a:r>
            <a:endParaRPr lang="en-CA" sz="2400" dirty="0"/>
          </a:p>
        </p:txBody>
      </p:sp>
      <p:pic>
        <p:nvPicPr>
          <p:cNvPr id="55" name="Picture 7" descr="D:\PhD Waterloo\Pictures\Electrochemical systems &amp; My Designs\DEFC.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9590" y="1295341"/>
            <a:ext cx="3206105" cy="2307607"/>
          </a:xfrm>
          <a:prstGeom prst="rect">
            <a:avLst/>
          </a:prstGeom>
          <a:noFill/>
          <a:extLst>
            <a:ext uri="{909E8E84-426E-40DD-AFC4-6F175D3DCCD1}">
              <a14:hiddenFill xmlns:a14="http://schemas.microsoft.com/office/drawing/2010/main">
                <a:solidFill>
                  <a:srgbClr val="FFFFFF"/>
                </a:solidFill>
              </a14:hiddenFill>
            </a:ext>
          </a:extLst>
        </p:spPr>
      </p:pic>
      <p:sp>
        <p:nvSpPr>
          <p:cNvPr id="56" name="Right Arrow 55"/>
          <p:cNvSpPr/>
          <p:nvPr/>
        </p:nvSpPr>
        <p:spPr>
          <a:xfrm rot="18174998">
            <a:off x="7225249" y="3535411"/>
            <a:ext cx="1481506" cy="430346"/>
          </a:xfrm>
          <a:prstGeom prst="rightArrow">
            <a:avLst>
              <a:gd name="adj1" fmla="val 22883"/>
              <a:gd name="adj2" fmla="val 50000"/>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6343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662"/>
            <a:ext cx="10515600" cy="1325563"/>
          </a:xfrm>
        </p:spPr>
        <p:txBody>
          <a:bodyPr/>
          <a:lstStyle/>
          <a:p>
            <a:r>
              <a:rPr lang="en-CA" b="1" dirty="0" smtClean="0">
                <a:solidFill>
                  <a:srgbClr val="FF0000"/>
                </a:solidFill>
              </a:rPr>
              <a:t>Task 2: Producing </a:t>
            </a:r>
            <a:r>
              <a:rPr lang="en-CA" b="1" dirty="0" err="1" smtClean="0">
                <a:solidFill>
                  <a:srgbClr val="FF0000"/>
                </a:solidFill>
              </a:rPr>
              <a:t>Referance</a:t>
            </a:r>
            <a:r>
              <a:rPr lang="en-CA" b="1" dirty="0" smtClean="0">
                <a:solidFill>
                  <a:srgbClr val="FF0000"/>
                </a:solidFill>
              </a:rPr>
              <a:t> Solution</a:t>
            </a:r>
            <a:endParaRPr lang="en-CA" dirty="0">
              <a:solidFill>
                <a:srgbClr val="FF0000"/>
              </a:solidFill>
            </a:endParaRPr>
          </a:p>
        </p:txBody>
      </p:sp>
      <p:sp>
        <p:nvSpPr>
          <p:cNvPr id="3" name="Content Placeholder 2"/>
          <p:cNvSpPr>
            <a:spLocks noGrp="1"/>
          </p:cNvSpPr>
          <p:nvPr>
            <p:ph idx="1"/>
          </p:nvPr>
        </p:nvSpPr>
        <p:spPr>
          <a:xfrm>
            <a:off x="838200" y="1615232"/>
            <a:ext cx="5951018" cy="4826028"/>
          </a:xfrm>
        </p:spPr>
        <p:txBody>
          <a:bodyPr>
            <a:normAutofit/>
          </a:bodyPr>
          <a:lstStyle/>
          <a:p>
            <a:r>
              <a:rPr lang="en-CA" dirty="0" smtClean="0"/>
              <a:t>Determination of the volume of liquid ethanol in 500 ml DDI water to simulate BACs of 0.01, 0.02, 0.03, 0.04, 0.05, 0.06, 0.07, 0.08, 0.1, 0.15, 0.2, 0.25, 0.3, 0.35, 0.4, 0.45, and 0.5 based on both</a:t>
            </a:r>
          </a:p>
          <a:p>
            <a:pPr lvl="1"/>
            <a:r>
              <a:rPr lang="en-CA" dirty="0" smtClean="0"/>
              <a:t>Thermodynamic calculations</a:t>
            </a:r>
          </a:p>
          <a:p>
            <a:pPr lvl="1"/>
            <a:r>
              <a:rPr lang="en-CA" dirty="0" smtClean="0"/>
              <a:t>Experiment</a:t>
            </a:r>
          </a:p>
          <a:p>
            <a:endParaRPr lang="en-CA" dirty="0"/>
          </a:p>
          <a:p>
            <a:endParaRPr lang="en-CA" dirty="0" smtClean="0"/>
          </a:p>
        </p:txBody>
      </p:sp>
      <p:pic>
        <p:nvPicPr>
          <p:cNvPr id="2052" name="Picture 4" descr="http://acs-corp.com/images/products/ALCOSIM/Large/ALCOSIM-Gallery-50.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3349" y="2072750"/>
            <a:ext cx="4562127" cy="304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462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139113"/>
            <a:ext cx="10990217" cy="1049689"/>
          </a:xfrm>
        </p:spPr>
        <p:txBody>
          <a:bodyPr>
            <a:normAutofit/>
          </a:bodyPr>
          <a:lstStyle/>
          <a:p>
            <a:r>
              <a:rPr lang="en-US" sz="4200" b="1" dirty="0" smtClean="0">
                <a:solidFill>
                  <a:srgbClr val="FF0000"/>
                </a:solidFill>
              </a:rPr>
              <a:t>Ethanol Mole Fraction in </a:t>
            </a:r>
            <a:r>
              <a:rPr lang="en-CA" sz="4000" b="1" dirty="0" smtClean="0">
                <a:solidFill>
                  <a:srgbClr val="FF0000"/>
                </a:solidFill>
              </a:rPr>
              <a:t>Alcohol Reference Solution</a:t>
            </a:r>
            <a:endParaRPr lang="en-CA" sz="4200" b="1" dirty="0">
              <a:solidFill>
                <a:srgbClr val="FF0000"/>
              </a:solidFill>
            </a:endParaRPr>
          </a:p>
        </p:txBody>
      </p:sp>
      <p:sp>
        <p:nvSpPr>
          <p:cNvPr id="3" name="Content Placeholder 2"/>
          <p:cNvSpPr>
            <a:spLocks noGrp="1"/>
          </p:cNvSpPr>
          <p:nvPr>
            <p:ph idx="1"/>
          </p:nvPr>
        </p:nvSpPr>
        <p:spPr>
          <a:xfrm>
            <a:off x="677272" y="1188802"/>
            <a:ext cx="6803391" cy="3269987"/>
          </a:xfrm>
        </p:spPr>
        <p:txBody>
          <a:bodyPr/>
          <a:lstStyle/>
          <a:p>
            <a:r>
              <a:rPr lang="en-US" dirty="0" smtClean="0">
                <a:effectLst/>
              </a:rPr>
              <a:t>Assumptions:</a:t>
            </a:r>
          </a:p>
          <a:p>
            <a:pPr lvl="1"/>
            <a:r>
              <a:rPr lang="en-US" dirty="0" smtClean="0"/>
              <a:t>Vapour and liquid phases in the Breathalyzer Simulator are in equilibrium</a:t>
            </a:r>
          </a:p>
          <a:p>
            <a:pPr lvl="1"/>
            <a:r>
              <a:rPr lang="en-US" dirty="0" smtClean="0">
                <a:effectLst/>
              </a:rPr>
              <a:t>The vapour phase is an ideal gas mixture</a:t>
            </a:r>
          </a:p>
          <a:p>
            <a:pPr lvl="1"/>
            <a:r>
              <a:rPr lang="en-US" dirty="0" smtClean="0"/>
              <a:t>The liquid phase in a non-ideal mixture</a:t>
            </a:r>
            <a:endParaRPr lang="en-CA" dirty="0" smtClean="0">
              <a:effectLst/>
            </a:endParaRPr>
          </a:p>
          <a:p>
            <a:r>
              <a:rPr lang="en-CA" dirty="0" smtClean="0">
                <a:effectLst/>
              </a:rPr>
              <a:t>Based on the modified </a:t>
            </a:r>
            <a:r>
              <a:rPr lang="en-CA" dirty="0" err="1" smtClean="0">
                <a:effectLst/>
              </a:rPr>
              <a:t>Raoult's</a:t>
            </a:r>
            <a:r>
              <a:rPr lang="en-CA" dirty="0" smtClean="0">
                <a:effectLst/>
              </a:rPr>
              <a:t> law:</a:t>
            </a:r>
            <a:endParaRPr lang="en-CA" dirty="0"/>
          </a:p>
        </p:txBody>
      </p:sp>
      <p:pic>
        <p:nvPicPr>
          <p:cNvPr id="1028" name="Picture 4" descr="http://www.chemguide.co.uk/physical/phaseeqia/bpcompn1.gif">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3334" y="2093699"/>
            <a:ext cx="4071591" cy="328819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4" name="TextBox 53"/>
              <p:cNvSpPr txBox="1"/>
              <p:nvPr/>
            </p:nvSpPr>
            <p:spPr>
              <a:xfrm>
                <a:off x="1117387" y="3927565"/>
                <a:ext cx="5437322" cy="4946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CA" sz="2400" i="1" smtClean="0">
                          <a:latin typeface="Cambria Math" panose="02040503050406030204" pitchFamily="18" charset="0"/>
                        </a:rPr>
                        <m:t>=</m:t>
                      </m:r>
                      <m:sSubSup>
                        <m:sSubSupPr>
                          <m:ctrlPr>
                            <a:rPr lang="en-CA" sz="240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𝐸𝑡𝑂𝐻</m:t>
                          </m:r>
                        </m:sub>
                        <m:sup>
                          <m:r>
                            <a:rPr lang="en-US" sz="2400" b="0" i="1" smtClean="0">
                              <a:latin typeface="Cambria Math" panose="02040503050406030204" pitchFamily="18" charset="0"/>
                            </a:rPr>
                            <m:t>∗</m:t>
                          </m:r>
                        </m:sup>
                      </m:sSubSup>
                      <m:sSubSup>
                        <m:sSubSupPr>
                          <m:ctrlPr>
                            <a:rPr lang="en-CA" sz="240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𝐸𝑡𝑂𝐻</m:t>
                          </m:r>
                        </m:sub>
                        <m:sup>
                          <m:r>
                            <a:rPr lang="en-US" sz="2400" b="0" i="1" smtClean="0">
                              <a:latin typeface="Cambria Math" panose="02040503050406030204" pitchFamily="18" charset="0"/>
                            </a:rPr>
                            <m:t>𝑙𝑖𝑞𝑢𝑖𝑑</m:t>
                          </m:r>
                        </m:sup>
                      </m:sSubSup>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𝐸𝑡𝑂𝐻</m:t>
                          </m:r>
                        </m:sub>
                      </m:sSub>
                      <m:r>
                        <a:rPr lang="en-US" sz="2400" b="0" i="1" smtClean="0">
                          <a:latin typeface="Cambria Math" panose="02040503050406030204" pitchFamily="18" charset="0"/>
                          <a:ea typeface="Cambria Math" panose="02040503050406030204" pitchFamily="18" charset="0"/>
                        </a:rPr>
                        <m:t>+</m:t>
                      </m:r>
                      <m:sSubSup>
                        <m:sSubSupPr>
                          <m:ctrlPr>
                            <a:rPr lang="en-CA" sz="2400" i="1" smtClean="0">
                              <a:latin typeface="Cambria Math" panose="02040503050406030204" pitchFamily="18" charset="0"/>
                            </a:rPr>
                          </m:ctrlPr>
                        </m:sSubSupPr>
                        <m:e>
                          <m:r>
                            <a:rPr lang="en-US" sz="2400" b="0" i="1" smtClean="0">
                              <a:latin typeface="Cambria Math" panose="02040503050406030204" pitchFamily="18" charset="0"/>
                            </a:rPr>
                            <m:t>𝑝</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𝑂</m:t>
                          </m:r>
                        </m:sub>
                        <m:sup>
                          <m:r>
                            <a:rPr lang="en-US" sz="2400" b="0" i="1" smtClean="0">
                              <a:latin typeface="Cambria Math" panose="02040503050406030204" pitchFamily="18" charset="0"/>
                            </a:rPr>
                            <m:t>∗</m:t>
                          </m:r>
                        </m:sup>
                      </m:sSubSup>
                      <m:sSubSup>
                        <m:sSubSupPr>
                          <m:ctrlPr>
                            <a:rPr lang="en-CA" sz="2400" i="1" smtClean="0">
                              <a:latin typeface="Cambria Math" panose="02040503050406030204" pitchFamily="18" charset="0"/>
                            </a:rPr>
                          </m:ctrlPr>
                        </m:sSubSupPr>
                        <m:e>
                          <m:r>
                            <a:rPr lang="en-US" sz="2400" b="0" i="1" smtClean="0">
                              <a:latin typeface="Cambria Math" panose="02040503050406030204" pitchFamily="18" charset="0"/>
                            </a:rPr>
                            <m:t>𝑥</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𝑂</m:t>
                          </m:r>
                        </m:sub>
                        <m:sup>
                          <m:r>
                            <a:rPr lang="en-US" sz="2400" b="0" i="1" smtClean="0">
                              <a:latin typeface="Cambria Math" panose="02040503050406030204" pitchFamily="18" charset="0"/>
                            </a:rPr>
                            <m:t>𝑙𝑖𝑞𝑢𝑖𝑑</m:t>
                          </m:r>
                        </m:sup>
                      </m:sSubSup>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𝛾</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𝑂</m:t>
                          </m:r>
                        </m:sub>
                      </m:sSub>
                    </m:oMath>
                  </m:oMathPara>
                </a14:m>
                <a:endParaRPr lang="en-CA" sz="2400" dirty="0"/>
              </a:p>
            </p:txBody>
          </p:sp>
        </mc:Choice>
        <mc:Fallback xmlns="">
          <p:sp>
            <p:nvSpPr>
              <p:cNvPr id="54" name="TextBox 53"/>
              <p:cNvSpPr txBox="1">
                <a:spLocks noRot="1" noChangeAspect="1" noMove="1" noResize="1" noEditPoints="1" noAdjustHandles="1" noChangeArrowheads="1" noChangeShapeType="1" noTextEdit="1"/>
              </p:cNvSpPr>
              <p:nvPr/>
            </p:nvSpPr>
            <p:spPr>
              <a:xfrm>
                <a:off x="1117387" y="3927565"/>
                <a:ext cx="5437322" cy="494623"/>
              </a:xfrm>
              <a:prstGeom prst="rect">
                <a:avLst/>
              </a:prstGeom>
              <a:blipFill rotWithShape="0">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5" name="Rectangle 54"/>
              <p:cNvSpPr/>
              <p:nvPr/>
            </p:nvSpPr>
            <p:spPr>
              <a:xfrm>
                <a:off x="1045360" y="4709254"/>
                <a:ext cx="27633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𝑣𝑎𝑝𝑜𝑢𝑟</m:t>
                      </m:r>
                      <m:r>
                        <a:rPr lang="en-US" b="0" i="1" smtClean="0">
                          <a:latin typeface="Cambria Math" panose="02040503050406030204" pitchFamily="18" charset="0"/>
                        </a:rPr>
                        <m:t> </m:t>
                      </m:r>
                      <m:r>
                        <a:rPr lang="en-US" b="0" i="1" smtClean="0">
                          <a:latin typeface="Cambria Math" panose="02040503050406030204" pitchFamily="18" charset="0"/>
                        </a:rPr>
                        <m:t>𝑝𝑟𝑒𝑠𝑠𝑢𝑟𝑒</m:t>
                      </m:r>
                    </m:oMath>
                  </m:oMathPara>
                </a14:m>
                <a:endParaRPr lang="en-CA" dirty="0"/>
              </a:p>
            </p:txBody>
          </p:sp>
        </mc:Choice>
        <mc:Fallback xmlns="">
          <p:sp>
            <p:nvSpPr>
              <p:cNvPr id="55" name="Rectangle 54"/>
              <p:cNvSpPr>
                <a:spLocks noRot="1" noChangeAspect="1" noMove="1" noResize="1" noEditPoints="1" noAdjustHandles="1" noChangeArrowheads="1" noChangeShapeType="1" noTextEdit="1"/>
              </p:cNvSpPr>
              <p:nvPr/>
            </p:nvSpPr>
            <p:spPr>
              <a:xfrm>
                <a:off x="1045360" y="4709254"/>
                <a:ext cx="2763321" cy="369332"/>
              </a:xfrm>
              <a:prstGeom prst="rect">
                <a:avLst/>
              </a:prstGeom>
              <a:blipFill rotWithShape="0">
                <a:blip r:embed="rId5"/>
                <a:stretch>
                  <a:fillRect b="-66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953177" y="5078586"/>
                <a:ext cx="46495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𝑣𝑎𝑝𝑜𝑢𝑟</m:t>
                      </m:r>
                      <m:r>
                        <a:rPr lang="en-US" b="0" i="1" smtClean="0">
                          <a:latin typeface="Cambria Math" panose="02040503050406030204" pitchFamily="18" charset="0"/>
                        </a:rPr>
                        <m:t> </m:t>
                      </m:r>
                      <m:r>
                        <a:rPr lang="en-US" b="0" i="1" smtClean="0">
                          <a:latin typeface="Cambria Math" panose="02040503050406030204" pitchFamily="18" charset="0"/>
                        </a:rPr>
                        <m:t>𝑝𝑟𝑒𝑠𝑠𝑢𝑟𝑒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𝑝𝑢𝑟𝑒</m:t>
                      </m:r>
                      <m:r>
                        <a:rPr lang="en-US" b="0" i="1" smtClean="0">
                          <a:latin typeface="Cambria Math" panose="02040503050406030204" pitchFamily="18" charset="0"/>
                        </a:rPr>
                        <m:t> </m:t>
                      </m:r>
                      <m:r>
                        <a:rPr lang="en-US" b="0" i="1" smtClean="0">
                          <a:latin typeface="Cambria Math" panose="02040503050406030204" pitchFamily="18" charset="0"/>
                        </a:rPr>
                        <m:t>𝐸𝑡𝑂𝐻</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2</m:t>
                          </m:r>
                        </m:sub>
                      </m:sSub>
                      <m:r>
                        <a:rPr lang="en-US" b="0" i="1" smtClean="0">
                          <a:latin typeface="Cambria Math" panose="02040503050406030204" pitchFamily="18" charset="0"/>
                        </a:rPr>
                        <m:t>𝑂</m:t>
                      </m:r>
                    </m:oMath>
                  </m:oMathPara>
                </a14:m>
                <a:endParaRPr lang="en-CA" dirty="0"/>
              </a:p>
            </p:txBody>
          </p:sp>
        </mc:Choice>
        <mc:Fallback xmlns="">
          <p:sp>
            <p:nvSpPr>
              <p:cNvPr id="58" name="Rectangle 57"/>
              <p:cNvSpPr>
                <a:spLocks noRot="1" noChangeAspect="1" noMove="1" noResize="1" noEditPoints="1" noAdjustHandles="1" noChangeArrowheads="1" noChangeShapeType="1" noTextEdit="1"/>
              </p:cNvSpPr>
              <p:nvPr/>
            </p:nvSpPr>
            <p:spPr>
              <a:xfrm>
                <a:off x="953177" y="5078586"/>
                <a:ext cx="4649543" cy="369332"/>
              </a:xfrm>
              <a:prstGeom prst="rect">
                <a:avLst/>
              </a:prstGeom>
              <a:blipFill rotWithShape="0">
                <a:blip r:embed="rId6"/>
                <a:stretch>
                  <a:fillRect b="-1311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1004836" y="5456627"/>
                <a:ext cx="6135013" cy="3782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𝑠𝑜𝑙𝑢𝑡𝑖𝑜𝑛</m:t>
                          </m:r>
                        </m:sup>
                      </m:sSup>
                      <m:r>
                        <a:rPr lang="en-US" b="0" i="1" smtClean="0">
                          <a:latin typeface="Cambria Math" panose="02040503050406030204" pitchFamily="18" charset="0"/>
                        </a:rPr>
                        <m:t>:</m:t>
                      </m:r>
                      <m:r>
                        <a:rPr lang="en-US" b="0" i="1" smtClean="0">
                          <a:latin typeface="Cambria Math" panose="02040503050406030204" pitchFamily="18" charset="0"/>
                        </a:rPr>
                        <m:t>𝑚𝑜𝑙𝑒</m:t>
                      </m:r>
                      <m:r>
                        <a:rPr lang="en-US" b="0" i="1" smtClean="0">
                          <a:latin typeface="Cambria Math" panose="02040503050406030204" pitchFamily="18" charset="0"/>
                        </a:rPr>
                        <m:t> </m:t>
                      </m:r>
                      <m:r>
                        <a:rPr lang="en-US" b="0" i="1" smtClean="0">
                          <a:latin typeface="Cambria Math" panose="02040503050406030204" pitchFamily="18" charset="0"/>
                        </a:rPr>
                        <m:t>𝑓𝑟𝑎𝑐𝑡𝑖𝑜𝑛</m:t>
                      </m:r>
                      <m:r>
                        <a:rPr lang="en-US" b="0" i="1" smtClean="0">
                          <a:latin typeface="Cambria Math" panose="02040503050406030204" pitchFamily="18" charset="0"/>
                        </a:rPr>
                        <m:t> </m:t>
                      </m:r>
                      <m:r>
                        <a:rPr lang="en-US" b="0" i="1" smtClean="0">
                          <a:latin typeface="Cambria Math" panose="02040503050406030204" pitchFamily="18" charset="0"/>
                        </a:rPr>
                        <m:t>𝑜𝑓𝐸𝑡𝑂𝐻</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2</m:t>
                          </m:r>
                        </m:sub>
                      </m:sSub>
                      <m:r>
                        <a:rPr lang="en-US" b="0" i="1" smtClean="0">
                          <a:latin typeface="Cambria Math" panose="02040503050406030204" pitchFamily="18" charset="0"/>
                        </a:rPr>
                        <m:t>𝑂</m:t>
                      </m:r>
                      <m:r>
                        <a:rPr lang="en-US" b="0" i="0" smtClean="0">
                          <a:latin typeface="Cambria Math" panose="02040503050406030204" pitchFamily="18" charset="0"/>
                        </a:rPr>
                        <m:t> </m:t>
                      </m:r>
                      <m:r>
                        <m:rPr>
                          <m:sty m:val="p"/>
                        </m:rPr>
                        <a:rPr lang="en-US" b="0" i="0" smtClean="0">
                          <a:latin typeface="Cambria Math" panose="02040503050406030204" pitchFamily="18" charset="0"/>
                        </a:rPr>
                        <m:t>in</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liquid</m:t>
                      </m:r>
                      <m:r>
                        <a:rPr lang="en-US" b="0" i="0" smtClean="0">
                          <a:latin typeface="Cambria Math" panose="02040503050406030204" pitchFamily="18" charset="0"/>
                        </a:rPr>
                        <m:t> </m:t>
                      </m:r>
                      <m:r>
                        <m:rPr>
                          <m:sty m:val="p"/>
                        </m:rPr>
                        <a:rPr lang="en-US" b="0" i="0" smtClean="0">
                          <a:latin typeface="Cambria Math" panose="02040503050406030204" pitchFamily="18" charset="0"/>
                        </a:rPr>
                        <m:t>phase</m:t>
                      </m:r>
                    </m:oMath>
                  </m:oMathPara>
                </a14:m>
                <a:endParaRPr lang="en-CA" dirty="0"/>
              </a:p>
            </p:txBody>
          </p:sp>
        </mc:Choice>
        <mc:Fallback xmlns="">
          <p:sp>
            <p:nvSpPr>
              <p:cNvPr id="59" name="Rectangle 58"/>
              <p:cNvSpPr>
                <a:spLocks noRot="1" noChangeAspect="1" noMove="1" noResize="1" noEditPoints="1" noAdjustHandles="1" noChangeArrowheads="1" noChangeShapeType="1" noTextEdit="1"/>
              </p:cNvSpPr>
              <p:nvPr/>
            </p:nvSpPr>
            <p:spPr>
              <a:xfrm>
                <a:off x="1004836" y="5456627"/>
                <a:ext cx="6135013" cy="378245"/>
              </a:xfrm>
              <a:prstGeom prst="rect">
                <a:avLst/>
              </a:prstGeom>
              <a:blipFill rotWithShape="0">
                <a:blip r:embed="rId7"/>
                <a:stretch>
                  <a:fillRect b="-1451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1014138" y="5810880"/>
                <a:ext cx="6135013" cy="3782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𝑠𝑜𝑙𝑢𝑡𝑖𝑜𝑛</m:t>
                          </m:r>
                        </m:sup>
                      </m:sSup>
                      <m:r>
                        <a:rPr lang="en-US" b="0" i="1" smtClean="0">
                          <a:latin typeface="Cambria Math" panose="02040503050406030204" pitchFamily="18" charset="0"/>
                        </a:rPr>
                        <m:t>:</m:t>
                      </m:r>
                      <m:r>
                        <a:rPr lang="en-US" b="0" i="1" smtClean="0">
                          <a:latin typeface="Cambria Math" panose="02040503050406030204" pitchFamily="18" charset="0"/>
                        </a:rPr>
                        <m:t>𝑚𝑜𝑙𝑒</m:t>
                      </m:r>
                      <m:r>
                        <a:rPr lang="en-US" b="0" i="1" smtClean="0">
                          <a:latin typeface="Cambria Math" panose="02040503050406030204" pitchFamily="18" charset="0"/>
                        </a:rPr>
                        <m:t> </m:t>
                      </m:r>
                      <m:r>
                        <a:rPr lang="en-US" b="0" i="1" smtClean="0">
                          <a:latin typeface="Cambria Math" panose="02040503050406030204" pitchFamily="18" charset="0"/>
                        </a:rPr>
                        <m:t>𝑓𝑟𝑎𝑐𝑡𝑖𝑜𝑛</m:t>
                      </m:r>
                      <m:r>
                        <a:rPr lang="en-US" b="0" i="1" smtClean="0">
                          <a:latin typeface="Cambria Math" panose="02040503050406030204" pitchFamily="18" charset="0"/>
                        </a:rPr>
                        <m:t> </m:t>
                      </m:r>
                      <m:r>
                        <a:rPr lang="en-US" b="0" i="1" smtClean="0">
                          <a:latin typeface="Cambria Math" panose="02040503050406030204" pitchFamily="18" charset="0"/>
                        </a:rPr>
                        <m:t>𝑜𝑓𝐸𝑡𝑂𝐻</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2</m:t>
                          </m:r>
                        </m:sub>
                      </m:sSub>
                      <m:r>
                        <a:rPr lang="en-US" b="0" i="1" smtClean="0">
                          <a:latin typeface="Cambria Math" panose="02040503050406030204" pitchFamily="18" charset="0"/>
                        </a:rPr>
                        <m:t>𝑂</m:t>
                      </m:r>
                      <m:r>
                        <a:rPr lang="en-US" b="0" i="0" smtClean="0">
                          <a:latin typeface="Cambria Math" panose="02040503050406030204" pitchFamily="18" charset="0"/>
                        </a:rPr>
                        <m:t> </m:t>
                      </m:r>
                      <m:r>
                        <m:rPr>
                          <m:sty m:val="p"/>
                        </m:rPr>
                        <a:rPr lang="en-US" b="0" i="0" smtClean="0">
                          <a:latin typeface="Cambria Math" panose="02040503050406030204" pitchFamily="18" charset="0"/>
                        </a:rPr>
                        <m:t>in</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liquid</m:t>
                      </m:r>
                      <m:r>
                        <a:rPr lang="en-US" b="0" i="0" smtClean="0">
                          <a:latin typeface="Cambria Math" panose="02040503050406030204" pitchFamily="18" charset="0"/>
                        </a:rPr>
                        <m:t> </m:t>
                      </m:r>
                      <m:r>
                        <m:rPr>
                          <m:sty m:val="p"/>
                        </m:rPr>
                        <a:rPr lang="en-US" b="0" i="0" smtClean="0">
                          <a:latin typeface="Cambria Math" panose="02040503050406030204" pitchFamily="18" charset="0"/>
                        </a:rPr>
                        <m:t>phase</m:t>
                      </m:r>
                    </m:oMath>
                  </m:oMathPara>
                </a14:m>
                <a:endParaRPr lang="en-CA" dirty="0"/>
              </a:p>
            </p:txBody>
          </p:sp>
        </mc:Choice>
        <mc:Fallback xmlns="">
          <p:sp>
            <p:nvSpPr>
              <p:cNvPr id="60" name="Rectangle 59"/>
              <p:cNvSpPr>
                <a:spLocks noRot="1" noChangeAspect="1" noMove="1" noResize="1" noEditPoints="1" noAdjustHandles="1" noChangeArrowheads="1" noChangeShapeType="1" noTextEdit="1"/>
              </p:cNvSpPr>
              <p:nvPr/>
            </p:nvSpPr>
            <p:spPr>
              <a:xfrm>
                <a:off x="1014138" y="5810880"/>
                <a:ext cx="6135013" cy="378245"/>
              </a:xfrm>
              <a:prstGeom prst="rect">
                <a:avLst/>
              </a:prstGeom>
              <a:blipFill rotWithShape="0">
                <a:blip r:embed="rId8"/>
                <a:stretch>
                  <a:fillRect b="-1451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1023440" y="6161308"/>
                <a:ext cx="26899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rPr>
                        <m:t>:</m:t>
                      </m:r>
                      <m:r>
                        <a:rPr lang="en-US" b="0" i="1" smtClean="0">
                          <a:latin typeface="Cambria Math" panose="02040503050406030204" pitchFamily="18" charset="0"/>
                        </a:rPr>
                        <m:t>𝑎𝑐𝑡𝑖𝑣𝑖𝑡𝑦</m:t>
                      </m:r>
                      <m:r>
                        <a:rPr lang="en-US" b="0" i="1" smtClean="0">
                          <a:latin typeface="Cambria Math" panose="02040503050406030204" pitchFamily="18" charset="0"/>
                        </a:rPr>
                        <m:t> </m:t>
                      </m:r>
                      <m:r>
                        <a:rPr lang="en-US" b="0" i="1" smtClean="0">
                          <a:latin typeface="Cambria Math" panose="02040503050406030204" pitchFamily="18" charset="0"/>
                        </a:rPr>
                        <m:t>𝑐𝑜𝑒𝑓𝑓𝑖𝑐𝑖𝑒𝑛𝑐𝑡</m:t>
                      </m:r>
                      <m:r>
                        <a:rPr lang="en-US" b="0" i="1" smtClean="0">
                          <a:latin typeface="Cambria Math" panose="02040503050406030204" pitchFamily="18" charset="0"/>
                        </a:rPr>
                        <m:t> </m:t>
                      </m:r>
                    </m:oMath>
                  </m:oMathPara>
                </a14:m>
                <a:endParaRPr lang="en-CA" dirty="0"/>
              </a:p>
            </p:txBody>
          </p:sp>
        </mc:Choice>
        <mc:Fallback xmlns="">
          <p:sp>
            <p:nvSpPr>
              <p:cNvPr id="61" name="Rectangle 60"/>
              <p:cNvSpPr>
                <a:spLocks noRot="1" noChangeAspect="1" noMove="1" noResize="1" noEditPoints="1" noAdjustHandles="1" noChangeArrowheads="1" noChangeShapeType="1" noTextEdit="1"/>
              </p:cNvSpPr>
              <p:nvPr/>
            </p:nvSpPr>
            <p:spPr>
              <a:xfrm>
                <a:off x="1023440" y="6161308"/>
                <a:ext cx="2689967" cy="369332"/>
              </a:xfrm>
              <a:prstGeom prst="rect">
                <a:avLst/>
              </a:prstGeom>
              <a:blipFill rotWithShape="0">
                <a:blip r:embed="rId9"/>
                <a:stretch>
                  <a:fillRect b="-13333"/>
                </a:stretch>
              </a:blipFill>
            </p:spPr>
            <p:txBody>
              <a:bodyPr/>
              <a:lstStyle/>
              <a:p>
                <a:r>
                  <a:rPr lang="en-CA">
                    <a:noFill/>
                  </a:rPr>
                  <a:t> </a:t>
                </a:r>
              </a:p>
            </p:txBody>
          </p:sp>
        </mc:Fallback>
      </mc:AlternateContent>
      <p:sp>
        <p:nvSpPr>
          <p:cNvPr id="56" name="Rectangle 55"/>
          <p:cNvSpPr/>
          <p:nvPr/>
        </p:nvSpPr>
        <p:spPr>
          <a:xfrm>
            <a:off x="9368778" y="1934518"/>
            <a:ext cx="1064202" cy="369332"/>
          </a:xfrm>
          <a:prstGeom prst="rect">
            <a:avLst/>
          </a:prstGeom>
        </p:spPr>
        <p:txBody>
          <a:bodyPr wrap="none">
            <a:spAutoFit/>
          </a:bodyPr>
          <a:lstStyle/>
          <a:p>
            <a:r>
              <a:rPr lang="en-US" dirty="0" smtClean="0"/>
              <a:t>P = 1 </a:t>
            </a:r>
            <a:r>
              <a:rPr lang="en-US" dirty="0" err="1" smtClean="0"/>
              <a:t>atm</a:t>
            </a:r>
            <a:endParaRPr lang="en-CA" dirty="0"/>
          </a:p>
        </p:txBody>
      </p:sp>
    </p:spTree>
    <p:extLst>
      <p:ext uri="{BB962C8B-B14F-4D97-AF65-F5344CB8AC3E}">
        <p14:creationId xmlns:p14="http://schemas.microsoft.com/office/powerpoint/2010/main" val="1525590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349" y="139113"/>
            <a:ext cx="11364686" cy="1049689"/>
          </a:xfrm>
        </p:spPr>
        <p:txBody>
          <a:bodyPr>
            <a:normAutofit fontScale="90000"/>
          </a:bodyPr>
          <a:lstStyle/>
          <a:p>
            <a:r>
              <a:rPr lang="en-US" sz="4200" b="1" dirty="0" smtClean="0">
                <a:solidFill>
                  <a:srgbClr val="FF0000"/>
                </a:solidFill>
              </a:rPr>
              <a:t>Ethanol Mole Fraction in </a:t>
            </a:r>
            <a:r>
              <a:rPr lang="en-CA" sz="4000" b="1" dirty="0" smtClean="0">
                <a:solidFill>
                  <a:srgbClr val="FF0000"/>
                </a:solidFill>
              </a:rPr>
              <a:t>Alcohol Reference Solution (Cont’d)</a:t>
            </a:r>
            <a:endParaRPr lang="en-CA" sz="4200" b="1" dirty="0">
              <a:solidFill>
                <a:srgbClr val="FF0000"/>
              </a:solidFill>
            </a:endParaRPr>
          </a:p>
        </p:txBody>
      </p:sp>
      <p:sp>
        <p:nvSpPr>
          <p:cNvPr id="3" name="Content Placeholder 2"/>
          <p:cNvSpPr>
            <a:spLocks noGrp="1"/>
          </p:cNvSpPr>
          <p:nvPr>
            <p:ph idx="1"/>
          </p:nvPr>
        </p:nvSpPr>
        <p:spPr>
          <a:xfrm>
            <a:off x="677272" y="1188802"/>
            <a:ext cx="11009631" cy="5447129"/>
          </a:xfrm>
        </p:spPr>
        <p:txBody>
          <a:bodyPr>
            <a:normAutofit/>
          </a:bodyPr>
          <a:lstStyle/>
          <a:p>
            <a:r>
              <a:rPr lang="en-US" dirty="0" smtClean="0"/>
              <a:t>Based on the Dalton’s law:</a:t>
            </a:r>
          </a:p>
          <a:p>
            <a:endParaRPr lang="en-US" dirty="0"/>
          </a:p>
          <a:p>
            <a:r>
              <a:rPr lang="en-US" dirty="0" smtClean="0"/>
              <a:t>We have:</a:t>
            </a:r>
          </a:p>
          <a:p>
            <a:endParaRPr lang="en-US" dirty="0"/>
          </a:p>
          <a:p>
            <a:r>
              <a:rPr lang="en-US" dirty="0" smtClean="0"/>
              <a:t>Thus,</a:t>
            </a:r>
          </a:p>
          <a:p>
            <a:endParaRPr lang="en-US" dirty="0" smtClean="0"/>
          </a:p>
          <a:p>
            <a:pPr marL="0" indent="0">
              <a:buNone/>
            </a:pPr>
            <a:endParaRPr lang="en-US" dirty="0"/>
          </a:p>
          <a:p>
            <a:r>
              <a:rPr lang="en-US" dirty="0" smtClean="0"/>
              <a:t>Finally, </a:t>
            </a:r>
            <a:endParaRPr lang="en-CA" dirty="0"/>
          </a:p>
        </p:txBody>
      </p:sp>
      <mc:AlternateContent xmlns:mc="http://schemas.openxmlformats.org/markup-compatibility/2006" xmlns:a14="http://schemas.microsoft.com/office/drawing/2010/main">
        <mc:Choice Requires="a14">
          <p:sp>
            <p:nvSpPr>
              <p:cNvPr id="12" name="TextBox 11"/>
              <p:cNvSpPr txBox="1"/>
              <p:nvPr/>
            </p:nvSpPr>
            <p:spPr>
              <a:xfrm>
                <a:off x="5626068" y="1200116"/>
                <a:ext cx="2741969" cy="4383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𝐸𝑡𝑂𝐻</m:t>
                          </m:r>
                        </m:sub>
                        <m:sup>
                          <m:r>
                            <a:rPr lang="en-US" sz="2400" b="0" i="1" smtClean="0">
                              <a:latin typeface="Cambria Math" panose="02040503050406030204" pitchFamily="18" charset="0"/>
                            </a:rPr>
                            <m:t>𝑉𝑎𝑝𝑜𝑢𝑟</m:t>
                          </m:r>
                        </m:sup>
                      </m:sSubSup>
                      <m:r>
                        <a:rPr lang="en-CA" sz="2400" i="1" smtClean="0">
                          <a:latin typeface="Cambria Math" panose="02040503050406030204" pitchFamily="18" charset="0"/>
                        </a:rPr>
                        <m:t>=</m:t>
                      </m:r>
                      <m:sSubSup>
                        <m:sSubSupPr>
                          <m:ctrlPr>
                            <a:rPr lang="en-CA" sz="240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𝐸𝑡𝑂𝐻</m:t>
                          </m:r>
                        </m:sub>
                        <m:sup>
                          <m:r>
                            <a:rPr lang="en-US" sz="2400" b="0" i="1" smtClean="0">
                              <a:latin typeface="Cambria Math" panose="02040503050406030204" pitchFamily="18" charset="0"/>
                            </a:rPr>
                            <m:t>𝑣𝑎𝑝𝑜𝑢𝑟</m:t>
                          </m:r>
                        </m:sup>
                      </m:sSubSup>
                      <m:r>
                        <a:rPr lang="en-US" sz="2400" b="0" i="1" smtClean="0">
                          <a:latin typeface="Cambria Math" panose="02040503050406030204" pitchFamily="18" charset="0"/>
                        </a:rPr>
                        <m:t> </m:t>
                      </m:r>
                      <m:r>
                        <a:rPr lang="en-US" sz="2400" i="1" smtClean="0">
                          <a:latin typeface="Cambria Math" panose="02040503050406030204" pitchFamily="18" charset="0"/>
                        </a:rPr>
                        <m:t>𝑝</m:t>
                      </m:r>
                    </m:oMath>
                  </m:oMathPara>
                </a14:m>
                <a:endParaRPr lang="en-CA"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626068" y="1200116"/>
                <a:ext cx="2741969" cy="438390"/>
              </a:xfrm>
              <a:prstGeom prst="rect">
                <a:avLst/>
              </a:prstGeom>
              <a:blipFill rotWithShape="0">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661234" y="2194374"/>
                <a:ext cx="3842654" cy="4512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𝐸𝑡𝑂𝐻</m:t>
                          </m:r>
                        </m:sub>
                        <m:sup>
                          <m:r>
                            <a:rPr lang="en-US" sz="2400" b="0" i="1" smtClean="0">
                              <a:latin typeface="Cambria Math" panose="02040503050406030204" pitchFamily="18" charset="0"/>
                            </a:rPr>
                            <m:t>𝑉𝑎𝑝𝑜𝑢𝑟</m:t>
                          </m:r>
                        </m:sup>
                      </m:sSubSup>
                      <m:r>
                        <a:rPr lang="en-CA" sz="2400" i="1" smtClean="0">
                          <a:latin typeface="Cambria Math" panose="02040503050406030204" pitchFamily="18" charset="0"/>
                        </a:rPr>
                        <m:t>=</m:t>
                      </m:r>
                      <m:sSubSup>
                        <m:sSubSupPr>
                          <m:ctrlPr>
                            <a:rPr lang="en-CA" sz="240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𝐸𝑡𝑂𝐻</m:t>
                          </m:r>
                        </m:sub>
                        <m:sup>
                          <m:r>
                            <a:rPr lang="en-US" sz="2400" b="0" i="1" smtClean="0">
                              <a:latin typeface="Cambria Math" panose="02040503050406030204" pitchFamily="18" charset="0"/>
                            </a:rPr>
                            <m:t>∗</m:t>
                          </m:r>
                        </m:sup>
                      </m:sSubSup>
                      <m:sSubSup>
                        <m:sSubSupPr>
                          <m:ctrlPr>
                            <a:rPr lang="en-CA" sz="240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𝐸𝑡𝑂𝐻</m:t>
                          </m:r>
                        </m:sub>
                        <m:sup>
                          <m:r>
                            <a:rPr lang="en-US" sz="2400" b="0" i="1" smtClean="0">
                              <a:latin typeface="Cambria Math" panose="02040503050406030204" pitchFamily="18" charset="0"/>
                            </a:rPr>
                            <m:t>𝑙𝑖𝑞𝑢𝑖𝑑</m:t>
                          </m:r>
                        </m:sup>
                      </m:sSubSup>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𝐸𝑡𝑂𝐻</m:t>
                          </m:r>
                        </m:sub>
                      </m:sSub>
                    </m:oMath>
                  </m:oMathPara>
                </a14:m>
                <a:endParaRPr lang="en-CA"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661234" y="2194374"/>
                <a:ext cx="3842654" cy="451214"/>
              </a:xfrm>
              <a:prstGeom prst="rect">
                <a:avLst/>
              </a:prstGeom>
              <a:blipFill rotWithShape="0">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888860" y="3170432"/>
                <a:ext cx="10191957" cy="473912"/>
              </a:xfrm>
              <a:prstGeom prst="rect">
                <a:avLst/>
              </a:prstGeom>
              <a:noFill/>
            </p:spPr>
            <p:txBody>
              <a:bodyPr wrap="none" lIns="0" tIns="0" rIns="0" bIns="0" rtlCol="0">
                <a:spAutoFit/>
              </a:bodyPr>
              <a:lstStyle/>
              <a:p>
                <a14:m>
                  <m:oMath xmlns:m="http://schemas.openxmlformats.org/officeDocument/2006/math">
                    <m:sSubSup>
                      <m:sSubSupPr>
                        <m:ctrlPr>
                          <a:rPr lang="en-CA" sz="2300" i="1" smtClean="0">
                            <a:latin typeface="Cambria Math" panose="02040503050406030204" pitchFamily="18" charset="0"/>
                          </a:rPr>
                        </m:ctrlPr>
                      </m:sSubSupPr>
                      <m:e>
                        <m:r>
                          <a:rPr lang="en-US" sz="2300" b="0" i="1" smtClean="0">
                            <a:latin typeface="Cambria Math" panose="02040503050406030204" pitchFamily="18" charset="0"/>
                          </a:rPr>
                          <m:t>𝑝</m:t>
                        </m:r>
                      </m:e>
                      <m:sub>
                        <m:r>
                          <a:rPr lang="en-US" sz="2300" b="0" i="1" smtClean="0">
                            <a:latin typeface="Cambria Math" panose="02040503050406030204" pitchFamily="18" charset="0"/>
                          </a:rPr>
                          <m:t>𝐸𝑡𝑂𝐻</m:t>
                        </m:r>
                      </m:sub>
                      <m:sup>
                        <m:r>
                          <a:rPr lang="en-US" sz="2300" b="0" i="1" smtClean="0">
                            <a:latin typeface="Cambria Math" panose="02040503050406030204" pitchFamily="18" charset="0"/>
                          </a:rPr>
                          <m:t>∗</m:t>
                        </m:r>
                      </m:sup>
                    </m:sSubSup>
                    <m:sSubSup>
                      <m:sSubSupPr>
                        <m:ctrlPr>
                          <a:rPr lang="en-CA" sz="2300" i="1" smtClean="0">
                            <a:latin typeface="Cambria Math" panose="02040503050406030204" pitchFamily="18" charset="0"/>
                          </a:rPr>
                        </m:ctrlPr>
                      </m:sSubSupPr>
                      <m:e>
                        <m:r>
                          <a:rPr lang="en-US" sz="2300" b="0" i="1" smtClean="0">
                            <a:latin typeface="Cambria Math" panose="02040503050406030204" pitchFamily="18" charset="0"/>
                          </a:rPr>
                          <m:t>𝑥</m:t>
                        </m:r>
                      </m:e>
                      <m:sub>
                        <m:r>
                          <a:rPr lang="en-US" sz="2300" b="0" i="1" smtClean="0">
                            <a:latin typeface="Cambria Math" panose="02040503050406030204" pitchFamily="18" charset="0"/>
                          </a:rPr>
                          <m:t>𝐸𝑡𝑂𝐻</m:t>
                        </m:r>
                      </m:sub>
                      <m:sup>
                        <m:r>
                          <a:rPr lang="en-US" sz="2300" b="0" i="1" smtClean="0">
                            <a:latin typeface="Cambria Math" panose="02040503050406030204" pitchFamily="18" charset="0"/>
                          </a:rPr>
                          <m:t>𝑙𝑖𝑞𝑢𝑖𝑑</m:t>
                        </m:r>
                      </m:sup>
                    </m:sSubSup>
                    <m:sSub>
                      <m:sSubPr>
                        <m:ctrlPr>
                          <a:rPr lang="en-US" sz="2300" b="0" i="1" smtClean="0">
                            <a:latin typeface="Cambria Math" panose="02040503050406030204" pitchFamily="18" charset="0"/>
                            <a:ea typeface="Cambria Math" panose="02040503050406030204" pitchFamily="18" charset="0"/>
                          </a:rPr>
                        </m:ctrlPr>
                      </m:sSubPr>
                      <m:e>
                        <m:r>
                          <a:rPr lang="en-US" sz="2300" b="0" i="1" smtClean="0">
                            <a:latin typeface="Cambria Math" panose="02040503050406030204" pitchFamily="18" charset="0"/>
                            <a:ea typeface="Cambria Math" panose="02040503050406030204" pitchFamily="18" charset="0"/>
                          </a:rPr>
                          <m:t>𝛾</m:t>
                        </m:r>
                      </m:e>
                      <m:sub>
                        <m:r>
                          <a:rPr lang="en-US" sz="2300" b="0" i="1" smtClean="0">
                            <a:latin typeface="Cambria Math" panose="02040503050406030204" pitchFamily="18" charset="0"/>
                            <a:ea typeface="Cambria Math" panose="02040503050406030204" pitchFamily="18" charset="0"/>
                          </a:rPr>
                          <m:t>𝐸𝑡𝑂𝐻</m:t>
                        </m:r>
                      </m:sub>
                    </m:sSub>
                    <m:r>
                      <a:rPr lang="en-US" sz="2300" b="0" i="1" smtClean="0">
                        <a:latin typeface="Cambria Math" panose="02040503050406030204" pitchFamily="18" charset="0"/>
                        <a:ea typeface="Cambria Math" panose="02040503050406030204" pitchFamily="18" charset="0"/>
                      </a:rPr>
                      <m:t>=</m:t>
                    </m:r>
                    <m:sSubSup>
                      <m:sSubSupPr>
                        <m:ctrlPr>
                          <a:rPr lang="en-CA" sz="2300" i="1" smtClean="0">
                            <a:latin typeface="Cambria Math" panose="02040503050406030204" pitchFamily="18" charset="0"/>
                          </a:rPr>
                        </m:ctrlPr>
                      </m:sSubSupPr>
                      <m:e>
                        <m:r>
                          <a:rPr lang="en-US" sz="2300" b="0" i="1" smtClean="0">
                            <a:latin typeface="Cambria Math" panose="02040503050406030204" pitchFamily="18" charset="0"/>
                          </a:rPr>
                          <m:t>𝑥</m:t>
                        </m:r>
                      </m:e>
                      <m:sub>
                        <m:r>
                          <a:rPr lang="en-US" sz="2300" b="0" i="1" smtClean="0">
                            <a:latin typeface="Cambria Math" panose="02040503050406030204" pitchFamily="18" charset="0"/>
                          </a:rPr>
                          <m:t>𝐸𝑡𝑂𝐻</m:t>
                        </m:r>
                      </m:sub>
                      <m:sup>
                        <m:r>
                          <a:rPr lang="en-US" sz="2300" b="0" i="1" smtClean="0">
                            <a:latin typeface="Cambria Math" panose="02040503050406030204" pitchFamily="18" charset="0"/>
                          </a:rPr>
                          <m:t>𝑣𝑎𝑝𝑜𝑢𝑟</m:t>
                        </m:r>
                      </m:sup>
                    </m:sSubSup>
                    <m:r>
                      <a:rPr lang="en-US" sz="2300" b="0" i="1" smtClean="0">
                        <a:latin typeface="Cambria Math" panose="02040503050406030204" pitchFamily="18" charset="0"/>
                      </a:rPr>
                      <m:t> </m:t>
                    </m:r>
                    <m:r>
                      <a:rPr lang="en-US" sz="2300" i="1" smtClean="0">
                        <a:latin typeface="Cambria Math" panose="02040503050406030204" pitchFamily="18" charset="0"/>
                      </a:rPr>
                      <m:t>𝑝</m:t>
                    </m:r>
                    <m:r>
                      <a:rPr lang="en-US" sz="2300" b="0" i="1" smtClean="0">
                        <a:latin typeface="Cambria Math" panose="02040503050406030204" pitchFamily="18" charset="0"/>
                      </a:rPr>
                      <m:t> </m:t>
                    </m:r>
                  </m:oMath>
                </a14:m>
                <a:r>
                  <a:rPr lang="en-CA" sz="2300" dirty="0" smtClean="0"/>
                  <a:t>= </a:t>
                </a:r>
                <a14:m>
                  <m:oMath xmlns:m="http://schemas.openxmlformats.org/officeDocument/2006/math">
                    <m:sSubSup>
                      <m:sSubSupPr>
                        <m:ctrlPr>
                          <a:rPr lang="en-CA" sz="2300" i="1" smtClean="0">
                            <a:latin typeface="Cambria Math" panose="02040503050406030204" pitchFamily="18" charset="0"/>
                          </a:rPr>
                        </m:ctrlPr>
                      </m:sSubSupPr>
                      <m:e>
                        <m:r>
                          <a:rPr lang="en-US" sz="2300" b="0" i="1" smtClean="0">
                            <a:latin typeface="Cambria Math" panose="02040503050406030204" pitchFamily="18" charset="0"/>
                          </a:rPr>
                          <m:t>𝑥</m:t>
                        </m:r>
                      </m:e>
                      <m:sub>
                        <m:r>
                          <a:rPr lang="en-US" sz="2300" b="0" i="1" smtClean="0">
                            <a:latin typeface="Cambria Math" panose="02040503050406030204" pitchFamily="18" charset="0"/>
                          </a:rPr>
                          <m:t>𝐸𝑡𝑂𝐻</m:t>
                        </m:r>
                      </m:sub>
                      <m:sup>
                        <m:r>
                          <a:rPr lang="en-US" sz="2300" b="0" i="1" smtClean="0">
                            <a:latin typeface="Cambria Math" panose="02040503050406030204" pitchFamily="18" charset="0"/>
                          </a:rPr>
                          <m:t>𝑣𝑎𝑝𝑜𝑢𝑟</m:t>
                        </m:r>
                      </m:sup>
                    </m:sSubSup>
                    <m:d>
                      <m:dPr>
                        <m:ctrlPr>
                          <a:rPr lang="en-US" sz="2300" b="0" i="1" smtClean="0">
                            <a:latin typeface="Cambria Math" panose="02040503050406030204" pitchFamily="18" charset="0"/>
                          </a:rPr>
                        </m:ctrlPr>
                      </m:dPr>
                      <m:e>
                        <m:sSubSup>
                          <m:sSubSupPr>
                            <m:ctrlPr>
                              <a:rPr lang="en-CA" sz="2300" i="1" smtClean="0">
                                <a:latin typeface="Cambria Math" panose="02040503050406030204" pitchFamily="18" charset="0"/>
                              </a:rPr>
                            </m:ctrlPr>
                          </m:sSubSupPr>
                          <m:e>
                            <m:r>
                              <a:rPr lang="en-US" sz="2300" b="0" i="1" smtClean="0">
                                <a:latin typeface="Cambria Math" panose="02040503050406030204" pitchFamily="18" charset="0"/>
                              </a:rPr>
                              <m:t>𝑝</m:t>
                            </m:r>
                          </m:e>
                          <m:sub>
                            <m:r>
                              <a:rPr lang="en-US" sz="2300" b="0" i="1" smtClean="0">
                                <a:latin typeface="Cambria Math" panose="02040503050406030204" pitchFamily="18" charset="0"/>
                              </a:rPr>
                              <m:t>𝐸𝑡𝑂𝐻</m:t>
                            </m:r>
                          </m:sub>
                          <m:sup>
                            <m:r>
                              <a:rPr lang="en-US" sz="2300" b="0" i="1" smtClean="0">
                                <a:latin typeface="Cambria Math" panose="02040503050406030204" pitchFamily="18" charset="0"/>
                              </a:rPr>
                              <m:t>∗</m:t>
                            </m:r>
                          </m:sup>
                        </m:sSubSup>
                        <m:sSubSup>
                          <m:sSubSupPr>
                            <m:ctrlPr>
                              <a:rPr lang="en-CA" sz="2300" i="1" smtClean="0">
                                <a:latin typeface="Cambria Math" panose="02040503050406030204" pitchFamily="18" charset="0"/>
                              </a:rPr>
                            </m:ctrlPr>
                          </m:sSubSupPr>
                          <m:e>
                            <m:r>
                              <a:rPr lang="en-US" sz="2300" b="0" i="1" smtClean="0">
                                <a:latin typeface="Cambria Math" panose="02040503050406030204" pitchFamily="18" charset="0"/>
                              </a:rPr>
                              <m:t>𝑥</m:t>
                            </m:r>
                          </m:e>
                          <m:sub>
                            <m:r>
                              <a:rPr lang="en-US" sz="2300" b="0" i="1" smtClean="0">
                                <a:latin typeface="Cambria Math" panose="02040503050406030204" pitchFamily="18" charset="0"/>
                              </a:rPr>
                              <m:t>𝐸𝑡𝑂𝐻</m:t>
                            </m:r>
                          </m:sub>
                          <m:sup>
                            <m:r>
                              <a:rPr lang="en-US" sz="2300" b="0" i="1" smtClean="0">
                                <a:latin typeface="Cambria Math" panose="02040503050406030204" pitchFamily="18" charset="0"/>
                              </a:rPr>
                              <m:t>𝑙𝑖𝑞𝑢𝑖𝑑</m:t>
                            </m:r>
                          </m:sup>
                        </m:sSubSup>
                        <m:sSub>
                          <m:sSubPr>
                            <m:ctrlPr>
                              <a:rPr lang="en-US" sz="2300" b="0" i="1" smtClean="0">
                                <a:latin typeface="Cambria Math" panose="02040503050406030204" pitchFamily="18" charset="0"/>
                                <a:ea typeface="Cambria Math" panose="02040503050406030204" pitchFamily="18" charset="0"/>
                              </a:rPr>
                            </m:ctrlPr>
                          </m:sSubPr>
                          <m:e>
                            <m:r>
                              <a:rPr lang="en-US" sz="2300" b="0" i="1" smtClean="0">
                                <a:latin typeface="Cambria Math" panose="02040503050406030204" pitchFamily="18" charset="0"/>
                                <a:ea typeface="Cambria Math" panose="02040503050406030204" pitchFamily="18" charset="0"/>
                              </a:rPr>
                              <m:t>𝛾</m:t>
                            </m:r>
                          </m:e>
                          <m:sub>
                            <m:r>
                              <a:rPr lang="en-US" sz="2300" b="0" i="1" smtClean="0">
                                <a:latin typeface="Cambria Math" panose="02040503050406030204" pitchFamily="18" charset="0"/>
                                <a:ea typeface="Cambria Math" panose="02040503050406030204" pitchFamily="18" charset="0"/>
                              </a:rPr>
                              <m:t>𝐸𝑡𝑂𝐻</m:t>
                            </m:r>
                          </m:sub>
                        </m:sSub>
                        <m:r>
                          <a:rPr lang="en-US" sz="2300" b="0" i="1" smtClean="0">
                            <a:latin typeface="Cambria Math" panose="02040503050406030204" pitchFamily="18" charset="0"/>
                            <a:ea typeface="Cambria Math" panose="02040503050406030204" pitchFamily="18" charset="0"/>
                          </a:rPr>
                          <m:t>+</m:t>
                        </m:r>
                        <m:sSubSup>
                          <m:sSubSupPr>
                            <m:ctrlPr>
                              <a:rPr lang="en-CA" sz="2300" i="1" smtClean="0">
                                <a:latin typeface="Cambria Math" panose="02040503050406030204" pitchFamily="18" charset="0"/>
                              </a:rPr>
                            </m:ctrlPr>
                          </m:sSubSupPr>
                          <m:e>
                            <m:r>
                              <a:rPr lang="en-US" sz="2300" b="0" i="1" smtClean="0">
                                <a:latin typeface="Cambria Math" panose="02040503050406030204" pitchFamily="18" charset="0"/>
                              </a:rPr>
                              <m:t>𝑝</m:t>
                            </m:r>
                          </m:e>
                          <m: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𝐻</m:t>
                                </m:r>
                              </m:e>
                              <m:sub>
                                <m:r>
                                  <a:rPr lang="en-US" sz="2300" b="0" i="1" smtClean="0">
                                    <a:latin typeface="Cambria Math" panose="02040503050406030204" pitchFamily="18" charset="0"/>
                                  </a:rPr>
                                  <m:t>2</m:t>
                                </m:r>
                              </m:sub>
                            </m:sSub>
                            <m:r>
                              <a:rPr lang="en-US" sz="2300" b="0" i="1" smtClean="0">
                                <a:latin typeface="Cambria Math" panose="02040503050406030204" pitchFamily="18" charset="0"/>
                              </a:rPr>
                              <m:t>𝑂</m:t>
                            </m:r>
                          </m:sub>
                          <m:sup>
                            <m:r>
                              <a:rPr lang="en-US" sz="2300" b="0" i="1" smtClean="0">
                                <a:latin typeface="Cambria Math" panose="02040503050406030204" pitchFamily="18" charset="0"/>
                              </a:rPr>
                              <m:t>∗</m:t>
                            </m:r>
                          </m:sup>
                        </m:sSubSup>
                        <m:sSubSup>
                          <m:sSubSupPr>
                            <m:ctrlPr>
                              <a:rPr lang="en-CA" sz="2300" i="1" smtClean="0">
                                <a:latin typeface="Cambria Math" panose="02040503050406030204" pitchFamily="18" charset="0"/>
                              </a:rPr>
                            </m:ctrlPr>
                          </m:sSubSupPr>
                          <m:e>
                            <m:r>
                              <a:rPr lang="en-US" sz="2300" b="0" i="1" smtClean="0">
                                <a:latin typeface="Cambria Math" panose="02040503050406030204" pitchFamily="18" charset="0"/>
                              </a:rPr>
                              <m:t>𝑥</m:t>
                            </m:r>
                          </m:e>
                          <m: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𝐻</m:t>
                                </m:r>
                              </m:e>
                              <m:sub>
                                <m:r>
                                  <a:rPr lang="en-US" sz="2300" b="0" i="1" smtClean="0">
                                    <a:latin typeface="Cambria Math" panose="02040503050406030204" pitchFamily="18" charset="0"/>
                                  </a:rPr>
                                  <m:t>2</m:t>
                                </m:r>
                              </m:sub>
                            </m:sSub>
                            <m:r>
                              <a:rPr lang="en-US" sz="2300" b="0" i="1" smtClean="0">
                                <a:latin typeface="Cambria Math" panose="02040503050406030204" pitchFamily="18" charset="0"/>
                              </a:rPr>
                              <m:t>𝑂</m:t>
                            </m:r>
                          </m:sub>
                          <m:sup>
                            <m:r>
                              <a:rPr lang="en-US" sz="2300" b="0" i="1" smtClean="0">
                                <a:latin typeface="Cambria Math" panose="02040503050406030204" pitchFamily="18" charset="0"/>
                              </a:rPr>
                              <m:t>𝑙𝑖𝑞𝑢𝑖𝑑</m:t>
                            </m:r>
                          </m:sup>
                        </m:sSubSup>
                        <m:sSub>
                          <m:sSubPr>
                            <m:ctrlPr>
                              <a:rPr lang="en-US" sz="2300" b="0" i="1" smtClean="0">
                                <a:latin typeface="Cambria Math" panose="02040503050406030204" pitchFamily="18" charset="0"/>
                                <a:ea typeface="Cambria Math" panose="02040503050406030204" pitchFamily="18" charset="0"/>
                              </a:rPr>
                            </m:ctrlPr>
                          </m:sSubPr>
                          <m:e>
                            <m:r>
                              <a:rPr lang="en-US" sz="2300" b="0" i="1" smtClean="0">
                                <a:latin typeface="Cambria Math" panose="02040503050406030204" pitchFamily="18" charset="0"/>
                                <a:ea typeface="Cambria Math" panose="02040503050406030204" pitchFamily="18" charset="0"/>
                              </a:rPr>
                              <m:t>𝛾</m:t>
                            </m:r>
                          </m:e>
                          <m: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𝐻</m:t>
                                </m:r>
                              </m:e>
                              <m:sub>
                                <m:r>
                                  <a:rPr lang="en-US" sz="2300" b="0" i="1" smtClean="0">
                                    <a:latin typeface="Cambria Math" panose="02040503050406030204" pitchFamily="18" charset="0"/>
                                  </a:rPr>
                                  <m:t>2</m:t>
                                </m:r>
                              </m:sub>
                            </m:sSub>
                            <m:r>
                              <a:rPr lang="en-US" sz="2300" b="0" i="1" smtClean="0">
                                <a:latin typeface="Cambria Math" panose="02040503050406030204" pitchFamily="18" charset="0"/>
                              </a:rPr>
                              <m:t>𝑂</m:t>
                            </m:r>
                          </m:sub>
                        </m:sSub>
                      </m:e>
                    </m:d>
                  </m:oMath>
                </a14:m>
                <a:endParaRPr lang="en-CA" sz="23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888860" y="3170432"/>
                <a:ext cx="10191957" cy="473912"/>
              </a:xfrm>
              <a:prstGeom prst="rect">
                <a:avLst/>
              </a:prstGeom>
              <a:blipFill rotWithShape="0">
                <a:blip r:embed="rId4"/>
                <a:stretch>
                  <a:fillRect t="-5128" b="-2692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890768" y="4242349"/>
                <a:ext cx="5933547" cy="16414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CA" sz="2300" i="1" smtClean="0">
                              <a:latin typeface="Cambria Math" panose="02040503050406030204" pitchFamily="18" charset="0"/>
                            </a:rPr>
                          </m:ctrlPr>
                        </m:sSubSupPr>
                        <m:e>
                          <m:r>
                            <a:rPr lang="en-US" sz="2300" b="0" i="1" smtClean="0">
                              <a:latin typeface="Cambria Math" panose="02040503050406030204" pitchFamily="18" charset="0"/>
                            </a:rPr>
                            <m:t>𝑥</m:t>
                          </m:r>
                        </m:e>
                        <m:sub>
                          <m:r>
                            <a:rPr lang="en-US" sz="2300" b="0" i="1" smtClean="0">
                              <a:latin typeface="Cambria Math" panose="02040503050406030204" pitchFamily="18" charset="0"/>
                            </a:rPr>
                            <m:t>𝐸𝑡𝑂𝐻</m:t>
                          </m:r>
                        </m:sub>
                        <m:sup>
                          <m:r>
                            <a:rPr lang="en-US" sz="2300" b="0" i="1" smtClean="0">
                              <a:latin typeface="Cambria Math" panose="02040503050406030204" pitchFamily="18" charset="0"/>
                            </a:rPr>
                            <m:t>𝑙𝑖𝑞𝑢𝑖𝑑</m:t>
                          </m:r>
                        </m:sup>
                      </m:sSubSup>
                      <m:r>
                        <a:rPr lang="en-US" sz="2300" b="0" i="1" smtClean="0">
                          <a:latin typeface="Cambria Math" panose="02040503050406030204" pitchFamily="18" charset="0"/>
                          <a:ea typeface="Cambria Math" panose="02040503050406030204" pitchFamily="18" charset="0"/>
                        </a:rPr>
                        <m:t>=</m:t>
                      </m:r>
                      <m:f>
                        <m:fPr>
                          <m:ctrlPr>
                            <a:rPr lang="en-US" sz="2300" b="0" i="1" smtClean="0">
                              <a:latin typeface="Cambria Math" panose="02040503050406030204" pitchFamily="18" charset="0"/>
                              <a:ea typeface="Cambria Math" panose="02040503050406030204" pitchFamily="18" charset="0"/>
                            </a:rPr>
                          </m:ctrlPr>
                        </m:fPr>
                        <m:num>
                          <m:d>
                            <m:dPr>
                              <m:ctrlPr>
                                <a:rPr lang="en-US" sz="2300" b="0" i="1" smtClean="0">
                                  <a:latin typeface="Cambria Math" panose="02040503050406030204" pitchFamily="18" charset="0"/>
                                  <a:ea typeface="Cambria Math" panose="02040503050406030204" pitchFamily="18" charset="0"/>
                                </a:rPr>
                              </m:ctrlPr>
                            </m:dPr>
                            <m:e>
                              <m:f>
                                <m:fPr>
                                  <m:ctrlPr>
                                    <a:rPr lang="en-US" sz="2300" b="0" i="1" smtClean="0">
                                      <a:latin typeface="Cambria Math" panose="02040503050406030204" pitchFamily="18" charset="0"/>
                                      <a:ea typeface="Cambria Math" panose="02040503050406030204" pitchFamily="18" charset="0"/>
                                    </a:rPr>
                                  </m:ctrlPr>
                                </m:fPr>
                                <m:num>
                                  <m:sSubSup>
                                    <m:sSubSupPr>
                                      <m:ctrlPr>
                                        <a:rPr lang="en-CA" sz="2300" i="1" smtClean="0">
                                          <a:latin typeface="Cambria Math" panose="02040503050406030204" pitchFamily="18" charset="0"/>
                                        </a:rPr>
                                      </m:ctrlPr>
                                    </m:sSubSupPr>
                                    <m:e>
                                      <m:r>
                                        <a:rPr lang="en-US" sz="2300" b="0" i="1" smtClean="0">
                                          <a:latin typeface="Cambria Math" panose="02040503050406030204" pitchFamily="18" charset="0"/>
                                        </a:rPr>
                                        <m:t>𝑝</m:t>
                                      </m:r>
                                    </m:e>
                                    <m: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𝐻</m:t>
                                          </m:r>
                                        </m:e>
                                        <m:sub>
                                          <m:r>
                                            <a:rPr lang="en-US" sz="2300" b="0" i="1" smtClean="0">
                                              <a:latin typeface="Cambria Math" panose="02040503050406030204" pitchFamily="18" charset="0"/>
                                            </a:rPr>
                                            <m:t>2</m:t>
                                          </m:r>
                                        </m:sub>
                                      </m:sSub>
                                      <m:r>
                                        <a:rPr lang="en-US" sz="2300" b="0" i="1" smtClean="0">
                                          <a:latin typeface="Cambria Math" panose="02040503050406030204" pitchFamily="18" charset="0"/>
                                        </a:rPr>
                                        <m:t>𝑂</m:t>
                                      </m:r>
                                    </m:sub>
                                    <m:sup>
                                      <m:r>
                                        <a:rPr lang="en-US" sz="2300" b="0" i="1" smtClean="0">
                                          <a:latin typeface="Cambria Math" panose="02040503050406030204" pitchFamily="18" charset="0"/>
                                        </a:rPr>
                                        <m:t>∗</m:t>
                                      </m:r>
                                    </m:sup>
                                  </m:sSubSup>
                                </m:num>
                                <m:den>
                                  <m:sSubSup>
                                    <m:sSubSupPr>
                                      <m:ctrlPr>
                                        <a:rPr lang="en-CA" sz="2300" i="1" smtClean="0">
                                          <a:latin typeface="Cambria Math" panose="02040503050406030204" pitchFamily="18" charset="0"/>
                                        </a:rPr>
                                      </m:ctrlPr>
                                    </m:sSubSupPr>
                                    <m:e>
                                      <m:r>
                                        <a:rPr lang="en-US" sz="2300" b="0" i="1" smtClean="0">
                                          <a:latin typeface="Cambria Math" panose="02040503050406030204" pitchFamily="18" charset="0"/>
                                        </a:rPr>
                                        <m:t>𝑝</m:t>
                                      </m:r>
                                    </m:e>
                                    <m:sub>
                                      <m:r>
                                        <a:rPr lang="en-US" sz="2300" b="0" i="1" smtClean="0">
                                          <a:latin typeface="Cambria Math" panose="02040503050406030204" pitchFamily="18" charset="0"/>
                                        </a:rPr>
                                        <m:t>𝐸𝑡𝑂𝐻</m:t>
                                      </m:r>
                                    </m:sub>
                                    <m:sup>
                                      <m:r>
                                        <a:rPr lang="en-US" sz="2300" b="0" i="1" smtClean="0">
                                          <a:latin typeface="Cambria Math" panose="02040503050406030204" pitchFamily="18" charset="0"/>
                                        </a:rPr>
                                        <m:t>∗</m:t>
                                      </m:r>
                                    </m:sup>
                                  </m:sSubSup>
                                </m:den>
                              </m:f>
                              <m:f>
                                <m:fPr>
                                  <m:ctrlPr>
                                    <a:rPr lang="en-US" sz="2300" b="0" i="1" smtClean="0">
                                      <a:latin typeface="Cambria Math" panose="02040503050406030204" pitchFamily="18" charset="0"/>
                                      <a:ea typeface="Cambria Math" panose="02040503050406030204" pitchFamily="18" charset="0"/>
                                    </a:rPr>
                                  </m:ctrlPr>
                                </m:fPr>
                                <m:num>
                                  <m:sSub>
                                    <m:sSubPr>
                                      <m:ctrlPr>
                                        <a:rPr lang="en-US" sz="2300" b="0" i="1" smtClean="0">
                                          <a:latin typeface="Cambria Math" panose="02040503050406030204" pitchFamily="18" charset="0"/>
                                          <a:ea typeface="Cambria Math" panose="02040503050406030204" pitchFamily="18" charset="0"/>
                                        </a:rPr>
                                      </m:ctrlPr>
                                    </m:sSubPr>
                                    <m:e>
                                      <m:r>
                                        <a:rPr lang="en-US" sz="2300" b="0" i="1" smtClean="0">
                                          <a:latin typeface="Cambria Math" panose="02040503050406030204" pitchFamily="18" charset="0"/>
                                          <a:ea typeface="Cambria Math" panose="02040503050406030204" pitchFamily="18" charset="0"/>
                                        </a:rPr>
                                        <m:t>𝛾</m:t>
                                      </m:r>
                                    </m:e>
                                    <m:sub>
                                      <m:sSub>
                                        <m:sSubPr>
                                          <m:ctrlPr>
                                            <a:rPr lang="en-US" sz="2300" b="0" i="1" smtClean="0">
                                              <a:latin typeface="Cambria Math" panose="02040503050406030204" pitchFamily="18" charset="0"/>
                                              <a:ea typeface="Cambria Math" panose="02040503050406030204" pitchFamily="18" charset="0"/>
                                            </a:rPr>
                                          </m:ctrlPr>
                                        </m:sSubPr>
                                        <m:e>
                                          <m:r>
                                            <a:rPr lang="en-US" sz="2300" b="0" i="1" smtClean="0">
                                              <a:latin typeface="Cambria Math" panose="02040503050406030204" pitchFamily="18" charset="0"/>
                                              <a:ea typeface="Cambria Math" panose="02040503050406030204" pitchFamily="18" charset="0"/>
                                            </a:rPr>
                                            <m:t>𝐻</m:t>
                                          </m:r>
                                        </m:e>
                                        <m:sub>
                                          <m:r>
                                            <a:rPr lang="en-US" sz="2300" b="0" i="1" smtClean="0">
                                              <a:latin typeface="Cambria Math" panose="02040503050406030204" pitchFamily="18" charset="0"/>
                                              <a:ea typeface="Cambria Math" panose="02040503050406030204" pitchFamily="18" charset="0"/>
                                            </a:rPr>
                                            <m:t>2</m:t>
                                          </m:r>
                                        </m:sub>
                                      </m:sSub>
                                      <m:r>
                                        <a:rPr lang="en-US" sz="2300" b="0" i="1" smtClean="0">
                                          <a:latin typeface="Cambria Math" panose="02040503050406030204" pitchFamily="18" charset="0"/>
                                          <a:ea typeface="Cambria Math" panose="02040503050406030204" pitchFamily="18" charset="0"/>
                                        </a:rPr>
                                        <m:t>𝑂</m:t>
                                      </m:r>
                                    </m:sub>
                                  </m:sSub>
                                </m:num>
                                <m:den>
                                  <m:sSub>
                                    <m:sSubPr>
                                      <m:ctrlPr>
                                        <a:rPr lang="en-US" sz="2300" b="0" i="1" smtClean="0">
                                          <a:latin typeface="Cambria Math" panose="02040503050406030204" pitchFamily="18" charset="0"/>
                                          <a:ea typeface="Cambria Math" panose="02040503050406030204" pitchFamily="18" charset="0"/>
                                        </a:rPr>
                                      </m:ctrlPr>
                                    </m:sSubPr>
                                    <m:e>
                                      <m:r>
                                        <a:rPr lang="en-US" sz="2300" b="0" i="1" smtClean="0">
                                          <a:latin typeface="Cambria Math" panose="02040503050406030204" pitchFamily="18" charset="0"/>
                                          <a:ea typeface="Cambria Math" panose="02040503050406030204" pitchFamily="18" charset="0"/>
                                        </a:rPr>
                                        <m:t>𝛾</m:t>
                                      </m:r>
                                    </m:e>
                                    <m:sub>
                                      <m:r>
                                        <a:rPr lang="en-US" sz="2300" b="0" i="1" smtClean="0">
                                          <a:latin typeface="Cambria Math" panose="02040503050406030204" pitchFamily="18" charset="0"/>
                                          <a:ea typeface="Cambria Math" panose="02040503050406030204" pitchFamily="18" charset="0"/>
                                        </a:rPr>
                                        <m:t>𝐸𝑡𝑂𝐻</m:t>
                                      </m:r>
                                    </m:sub>
                                  </m:sSub>
                                </m:den>
                              </m:f>
                              <m:sSubSup>
                                <m:sSubSupPr>
                                  <m:ctrlPr>
                                    <a:rPr lang="en-CA" sz="2300" i="1" smtClean="0">
                                      <a:latin typeface="Cambria Math" panose="02040503050406030204" pitchFamily="18" charset="0"/>
                                    </a:rPr>
                                  </m:ctrlPr>
                                </m:sSubSupPr>
                                <m:e>
                                  <m:r>
                                    <a:rPr lang="en-US" sz="2300" b="0" i="1" smtClean="0">
                                      <a:latin typeface="Cambria Math" panose="02040503050406030204" pitchFamily="18" charset="0"/>
                                    </a:rPr>
                                    <m:t>𝑥</m:t>
                                  </m:r>
                                </m:e>
                                <m:sub>
                                  <m:r>
                                    <a:rPr lang="en-US" sz="2300" b="0" i="1" smtClean="0">
                                      <a:latin typeface="Cambria Math" panose="02040503050406030204" pitchFamily="18" charset="0"/>
                                    </a:rPr>
                                    <m:t>𝐸𝑡𝑂𝐻</m:t>
                                  </m:r>
                                </m:sub>
                                <m:sup>
                                  <m:r>
                                    <a:rPr lang="en-US" sz="2300" b="0" i="1" smtClean="0">
                                      <a:latin typeface="Cambria Math" panose="02040503050406030204" pitchFamily="18" charset="0"/>
                                    </a:rPr>
                                    <m:t>𝑣𝑎𝑝𝑜𝑢𝑟</m:t>
                                  </m:r>
                                </m:sup>
                              </m:sSubSup>
                            </m:e>
                          </m:d>
                        </m:num>
                        <m:den>
                          <m:d>
                            <m:dPr>
                              <m:ctrlPr>
                                <a:rPr lang="en-CA" sz="2300" i="1" smtClean="0">
                                  <a:latin typeface="Cambria Math" panose="02040503050406030204" pitchFamily="18" charset="0"/>
                                </a:rPr>
                              </m:ctrlPr>
                            </m:dPr>
                            <m:e>
                              <m:r>
                                <a:rPr lang="en-US" sz="2300" b="0" i="1" smtClean="0">
                                  <a:latin typeface="Cambria Math" panose="02040503050406030204" pitchFamily="18" charset="0"/>
                                </a:rPr>
                                <m:t>1−</m:t>
                              </m:r>
                              <m:sSubSup>
                                <m:sSubSupPr>
                                  <m:ctrlPr>
                                    <a:rPr lang="en-CA" sz="2300" i="1" smtClean="0">
                                      <a:latin typeface="Cambria Math" panose="02040503050406030204" pitchFamily="18" charset="0"/>
                                    </a:rPr>
                                  </m:ctrlPr>
                                </m:sSubSupPr>
                                <m:e>
                                  <m:r>
                                    <a:rPr lang="en-US" sz="2300" b="0" i="1" smtClean="0">
                                      <a:latin typeface="Cambria Math" panose="02040503050406030204" pitchFamily="18" charset="0"/>
                                    </a:rPr>
                                    <m:t>𝑥</m:t>
                                  </m:r>
                                </m:e>
                                <m:sub>
                                  <m:r>
                                    <a:rPr lang="en-US" sz="2300" b="0" i="1" smtClean="0">
                                      <a:latin typeface="Cambria Math" panose="02040503050406030204" pitchFamily="18" charset="0"/>
                                    </a:rPr>
                                    <m:t>𝐸𝑡𝑂𝐻</m:t>
                                  </m:r>
                                </m:sub>
                                <m:sup>
                                  <m:r>
                                    <a:rPr lang="en-US" sz="2300" b="0" i="1" smtClean="0">
                                      <a:latin typeface="Cambria Math" panose="02040503050406030204" pitchFamily="18" charset="0"/>
                                    </a:rPr>
                                    <m:t>𝑣𝑎𝑝𝑜𝑢𝑟</m:t>
                                  </m:r>
                                </m:sup>
                              </m:sSubSup>
                              <m:r>
                                <a:rPr lang="en-US" sz="2300" b="0" i="1" smtClean="0">
                                  <a:latin typeface="Cambria Math" panose="02040503050406030204" pitchFamily="18" charset="0"/>
                                </a:rPr>
                                <m:t>+</m:t>
                              </m:r>
                              <m:f>
                                <m:fPr>
                                  <m:ctrlPr>
                                    <a:rPr lang="en-US" sz="2300" b="0" i="1" smtClean="0">
                                      <a:latin typeface="Cambria Math" panose="02040503050406030204" pitchFamily="18" charset="0"/>
                                      <a:ea typeface="Cambria Math" panose="02040503050406030204" pitchFamily="18" charset="0"/>
                                    </a:rPr>
                                  </m:ctrlPr>
                                </m:fPr>
                                <m:num>
                                  <m:sSubSup>
                                    <m:sSubSupPr>
                                      <m:ctrlPr>
                                        <a:rPr lang="en-CA" sz="2300" i="1" smtClean="0">
                                          <a:latin typeface="Cambria Math" panose="02040503050406030204" pitchFamily="18" charset="0"/>
                                        </a:rPr>
                                      </m:ctrlPr>
                                    </m:sSubSupPr>
                                    <m:e>
                                      <m:r>
                                        <a:rPr lang="en-US" sz="2300" b="0" i="1" smtClean="0">
                                          <a:latin typeface="Cambria Math" panose="02040503050406030204" pitchFamily="18" charset="0"/>
                                        </a:rPr>
                                        <m:t>𝑝</m:t>
                                      </m:r>
                                    </m:e>
                                    <m: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𝐻</m:t>
                                          </m:r>
                                        </m:e>
                                        <m:sub>
                                          <m:r>
                                            <a:rPr lang="en-US" sz="2300" b="0" i="1" smtClean="0">
                                              <a:latin typeface="Cambria Math" panose="02040503050406030204" pitchFamily="18" charset="0"/>
                                            </a:rPr>
                                            <m:t>2</m:t>
                                          </m:r>
                                        </m:sub>
                                      </m:sSub>
                                      <m:r>
                                        <a:rPr lang="en-US" sz="2300" b="0" i="1" smtClean="0">
                                          <a:latin typeface="Cambria Math" panose="02040503050406030204" pitchFamily="18" charset="0"/>
                                        </a:rPr>
                                        <m:t>𝑂</m:t>
                                      </m:r>
                                    </m:sub>
                                    <m:sup>
                                      <m:r>
                                        <a:rPr lang="en-US" sz="2300" b="0" i="1" smtClean="0">
                                          <a:latin typeface="Cambria Math" panose="02040503050406030204" pitchFamily="18" charset="0"/>
                                        </a:rPr>
                                        <m:t>∗</m:t>
                                      </m:r>
                                    </m:sup>
                                  </m:sSubSup>
                                </m:num>
                                <m:den>
                                  <m:sSubSup>
                                    <m:sSubSupPr>
                                      <m:ctrlPr>
                                        <a:rPr lang="en-CA" sz="2300" i="1" smtClean="0">
                                          <a:latin typeface="Cambria Math" panose="02040503050406030204" pitchFamily="18" charset="0"/>
                                        </a:rPr>
                                      </m:ctrlPr>
                                    </m:sSubSupPr>
                                    <m:e>
                                      <m:r>
                                        <a:rPr lang="en-US" sz="2300" b="0" i="1" smtClean="0">
                                          <a:latin typeface="Cambria Math" panose="02040503050406030204" pitchFamily="18" charset="0"/>
                                        </a:rPr>
                                        <m:t>𝑝</m:t>
                                      </m:r>
                                    </m:e>
                                    <m:sub>
                                      <m:r>
                                        <a:rPr lang="en-US" sz="2300" b="0" i="1" smtClean="0">
                                          <a:latin typeface="Cambria Math" panose="02040503050406030204" pitchFamily="18" charset="0"/>
                                        </a:rPr>
                                        <m:t>𝐸𝑡𝑂𝐻</m:t>
                                      </m:r>
                                    </m:sub>
                                    <m:sup>
                                      <m:r>
                                        <a:rPr lang="en-US" sz="2300" b="0" i="1" smtClean="0">
                                          <a:latin typeface="Cambria Math" panose="02040503050406030204" pitchFamily="18" charset="0"/>
                                        </a:rPr>
                                        <m:t>∗</m:t>
                                      </m:r>
                                    </m:sup>
                                  </m:sSubSup>
                                </m:den>
                              </m:f>
                              <m:f>
                                <m:fPr>
                                  <m:ctrlPr>
                                    <a:rPr lang="en-US" sz="2300" b="0" i="1" smtClean="0">
                                      <a:latin typeface="Cambria Math" panose="02040503050406030204" pitchFamily="18" charset="0"/>
                                      <a:ea typeface="Cambria Math" panose="02040503050406030204" pitchFamily="18" charset="0"/>
                                    </a:rPr>
                                  </m:ctrlPr>
                                </m:fPr>
                                <m:num>
                                  <m:sSub>
                                    <m:sSubPr>
                                      <m:ctrlPr>
                                        <a:rPr lang="en-US" sz="2300" b="0" i="1" smtClean="0">
                                          <a:latin typeface="Cambria Math" panose="02040503050406030204" pitchFamily="18" charset="0"/>
                                          <a:ea typeface="Cambria Math" panose="02040503050406030204" pitchFamily="18" charset="0"/>
                                        </a:rPr>
                                      </m:ctrlPr>
                                    </m:sSubPr>
                                    <m:e>
                                      <m:r>
                                        <a:rPr lang="en-US" sz="2300" b="0" i="1" smtClean="0">
                                          <a:latin typeface="Cambria Math" panose="02040503050406030204" pitchFamily="18" charset="0"/>
                                          <a:ea typeface="Cambria Math" panose="02040503050406030204" pitchFamily="18" charset="0"/>
                                        </a:rPr>
                                        <m:t>𝛾</m:t>
                                      </m:r>
                                    </m:e>
                                    <m:sub>
                                      <m:sSub>
                                        <m:sSubPr>
                                          <m:ctrlPr>
                                            <a:rPr lang="en-US" sz="2300" b="0" i="1" smtClean="0">
                                              <a:latin typeface="Cambria Math" panose="02040503050406030204" pitchFamily="18" charset="0"/>
                                              <a:ea typeface="Cambria Math" panose="02040503050406030204" pitchFamily="18" charset="0"/>
                                            </a:rPr>
                                          </m:ctrlPr>
                                        </m:sSubPr>
                                        <m:e>
                                          <m:r>
                                            <a:rPr lang="en-US" sz="2300" b="0" i="1" smtClean="0">
                                              <a:latin typeface="Cambria Math" panose="02040503050406030204" pitchFamily="18" charset="0"/>
                                              <a:ea typeface="Cambria Math" panose="02040503050406030204" pitchFamily="18" charset="0"/>
                                            </a:rPr>
                                            <m:t>𝐻</m:t>
                                          </m:r>
                                        </m:e>
                                        <m:sub>
                                          <m:r>
                                            <a:rPr lang="en-US" sz="2300" b="0" i="1" smtClean="0">
                                              <a:latin typeface="Cambria Math" panose="02040503050406030204" pitchFamily="18" charset="0"/>
                                              <a:ea typeface="Cambria Math" panose="02040503050406030204" pitchFamily="18" charset="0"/>
                                            </a:rPr>
                                            <m:t>2</m:t>
                                          </m:r>
                                        </m:sub>
                                      </m:sSub>
                                      <m:r>
                                        <a:rPr lang="en-US" sz="2300" b="0" i="1" smtClean="0">
                                          <a:latin typeface="Cambria Math" panose="02040503050406030204" pitchFamily="18" charset="0"/>
                                          <a:ea typeface="Cambria Math" panose="02040503050406030204" pitchFamily="18" charset="0"/>
                                        </a:rPr>
                                        <m:t>𝑂</m:t>
                                      </m:r>
                                    </m:sub>
                                  </m:sSub>
                                </m:num>
                                <m:den>
                                  <m:sSub>
                                    <m:sSubPr>
                                      <m:ctrlPr>
                                        <a:rPr lang="en-US" sz="2300" b="0" i="1" smtClean="0">
                                          <a:latin typeface="Cambria Math" panose="02040503050406030204" pitchFamily="18" charset="0"/>
                                          <a:ea typeface="Cambria Math" panose="02040503050406030204" pitchFamily="18" charset="0"/>
                                        </a:rPr>
                                      </m:ctrlPr>
                                    </m:sSubPr>
                                    <m:e>
                                      <m:r>
                                        <a:rPr lang="en-US" sz="2300" b="0" i="1" smtClean="0">
                                          <a:latin typeface="Cambria Math" panose="02040503050406030204" pitchFamily="18" charset="0"/>
                                          <a:ea typeface="Cambria Math" panose="02040503050406030204" pitchFamily="18" charset="0"/>
                                        </a:rPr>
                                        <m:t>𝛾</m:t>
                                      </m:r>
                                    </m:e>
                                    <m:sub>
                                      <m:r>
                                        <a:rPr lang="en-US" sz="2300" b="0" i="1" smtClean="0">
                                          <a:latin typeface="Cambria Math" panose="02040503050406030204" pitchFamily="18" charset="0"/>
                                          <a:ea typeface="Cambria Math" panose="02040503050406030204" pitchFamily="18" charset="0"/>
                                        </a:rPr>
                                        <m:t>𝐸𝑡𝑂𝐻</m:t>
                                      </m:r>
                                    </m:sub>
                                  </m:sSub>
                                </m:den>
                              </m:f>
                              <m:sSubSup>
                                <m:sSubSupPr>
                                  <m:ctrlPr>
                                    <a:rPr lang="en-CA" sz="2300" i="1" smtClean="0">
                                      <a:latin typeface="Cambria Math" panose="02040503050406030204" pitchFamily="18" charset="0"/>
                                    </a:rPr>
                                  </m:ctrlPr>
                                </m:sSubSupPr>
                                <m:e>
                                  <m:r>
                                    <a:rPr lang="en-US" sz="2300" b="0" i="1" smtClean="0">
                                      <a:latin typeface="Cambria Math" panose="02040503050406030204" pitchFamily="18" charset="0"/>
                                    </a:rPr>
                                    <m:t>𝑥</m:t>
                                  </m:r>
                                </m:e>
                                <m:sub>
                                  <m:r>
                                    <a:rPr lang="en-US" sz="2300" b="0" i="1" smtClean="0">
                                      <a:latin typeface="Cambria Math" panose="02040503050406030204" pitchFamily="18" charset="0"/>
                                    </a:rPr>
                                    <m:t>𝐸𝑡𝑂𝐻</m:t>
                                  </m:r>
                                </m:sub>
                                <m:sup>
                                  <m:r>
                                    <a:rPr lang="en-US" sz="2300" b="0" i="1" smtClean="0">
                                      <a:latin typeface="Cambria Math" panose="02040503050406030204" pitchFamily="18" charset="0"/>
                                    </a:rPr>
                                    <m:t>𝑣𝑎𝑝𝑜𝑢𝑟</m:t>
                                  </m:r>
                                </m:sup>
                              </m:sSubSup>
                            </m:e>
                          </m:d>
                        </m:den>
                      </m:f>
                    </m:oMath>
                  </m:oMathPara>
                </a14:m>
                <a:endParaRPr lang="en-CA" sz="2300" dirty="0"/>
              </a:p>
            </p:txBody>
          </p:sp>
        </mc:Choice>
        <mc:Fallback xmlns="">
          <p:sp>
            <p:nvSpPr>
              <p:cNvPr id="15" name="TextBox 14"/>
              <p:cNvSpPr txBox="1">
                <a:spLocks noRot="1" noChangeAspect="1" noMove="1" noResize="1" noEditPoints="1" noAdjustHandles="1" noChangeArrowheads="1" noChangeShapeType="1" noTextEdit="1"/>
              </p:cNvSpPr>
              <p:nvPr/>
            </p:nvSpPr>
            <p:spPr>
              <a:xfrm>
                <a:off x="2890768" y="4242349"/>
                <a:ext cx="5933547" cy="1641411"/>
              </a:xfrm>
              <a:prstGeom prst="rect">
                <a:avLst/>
              </a:prstGeom>
              <a:blipFill rotWithShape="0">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151874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349" y="139113"/>
            <a:ext cx="11364686" cy="1049689"/>
          </a:xfrm>
        </p:spPr>
        <p:txBody>
          <a:bodyPr>
            <a:normAutofit fontScale="90000"/>
          </a:bodyPr>
          <a:lstStyle/>
          <a:p>
            <a:r>
              <a:rPr lang="en-US" sz="4200" b="1" dirty="0" smtClean="0">
                <a:solidFill>
                  <a:srgbClr val="FF0000"/>
                </a:solidFill>
              </a:rPr>
              <a:t>Ethanol Mole Fraction in </a:t>
            </a:r>
            <a:r>
              <a:rPr lang="en-CA" sz="4000" b="1" dirty="0" smtClean="0">
                <a:solidFill>
                  <a:srgbClr val="FF0000"/>
                </a:solidFill>
              </a:rPr>
              <a:t>Alcohol Reference Solution (Cont’d)</a:t>
            </a:r>
            <a:endParaRPr lang="en-CA" sz="4200" b="1" dirty="0">
              <a:solidFill>
                <a:srgbClr val="FF0000"/>
              </a:solidFill>
            </a:endParaRPr>
          </a:p>
        </p:txBody>
      </p:sp>
      <p:sp>
        <p:nvSpPr>
          <p:cNvPr id="3" name="Content Placeholder 2"/>
          <p:cNvSpPr>
            <a:spLocks noGrp="1"/>
          </p:cNvSpPr>
          <p:nvPr>
            <p:ph idx="1"/>
          </p:nvPr>
        </p:nvSpPr>
        <p:spPr>
          <a:xfrm>
            <a:off x="677272" y="1188802"/>
            <a:ext cx="11009631" cy="5447129"/>
          </a:xfrm>
        </p:spPr>
        <p:txBody>
          <a:bodyPr>
            <a:normAutofit/>
          </a:bodyPr>
          <a:lstStyle/>
          <a:p>
            <a:r>
              <a:rPr lang="en-US" dirty="0" smtClean="0"/>
              <a:t>Ethanol and water vapour pressures are estimated from the Antoine’s equation:</a:t>
            </a:r>
          </a:p>
          <a:p>
            <a:pPr marL="0" indent="0">
              <a:buNone/>
            </a:pP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960632" y="2491163"/>
                <a:ext cx="8584273" cy="6051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CA" sz="2400" i="1" smtClean="0">
                              <a:latin typeface="Cambria Math" panose="02040503050406030204" pitchFamily="18" charset="0"/>
                            </a:rPr>
                          </m:ctrlPr>
                        </m:sSubSupPr>
                        <m:e>
                          <m:r>
                            <a:rPr lang="en-US" sz="2400" b="0" i="1" smtClean="0">
                              <a:latin typeface="Cambria Math" panose="02040503050406030204" pitchFamily="18" charset="0"/>
                            </a:rPr>
                            <m:t>𝑝</m:t>
                          </m:r>
                        </m:e>
                        <m:sub>
                          <m:r>
                            <a:rPr lang="en-US" sz="2400" b="0" i="1" smtClean="0">
                              <a:latin typeface="Cambria Math" panose="02040503050406030204" pitchFamily="18" charset="0"/>
                            </a:rPr>
                            <m:t>𝐸𝑡𝑂𝐻</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r>
                        <a:rPr lang="en-US" sz="2400" b="0" i="1" smtClean="0">
                          <a:latin typeface="Cambria Math" panose="02040503050406030204" pitchFamily="18" charset="0"/>
                        </a:rPr>
                        <m:t>𝑚𝑚𝐻𝑔</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8.20417−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1642.89</m:t>
                                  </m:r>
                                </m:num>
                                <m:den>
                                  <m:r>
                                    <a:rPr lang="en-US" sz="2400" b="0" i="1" smtClean="0">
                                      <a:latin typeface="Cambria Math" panose="02040503050406030204" pitchFamily="18" charset="0"/>
                                    </a:rPr>
                                    <m:t>230.3+</m:t>
                                  </m:r>
                                  <m:r>
                                    <a:rPr lang="en-US" sz="2400" b="0" i="1" smtClean="0">
                                      <a:latin typeface="Cambria Math" panose="02040503050406030204" pitchFamily="18" charset="0"/>
                                    </a:rPr>
                                    <m:t>𝑇</m:t>
                                  </m:r>
                                  <m:r>
                                    <a:rPr lang="en-US" sz="2400" b="0" i="1" smtClean="0">
                                      <a:latin typeface="Cambria Math" panose="02040503050406030204" pitchFamily="18" charset="0"/>
                                    </a:rPr>
                                    <m:t> (°</m:t>
                                  </m:r>
                                  <m:r>
                                    <a:rPr lang="en-US" sz="2400" b="0" i="1" smtClean="0">
                                      <a:latin typeface="Cambria Math" panose="02040503050406030204" pitchFamily="18" charset="0"/>
                                    </a:rPr>
                                    <m:t>𝐶</m:t>
                                  </m:r>
                                  <m:r>
                                    <a:rPr lang="en-US" sz="2400" b="0" i="1" smtClean="0">
                                      <a:latin typeface="Cambria Math" panose="02040503050406030204" pitchFamily="18" charset="0"/>
                                    </a:rPr>
                                    <m:t>)</m:t>
                                  </m:r>
                                </m:den>
                              </m:f>
                            </m:e>
                          </m:d>
                        </m:sup>
                      </m:sSup>
                      <m:r>
                        <a:rPr lang="en-US" sz="2400" b="0" i="1" smtClean="0">
                          <a:latin typeface="Cambria Math" panose="02040503050406030204" pitchFamily="18" charset="0"/>
                        </a:rPr>
                        <m:t>         −57°</m:t>
                      </m:r>
                      <m:r>
                        <a:rPr lang="en-US" sz="2400" b="0" i="1" smtClean="0">
                          <a:latin typeface="Cambria Math" panose="02040503050406030204" pitchFamily="18" charset="0"/>
                        </a:rPr>
                        <m:t>𝐶</m:t>
                      </m:r>
                      <m:r>
                        <a:rPr lang="en-US" sz="2400" b="0" i="1" smtClean="0">
                          <a:latin typeface="Cambria Math" panose="02040503050406030204" pitchFamily="18" charset="0"/>
                        </a:rPr>
                        <m:t>&lt;</m:t>
                      </m:r>
                      <m:r>
                        <a:rPr lang="en-US" sz="2400" b="0" i="1" smtClean="0">
                          <a:latin typeface="Cambria Math" panose="02040503050406030204" pitchFamily="18" charset="0"/>
                        </a:rPr>
                        <m:t>𝑇</m:t>
                      </m:r>
                      <m:r>
                        <a:rPr lang="en-US" sz="2400" b="0" i="1" smtClean="0">
                          <a:latin typeface="Cambria Math" panose="02040503050406030204" pitchFamily="18" charset="0"/>
                        </a:rPr>
                        <m:t>&lt;80°</m:t>
                      </m:r>
                      <m:r>
                        <a:rPr lang="en-US" sz="2400" b="0" i="1" smtClean="0">
                          <a:latin typeface="Cambria Math" panose="02040503050406030204" pitchFamily="18" charset="0"/>
                        </a:rPr>
                        <m:t>𝐶</m:t>
                      </m:r>
                    </m:oMath>
                  </m:oMathPara>
                </a14:m>
                <a:endParaRPr lang="en-CA"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960632" y="2491163"/>
                <a:ext cx="8584273" cy="605102"/>
              </a:xfrm>
              <a:prstGeom prst="rect">
                <a:avLst/>
              </a:prstGeom>
              <a:blipFill rotWithShape="0">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63371" y="3538317"/>
                <a:ext cx="9100825" cy="6485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CA" sz="2400" i="1" smtClean="0">
                              <a:latin typeface="Cambria Math" panose="02040503050406030204" pitchFamily="18" charset="0"/>
                            </a:rPr>
                          </m:ctrlPr>
                        </m:sSubSupPr>
                        <m:e>
                          <m:r>
                            <a:rPr lang="en-US" sz="2400" b="0" i="1" smtClean="0">
                              <a:latin typeface="Cambria Math" panose="02040503050406030204" pitchFamily="18" charset="0"/>
                            </a:rPr>
                            <m:t>𝑝</m:t>
                          </m:r>
                        </m:e>
                        <m:sub>
                          <m:sSub>
                            <m:sSubPr>
                              <m:ctrlPr>
                                <a:rPr lang="en-CA" sz="240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𝑂</m:t>
                          </m:r>
                        </m:sub>
                        <m:sup>
                          <m:r>
                            <a:rPr lang="en-US" sz="2400" b="0" i="1" smtClean="0">
                              <a:latin typeface="Cambria Math" panose="02040503050406030204" pitchFamily="18" charset="0"/>
                            </a:rPr>
                            <m:t>∗</m:t>
                          </m:r>
                        </m:sup>
                      </m:sSub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𝑚𝑚𝐻𝑔</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8.07131−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1730.63</m:t>
                                  </m:r>
                                </m:num>
                                <m:den>
                                  <m:r>
                                    <a:rPr lang="en-US" sz="2400" b="0" i="1" smtClean="0">
                                      <a:latin typeface="Cambria Math" panose="02040503050406030204" pitchFamily="18" charset="0"/>
                                    </a:rPr>
                                    <m:t>233.426+</m:t>
                                  </m:r>
                                  <m:r>
                                    <a:rPr lang="en-US" sz="2400" b="0" i="1" smtClean="0">
                                      <a:latin typeface="Cambria Math" panose="02040503050406030204" pitchFamily="18" charset="0"/>
                                    </a:rPr>
                                    <m:t>𝑇</m:t>
                                  </m:r>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r>
                                        <a:rPr lang="en-US" sz="2400" b="0" i="1" smtClean="0">
                                          <a:latin typeface="Cambria Math" panose="02040503050406030204" pitchFamily="18" charset="0"/>
                                        </a:rPr>
                                        <m:t>𝐶</m:t>
                                      </m:r>
                                    </m:e>
                                  </m:d>
                                </m:den>
                              </m:f>
                            </m:e>
                          </m:d>
                        </m:sup>
                      </m:sSup>
                      <m:r>
                        <a:rPr lang="en-US" sz="2400" b="0" i="1" smtClean="0">
                          <a:latin typeface="Cambria Math" panose="02040503050406030204" pitchFamily="18" charset="0"/>
                        </a:rPr>
                        <m:t>               1°</m:t>
                      </m:r>
                      <m:r>
                        <a:rPr lang="en-US" sz="2400" b="0" i="1" smtClean="0">
                          <a:latin typeface="Cambria Math" panose="02040503050406030204" pitchFamily="18" charset="0"/>
                        </a:rPr>
                        <m:t>𝐶</m:t>
                      </m:r>
                      <m:r>
                        <a:rPr lang="en-US" sz="2400" b="0" i="1" smtClean="0">
                          <a:latin typeface="Cambria Math" panose="02040503050406030204" pitchFamily="18" charset="0"/>
                        </a:rPr>
                        <m:t>&lt;</m:t>
                      </m:r>
                      <m:r>
                        <a:rPr lang="en-US" sz="2400" b="0" i="1" smtClean="0">
                          <a:latin typeface="Cambria Math" panose="02040503050406030204" pitchFamily="18" charset="0"/>
                        </a:rPr>
                        <m:t>𝑇</m:t>
                      </m:r>
                      <m:r>
                        <a:rPr lang="en-US" sz="2400" b="0" i="1" smtClean="0">
                          <a:latin typeface="Cambria Math" panose="02040503050406030204" pitchFamily="18" charset="0"/>
                        </a:rPr>
                        <m:t>&lt;100°</m:t>
                      </m:r>
                      <m:r>
                        <a:rPr lang="en-US" sz="2400" b="0" i="1" smtClean="0">
                          <a:latin typeface="Cambria Math" panose="02040503050406030204" pitchFamily="18" charset="0"/>
                        </a:rPr>
                        <m:t>𝐶</m:t>
                      </m:r>
                    </m:oMath>
                  </m:oMathPara>
                </a14:m>
                <a:endParaRPr lang="en-CA"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763371" y="3538317"/>
                <a:ext cx="9100825" cy="648511"/>
              </a:xfrm>
              <a:prstGeom prst="rect">
                <a:avLst/>
              </a:prstGeom>
              <a:blipFill rotWithShape="0">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922350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349" y="139113"/>
            <a:ext cx="11364686" cy="1049689"/>
          </a:xfrm>
        </p:spPr>
        <p:txBody>
          <a:bodyPr>
            <a:normAutofit fontScale="90000"/>
          </a:bodyPr>
          <a:lstStyle/>
          <a:p>
            <a:r>
              <a:rPr lang="en-US" sz="4200" b="1" dirty="0" smtClean="0">
                <a:solidFill>
                  <a:srgbClr val="FF0000"/>
                </a:solidFill>
              </a:rPr>
              <a:t>Ethanol Mole Fraction in </a:t>
            </a:r>
            <a:r>
              <a:rPr lang="en-CA" sz="4000" b="1" dirty="0" smtClean="0">
                <a:solidFill>
                  <a:srgbClr val="FF0000"/>
                </a:solidFill>
              </a:rPr>
              <a:t>Alcohol Reference Solution (Cont’d)</a:t>
            </a:r>
            <a:endParaRPr lang="en-CA" sz="4200" b="1" dirty="0">
              <a:solidFill>
                <a:srgbClr val="FF0000"/>
              </a:solidFill>
            </a:endParaRPr>
          </a:p>
        </p:txBody>
      </p:sp>
      <p:sp>
        <p:nvSpPr>
          <p:cNvPr id="3" name="Content Placeholder 2"/>
          <p:cNvSpPr>
            <a:spLocks noGrp="1"/>
          </p:cNvSpPr>
          <p:nvPr>
            <p:ph idx="1"/>
          </p:nvPr>
        </p:nvSpPr>
        <p:spPr>
          <a:xfrm>
            <a:off x="677272" y="1188802"/>
            <a:ext cx="11009631" cy="5447129"/>
          </a:xfrm>
        </p:spPr>
        <p:txBody>
          <a:bodyPr>
            <a:normAutofit/>
          </a:bodyPr>
          <a:lstStyle/>
          <a:p>
            <a:r>
              <a:rPr lang="en-US" dirty="0" smtClean="0"/>
              <a:t>Activity coefficients are estimated using Wilson’s model:</a:t>
            </a:r>
          </a:p>
          <a:p>
            <a:pPr marL="0" indent="0">
              <a:buNone/>
            </a:pP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868863" y="1865302"/>
                <a:ext cx="8786949" cy="1102418"/>
              </a:xfrm>
              <a:prstGeom prst="rect">
                <a:avLst/>
              </a:prstGeom>
              <a:noFill/>
            </p:spPr>
            <p:txBody>
              <a:bodyPr wrap="square" lIns="0" tIns="0" rIns="0" bIns="0" rtlCol="0">
                <a:spAutoFit/>
              </a:bodyPr>
              <a:lstStyle/>
              <a:p>
                <a:pPr marL="1079500" indent="-1079500"/>
                <a14:m>
                  <m:oMath xmlns:m="http://schemas.openxmlformats.org/officeDocument/2006/math">
                    <m:r>
                      <a:rPr lang="en-US" sz="2200" b="0" i="1" smtClean="0">
                        <a:latin typeface="Cambria Math" panose="02040503050406030204" pitchFamily="18" charset="0"/>
                        <a:ea typeface="Cambria Math" panose="02040503050406030204" pitchFamily="18" charset="0"/>
                      </a:rPr>
                      <m:t>𝑙𝑛</m:t>
                    </m:r>
                    <m:d>
                      <m:dPr>
                        <m:ctrlPr>
                          <a:rPr lang="en-US" sz="2200" b="0" i="1" smtClean="0">
                            <a:latin typeface="Cambria Math" panose="02040503050406030204" pitchFamily="18" charset="0"/>
                            <a:ea typeface="Cambria Math" panose="02040503050406030204" pitchFamily="18" charset="0"/>
                          </a:rPr>
                        </m:ctrlPr>
                      </m:dPr>
                      <m:e>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𝐸𝑡𝑂𝐻</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𝑙𝑛</m:t>
                    </m:r>
                    <m:d>
                      <m:dPr>
                        <m:ctrlPr>
                          <a:rPr lang="en-US" sz="2200" b="0" i="1" smtClean="0">
                            <a:latin typeface="Cambria Math" panose="02040503050406030204" pitchFamily="18" charset="0"/>
                          </a:rPr>
                        </m:ctrlPr>
                      </m:dPr>
                      <m:e>
                        <m:sSubSup>
                          <m:sSubSupPr>
                            <m:ctrlPr>
                              <a:rPr lang="en-CA" sz="2200" i="1" smtClean="0">
                                <a:latin typeface="Cambria Math" panose="02040503050406030204" pitchFamily="18" charset="0"/>
                              </a:rPr>
                            </m:ctrlPr>
                          </m:sSubSupPr>
                          <m:e>
                            <m:r>
                              <a:rPr lang="en-US" sz="2200" b="0" i="1" smtClean="0">
                                <a:latin typeface="Cambria Math" panose="02040503050406030204" pitchFamily="18" charset="0"/>
                              </a:rPr>
                              <m:t>𝑥</m:t>
                            </m:r>
                          </m:e>
                          <m:sub>
                            <m:r>
                              <a:rPr lang="en-US" sz="2200" b="0" i="1" smtClean="0">
                                <a:latin typeface="Cambria Math" panose="02040503050406030204" pitchFamily="18" charset="0"/>
                              </a:rPr>
                              <m:t>𝐸𝑡𝑂𝐻</m:t>
                            </m:r>
                          </m:sub>
                          <m:sup>
                            <m:r>
                              <a:rPr lang="en-US" sz="2200" b="0" i="1" smtClean="0">
                                <a:latin typeface="Cambria Math" panose="02040503050406030204" pitchFamily="18" charset="0"/>
                              </a:rPr>
                              <m:t>𝑙𝑖𝑞𝑢𝑖𝑑</m:t>
                            </m:r>
                          </m:sup>
                        </m:sSubSup>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m:t>
                            </m:r>
                          </m:e>
                          <m:sub>
                            <m:r>
                              <a:rPr lang="en-US" sz="2200" b="0" i="1" smtClean="0">
                                <a:latin typeface="Cambria Math" panose="02040503050406030204" pitchFamily="18" charset="0"/>
                              </a:rPr>
                              <m:t>𝐸𝑡𝑂𝐻</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𝑂</m:t>
                            </m:r>
                          </m:sub>
                        </m:sSub>
                        <m:sSubSup>
                          <m:sSubSupPr>
                            <m:ctrlPr>
                              <a:rPr lang="en-CA" sz="2200" i="1" smtClean="0">
                                <a:latin typeface="Cambria Math" panose="02040503050406030204" pitchFamily="18" charset="0"/>
                              </a:rPr>
                            </m:ctrlPr>
                          </m:sSubSupPr>
                          <m:e>
                            <m:r>
                              <a:rPr lang="en-US" sz="2200" b="0" i="1" smtClean="0">
                                <a:latin typeface="Cambria Math" panose="02040503050406030204" pitchFamily="18" charset="0"/>
                              </a:rPr>
                              <m:t>𝑥</m:t>
                            </m:r>
                          </m:e>
                          <m: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𝑂</m:t>
                            </m:r>
                          </m:sub>
                          <m:sup>
                            <m:r>
                              <a:rPr lang="en-US" sz="2200" b="0" i="1" smtClean="0">
                                <a:latin typeface="Cambria Math" panose="02040503050406030204" pitchFamily="18" charset="0"/>
                              </a:rPr>
                              <m:t>𝑙𝑖𝑞𝑢𝑖𝑑</m:t>
                            </m:r>
                          </m:sup>
                        </m:sSubSup>
                      </m:e>
                    </m:d>
                    <m:r>
                      <a:rPr lang="en-US" sz="2200" b="0" i="1" smtClean="0">
                        <a:latin typeface="Cambria Math" panose="02040503050406030204" pitchFamily="18" charset="0"/>
                      </a:rPr>
                      <m:t>+</m:t>
                    </m:r>
                  </m:oMath>
                </a14:m>
                <a:r>
                  <a:rPr lang="en-US" sz="2200" b="0" i="1" dirty="0" smtClean="0">
                    <a:latin typeface="Cambria Math" panose="02040503050406030204" pitchFamily="18" charset="0"/>
                  </a:rPr>
                  <a:t> </a:t>
                </a:r>
                <a14:m>
                  <m:oMath xmlns:m="http://schemas.openxmlformats.org/officeDocument/2006/math">
                    <m:sSubSup>
                      <m:sSubSupPr>
                        <m:ctrlPr>
                          <a:rPr lang="en-CA" sz="2200" i="1" smtClean="0">
                            <a:latin typeface="Cambria Math" panose="02040503050406030204" pitchFamily="18" charset="0"/>
                          </a:rPr>
                        </m:ctrlPr>
                      </m:sSubSupPr>
                      <m:e>
                        <m:r>
                          <a:rPr lang="en-US" sz="2200" b="0" i="1" smtClean="0">
                            <a:latin typeface="Cambria Math" panose="02040503050406030204" pitchFamily="18" charset="0"/>
                          </a:rPr>
                          <m:t>𝑥</m:t>
                        </m:r>
                      </m:e>
                      <m: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𝑂</m:t>
                        </m:r>
                      </m:sub>
                      <m:sup>
                        <m:r>
                          <a:rPr lang="en-US" sz="2200" b="0" i="1" smtClean="0">
                            <a:latin typeface="Cambria Math" panose="02040503050406030204" pitchFamily="18" charset="0"/>
                          </a:rPr>
                          <m:t>𝑙𝑖𝑞𝑢𝑖𝑑</m:t>
                        </m:r>
                      </m:sup>
                    </m:sSubSup>
                    <m:d>
                      <m:dPr>
                        <m:ctrlPr>
                          <a:rPr lang="en-US" sz="2200" b="0" i="1" smtClean="0">
                            <a:latin typeface="Cambria Math" panose="02040503050406030204" pitchFamily="18" charset="0"/>
                          </a:rPr>
                        </m:ctrlPr>
                      </m:dPr>
                      <m:e>
                        <m:f>
                          <m:fPr>
                            <m:ctrlPr>
                              <a:rPr lang="en-US" sz="2200" b="0" i="1" smtClean="0">
                                <a:latin typeface="Cambria Math" panose="02040503050406030204" pitchFamily="18" charset="0"/>
                              </a:rPr>
                            </m:ctrlPr>
                          </m:fPr>
                          <m:num>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m:t>
                                </m:r>
                              </m:e>
                              <m:sub>
                                <m:r>
                                  <a:rPr lang="en-US" sz="2200" b="0" i="1" smtClean="0">
                                    <a:latin typeface="Cambria Math" panose="02040503050406030204" pitchFamily="18" charset="0"/>
                                  </a:rPr>
                                  <m:t>𝐸𝑡𝑂𝐻</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𝑂</m:t>
                                </m:r>
                              </m:sub>
                            </m:sSub>
                          </m:num>
                          <m:den>
                            <m:sSubSup>
                              <m:sSubSupPr>
                                <m:ctrlPr>
                                  <a:rPr lang="en-CA" sz="2200" i="1" smtClean="0">
                                    <a:latin typeface="Cambria Math" panose="02040503050406030204" pitchFamily="18" charset="0"/>
                                  </a:rPr>
                                </m:ctrlPr>
                              </m:sSubSupPr>
                              <m:e>
                                <m:r>
                                  <a:rPr lang="en-US" sz="2200" b="0" i="1" smtClean="0">
                                    <a:latin typeface="Cambria Math" panose="02040503050406030204" pitchFamily="18" charset="0"/>
                                  </a:rPr>
                                  <m:t>𝑥</m:t>
                                </m:r>
                              </m:e>
                              <m:sub>
                                <m:r>
                                  <a:rPr lang="en-US" sz="2200" b="0" i="1" smtClean="0">
                                    <a:latin typeface="Cambria Math" panose="02040503050406030204" pitchFamily="18" charset="0"/>
                                  </a:rPr>
                                  <m:t>𝐸𝑡𝑂𝐻</m:t>
                                </m:r>
                              </m:sub>
                              <m:sup>
                                <m:r>
                                  <a:rPr lang="en-US" sz="2200" b="0" i="1" smtClean="0">
                                    <a:latin typeface="Cambria Math" panose="02040503050406030204" pitchFamily="18" charset="0"/>
                                  </a:rPr>
                                  <m:t>𝑙𝑖𝑞𝑢𝑖𝑑</m:t>
                                </m:r>
                              </m:sup>
                            </m:sSubSup>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m:t>
                                </m:r>
                              </m:e>
                              <m:sub>
                                <m:r>
                                  <a:rPr lang="en-US" sz="2200" b="0" i="1" smtClean="0">
                                    <a:latin typeface="Cambria Math" panose="02040503050406030204" pitchFamily="18" charset="0"/>
                                  </a:rPr>
                                  <m:t>𝐸𝑡𝑂𝐻</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𝑂</m:t>
                                </m:r>
                              </m:sub>
                            </m:sSub>
                            <m:sSubSup>
                              <m:sSubSupPr>
                                <m:ctrlPr>
                                  <a:rPr lang="en-CA" sz="2200" i="1" smtClean="0">
                                    <a:latin typeface="Cambria Math" panose="02040503050406030204" pitchFamily="18" charset="0"/>
                                  </a:rPr>
                                </m:ctrlPr>
                              </m:sSubSupPr>
                              <m:e>
                                <m:r>
                                  <a:rPr lang="en-US" sz="2200" b="0" i="1" smtClean="0">
                                    <a:latin typeface="Cambria Math" panose="02040503050406030204" pitchFamily="18" charset="0"/>
                                  </a:rPr>
                                  <m:t>𝑥</m:t>
                                </m:r>
                              </m:e>
                              <m: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𝑂</m:t>
                                </m:r>
                              </m:sub>
                              <m:sup>
                                <m:r>
                                  <a:rPr lang="en-US" sz="2200" b="0" i="1" smtClean="0">
                                    <a:latin typeface="Cambria Math" panose="02040503050406030204" pitchFamily="18" charset="0"/>
                                  </a:rPr>
                                  <m:t>𝑙𝑖𝑞𝑢𝑖𝑑</m:t>
                                </m:r>
                              </m:sup>
                            </m:sSubSup>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m:t>
                                </m:r>
                              </m:e>
                              <m: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𝑂</m:t>
                                </m:r>
                                <m:r>
                                  <a:rPr lang="en-US" sz="2200" b="0" i="1" smtClean="0">
                                    <a:latin typeface="Cambria Math" panose="02040503050406030204" pitchFamily="18" charset="0"/>
                                  </a:rPr>
                                  <m:t>−</m:t>
                                </m:r>
                                <m:r>
                                  <a:rPr lang="en-US" sz="2200" b="0" i="1" smtClean="0">
                                    <a:latin typeface="Cambria Math" panose="02040503050406030204" pitchFamily="18" charset="0"/>
                                  </a:rPr>
                                  <m:t>𝐸𝑡𝑂𝐻</m:t>
                                </m:r>
                              </m:sub>
                            </m:sSub>
                          </m:num>
                          <m:den>
                            <m:sSubSup>
                              <m:sSubSupPr>
                                <m:ctrlPr>
                                  <a:rPr lang="en-CA" sz="2200" i="1" smtClean="0">
                                    <a:latin typeface="Cambria Math" panose="02040503050406030204" pitchFamily="18" charset="0"/>
                                  </a:rPr>
                                </m:ctrlPr>
                              </m:sSubSup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m:t>
                                    </m:r>
                                  </m:e>
                                  <m: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𝑂</m:t>
                                    </m:r>
                                    <m:r>
                                      <a:rPr lang="en-US" sz="2200" b="0" i="1" smtClean="0">
                                        <a:latin typeface="Cambria Math" panose="02040503050406030204" pitchFamily="18" charset="0"/>
                                      </a:rPr>
                                      <m:t>−</m:t>
                                    </m:r>
                                    <m:r>
                                      <a:rPr lang="en-US" sz="2200" b="0" i="1" smtClean="0">
                                        <a:latin typeface="Cambria Math" panose="02040503050406030204" pitchFamily="18" charset="0"/>
                                      </a:rPr>
                                      <m:t>𝐸𝑡𝑂𝐻</m:t>
                                    </m:r>
                                  </m:sub>
                                </m:sSub>
                                <m:r>
                                  <a:rPr lang="en-US" sz="2200" b="0" i="1" smtClean="0">
                                    <a:latin typeface="Cambria Math" panose="02040503050406030204" pitchFamily="18" charset="0"/>
                                  </a:rPr>
                                  <m:t>𝑥</m:t>
                                </m:r>
                              </m:e>
                              <m:sub>
                                <m:r>
                                  <a:rPr lang="en-US" sz="2200" b="0" i="1" smtClean="0">
                                    <a:latin typeface="Cambria Math" panose="02040503050406030204" pitchFamily="18" charset="0"/>
                                  </a:rPr>
                                  <m:t>𝐸𝑡𝑂𝐻</m:t>
                                </m:r>
                              </m:sub>
                              <m:sup>
                                <m:r>
                                  <a:rPr lang="en-US" sz="2200" b="0" i="1" smtClean="0">
                                    <a:latin typeface="Cambria Math" panose="02040503050406030204" pitchFamily="18" charset="0"/>
                                  </a:rPr>
                                  <m:t>𝑙𝑖𝑞𝑢𝑖𝑑</m:t>
                                </m:r>
                              </m:sup>
                            </m:sSubSup>
                            <m:r>
                              <a:rPr lang="en-US" sz="2200" b="0" i="1" smtClean="0">
                                <a:latin typeface="Cambria Math" panose="02040503050406030204" pitchFamily="18" charset="0"/>
                              </a:rPr>
                              <m:t>+</m:t>
                            </m:r>
                            <m:sSubSup>
                              <m:sSubSupPr>
                                <m:ctrlPr>
                                  <a:rPr lang="en-CA" sz="2200" i="1" smtClean="0">
                                    <a:latin typeface="Cambria Math" panose="02040503050406030204" pitchFamily="18" charset="0"/>
                                  </a:rPr>
                                </m:ctrlPr>
                              </m:sSubSupPr>
                              <m:e>
                                <m:r>
                                  <a:rPr lang="en-US" sz="2200" b="0" i="1" smtClean="0">
                                    <a:latin typeface="Cambria Math" panose="02040503050406030204" pitchFamily="18" charset="0"/>
                                  </a:rPr>
                                  <m:t>𝑥</m:t>
                                </m:r>
                              </m:e>
                              <m: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𝑂</m:t>
                                </m:r>
                              </m:sub>
                              <m:sup>
                                <m:r>
                                  <a:rPr lang="en-US" sz="2200" b="0" i="1" smtClean="0">
                                    <a:latin typeface="Cambria Math" panose="02040503050406030204" pitchFamily="18" charset="0"/>
                                  </a:rPr>
                                  <m:t>𝑙𝑖𝑞𝑢𝑖𝑑</m:t>
                                </m:r>
                              </m:sup>
                            </m:sSubSup>
                          </m:den>
                        </m:f>
                      </m:e>
                    </m:d>
                  </m:oMath>
                </a14:m>
                <a:endParaRPr lang="en-CA"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868863" y="1865302"/>
                <a:ext cx="8786949" cy="1102418"/>
              </a:xfrm>
              <a:prstGeom prst="rect">
                <a:avLst/>
              </a:prstGeom>
              <a:blipFill rotWithShape="0">
                <a:blip r:embed="rId2"/>
                <a:stretch>
                  <a:fillRect l="-1180" t="-110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28929" y="3036604"/>
                <a:ext cx="10556785" cy="1660647"/>
              </a:xfrm>
              <a:prstGeom prst="rect">
                <a:avLst/>
              </a:prstGeom>
              <a:noFill/>
            </p:spPr>
            <p:txBody>
              <a:bodyPr wrap="square" lIns="0" tIns="0" rIns="0" bIns="0" rtlCol="0">
                <a:spAutoFit/>
              </a:bodyPr>
              <a:lstStyle/>
              <a:p>
                <a:pPr marL="1341438" indent="-1341438"/>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𝑙𝑛</m:t>
                      </m:r>
                      <m:d>
                        <m:dPr>
                          <m:ctrlPr>
                            <a:rPr lang="en-US" sz="2200" b="0" i="1" smtClean="0">
                              <a:latin typeface="Cambria Math" panose="02040503050406030204" pitchFamily="18" charset="0"/>
                              <a:ea typeface="Cambria Math" panose="02040503050406030204" pitchFamily="18" charset="0"/>
                            </a:rPr>
                          </m:ctrlPr>
                        </m:dPr>
                        <m:e>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𝛾</m:t>
                              </m:r>
                            </m:e>
                            <m: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𝑂</m:t>
                              </m:r>
                            </m:sub>
                          </m:sSub>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rPr>
                        <m:t>−</m:t>
                      </m:r>
                      <m:r>
                        <a:rPr lang="en-US" sz="2200" b="0" i="1" smtClean="0">
                          <a:latin typeface="Cambria Math" panose="02040503050406030204" pitchFamily="18" charset="0"/>
                        </a:rPr>
                        <m:t>𝑙𝑛</m:t>
                      </m:r>
                      <m:d>
                        <m:dPr>
                          <m:ctrlPr>
                            <a:rPr lang="en-US" sz="2200" b="0" i="1" smtClean="0">
                              <a:latin typeface="Cambria Math" panose="02040503050406030204" pitchFamily="18" charset="0"/>
                            </a:rPr>
                          </m:ctrlPr>
                        </m:dPr>
                        <m:e>
                          <m:sSubSup>
                            <m:sSubSupPr>
                              <m:ctrlPr>
                                <a:rPr lang="en-CA" sz="2200" i="1" smtClean="0">
                                  <a:latin typeface="Cambria Math" panose="02040503050406030204" pitchFamily="18" charset="0"/>
                                </a:rPr>
                              </m:ctrlPr>
                            </m:sSubSupPr>
                            <m:e>
                              <m:r>
                                <a:rPr lang="en-US" sz="2200" b="0" i="1" smtClean="0">
                                  <a:latin typeface="Cambria Math" panose="02040503050406030204" pitchFamily="18" charset="0"/>
                                </a:rPr>
                                <m:t>𝑥</m:t>
                              </m:r>
                            </m:e>
                            <m: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𝑂</m:t>
                              </m:r>
                            </m:sub>
                            <m:sup>
                              <m:r>
                                <a:rPr lang="en-US" sz="2200" b="0" i="1" smtClean="0">
                                  <a:latin typeface="Cambria Math" panose="02040503050406030204" pitchFamily="18" charset="0"/>
                                </a:rPr>
                                <m:t>𝑙𝑖𝑞𝑢𝑖𝑑</m:t>
                              </m:r>
                            </m:sup>
                          </m:sSubSup>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m:t>
                              </m:r>
                            </m:e>
                            <m: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𝑂</m:t>
                              </m:r>
                              <m:r>
                                <a:rPr lang="en-US" sz="2200" b="0" i="1" smtClean="0">
                                  <a:latin typeface="Cambria Math" panose="02040503050406030204" pitchFamily="18" charset="0"/>
                                </a:rPr>
                                <m:t>−</m:t>
                              </m:r>
                              <m:r>
                                <a:rPr lang="en-US" sz="2200" b="0" i="1" smtClean="0">
                                  <a:latin typeface="Cambria Math" panose="02040503050406030204" pitchFamily="18" charset="0"/>
                                </a:rPr>
                                <m:t>𝐸𝑡𝑂𝐻</m:t>
                              </m:r>
                            </m:sub>
                          </m:sSub>
                          <m:sSubSup>
                            <m:sSubSupPr>
                              <m:ctrlPr>
                                <a:rPr lang="en-CA" sz="2200" i="1" smtClean="0">
                                  <a:latin typeface="Cambria Math" panose="02040503050406030204" pitchFamily="18" charset="0"/>
                                </a:rPr>
                              </m:ctrlPr>
                            </m:sSubSupPr>
                            <m:e>
                              <m:r>
                                <a:rPr lang="en-US" sz="2200" b="0" i="1" smtClean="0">
                                  <a:latin typeface="Cambria Math" panose="02040503050406030204" pitchFamily="18" charset="0"/>
                                </a:rPr>
                                <m:t>𝑥</m:t>
                              </m:r>
                            </m:e>
                            <m:sub>
                              <m:r>
                                <a:rPr lang="en-US" sz="2200" b="0" i="1" smtClean="0">
                                  <a:latin typeface="Cambria Math" panose="02040503050406030204" pitchFamily="18" charset="0"/>
                                </a:rPr>
                                <m:t>𝐸𝑡𝑂𝐻</m:t>
                              </m:r>
                            </m:sub>
                            <m:sup>
                              <m:r>
                                <a:rPr lang="en-US" sz="2200" b="0" i="1" smtClean="0">
                                  <a:latin typeface="Cambria Math" panose="02040503050406030204" pitchFamily="18" charset="0"/>
                                </a:rPr>
                                <m:t>𝑙𝑖𝑞𝑢𝑖𝑑</m:t>
                              </m:r>
                            </m:sup>
                          </m:sSubSup>
                        </m:e>
                      </m:d>
                      <m:r>
                        <a:rPr lang="en-US" sz="2200" b="0" i="1" smtClean="0">
                          <a:latin typeface="Cambria Math" panose="02040503050406030204" pitchFamily="18" charset="0"/>
                        </a:rPr>
                        <m:t>+ </m:t>
                      </m:r>
                      <m:sSubSup>
                        <m:sSubSupPr>
                          <m:ctrlPr>
                            <a:rPr lang="en-CA" sz="2200" i="1" smtClean="0">
                              <a:latin typeface="Cambria Math" panose="02040503050406030204" pitchFamily="18" charset="0"/>
                            </a:rPr>
                          </m:ctrlPr>
                        </m:sSubSupPr>
                        <m:e>
                          <m:r>
                            <a:rPr lang="en-US" sz="2200" b="0" i="1" smtClean="0">
                              <a:latin typeface="Cambria Math" panose="02040503050406030204" pitchFamily="18" charset="0"/>
                            </a:rPr>
                            <m:t>𝑥</m:t>
                          </m:r>
                        </m:e>
                        <m:sub>
                          <m:r>
                            <a:rPr lang="en-US" sz="2200" b="0" i="1" smtClean="0">
                              <a:latin typeface="Cambria Math" panose="02040503050406030204" pitchFamily="18" charset="0"/>
                            </a:rPr>
                            <m:t>𝐸𝑡𝑂𝐻</m:t>
                          </m:r>
                        </m:sub>
                        <m:sup>
                          <m:r>
                            <a:rPr lang="en-US" sz="2200" b="0" i="1" smtClean="0">
                              <a:latin typeface="Cambria Math" panose="02040503050406030204" pitchFamily="18" charset="0"/>
                            </a:rPr>
                            <m:t>𝑙𝑖𝑞𝑢𝑖𝑑</m:t>
                          </m:r>
                        </m:sup>
                      </m:sSubSup>
                      <m:d>
                        <m:dPr>
                          <m:ctrlPr>
                            <a:rPr lang="en-US" sz="2200" b="0" i="1" smtClean="0">
                              <a:latin typeface="Cambria Math" panose="02040503050406030204" pitchFamily="18" charset="0"/>
                            </a:rPr>
                          </m:ctrlPr>
                        </m:dPr>
                        <m:e>
                          <m:f>
                            <m:fPr>
                              <m:ctrlPr>
                                <a:rPr lang="en-US" sz="2200" b="0" i="1" smtClean="0">
                                  <a:latin typeface="Cambria Math" panose="02040503050406030204" pitchFamily="18" charset="0"/>
                                </a:rPr>
                              </m:ctrlPr>
                            </m:fPr>
                            <m:num>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m:t>
                                  </m:r>
                                </m:e>
                                <m:sub>
                                  <m:r>
                                    <a:rPr lang="en-US" sz="2200" b="0" i="1" smtClean="0">
                                      <a:latin typeface="Cambria Math" panose="02040503050406030204" pitchFamily="18" charset="0"/>
                                    </a:rPr>
                                    <m:t>𝐸𝑡𝑂𝐻</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𝑂</m:t>
                                  </m:r>
                                </m:sub>
                              </m:sSub>
                            </m:num>
                            <m:den>
                              <m:sSubSup>
                                <m:sSubSupPr>
                                  <m:ctrlPr>
                                    <a:rPr lang="en-CA" sz="2200" i="1" smtClean="0">
                                      <a:latin typeface="Cambria Math" panose="02040503050406030204" pitchFamily="18" charset="0"/>
                                    </a:rPr>
                                  </m:ctrlPr>
                                </m:sSubSupPr>
                                <m:e>
                                  <m:r>
                                    <a:rPr lang="en-US" sz="2200" b="0" i="1" smtClean="0">
                                      <a:latin typeface="Cambria Math" panose="02040503050406030204" pitchFamily="18" charset="0"/>
                                    </a:rPr>
                                    <m:t>𝑥</m:t>
                                  </m:r>
                                </m:e>
                                <m:sub>
                                  <m:r>
                                    <a:rPr lang="en-US" sz="2200" b="0" i="1" smtClean="0">
                                      <a:latin typeface="Cambria Math" panose="02040503050406030204" pitchFamily="18" charset="0"/>
                                    </a:rPr>
                                    <m:t>𝐸𝑡𝑂𝐻</m:t>
                                  </m:r>
                                </m:sub>
                                <m:sup>
                                  <m:r>
                                    <a:rPr lang="en-US" sz="2200" b="0" i="1" smtClean="0">
                                      <a:latin typeface="Cambria Math" panose="02040503050406030204" pitchFamily="18" charset="0"/>
                                    </a:rPr>
                                    <m:t>𝑙𝑖𝑞𝑢𝑖𝑑</m:t>
                                  </m:r>
                                </m:sup>
                              </m:sSubSup>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m:t>
                                  </m:r>
                                </m:e>
                                <m:sub>
                                  <m:r>
                                    <a:rPr lang="en-US" sz="2200" b="0" i="1" smtClean="0">
                                      <a:latin typeface="Cambria Math" panose="02040503050406030204" pitchFamily="18" charset="0"/>
                                    </a:rPr>
                                    <m:t>𝐸𝑡𝑂𝐻</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𝑂</m:t>
                                  </m:r>
                                </m:sub>
                              </m:sSub>
                              <m:sSubSup>
                                <m:sSubSupPr>
                                  <m:ctrlPr>
                                    <a:rPr lang="en-CA" sz="2200" i="1" smtClean="0">
                                      <a:latin typeface="Cambria Math" panose="02040503050406030204" pitchFamily="18" charset="0"/>
                                    </a:rPr>
                                  </m:ctrlPr>
                                </m:sSubSupPr>
                                <m:e>
                                  <m:r>
                                    <a:rPr lang="en-US" sz="2200" b="0" i="1" smtClean="0">
                                      <a:latin typeface="Cambria Math" panose="02040503050406030204" pitchFamily="18" charset="0"/>
                                    </a:rPr>
                                    <m:t>𝑥</m:t>
                                  </m:r>
                                </m:e>
                                <m: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𝑂</m:t>
                                  </m:r>
                                </m:sub>
                                <m:sup>
                                  <m:r>
                                    <a:rPr lang="en-US" sz="2200" b="0" i="1" smtClean="0">
                                      <a:latin typeface="Cambria Math" panose="02040503050406030204" pitchFamily="18" charset="0"/>
                                    </a:rPr>
                                    <m:t>𝑙𝑖𝑞𝑢𝑖𝑑</m:t>
                                  </m:r>
                                </m:sup>
                              </m:sSubSup>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m:t>
                                  </m:r>
                                </m:e>
                                <m: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𝑂</m:t>
                                  </m:r>
                                  <m:r>
                                    <a:rPr lang="en-US" sz="2200" b="0" i="1" smtClean="0">
                                      <a:latin typeface="Cambria Math" panose="02040503050406030204" pitchFamily="18" charset="0"/>
                                    </a:rPr>
                                    <m:t>−</m:t>
                                  </m:r>
                                  <m:r>
                                    <a:rPr lang="en-US" sz="2200" b="0" i="1" smtClean="0">
                                      <a:latin typeface="Cambria Math" panose="02040503050406030204" pitchFamily="18" charset="0"/>
                                    </a:rPr>
                                    <m:t>𝐸𝑡𝑂𝐻</m:t>
                                  </m:r>
                                </m:sub>
                              </m:sSub>
                            </m:num>
                            <m:den>
                              <m:sSubSup>
                                <m:sSubSupPr>
                                  <m:ctrlPr>
                                    <a:rPr lang="en-CA" sz="2200" i="1" smtClean="0">
                                      <a:latin typeface="Cambria Math" panose="02040503050406030204" pitchFamily="18" charset="0"/>
                                    </a:rPr>
                                  </m:ctrlPr>
                                </m:sSubSup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m:t>
                                      </m:r>
                                    </m:e>
                                    <m: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𝑂</m:t>
                                      </m:r>
                                      <m:r>
                                        <a:rPr lang="en-US" sz="2200" b="0" i="1" smtClean="0">
                                          <a:latin typeface="Cambria Math" panose="02040503050406030204" pitchFamily="18" charset="0"/>
                                        </a:rPr>
                                        <m:t>−</m:t>
                                      </m:r>
                                      <m:r>
                                        <a:rPr lang="en-US" sz="2200" b="0" i="1" smtClean="0">
                                          <a:latin typeface="Cambria Math" panose="02040503050406030204" pitchFamily="18" charset="0"/>
                                        </a:rPr>
                                        <m:t>𝐸𝑡𝑂𝐻</m:t>
                                      </m:r>
                                    </m:sub>
                                  </m:sSub>
                                  <m:r>
                                    <a:rPr lang="en-US" sz="2200" b="0" i="1" smtClean="0">
                                      <a:latin typeface="Cambria Math" panose="02040503050406030204" pitchFamily="18" charset="0"/>
                                    </a:rPr>
                                    <m:t>𝑥</m:t>
                                  </m:r>
                                </m:e>
                                <m:sub>
                                  <m:r>
                                    <a:rPr lang="en-US" sz="2200" b="0" i="1" smtClean="0">
                                      <a:latin typeface="Cambria Math" panose="02040503050406030204" pitchFamily="18" charset="0"/>
                                    </a:rPr>
                                    <m:t>𝐸𝑡𝑂𝐻</m:t>
                                  </m:r>
                                </m:sub>
                                <m:sup>
                                  <m:r>
                                    <a:rPr lang="en-US" sz="2200" b="0" i="1" smtClean="0">
                                      <a:latin typeface="Cambria Math" panose="02040503050406030204" pitchFamily="18" charset="0"/>
                                    </a:rPr>
                                    <m:t>𝑙𝑖𝑞𝑢𝑖𝑑</m:t>
                                  </m:r>
                                </m:sup>
                              </m:sSubSup>
                              <m:r>
                                <a:rPr lang="en-US" sz="2200" b="0" i="1" smtClean="0">
                                  <a:latin typeface="Cambria Math" panose="02040503050406030204" pitchFamily="18" charset="0"/>
                                </a:rPr>
                                <m:t>+</m:t>
                              </m:r>
                              <m:sSubSup>
                                <m:sSubSupPr>
                                  <m:ctrlPr>
                                    <a:rPr lang="en-CA" sz="2200" i="1" smtClean="0">
                                      <a:latin typeface="Cambria Math" panose="02040503050406030204" pitchFamily="18" charset="0"/>
                                    </a:rPr>
                                  </m:ctrlPr>
                                </m:sSubSupPr>
                                <m:e>
                                  <m:r>
                                    <a:rPr lang="en-US" sz="2200" b="0" i="1" smtClean="0">
                                      <a:latin typeface="Cambria Math" panose="02040503050406030204" pitchFamily="18" charset="0"/>
                                    </a:rPr>
                                    <m:t>𝑥</m:t>
                                  </m:r>
                                </m:e>
                                <m: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𝑂</m:t>
                                  </m:r>
                                </m:sub>
                                <m:sup>
                                  <m:r>
                                    <a:rPr lang="en-US" sz="2200" b="0" i="1" smtClean="0">
                                      <a:latin typeface="Cambria Math" panose="02040503050406030204" pitchFamily="18" charset="0"/>
                                    </a:rPr>
                                    <m:t>𝑙𝑖𝑞𝑢𝑖𝑑</m:t>
                                  </m:r>
                                </m:sup>
                              </m:sSubSup>
                            </m:den>
                          </m:f>
                        </m:e>
                      </m:d>
                    </m:oMath>
                  </m:oMathPara>
                </a14:m>
                <a:endParaRPr lang="en-CA"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328929" y="3036604"/>
                <a:ext cx="10556785" cy="1660647"/>
              </a:xfrm>
              <a:prstGeom prst="rect">
                <a:avLst/>
              </a:prstGeom>
              <a:blipFill rotWithShape="0">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77272" y="5133467"/>
                <a:ext cx="4175759" cy="8542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𝐸𝑡𝑂𝐻</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2</m:t>
                              </m:r>
                            </m:sub>
                          </m:sSub>
                          <m:r>
                            <a:rPr lang="en-US" b="0" i="1" smtClean="0">
                              <a:latin typeface="Cambria Math" panose="02040503050406030204" pitchFamily="18" charset="0"/>
                            </a:rPr>
                            <m:t>𝑂</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2</m:t>
                                  </m:r>
                                </m:sub>
                              </m:sSub>
                              <m:r>
                                <a:rPr lang="en-US" b="0" i="1" smtClean="0">
                                  <a:latin typeface="Cambria Math" panose="02040503050406030204" pitchFamily="18" charset="0"/>
                                </a:rPr>
                                <m:t>𝑂</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𝐸𝑡𝑂𝐻</m:t>
                              </m:r>
                            </m:sub>
                          </m:sSub>
                        </m:den>
                      </m:f>
                      <m:r>
                        <m:rPr>
                          <m:sty m:val="p"/>
                        </m:rPr>
                        <a:rPr lang="en-US" b="0" i="0" smtClean="0">
                          <a:latin typeface="Cambria Math" panose="02040503050406030204" pitchFamily="18" charset="0"/>
                        </a:rPr>
                        <m:t>exp</m:t>
                      </m:r>
                      <m:d>
                        <m:dPr>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382.3 (</m:t>
                              </m:r>
                              <m:f>
                                <m:fPr>
                                  <m:ctrlPr>
                                    <a:rPr lang="en-US" b="0" i="1" smtClean="0">
                                      <a:latin typeface="Cambria Math" panose="02040503050406030204" pitchFamily="18" charset="0"/>
                                    </a:rPr>
                                  </m:ctrlPr>
                                </m:fPr>
                                <m:num>
                                  <m:r>
                                    <a:rPr lang="en-US" b="0" i="1" smtClean="0">
                                      <a:latin typeface="Cambria Math" panose="02040503050406030204" pitchFamily="18" charset="0"/>
                                    </a:rPr>
                                    <m:t>𝑐𝑎𝑙</m:t>
                                  </m:r>
                                </m:num>
                                <m:den>
                                  <m:r>
                                    <a:rPr lang="en-US" b="0" i="1" smtClean="0">
                                      <a:latin typeface="Cambria Math" panose="02040503050406030204" pitchFamily="18" charset="0"/>
                                    </a:rPr>
                                    <m:t>𝑚𝑜𝑙</m:t>
                                  </m:r>
                                </m:den>
                              </m:f>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𝑢</m:t>
                                  </m:r>
                                </m:sub>
                              </m:sSub>
                              <m:r>
                                <a:rPr lang="en-US" b="0" i="1" smtClean="0">
                                  <a:latin typeface="Cambria Math" panose="02040503050406030204" pitchFamily="18" charset="0"/>
                                </a:rPr>
                                <m:t>𝑇</m:t>
                              </m:r>
                            </m:den>
                          </m:f>
                        </m:e>
                      </m:d>
                    </m:oMath>
                  </m:oMathPara>
                </a14:m>
                <a:endParaRPr lang="en-CA" dirty="0"/>
              </a:p>
            </p:txBody>
          </p:sp>
        </mc:Choice>
        <mc:Fallback xmlns="">
          <p:sp>
            <p:nvSpPr>
              <p:cNvPr id="5" name="Rectangle 4"/>
              <p:cNvSpPr>
                <a:spLocks noRot="1" noChangeAspect="1" noMove="1" noResize="1" noEditPoints="1" noAdjustHandles="1" noChangeArrowheads="1" noChangeShapeType="1" noTextEdit="1"/>
              </p:cNvSpPr>
              <p:nvPr/>
            </p:nvSpPr>
            <p:spPr>
              <a:xfrm>
                <a:off x="677272" y="5133467"/>
                <a:ext cx="4175759" cy="854273"/>
              </a:xfrm>
              <a:prstGeom prst="rect">
                <a:avLst/>
              </a:prstGeom>
              <a:blipFill rotWithShape="0">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117967" y="5226214"/>
                <a:ext cx="4303999" cy="8807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2</m:t>
                              </m:r>
                            </m:sub>
                          </m:sSub>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𝐸𝑡𝑂𝐻</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𝐸𝑡𝑂𝐻</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2</m:t>
                                  </m:r>
                                </m:sub>
                              </m:sSub>
                              <m:r>
                                <a:rPr lang="en-US" b="0" i="1" smtClean="0">
                                  <a:latin typeface="Cambria Math" panose="02040503050406030204" pitchFamily="18" charset="0"/>
                                </a:rPr>
                                <m:t>𝑂</m:t>
                              </m:r>
                            </m:sub>
                          </m:sSub>
                        </m:den>
                      </m:f>
                      <m:r>
                        <m:rPr>
                          <m:sty m:val="p"/>
                        </m:rPr>
                        <a:rPr lang="en-US" b="0" i="0" smtClean="0">
                          <a:latin typeface="Cambria Math" panose="02040503050406030204" pitchFamily="18" charset="0"/>
                        </a:rPr>
                        <m:t>exp</m:t>
                      </m:r>
                      <m:d>
                        <m:dPr>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955.45 (</m:t>
                              </m:r>
                              <m:f>
                                <m:fPr>
                                  <m:ctrlPr>
                                    <a:rPr lang="en-US" b="0" i="1" smtClean="0">
                                      <a:latin typeface="Cambria Math" panose="02040503050406030204" pitchFamily="18" charset="0"/>
                                    </a:rPr>
                                  </m:ctrlPr>
                                </m:fPr>
                                <m:num>
                                  <m:r>
                                    <a:rPr lang="en-US" b="0" i="1" smtClean="0">
                                      <a:latin typeface="Cambria Math" panose="02040503050406030204" pitchFamily="18" charset="0"/>
                                    </a:rPr>
                                    <m:t>𝑐𝑎𝑙</m:t>
                                  </m:r>
                                </m:num>
                                <m:den>
                                  <m:r>
                                    <a:rPr lang="en-US" b="0" i="1" smtClean="0">
                                      <a:latin typeface="Cambria Math" panose="02040503050406030204" pitchFamily="18" charset="0"/>
                                    </a:rPr>
                                    <m:t>𝑚𝑜𝑙</m:t>
                                  </m:r>
                                </m:den>
                              </m:f>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𝑢</m:t>
                                  </m:r>
                                </m:sub>
                              </m:sSub>
                              <m:r>
                                <a:rPr lang="en-US" b="0" i="1" smtClean="0">
                                  <a:latin typeface="Cambria Math" panose="02040503050406030204" pitchFamily="18" charset="0"/>
                                </a:rPr>
                                <m:t>𝑇</m:t>
                              </m:r>
                            </m:den>
                          </m:f>
                        </m:e>
                      </m:d>
                    </m:oMath>
                  </m:oMathPara>
                </a14:m>
                <a:endParaRPr lang="en-CA" dirty="0"/>
              </a:p>
            </p:txBody>
          </p:sp>
        </mc:Choice>
        <mc:Fallback xmlns="">
          <p:sp>
            <p:nvSpPr>
              <p:cNvPr id="11" name="Rectangle 10"/>
              <p:cNvSpPr>
                <a:spLocks noRot="1" noChangeAspect="1" noMove="1" noResize="1" noEditPoints="1" noAdjustHandles="1" noChangeArrowheads="1" noChangeShapeType="1" noTextEdit="1"/>
              </p:cNvSpPr>
              <p:nvPr/>
            </p:nvSpPr>
            <p:spPr>
              <a:xfrm>
                <a:off x="6117967" y="5226214"/>
                <a:ext cx="4303999" cy="880754"/>
              </a:xfrm>
              <a:prstGeom prst="rect">
                <a:avLst/>
              </a:prstGeom>
              <a:blipFill rotWithShape="0">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677272" y="6097896"/>
                <a:ext cx="5689442" cy="6481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7030A0"/>
                          </a:solidFill>
                          <a:latin typeface="Cambria Math" panose="02040503050406030204" pitchFamily="18" charset="0"/>
                        </a:rPr>
                        <m:t>𝑉</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𝑙𝑖𝑞𝑢𝑖𝑑</m:t>
                      </m:r>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𝑚𝑜𝑙𝑎𝑟</m:t>
                      </m:r>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𝑣𝑜𝑙𝑢𝑚𝑒</m:t>
                      </m:r>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𝑜𝑓</m:t>
                      </m:r>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𝑡h𝑒</m:t>
                      </m:r>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𝑝𝑢𝑟𝑒</m:t>
                      </m:r>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𝑐𝑜𝑚𝑝𝑜𝑛𝑒𝑛𝑡</m:t>
                      </m:r>
                      <m:r>
                        <a:rPr lang="en-US" b="0" i="1" smtClean="0">
                          <a:solidFill>
                            <a:srgbClr val="7030A0"/>
                          </a:solidFill>
                          <a:latin typeface="Cambria Math" panose="02040503050406030204" pitchFamily="18" charset="0"/>
                        </a:rPr>
                        <m:t> (</m:t>
                      </m:r>
                      <m:f>
                        <m:fPr>
                          <m:ctrlPr>
                            <a:rPr lang="en-US" b="0" i="1" smtClean="0">
                              <a:solidFill>
                                <a:srgbClr val="7030A0"/>
                              </a:solidFill>
                              <a:latin typeface="Cambria Math" panose="02040503050406030204" pitchFamily="18" charset="0"/>
                            </a:rPr>
                          </m:ctrlPr>
                        </m:fPr>
                        <m:num>
                          <m:sSup>
                            <m:sSupPr>
                              <m:ctrlPr>
                                <a:rPr lang="en-US" b="0" i="1" smtClean="0">
                                  <a:solidFill>
                                    <a:srgbClr val="7030A0"/>
                                  </a:solidFill>
                                  <a:latin typeface="Cambria Math" panose="02040503050406030204" pitchFamily="18" charset="0"/>
                                </a:rPr>
                              </m:ctrlPr>
                            </m:sSupPr>
                            <m:e>
                              <m:r>
                                <a:rPr lang="en-US" b="0" i="1" smtClean="0">
                                  <a:solidFill>
                                    <a:srgbClr val="7030A0"/>
                                  </a:solidFill>
                                  <a:latin typeface="Cambria Math" panose="02040503050406030204" pitchFamily="18" charset="0"/>
                                </a:rPr>
                                <m:t>𝑚</m:t>
                              </m:r>
                            </m:e>
                            <m:sup>
                              <m:r>
                                <a:rPr lang="en-US" b="0" i="1" smtClean="0">
                                  <a:solidFill>
                                    <a:srgbClr val="7030A0"/>
                                  </a:solidFill>
                                  <a:latin typeface="Cambria Math" panose="02040503050406030204" pitchFamily="18" charset="0"/>
                                </a:rPr>
                                <m:t>3</m:t>
                              </m:r>
                            </m:sup>
                          </m:sSup>
                        </m:num>
                        <m:den>
                          <m:r>
                            <a:rPr lang="en-US" b="0" i="1" smtClean="0">
                              <a:solidFill>
                                <a:srgbClr val="7030A0"/>
                              </a:solidFill>
                              <a:latin typeface="Cambria Math" panose="02040503050406030204" pitchFamily="18" charset="0"/>
                            </a:rPr>
                            <m:t>𝑚𝑜𝑙</m:t>
                          </m:r>
                        </m:den>
                      </m:f>
                      <m:r>
                        <a:rPr lang="en-US" b="0" i="1" smtClean="0">
                          <a:solidFill>
                            <a:srgbClr val="7030A0"/>
                          </a:solidFill>
                          <a:latin typeface="Cambria Math" panose="02040503050406030204" pitchFamily="18" charset="0"/>
                        </a:rPr>
                        <m:t>)</m:t>
                      </m:r>
                    </m:oMath>
                  </m:oMathPara>
                </a14:m>
                <a:endParaRPr lang="en-CA" dirty="0">
                  <a:solidFill>
                    <a:srgbClr val="7030A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677272" y="6097896"/>
                <a:ext cx="5689442" cy="648191"/>
              </a:xfrm>
              <a:prstGeom prst="rect">
                <a:avLst/>
              </a:prstGeom>
              <a:blipFill rotWithShape="0">
                <a:blip r:embed="rId6"/>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752231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1584</Words>
  <Application>Microsoft Office PowerPoint</Application>
  <PresentationFormat>Widescreen</PresentationFormat>
  <Paragraphs>223</Paragraphs>
  <Slides>20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30" baseType="lpstr">
      <vt:lpstr>黑体</vt:lpstr>
      <vt:lpstr>宋体</vt:lpstr>
      <vt:lpstr>Arial</vt:lpstr>
      <vt:lpstr>Calibri</vt:lpstr>
      <vt:lpstr>Calibri Light</vt:lpstr>
      <vt:lpstr>Cambria Math</vt:lpstr>
      <vt:lpstr>楷体_GB2312</vt:lpstr>
      <vt:lpstr>Office Theme</vt:lpstr>
      <vt:lpstr>Microsoft Equation 3.0</vt:lpstr>
      <vt:lpstr>Equation</vt:lpstr>
      <vt:lpstr>Determination of the Optimum Catalyst Loading in Electrochemical-based Ethanol Gas Sensors</vt:lpstr>
      <vt:lpstr>Types of Electrochemical Sensors</vt:lpstr>
      <vt:lpstr>Types of Electrochemical Sensors</vt:lpstr>
      <vt:lpstr>Task 1: Helping in Establishment of the Experimental Setup</vt:lpstr>
      <vt:lpstr>Task 2: Producing Referance Solution</vt:lpstr>
      <vt:lpstr>Ethanol Mole Fraction in Alcohol Reference Solution</vt:lpstr>
      <vt:lpstr>Ethanol Mole Fraction in Alcohol Reference Solution (Cont’d)</vt:lpstr>
      <vt:lpstr>Ethanol Mole Fraction in Alcohol Reference Solution (Cont’d)</vt:lpstr>
      <vt:lpstr>Ethanol Mole Fraction in Alcohol Reference Solution (Cont’d)</vt:lpstr>
      <vt:lpstr>Ethanol Mole Fraction in Alcohol Reference Solution (Cont’d)</vt:lpstr>
      <vt:lpstr>Task 3: Sensor Fabrication &amp; Testing</vt:lpstr>
      <vt:lpstr>Nafion Membrane Purification</vt:lpstr>
      <vt:lpstr>Preparation of Catalyst Ink &amp; Coating on GDL</vt:lpstr>
      <vt:lpstr>Required Formulas for Preparation of Catalyst Ink</vt:lpstr>
      <vt:lpstr>Catalyst Coating</vt:lpstr>
      <vt:lpstr>Hot-pressing</vt:lpstr>
      <vt:lpstr>Task 4: Testing &amp; Final Results</vt:lpstr>
      <vt:lpstr>Results Expected</vt:lpstr>
      <vt:lpstr>Some Definitions</vt:lpstr>
      <vt:lpstr>Useful Unit Conversions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Siamak</dc:creator>
  <cp:lastModifiedBy>Siamak</cp:lastModifiedBy>
  <cp:revision>56</cp:revision>
  <dcterms:created xsi:type="dcterms:W3CDTF">2013-07-24T16:35:16Z</dcterms:created>
  <dcterms:modified xsi:type="dcterms:W3CDTF">2013-07-25T17:45:38Z</dcterms:modified>
</cp:coreProperties>
</file>