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1" r:id="rId14"/>
  </p:sldIdLst>
  <p:sldSz cx="9144000" cy="5143500" type="screen16x9"/>
  <p:notesSz cx="6858000" cy="9144000"/>
  <p:embeddedFontLst>
    <p:embeddedFont>
      <p:font typeface="Old Standard TT" panose="020B0604020202020204"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49AEFA-B793-455B-BA72-C860A6D0903F}">
  <a:tblStyle styleId="{FD49AEFA-B793-455B-BA72-C860A6D0903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81" autoAdjust="0"/>
  </p:normalViewPr>
  <p:slideViewPr>
    <p:cSldViewPr snapToGrid="0">
      <p:cViewPr varScale="1">
        <p:scale>
          <a:sx n="71" d="100"/>
          <a:sy n="71" d="100"/>
        </p:scale>
        <p:origin x="328" y="24"/>
      </p:cViewPr>
      <p:guideLst>
        <p:guide orient="horz" pos="1620"/>
        <p:guide pos="2880"/>
      </p:guideLst>
    </p:cSldViewPr>
  </p:slideViewPr>
  <p:outlineViewPr>
    <p:cViewPr>
      <p:scale>
        <a:sx n="33" d="100"/>
        <a:sy n="33" d="100"/>
      </p:scale>
      <p:origin x="0" y="0"/>
    </p:cViewPr>
  </p:outlineViewPr>
  <p:notesTextViewPr>
    <p:cViewPr>
      <p:scale>
        <a:sx n="153" d="100"/>
        <a:sy n="15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Hi. My name is Alex Rojas, and I’m a 17 year old high school student here in Bethesda.</a:t>
            </a:r>
            <a:endParaRPr/>
          </a:p>
          <a:p>
            <a:pPr marL="0" lvl="0" indent="0" algn="l" rtl="0">
              <a:lnSpc>
                <a:spcPct val="100000"/>
              </a:lnSpc>
              <a:spcBef>
                <a:spcPts val="0"/>
              </a:spcBef>
              <a:spcAft>
                <a:spcPts val="0"/>
              </a:spcAft>
              <a:buSzPts val="1100"/>
              <a:buNone/>
            </a:pPr>
            <a:r>
              <a:rPr lang="en"/>
              <a:t>My internship was at the J. Craig Venter Institute in Rockville, Maryland where I worked with Dr. Harinder Singh.</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e62127d3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e62127d3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Figure A: PCA Plot shows the similarity of samples based on how they are clustered. In the case of the city of Houston, we can see that microbiome data is quite similar.</a:t>
            </a:r>
            <a:endParaRPr/>
          </a:p>
          <a:p>
            <a:pPr marL="0" lvl="0" indent="0" algn="l" rtl="0">
              <a:spcBef>
                <a:spcPts val="0"/>
              </a:spcBef>
              <a:spcAft>
                <a:spcPts val="0"/>
              </a:spcAft>
              <a:buNone/>
            </a:pPr>
            <a:endParaRPr/>
          </a:p>
          <a:p>
            <a:pPr marL="0" lvl="0" indent="0" algn="l" rtl="0">
              <a:spcBef>
                <a:spcPts val="0"/>
              </a:spcBef>
              <a:spcAft>
                <a:spcPts val="0"/>
              </a:spcAft>
              <a:buNone/>
            </a:pPr>
            <a:r>
              <a:rPr lang="en"/>
              <a:t>Figure B: Box and Whisker Plot showing the relative abundance of different genera between the cities of Houston and St. Louis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4" name="Google Shape;94;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 microbiota is a community of microorganisms that live inside a host all over the body, and the composition of such a community can include viruses, bacteria, fungi, and other microbes.</a:t>
            </a:r>
            <a:endParaRPr dirty="0"/>
          </a:p>
          <a:p>
            <a:pPr marL="0" lvl="0" indent="0" algn="l" rtl="0">
              <a:lnSpc>
                <a:spcPct val="100000"/>
              </a:lnSpc>
              <a:spcBef>
                <a:spcPts val="0"/>
              </a:spcBef>
              <a:spcAft>
                <a:spcPts val="0"/>
              </a:spcAft>
              <a:buSzPts val="1100"/>
              <a:buNone/>
            </a:pPr>
            <a:r>
              <a:rPr lang="en" dirty="0"/>
              <a:t>The “microbiome” refers to the collective genome of these species, and it can be read using sequencing technology such as illumina.</a:t>
            </a:r>
            <a:endParaRPr dirty="0"/>
          </a:p>
          <a:p>
            <a:pPr marL="0" lvl="0" indent="0" algn="l" rtl="0">
              <a:lnSpc>
                <a:spcPct val="100000"/>
              </a:lnSpc>
              <a:spcBef>
                <a:spcPts val="0"/>
              </a:spcBef>
              <a:spcAft>
                <a:spcPts val="0"/>
              </a:spcAft>
              <a:buSzPts val="1100"/>
              <a:buNone/>
            </a:pPr>
            <a:r>
              <a:rPr lang="en" dirty="0"/>
              <a:t>The goal of my project was to identify whether the sequencing data of the microbiome in different parts of the body can be applied by a machine learning model to accurately predict the geographical provenance of a test subject, with scope of geography including city, state, and country.</a:t>
            </a:r>
            <a:endParaRPr dirty="0"/>
          </a:p>
          <a:p>
            <a:pPr marL="0" lvl="0" indent="0" algn="l" rtl="0">
              <a:lnSpc>
                <a:spcPct val="100000"/>
              </a:lnSpc>
              <a:spcBef>
                <a:spcPts val="0"/>
              </a:spcBef>
              <a:spcAft>
                <a:spcPts val="0"/>
              </a:spcAft>
              <a:buSzPts val="1100"/>
              <a:buNone/>
            </a:pPr>
            <a:r>
              <a:rPr lang="en" dirty="0"/>
              <a:t>Why would we want to do this? Well, as you can see based on these graphics, the abundance of different genera in the human microbiome vary from place to place based on numerous factors (?)... Being able to differentiate between such compositions in predicting the geographical provenance of a sample can be useful in the field of forensics, where would certainly be useful to apply to investigations information about suspects.</a:t>
            </a:r>
            <a:endParaRPr dirty="0"/>
          </a:p>
          <a:p>
            <a:pPr marL="0" lvl="0" indent="0" algn="l" rtl="0">
              <a:lnSpc>
                <a:spcPct val="100000"/>
              </a:lnSpc>
              <a:spcBef>
                <a:spcPts val="0"/>
              </a:spcBef>
              <a:spcAft>
                <a:spcPts val="0"/>
              </a:spcAft>
              <a:buSzPts val="1100"/>
              <a:buNone/>
            </a:pPr>
            <a:r>
              <a:rPr lang="en" dirty="0"/>
              <a:t>UPARSE Pipeline: A clustering method that allows us to take 16s rRNA illumina sequence reads and assign Operational Taxonomic Units, and then Mothur was used to assign taxonomy to the samples through the Silva Database.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Here is what the data that I worked with looks like in an Excel workbook. </a:t>
            </a:r>
            <a:endParaRPr/>
          </a:p>
          <a:p>
            <a:pPr marL="0" lvl="0" indent="0" algn="l" rtl="0">
              <a:lnSpc>
                <a:spcPct val="100000"/>
              </a:lnSpc>
              <a:spcBef>
                <a:spcPts val="0"/>
              </a:spcBef>
              <a:spcAft>
                <a:spcPts val="0"/>
              </a:spcAft>
              <a:buSzPts val="1100"/>
              <a:buNone/>
            </a:pPr>
            <a:r>
              <a:rPr lang="en"/>
              <a:t>We have the identification of different microbiota as the first column, with the label of the geographical provenance of the subject in regards to state in the second column.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Corresponding to every row is 993 different genera that were present in the microbiome, and the relative abundance in every sample has been mapped to values between 0 and 1. This was acquired by implementing a UPARSE pipeline, which outputted different numbers starting at 0 to indicate how abundant genera were in a sample. To normalize this, these outputs were summed together and then each individual integer was divided by the sum, giving values from 0 to 1. The program repeated this process for every sample.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Based on the file I had, this geographical label was either more specific, such as a city like Houston, or more abstract, such as “United States of America.”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Now that we had our data, it was time to apply it to the models that we built.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What is machine learning?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Machine learning is a type of artificial intelligence. To make machines “learn,” you feed models with enough data that they are able to recognize certain patters and train themselves to classify inputted data.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Classic example: dog vs cat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As the data that we are implementing here includes labels as the “target” of our prediction, we will use classification.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Here are some of the models that we applied.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 neural network is a type of model that is designed to mimic the connections that neurons make in our minds. Each model has an input layer, where the data is fed, and hidden layers, which contain many neurons with attached weights, a number that is used for a calculated sum in decision making.</a:t>
            </a:r>
            <a:endParaRPr/>
          </a:p>
          <a:p>
            <a:pPr marL="0" lvl="0" indent="0" algn="l" rtl="0">
              <a:lnSpc>
                <a:spcPct val="100000"/>
              </a:lnSpc>
              <a:spcBef>
                <a:spcPts val="0"/>
              </a:spcBef>
              <a:spcAft>
                <a:spcPts val="0"/>
              </a:spcAft>
              <a:buSzPts val="1100"/>
              <a:buNone/>
            </a:pPr>
            <a:r>
              <a:rPr lang="en"/>
              <a:t>A random forest builds thousands of randomly made decision trees, and it passes in the data to every tree. The number of predictions of every category are tallied up and the highest tally is the prediction. </a:t>
            </a:r>
            <a:endParaRPr/>
          </a:p>
          <a:p>
            <a:pPr marL="0" lvl="0" indent="0" algn="l" rtl="0">
              <a:lnSpc>
                <a:spcPct val="100000"/>
              </a:lnSpc>
              <a:spcBef>
                <a:spcPts val="0"/>
              </a:spcBef>
              <a:spcAft>
                <a:spcPts val="0"/>
              </a:spcAft>
              <a:buSzPts val="1100"/>
              <a:buNone/>
            </a:pPr>
            <a:r>
              <a:rPr lang="en"/>
              <a:t>A support vector machine maps the data onto a graph and attempts to create a margin that will (often) maximize the separation using a decision line between the classes of data. Really cool: because not all data is 2 dimensional nor does it always allow for a decision boundary to be drawn, a ‘kernel trick’ is implemented by the SVM. It manipulates the data into another dimension so that a hyperplane can be created.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To avoid bias, which is a common problem in ML, we implemented a strategy known as 5 Fold Cross Validaiton. </a:t>
            </a:r>
            <a:endParaRPr/>
          </a:p>
          <a:p>
            <a:pPr marL="0" lvl="0" indent="0" algn="l" rtl="0">
              <a:lnSpc>
                <a:spcPct val="100000"/>
              </a:lnSpc>
              <a:spcBef>
                <a:spcPts val="0"/>
              </a:spcBef>
              <a:spcAft>
                <a:spcPts val="0"/>
              </a:spcAft>
              <a:buSzPts val="1100"/>
              <a:buNone/>
            </a:pPr>
            <a:r>
              <a:rPr lang="en"/>
              <a:t>You divide the samples into 5 categories 5 times like the image indicates. Every division you have, you hold out a different subset of the data to test the model against. In every iteration, you train the model on all of the data except that which was held out, and this just provides a less biased solution to training a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e62127d3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e62127d3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 5 fold cross validation, data is randomly split up into 5 categories that have NO overlaps, like so. For every division, the model is trained based on 4 of these subsets, with one being held out. This ‘testing’ category is inputted after the training, and predictions are made based on this. That process repeats, and it is a more unbiased way of getting a mean accuracy of the model rather than doing this proces once and not taking chance into account.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e62127d3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Figure A: PCA Plot shows the similarity of samples based on how they are clustered. In the case of the city of Houston, we can see that microbiome data is quite similar.</a:t>
            </a:r>
            <a:endParaRPr/>
          </a:p>
          <a:p>
            <a:pPr marL="0" lvl="0" indent="0" algn="l" rtl="0">
              <a:spcBef>
                <a:spcPts val="0"/>
              </a:spcBef>
              <a:spcAft>
                <a:spcPts val="0"/>
              </a:spcAft>
              <a:buNone/>
            </a:pPr>
            <a:endParaRPr/>
          </a:p>
          <a:p>
            <a:pPr marL="0" lvl="0" indent="0" algn="l" rtl="0">
              <a:spcBef>
                <a:spcPts val="0"/>
              </a:spcBef>
              <a:spcAft>
                <a:spcPts val="0"/>
              </a:spcAft>
              <a:buNone/>
            </a:pPr>
            <a:r>
              <a:rPr lang="en"/>
              <a:t>Figure B: Box and Whisker Plot showing the relative abundance of different genera between the cities of Houston and St. Louis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5" name="Google Shape;105;g5e62127d3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e62127d3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Figure A: PCA Plot shows the similarity of samples based on how they are clustered. In the case of the city of Houston, we can see that microbiome data is quite similar.</a:t>
            </a:r>
            <a:endParaRPr/>
          </a:p>
          <a:p>
            <a:pPr marL="0" lvl="0" indent="0" algn="l" rtl="0">
              <a:spcBef>
                <a:spcPts val="0"/>
              </a:spcBef>
              <a:spcAft>
                <a:spcPts val="0"/>
              </a:spcAft>
              <a:buNone/>
            </a:pPr>
            <a:endParaRPr/>
          </a:p>
          <a:p>
            <a:pPr marL="0" lvl="0" indent="0" algn="l" rtl="0">
              <a:spcBef>
                <a:spcPts val="0"/>
              </a:spcBef>
              <a:spcAft>
                <a:spcPts val="0"/>
              </a:spcAft>
              <a:buNone/>
            </a:pPr>
            <a:r>
              <a:rPr lang="en"/>
              <a:t>Figure B: Box and Whisker Plot showing the relative abundance of different genera between the cities of Houston and St. Louis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5" name="Google Shape;115;g5e62127d3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e62127d3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Figure A: PCA Plot shows the similarity of samples based on how they are clustered. In the case of the city of Houston, we can see that microbiome data is quite similar.</a:t>
            </a:r>
            <a:endParaRPr/>
          </a:p>
          <a:p>
            <a:pPr marL="0" lvl="0" indent="0" algn="l" rtl="0">
              <a:spcBef>
                <a:spcPts val="0"/>
              </a:spcBef>
              <a:spcAft>
                <a:spcPts val="0"/>
              </a:spcAft>
              <a:buNone/>
            </a:pPr>
            <a:endParaRPr/>
          </a:p>
          <a:p>
            <a:pPr marL="0" lvl="0" indent="0" algn="l" rtl="0">
              <a:spcBef>
                <a:spcPts val="0"/>
              </a:spcBef>
              <a:spcAft>
                <a:spcPts val="0"/>
              </a:spcAft>
              <a:buNone/>
            </a:pPr>
            <a:r>
              <a:rPr lang="en"/>
              <a:t>Figure B: Box and Whisker Plot showing the relative abundance of different genera between the cities of Houston and St. Louis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5" name="Google Shape;125;g5e62127d3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4"/>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7" name="Google Shape;37;p8"/>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38" name="Google Shape;38;p8"/>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39" name="Google Shape;39;p8"/>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0"/>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47" name="Google Shape;47;p10"/>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miro.medium.com/max/1184/1*i0o8mjFfCn-uD79-F1Cqkw.png" TargetMode="External"/><Relationship Id="rId7" Type="http://schemas.openxmlformats.org/officeDocument/2006/relationships/hyperlink" Target="https://stats.stackexchange.com/questions/208449/hyper-parameter-optimization-grid-search-issu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miro.medium.com/max/1400/1*rgba1BIOUys7wQcXcL4U5A.png" TargetMode="External"/><Relationship Id="rId5" Type="http://schemas.openxmlformats.org/officeDocument/2006/relationships/hyperlink" Target="https://miro.medium.com/max/1200/1*DW0Ccmj1hZ0OvSXi7Kz5MQ.jpeg" TargetMode="External"/><Relationship Id="rId4" Type="http://schemas.openxmlformats.org/officeDocument/2006/relationships/hyperlink" Target="http://res.cloudinary.com/dyd911kmh/image/upload/f_auto,q_auto:best/v1526288453/index3_souoaz.p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800" b="1" dirty="0"/>
              <a:t>Using Human Microbial Data to Predict Geographical Location</a:t>
            </a:r>
            <a:endParaRPr sz="3800" b="1" dirty="0"/>
          </a:p>
        </p:txBody>
      </p:sp>
      <p:sp>
        <p:nvSpPr>
          <p:cNvPr id="56" name="Google Shape;56;p1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Alex Rojas</a:t>
            </a:r>
            <a:endParaRPr/>
          </a:p>
        </p:txBody>
      </p:sp>
      <p:grpSp>
        <p:nvGrpSpPr>
          <p:cNvPr id="57" name="Google Shape;57;p12"/>
          <p:cNvGrpSpPr/>
          <p:nvPr/>
        </p:nvGrpSpPr>
        <p:grpSpPr>
          <a:xfrm>
            <a:off x="2692902" y="3713199"/>
            <a:ext cx="2433804" cy="787500"/>
            <a:chOff x="5733282" y="3479790"/>
            <a:chExt cx="2433804" cy="787500"/>
          </a:xfrm>
        </p:grpSpPr>
        <p:sp>
          <p:nvSpPr>
            <p:cNvPr id="58" name="Google Shape;58;p12"/>
            <p:cNvSpPr/>
            <p:nvPr/>
          </p:nvSpPr>
          <p:spPr>
            <a:xfrm>
              <a:off x="5733282" y="3479790"/>
              <a:ext cx="2433804" cy="787500"/>
            </a:xfrm>
            <a:prstGeom prst="rect">
              <a:avLst/>
            </a:prstGeom>
            <a:solidFill>
              <a:schemeClr val="accent1"/>
            </a:solidFill>
            <a:ln w="25400" cap="flat" cmpd="sng">
              <a:solidFill>
                <a:srgbClr val="BAB7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9" name="Google Shape;59;p12"/>
            <p:cNvPicPr preferRelativeResize="0"/>
            <p:nvPr/>
          </p:nvPicPr>
          <p:blipFill rotWithShape="1">
            <a:blip r:embed="rId3">
              <a:alphaModFix/>
            </a:blip>
            <a:srcRect/>
            <a:stretch/>
          </p:blipFill>
          <p:spPr>
            <a:xfrm>
              <a:off x="5874671" y="3606885"/>
              <a:ext cx="2151026" cy="575575"/>
            </a:xfrm>
            <a:prstGeom prst="rect">
              <a:avLst/>
            </a:prstGeom>
            <a:noFill/>
            <a:ln>
              <a:noFill/>
            </a:ln>
          </p:spPr>
        </p:pic>
      </p:grpSp>
      <p:pic>
        <p:nvPicPr>
          <p:cNvPr id="60" name="Google Shape;60;p12" descr="Image result for ucla logo"/>
          <p:cNvPicPr preferRelativeResize="0"/>
          <p:nvPr/>
        </p:nvPicPr>
        <p:blipFill rotWithShape="1">
          <a:blip r:embed="rId4">
            <a:alphaModFix/>
          </a:blip>
          <a:srcRect/>
          <a:stretch/>
        </p:blipFill>
        <p:spPr>
          <a:xfrm>
            <a:off x="5340664" y="3715463"/>
            <a:ext cx="785236" cy="785236"/>
          </a:xfrm>
          <a:prstGeom prst="rect">
            <a:avLst/>
          </a:prstGeom>
          <a:noFill/>
          <a:ln>
            <a:noFill/>
          </a:ln>
        </p:spPr>
      </p:pic>
      <p:pic>
        <p:nvPicPr>
          <p:cNvPr id="61" name="Google Shape;61;p12"/>
          <p:cNvPicPr preferRelativeResize="0"/>
          <p:nvPr/>
        </p:nvPicPr>
        <p:blipFill rotWithShape="1">
          <a:blip r:embed="rId5">
            <a:alphaModFix/>
          </a:blip>
          <a:srcRect/>
          <a:stretch/>
        </p:blipFill>
        <p:spPr>
          <a:xfrm>
            <a:off x="6339858" y="3921164"/>
            <a:ext cx="2433804" cy="4138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Acknowledgements</a:t>
            </a:r>
            <a:endParaRPr/>
          </a:p>
        </p:txBody>
      </p:sp>
      <p:sp>
        <p:nvSpPr>
          <p:cNvPr id="145" name="Google Shape;145;p2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The STEP-UP HS program is supported by the National Institute of Diabetes and Digestive and Kidney Diseases of the National Institutes of Health, Grant number: R25DK113659</a:t>
            </a:r>
            <a:endParaRPr>
              <a:solidFill>
                <a:schemeClr val="dk1"/>
              </a:solidFill>
            </a:endParaRPr>
          </a:p>
          <a:p>
            <a:pPr marL="457200" lvl="0" indent="-342900" algn="l" rtl="0">
              <a:lnSpc>
                <a:spcPct val="115000"/>
              </a:lnSpc>
              <a:spcBef>
                <a:spcPts val="0"/>
              </a:spcBef>
              <a:spcAft>
                <a:spcPts val="0"/>
              </a:spcAft>
              <a:buSzPts val="1800"/>
              <a:buChar char="●"/>
            </a:pPr>
            <a:r>
              <a:rPr lang="en"/>
              <a:t>My PI, Dr. Harinder Singh and the J. Craig Venter Institute</a:t>
            </a:r>
            <a:endParaRPr/>
          </a:p>
          <a:p>
            <a:pPr marL="0" lvl="0" indent="0" algn="l" rtl="0">
              <a:lnSpc>
                <a:spcPct val="115000"/>
              </a:lnSpc>
              <a:spcBef>
                <a:spcPts val="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600"/>
              </a:spcAft>
              <a:buSzPts val="1800"/>
              <a:buNone/>
            </a:pPr>
            <a:endParaRPr sz="1100">
              <a:solidFill>
                <a:srgbClr val="222222"/>
              </a:solidFill>
              <a:highlight>
                <a:srgbClr val="FFFFFF"/>
              </a:highlight>
            </a:endParaRPr>
          </a:p>
        </p:txBody>
      </p:sp>
      <p:grpSp>
        <p:nvGrpSpPr>
          <p:cNvPr id="146" name="Google Shape;146;p22"/>
          <p:cNvGrpSpPr/>
          <p:nvPr/>
        </p:nvGrpSpPr>
        <p:grpSpPr>
          <a:xfrm>
            <a:off x="956746" y="3629747"/>
            <a:ext cx="2433804" cy="787500"/>
            <a:chOff x="5733282" y="3479790"/>
            <a:chExt cx="2433804" cy="787500"/>
          </a:xfrm>
        </p:grpSpPr>
        <p:sp>
          <p:nvSpPr>
            <p:cNvPr id="147" name="Google Shape;147;p22"/>
            <p:cNvSpPr/>
            <p:nvPr/>
          </p:nvSpPr>
          <p:spPr>
            <a:xfrm>
              <a:off x="5733282" y="3479790"/>
              <a:ext cx="2433804" cy="787500"/>
            </a:xfrm>
            <a:prstGeom prst="rect">
              <a:avLst/>
            </a:prstGeom>
            <a:solidFill>
              <a:schemeClr val="accent1"/>
            </a:solidFill>
            <a:ln w="25400" cap="flat" cmpd="sng">
              <a:solidFill>
                <a:srgbClr val="BAB7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8" name="Google Shape;148;p22"/>
            <p:cNvPicPr preferRelativeResize="0"/>
            <p:nvPr/>
          </p:nvPicPr>
          <p:blipFill rotWithShape="1">
            <a:blip r:embed="rId3">
              <a:alphaModFix/>
            </a:blip>
            <a:srcRect/>
            <a:stretch/>
          </p:blipFill>
          <p:spPr>
            <a:xfrm>
              <a:off x="5874671" y="3606885"/>
              <a:ext cx="2151026" cy="575575"/>
            </a:xfrm>
            <a:prstGeom prst="rect">
              <a:avLst/>
            </a:prstGeom>
            <a:noFill/>
            <a:ln>
              <a:noFill/>
            </a:ln>
          </p:spPr>
        </p:pic>
      </p:grpSp>
      <p:pic>
        <p:nvPicPr>
          <p:cNvPr id="149" name="Google Shape;149;p22" descr="Image result for ucla logo"/>
          <p:cNvPicPr preferRelativeResize="0"/>
          <p:nvPr/>
        </p:nvPicPr>
        <p:blipFill rotWithShape="1">
          <a:blip r:embed="rId4">
            <a:alphaModFix/>
          </a:blip>
          <a:srcRect/>
          <a:stretch/>
        </p:blipFill>
        <p:spPr>
          <a:xfrm>
            <a:off x="4285110" y="3660153"/>
            <a:ext cx="785236" cy="785236"/>
          </a:xfrm>
          <a:prstGeom prst="rect">
            <a:avLst/>
          </a:prstGeom>
          <a:noFill/>
          <a:ln>
            <a:noFill/>
          </a:ln>
        </p:spPr>
      </p:pic>
      <p:pic>
        <p:nvPicPr>
          <p:cNvPr id="150" name="Google Shape;150;p22"/>
          <p:cNvPicPr preferRelativeResize="0"/>
          <p:nvPr/>
        </p:nvPicPr>
        <p:blipFill rotWithShape="1">
          <a:blip r:embed="rId5">
            <a:alphaModFix/>
          </a:blip>
          <a:srcRect/>
          <a:stretch/>
        </p:blipFill>
        <p:spPr>
          <a:xfrm>
            <a:off x="5753450" y="3845855"/>
            <a:ext cx="2433804" cy="4138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117034"/>
            <a:ext cx="85206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600" b="1"/>
              <a:t>Image Sources</a:t>
            </a:r>
            <a:endParaRPr sz="3600" b="1"/>
          </a:p>
        </p:txBody>
      </p:sp>
      <p:sp>
        <p:nvSpPr>
          <p:cNvPr id="156" name="Google Shape;156;p23"/>
          <p:cNvSpPr txBox="1">
            <a:spLocks noGrp="1"/>
          </p:cNvSpPr>
          <p:nvPr>
            <p:ph type="body" idx="1"/>
          </p:nvPr>
        </p:nvSpPr>
        <p:spPr>
          <a:xfrm>
            <a:off x="311700" y="730234"/>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900" dirty="0">
              <a:latin typeface="Times New Roman"/>
              <a:ea typeface="Times New Roman"/>
              <a:cs typeface="Times New Roman"/>
              <a:sym typeface="Times New Roman"/>
            </a:endParaRPr>
          </a:p>
          <a:p>
            <a:pPr marL="0" lvl="0" indent="0" algn="l" rtl="0">
              <a:lnSpc>
                <a:spcPct val="100000"/>
              </a:lnSpc>
              <a:spcBef>
                <a:spcPts val="1600"/>
              </a:spcBef>
              <a:spcAft>
                <a:spcPts val="0"/>
              </a:spcAft>
              <a:buSzPts val="1800"/>
              <a:buNone/>
            </a:pPr>
            <a:r>
              <a:rPr lang="en" sz="900" u="sng" dirty="0">
                <a:solidFill>
                  <a:schemeClr val="hlink"/>
                </a:solidFill>
                <a:latin typeface="Times New Roman"/>
                <a:ea typeface="Times New Roman"/>
                <a:cs typeface="Times New Roman"/>
                <a:sym typeface="Times New Roman"/>
                <a:hlinkClick r:id="rId3"/>
              </a:rPr>
              <a:t>https://miro.medium.com/max/1184/1*i0o8mjFfCn-uD79-F1Cqkw.png</a:t>
            </a:r>
            <a:r>
              <a:rPr lang="en"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0" lvl="0" indent="0" algn="l" rtl="0">
              <a:lnSpc>
                <a:spcPct val="100000"/>
              </a:lnSpc>
              <a:spcBef>
                <a:spcPts val="1600"/>
              </a:spcBef>
              <a:spcAft>
                <a:spcPts val="0"/>
              </a:spcAft>
              <a:buSzPts val="1800"/>
              <a:buNone/>
            </a:pPr>
            <a:r>
              <a:rPr lang="en" sz="900" u="sng" dirty="0">
                <a:solidFill>
                  <a:schemeClr val="hlink"/>
                </a:solidFill>
                <a:latin typeface="Times New Roman"/>
                <a:ea typeface="Times New Roman"/>
                <a:cs typeface="Times New Roman"/>
                <a:sym typeface="Times New Roman"/>
                <a:hlinkClick r:id="rId4"/>
              </a:rPr>
              <a:t>http://res.cloudinary.com/dyd911kmh/image/upload/f_auto,q_auto:best/v1526288453/index3_souoaz.png</a:t>
            </a:r>
            <a:endParaRPr sz="900" dirty="0">
              <a:latin typeface="Times New Roman"/>
              <a:ea typeface="Times New Roman"/>
              <a:cs typeface="Times New Roman"/>
              <a:sym typeface="Times New Roman"/>
            </a:endParaRPr>
          </a:p>
          <a:p>
            <a:pPr marL="0" lvl="0" indent="0" algn="l" rtl="0">
              <a:lnSpc>
                <a:spcPct val="100000"/>
              </a:lnSpc>
              <a:spcBef>
                <a:spcPts val="1600"/>
              </a:spcBef>
              <a:spcAft>
                <a:spcPts val="0"/>
              </a:spcAft>
              <a:buSzPts val="1800"/>
              <a:buNone/>
            </a:pPr>
            <a:r>
              <a:rPr lang="en" sz="900" u="sng" dirty="0">
                <a:solidFill>
                  <a:schemeClr val="hlink"/>
                </a:solidFill>
                <a:latin typeface="Times New Roman"/>
                <a:ea typeface="Times New Roman"/>
                <a:cs typeface="Times New Roman"/>
                <a:sym typeface="Times New Roman"/>
                <a:hlinkClick r:id="rId5"/>
              </a:rPr>
              <a:t>https://miro.medium.com/max/1200/1*DW0Ccmj1hZ0OvSXi7Kz5MQ.jpeg</a:t>
            </a:r>
            <a:endParaRPr sz="900" dirty="0">
              <a:latin typeface="Times New Roman"/>
              <a:ea typeface="Times New Roman"/>
              <a:cs typeface="Times New Roman"/>
              <a:sym typeface="Times New Roman"/>
            </a:endParaRPr>
          </a:p>
          <a:p>
            <a:pPr marL="0" lvl="0" indent="0" algn="l" rtl="0">
              <a:lnSpc>
                <a:spcPct val="100000"/>
              </a:lnSpc>
              <a:spcBef>
                <a:spcPts val="1600"/>
              </a:spcBef>
              <a:spcAft>
                <a:spcPts val="0"/>
              </a:spcAft>
              <a:buClr>
                <a:schemeClr val="dk1"/>
              </a:buClr>
              <a:buSzPts val="1100"/>
              <a:buFont typeface="Arial"/>
              <a:buNone/>
            </a:pPr>
            <a:r>
              <a:rPr lang="en" sz="900" u="sng" dirty="0">
                <a:solidFill>
                  <a:schemeClr val="hlink"/>
                </a:solidFill>
                <a:latin typeface="Times New Roman"/>
                <a:ea typeface="Times New Roman"/>
                <a:cs typeface="Times New Roman"/>
                <a:sym typeface="Times New Roman"/>
                <a:hlinkClick r:id="rId6"/>
              </a:rPr>
              <a:t>https://miro.medium.com/max/1400/1*rgba1BIOUys7wQcXcL4U5A.png</a:t>
            </a:r>
            <a:endParaRPr sz="900" dirty="0">
              <a:latin typeface="Times New Roman"/>
              <a:ea typeface="Times New Roman"/>
              <a:cs typeface="Times New Roman"/>
              <a:sym typeface="Times New Roman"/>
            </a:endParaRPr>
          </a:p>
          <a:p>
            <a:pPr marL="0" lvl="0" indent="0" algn="l" rtl="0">
              <a:lnSpc>
                <a:spcPct val="100000"/>
              </a:lnSpc>
              <a:spcBef>
                <a:spcPts val="1600"/>
              </a:spcBef>
              <a:spcAft>
                <a:spcPts val="0"/>
              </a:spcAft>
              <a:buSzPts val="1800"/>
              <a:buNone/>
            </a:pPr>
            <a:r>
              <a:rPr lang="en" sz="900" u="sng" dirty="0">
                <a:solidFill>
                  <a:schemeClr val="hlink"/>
                </a:solidFill>
                <a:latin typeface="Times New Roman"/>
                <a:ea typeface="Times New Roman"/>
                <a:cs typeface="Times New Roman"/>
                <a:sym typeface="Times New Roman"/>
                <a:hlinkClick r:id="rId7"/>
              </a:rPr>
              <a:t>https://stats.stackexchange.com/questions/208449/hyper-parameter-optimization-grid-search-issues</a:t>
            </a:r>
            <a:r>
              <a:rPr lang="en"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0" lvl="0" indent="0" algn="l" rtl="0">
              <a:lnSpc>
                <a:spcPct val="100000"/>
              </a:lnSpc>
              <a:spcBef>
                <a:spcPts val="1600"/>
              </a:spcBef>
              <a:spcAft>
                <a:spcPts val="0"/>
              </a:spcAft>
              <a:buSzPts val="1800"/>
              <a:buNone/>
            </a:pPr>
            <a:endParaRPr sz="900" dirty="0">
              <a:latin typeface="Times New Roman"/>
              <a:ea typeface="Times New Roman"/>
              <a:cs typeface="Times New Roman"/>
              <a:sym typeface="Times New Roman"/>
            </a:endParaRPr>
          </a:p>
          <a:p>
            <a:pPr marL="0" lvl="0" indent="0" algn="l" rtl="0">
              <a:lnSpc>
                <a:spcPct val="100000"/>
              </a:lnSpc>
              <a:spcBef>
                <a:spcPts val="1600"/>
              </a:spcBef>
              <a:spcAft>
                <a:spcPts val="0"/>
              </a:spcAft>
              <a:buSzPts val="1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Clarification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311700" y="0"/>
            <a:ext cx="8520600" cy="61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000"/>
              <a:buFont typeface="Old Standard TT"/>
              <a:buNone/>
            </a:pPr>
            <a:r>
              <a:rPr lang="en" sz="3200" b="1">
                <a:solidFill>
                  <a:schemeClr val="dk1"/>
                </a:solidFill>
                <a:latin typeface="Old Standard TT"/>
                <a:ea typeface="Old Standard TT"/>
                <a:cs typeface="Old Standard TT"/>
                <a:sym typeface="Old Standard TT"/>
              </a:rPr>
              <a:t>Geographic Clustering of Microbiome Data</a:t>
            </a:r>
            <a:endParaRPr/>
          </a:p>
        </p:txBody>
      </p:sp>
      <p:sp>
        <p:nvSpPr>
          <p:cNvPr id="97" name="Google Shape;97;p17"/>
          <p:cNvSpPr txBox="1"/>
          <p:nvPr/>
        </p:nvSpPr>
        <p:spPr>
          <a:xfrm>
            <a:off x="6538250" y="1468525"/>
            <a:ext cx="1630800" cy="17712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pic>
        <p:nvPicPr>
          <p:cNvPr id="98" name="Google Shape;98;p17"/>
          <p:cNvPicPr preferRelativeResize="0"/>
          <p:nvPr/>
        </p:nvPicPr>
        <p:blipFill rotWithShape="1">
          <a:blip r:embed="rId3">
            <a:alphaModFix/>
          </a:blip>
          <a:srcRect t="3892"/>
          <a:stretch/>
        </p:blipFill>
        <p:spPr>
          <a:xfrm>
            <a:off x="2362200" y="959325"/>
            <a:ext cx="4419600" cy="4055125"/>
          </a:xfrm>
          <a:prstGeom prst="rect">
            <a:avLst/>
          </a:prstGeom>
          <a:noFill/>
          <a:ln>
            <a:noFill/>
          </a:ln>
        </p:spPr>
      </p:pic>
      <p:sp>
        <p:nvSpPr>
          <p:cNvPr id="99" name="Google Shape;99;p17"/>
          <p:cNvSpPr txBox="1"/>
          <p:nvPr/>
        </p:nvSpPr>
        <p:spPr>
          <a:xfrm>
            <a:off x="4073450" y="693675"/>
            <a:ext cx="2391000" cy="17712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pic>
        <p:nvPicPr>
          <p:cNvPr id="100" name="Google Shape;100;p17"/>
          <p:cNvPicPr preferRelativeResize="0"/>
          <p:nvPr/>
        </p:nvPicPr>
        <p:blipFill rotWithShape="1">
          <a:blip r:embed="rId3">
            <a:alphaModFix/>
          </a:blip>
          <a:srcRect l="78018" b="73660"/>
          <a:stretch/>
        </p:blipFill>
        <p:spPr>
          <a:xfrm>
            <a:off x="4717975" y="1023600"/>
            <a:ext cx="971575" cy="1111350"/>
          </a:xfrm>
          <a:prstGeom prst="rect">
            <a:avLst/>
          </a:prstGeom>
          <a:noFill/>
          <a:ln>
            <a:noFill/>
          </a:ln>
        </p:spPr>
      </p:pic>
      <p:sp>
        <p:nvSpPr>
          <p:cNvPr id="101" name="Google Shape;101;p17"/>
          <p:cNvSpPr txBox="1"/>
          <p:nvPr/>
        </p:nvSpPr>
        <p:spPr>
          <a:xfrm>
            <a:off x="457550" y="892925"/>
            <a:ext cx="1129200" cy="18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PCA Plot using bray-curtis distance matrix</a:t>
            </a:r>
            <a:endParaRPr>
              <a:latin typeface="Old Standard TT"/>
              <a:ea typeface="Old Standard TT"/>
              <a:cs typeface="Old Standard TT"/>
              <a:sym typeface="Old Standard TT"/>
            </a:endParaRPr>
          </a:p>
        </p:txBody>
      </p:sp>
      <p:sp>
        <p:nvSpPr>
          <p:cNvPr id="102" name="Google Shape;102;p17"/>
          <p:cNvSpPr txBox="1"/>
          <p:nvPr/>
        </p:nvSpPr>
        <p:spPr>
          <a:xfrm>
            <a:off x="311700" y="2693525"/>
            <a:ext cx="1284000" cy="18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Differentially abundant genera between St. Louis and Houston</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01005" y="195113"/>
            <a:ext cx="85206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200" b="1"/>
              <a:t>Project Goal: Forensic Microbiome</a:t>
            </a:r>
            <a:endParaRPr sz="3200" b="1"/>
          </a:p>
        </p:txBody>
      </p:sp>
      <p:sp>
        <p:nvSpPr>
          <p:cNvPr id="67" name="Google Shape;67;p13"/>
          <p:cNvSpPr txBox="1">
            <a:spLocks noGrp="1"/>
          </p:cNvSpPr>
          <p:nvPr>
            <p:ph type="body" idx="1"/>
          </p:nvPr>
        </p:nvSpPr>
        <p:spPr>
          <a:xfrm>
            <a:off x="-94175" y="1016625"/>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 </a:t>
            </a:r>
            <a:endParaRPr/>
          </a:p>
        </p:txBody>
      </p:sp>
      <p:pic>
        <p:nvPicPr>
          <p:cNvPr id="68" name="Google Shape;68;p13"/>
          <p:cNvPicPr preferRelativeResize="0"/>
          <p:nvPr/>
        </p:nvPicPr>
        <p:blipFill rotWithShape="1">
          <a:blip r:embed="rId3">
            <a:alphaModFix/>
          </a:blip>
          <a:srcRect/>
          <a:stretch/>
        </p:blipFill>
        <p:spPr>
          <a:xfrm>
            <a:off x="4342850" y="808325"/>
            <a:ext cx="4476450" cy="4241775"/>
          </a:xfrm>
          <a:prstGeom prst="rect">
            <a:avLst/>
          </a:prstGeom>
          <a:noFill/>
          <a:ln>
            <a:noFill/>
          </a:ln>
        </p:spPr>
      </p:pic>
      <p:sp>
        <p:nvSpPr>
          <p:cNvPr id="69" name="Google Shape;69;p13"/>
          <p:cNvSpPr txBox="1"/>
          <p:nvPr/>
        </p:nvSpPr>
        <p:spPr>
          <a:xfrm>
            <a:off x="538425" y="808325"/>
            <a:ext cx="3760200" cy="2112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16s rRNA Illumina and 454 sequence reads</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UPARSE- clustering to OTU’s</a:t>
            </a:r>
            <a:endParaRPr>
              <a:latin typeface="Old Standard TT"/>
              <a:ea typeface="Old Standard TT"/>
              <a:cs typeface="Old Standard TT"/>
              <a:sym typeface="Old Standard TT"/>
            </a:endParaRPr>
          </a:p>
          <a:p>
            <a:pPr marL="457200" lvl="0" indent="-317500" algn="l" rtl="0">
              <a:spcBef>
                <a:spcPts val="0"/>
              </a:spcBef>
              <a:spcAft>
                <a:spcPts val="0"/>
              </a:spcAft>
              <a:buSzPts val="1400"/>
              <a:buFont typeface="Old Standard TT"/>
              <a:buChar char="●"/>
            </a:pPr>
            <a:r>
              <a:rPr lang="en">
                <a:latin typeface="Old Standard TT"/>
                <a:ea typeface="Old Standard TT"/>
                <a:cs typeface="Old Standard TT"/>
                <a:sym typeface="Old Standard TT"/>
              </a:rPr>
              <a:t>Mothur- assignment of taxonomy using the SILVA Database</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4"/>
          <p:cNvPicPr preferRelativeResize="0"/>
          <p:nvPr/>
        </p:nvPicPr>
        <p:blipFill rotWithShape="1">
          <a:blip r:embed="rId3">
            <a:alphaModFix/>
          </a:blip>
          <a:srcRect/>
          <a:stretch/>
        </p:blipFill>
        <p:spPr>
          <a:xfrm>
            <a:off x="311700" y="930600"/>
            <a:ext cx="8257364" cy="3795755"/>
          </a:xfrm>
          <a:prstGeom prst="rect">
            <a:avLst/>
          </a:prstGeom>
          <a:noFill/>
          <a:ln>
            <a:noFill/>
          </a:ln>
        </p:spPr>
      </p:pic>
      <p:sp>
        <p:nvSpPr>
          <p:cNvPr id="75" name="Google Shape;75;p14"/>
          <p:cNvSpPr/>
          <p:nvPr/>
        </p:nvSpPr>
        <p:spPr>
          <a:xfrm>
            <a:off x="4183380" y="1943100"/>
            <a:ext cx="4145280" cy="1988820"/>
          </a:xfrm>
          <a:prstGeom prst="rect">
            <a:avLst/>
          </a:prstGeom>
          <a:solidFill>
            <a:schemeClr val="lt2"/>
          </a:solidFill>
          <a:ln w="25400" cap="flat" cmpd="sng">
            <a:solidFill>
              <a:srgbClr val="BAB7A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14"/>
          <p:cNvSpPr txBox="1">
            <a:spLocks noGrp="1"/>
          </p:cNvSpPr>
          <p:nvPr>
            <p:ph type="title"/>
          </p:nvPr>
        </p:nvSpPr>
        <p:spPr>
          <a:xfrm>
            <a:off x="311700" y="59634"/>
            <a:ext cx="85206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200" b="1"/>
              <a:t>Data</a:t>
            </a:r>
            <a:endParaRPr sz="3200" b="1"/>
          </a:p>
        </p:txBody>
      </p:sp>
      <p:sp>
        <p:nvSpPr>
          <p:cNvPr id="77" name="Google Shape;77;p14"/>
          <p:cNvSpPr txBox="1">
            <a:spLocks noGrp="1"/>
          </p:cNvSpPr>
          <p:nvPr>
            <p:ph type="body" idx="1"/>
          </p:nvPr>
        </p:nvSpPr>
        <p:spPr>
          <a:xfrm>
            <a:off x="1936781" y="1885448"/>
            <a:ext cx="8520600" cy="3397200"/>
          </a:xfrm>
          <a:prstGeom prst="rect">
            <a:avLst/>
          </a:prstGeom>
          <a:noFill/>
          <a:ln>
            <a:noFill/>
          </a:ln>
        </p:spPr>
        <p:txBody>
          <a:bodyPr spcFirstLastPara="1" wrap="square" lIns="91425" tIns="91425" rIns="91425" bIns="91425" anchor="t" anchorCtr="0">
            <a:noAutofit/>
          </a:bodyPr>
          <a:lstStyle/>
          <a:p>
            <a:pPr marL="114300" lvl="0" indent="0" algn="ctr" rtl="0">
              <a:lnSpc>
                <a:spcPct val="115000"/>
              </a:lnSpc>
              <a:spcBef>
                <a:spcPts val="0"/>
              </a:spcBef>
              <a:spcAft>
                <a:spcPts val="0"/>
              </a:spcAft>
              <a:buSzPts val="1800"/>
              <a:buNone/>
            </a:pPr>
            <a:r>
              <a:rPr lang="en" sz="2400" b="1" dirty="0"/>
              <a:t>Dimensions of 16s rRNA </a:t>
            </a:r>
            <a:r>
              <a:rPr lang="en-US" sz="2400" b="1" dirty="0"/>
              <a:t>file</a:t>
            </a:r>
            <a:r>
              <a:rPr lang="en" sz="2400" b="1" dirty="0"/>
              <a:t>: </a:t>
            </a:r>
            <a:endParaRPr lang="en-US" sz="1400" dirty="0"/>
          </a:p>
          <a:p>
            <a:pPr marL="114300" lvl="0" indent="0" algn="ctr" rtl="0">
              <a:lnSpc>
                <a:spcPct val="115000"/>
              </a:lnSpc>
              <a:spcBef>
                <a:spcPts val="0"/>
              </a:spcBef>
              <a:spcAft>
                <a:spcPts val="0"/>
              </a:spcAft>
              <a:buSzPts val="1800"/>
              <a:buNone/>
            </a:pPr>
            <a:r>
              <a:rPr lang="en" sz="1800" b="1" dirty="0"/>
              <a:t>20905 samples</a:t>
            </a:r>
            <a:endParaRPr sz="1800" b="1" dirty="0"/>
          </a:p>
          <a:p>
            <a:pPr marL="596900" lvl="1" indent="0" algn="ctr" rtl="0">
              <a:lnSpc>
                <a:spcPct val="115000"/>
              </a:lnSpc>
              <a:spcBef>
                <a:spcPts val="0"/>
              </a:spcBef>
              <a:spcAft>
                <a:spcPts val="0"/>
              </a:spcAft>
              <a:buSzPts val="1400"/>
              <a:buNone/>
            </a:pPr>
            <a:r>
              <a:rPr lang="en" sz="1800" b="1" dirty="0"/>
              <a:t>993 different genera</a:t>
            </a:r>
            <a:endParaRPr sz="1800" b="1" dirty="0"/>
          </a:p>
          <a:p>
            <a:pPr marL="596900" lvl="1" indent="0" algn="ctr" rtl="0">
              <a:lnSpc>
                <a:spcPct val="115000"/>
              </a:lnSpc>
              <a:spcBef>
                <a:spcPts val="0"/>
              </a:spcBef>
              <a:spcAft>
                <a:spcPts val="0"/>
              </a:spcAft>
              <a:buSzPts val="1400"/>
              <a:buNone/>
            </a:pPr>
            <a:r>
              <a:rPr lang="en" sz="1800" b="1" dirty="0"/>
              <a:t>35  countries</a:t>
            </a:r>
            <a:endParaRPr sz="1800" b="1" dirty="0"/>
          </a:p>
          <a:p>
            <a:pPr marL="596900" lvl="1" indent="0" algn="ctr" rtl="0">
              <a:lnSpc>
                <a:spcPct val="115000"/>
              </a:lnSpc>
              <a:spcBef>
                <a:spcPts val="0"/>
              </a:spcBef>
              <a:spcAft>
                <a:spcPts val="0"/>
              </a:spcAft>
              <a:buSzPts val="1400"/>
              <a:buNone/>
            </a:pPr>
            <a:r>
              <a:rPr lang="en" sz="1800" b="1" dirty="0"/>
              <a:t>91 provinces/states</a:t>
            </a:r>
            <a:endParaRPr sz="1800" b="1" dirty="0"/>
          </a:p>
          <a:p>
            <a:pPr marL="596900" lvl="1" indent="0" algn="ctr" rtl="0">
              <a:lnSpc>
                <a:spcPct val="115000"/>
              </a:lnSpc>
              <a:spcBef>
                <a:spcPts val="0"/>
              </a:spcBef>
              <a:spcAft>
                <a:spcPts val="0"/>
              </a:spcAft>
              <a:buSzPts val="1400"/>
              <a:buNone/>
            </a:pPr>
            <a:r>
              <a:rPr lang="en" sz="1800" b="1" dirty="0"/>
              <a:t>139 cities</a:t>
            </a:r>
            <a:endParaRPr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79624"/>
            <a:ext cx="85206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b="1"/>
              <a:t>Machine Learning (ML)</a:t>
            </a:r>
            <a:endParaRPr b="1"/>
          </a:p>
        </p:txBody>
      </p:sp>
      <p:sp>
        <p:nvSpPr>
          <p:cNvPr id="83" name="Google Shape;83;p15"/>
          <p:cNvSpPr txBox="1">
            <a:spLocks noGrp="1"/>
          </p:cNvSpPr>
          <p:nvPr>
            <p:ph type="body" idx="1"/>
          </p:nvPr>
        </p:nvSpPr>
        <p:spPr>
          <a:xfrm>
            <a:off x="311700" y="753135"/>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b="1" dirty="0"/>
              <a:t>ML is a subset of the Artificial Intelligence field. </a:t>
            </a:r>
            <a:endParaRPr b="1" dirty="0"/>
          </a:p>
          <a:p>
            <a:pPr marL="914400" lvl="1" indent="-317500" algn="l" rtl="0">
              <a:lnSpc>
                <a:spcPct val="115000"/>
              </a:lnSpc>
              <a:spcBef>
                <a:spcPts val="0"/>
              </a:spcBef>
              <a:spcAft>
                <a:spcPts val="0"/>
              </a:spcAft>
              <a:buSzPts val="1400"/>
              <a:buChar char="○"/>
            </a:pPr>
            <a:r>
              <a:rPr lang="en" sz="1800" b="1" dirty="0"/>
              <a:t>Supervised learning: train models to make accurate predictions based on input data and labeled output data.</a:t>
            </a:r>
            <a:endParaRPr sz="1800" b="1" dirty="0"/>
          </a:p>
          <a:p>
            <a:pPr marL="914400" lvl="1" indent="-317500" algn="l" rtl="0">
              <a:lnSpc>
                <a:spcPct val="115000"/>
              </a:lnSpc>
              <a:spcBef>
                <a:spcPts val="0"/>
              </a:spcBef>
              <a:spcAft>
                <a:spcPts val="0"/>
              </a:spcAft>
              <a:buSzPts val="1400"/>
              <a:buChar char="○"/>
            </a:pPr>
            <a:r>
              <a:rPr lang="en" sz="1800" b="1" dirty="0"/>
              <a:t>These are statistical/mathematical models in nature.</a:t>
            </a:r>
            <a:endParaRPr sz="1800" b="1" dirty="0"/>
          </a:p>
          <a:p>
            <a:pPr marL="457200" lvl="0" indent="-342900" algn="l" rtl="0">
              <a:lnSpc>
                <a:spcPct val="115000"/>
              </a:lnSpc>
              <a:spcBef>
                <a:spcPts val="0"/>
              </a:spcBef>
              <a:spcAft>
                <a:spcPts val="0"/>
              </a:spcAft>
              <a:buSzPts val="1800"/>
              <a:buChar char="●"/>
            </a:pPr>
            <a:r>
              <a:rPr lang="en" b="1" dirty="0"/>
              <a:t>Classification ML is for categorized output data. Models we used include:</a:t>
            </a:r>
            <a:endParaRPr sz="1800" b="1" dirty="0"/>
          </a:p>
          <a:p>
            <a:pPr marL="914400" lvl="1" indent="-317500" algn="l" rtl="0">
              <a:lnSpc>
                <a:spcPct val="115000"/>
              </a:lnSpc>
              <a:spcBef>
                <a:spcPts val="0"/>
              </a:spcBef>
              <a:spcAft>
                <a:spcPts val="0"/>
              </a:spcAft>
              <a:buSzPts val="1400"/>
              <a:buChar char="○"/>
            </a:pPr>
            <a:r>
              <a:rPr lang="en" sz="1800" b="1" dirty="0"/>
              <a:t>Random Forest</a:t>
            </a:r>
          </a:p>
          <a:p>
            <a:pPr marL="914400" lvl="1" indent="-317500" algn="l" rtl="0">
              <a:lnSpc>
                <a:spcPct val="115000"/>
              </a:lnSpc>
              <a:spcBef>
                <a:spcPts val="0"/>
              </a:spcBef>
              <a:spcAft>
                <a:spcPts val="0"/>
              </a:spcAft>
              <a:buSzPts val="1400"/>
              <a:buChar char="○"/>
            </a:pPr>
            <a:r>
              <a:rPr lang="en" sz="1800" b="1" dirty="0"/>
              <a:t>Artificial Neural Network</a:t>
            </a:r>
          </a:p>
          <a:p>
            <a:pPr marL="914400" lvl="1" indent="-317500" algn="l" rtl="0">
              <a:lnSpc>
                <a:spcPct val="115000"/>
              </a:lnSpc>
              <a:spcBef>
                <a:spcPts val="0"/>
              </a:spcBef>
              <a:spcAft>
                <a:spcPts val="0"/>
              </a:spcAft>
              <a:buSzPts val="1400"/>
              <a:buChar char="○"/>
            </a:pPr>
            <a:r>
              <a:rPr lang="en" sz="1800" b="1" dirty="0"/>
              <a:t>Support Vect</a:t>
            </a:r>
            <a:r>
              <a:rPr lang="en-US" sz="1800" b="1" dirty="0"/>
              <a:t>or Machine</a:t>
            </a:r>
            <a:endParaRPr dirty="0"/>
          </a:p>
        </p:txBody>
      </p:sp>
      <p:pic>
        <p:nvPicPr>
          <p:cNvPr id="84" name="Google Shape;84;p15"/>
          <p:cNvPicPr preferRelativeResize="0"/>
          <p:nvPr/>
        </p:nvPicPr>
        <p:blipFill rotWithShape="1">
          <a:blip r:embed="rId3">
            <a:alphaModFix/>
          </a:blip>
          <a:srcRect/>
          <a:stretch/>
        </p:blipFill>
        <p:spPr>
          <a:xfrm>
            <a:off x="5592400" y="2453674"/>
            <a:ext cx="3270375" cy="245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26792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ML Methods</a:t>
            </a:r>
            <a:endParaRPr b="1"/>
          </a:p>
        </p:txBody>
      </p:sp>
      <p:sp>
        <p:nvSpPr>
          <p:cNvPr id="90" name="Google Shape;90;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5 Fold Cross Validation during training to avoid bias </a:t>
            </a:r>
            <a:endParaRPr b="1"/>
          </a:p>
          <a:p>
            <a:pPr marL="457200" lvl="0" indent="-342900" algn="l" rtl="0">
              <a:spcBef>
                <a:spcPts val="0"/>
              </a:spcBef>
              <a:spcAft>
                <a:spcPts val="0"/>
              </a:spcAft>
              <a:buSzPts val="1800"/>
              <a:buChar char="●"/>
            </a:pPr>
            <a:r>
              <a:rPr lang="en" b="1"/>
              <a:t>Gridsearch for model parameter optimization</a:t>
            </a:r>
            <a:endParaRPr/>
          </a:p>
        </p:txBody>
      </p:sp>
      <p:pic>
        <p:nvPicPr>
          <p:cNvPr id="91" name="Google Shape;91;p16"/>
          <p:cNvPicPr preferRelativeResize="0"/>
          <p:nvPr/>
        </p:nvPicPr>
        <p:blipFill rotWithShape="1">
          <a:blip r:embed="rId3">
            <a:alphaModFix/>
          </a:blip>
          <a:srcRect/>
          <a:stretch/>
        </p:blipFill>
        <p:spPr>
          <a:xfrm>
            <a:off x="2673787" y="2191528"/>
            <a:ext cx="3796426" cy="2575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p:nvPr/>
        </p:nvSpPr>
        <p:spPr>
          <a:xfrm>
            <a:off x="311700" y="0"/>
            <a:ext cx="8520600" cy="61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000"/>
              <a:buFont typeface="Old Standard TT"/>
              <a:buNone/>
            </a:pPr>
            <a:r>
              <a:rPr lang="en" sz="3200" b="1" dirty="0">
                <a:solidFill>
                  <a:schemeClr val="dk1"/>
                </a:solidFill>
                <a:latin typeface="Old Standard TT"/>
                <a:ea typeface="Old Standard TT"/>
                <a:cs typeface="Old Standard TT"/>
                <a:sym typeface="Old Standard TT"/>
              </a:rPr>
              <a:t>Country Predictions Heatmap (</a:t>
            </a:r>
            <a:r>
              <a:rPr lang="en-US" sz="3200" b="1" dirty="0">
                <a:solidFill>
                  <a:schemeClr val="dk1"/>
                </a:solidFill>
                <a:latin typeface="Old Standard TT"/>
                <a:ea typeface="Old Standard TT"/>
                <a:cs typeface="Old Standard TT"/>
                <a:sym typeface="Old Standard TT"/>
              </a:rPr>
              <a:t>RF)</a:t>
            </a:r>
            <a:r>
              <a:rPr lang="en" sz="3200" b="1" dirty="0">
                <a:solidFill>
                  <a:schemeClr val="dk1"/>
                </a:solidFill>
                <a:latin typeface="Old Standard TT"/>
                <a:ea typeface="Old Standard TT"/>
                <a:cs typeface="Old Standard TT"/>
                <a:sym typeface="Old Standard TT"/>
              </a:rPr>
              <a:t>  </a:t>
            </a:r>
            <a:endParaRPr dirty="0"/>
          </a:p>
        </p:txBody>
      </p:sp>
      <p:sp>
        <p:nvSpPr>
          <p:cNvPr id="108" name="Google Shape;108;p18"/>
          <p:cNvSpPr txBox="1"/>
          <p:nvPr/>
        </p:nvSpPr>
        <p:spPr>
          <a:xfrm>
            <a:off x="6538250" y="1468525"/>
            <a:ext cx="1630800" cy="17712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09" name="Google Shape;109;p18"/>
          <p:cNvSpPr txBox="1"/>
          <p:nvPr/>
        </p:nvSpPr>
        <p:spPr>
          <a:xfrm>
            <a:off x="3480000" y="749925"/>
            <a:ext cx="2184000" cy="2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ld Standard TT"/>
                <a:ea typeface="Old Standard TT"/>
                <a:cs typeface="Old Standard TT"/>
                <a:sym typeface="Old Standard TT"/>
              </a:rPr>
              <a:t>Actual Country Labels</a:t>
            </a:r>
            <a:endParaRPr b="1">
              <a:latin typeface="Old Standard TT"/>
              <a:ea typeface="Old Standard TT"/>
              <a:cs typeface="Old Standard TT"/>
              <a:sym typeface="Old Standard TT"/>
            </a:endParaRPr>
          </a:p>
        </p:txBody>
      </p:sp>
      <p:sp>
        <p:nvSpPr>
          <p:cNvPr id="110" name="Google Shape;110;p18"/>
          <p:cNvSpPr txBox="1"/>
          <p:nvPr/>
        </p:nvSpPr>
        <p:spPr>
          <a:xfrm>
            <a:off x="3454050" y="4542650"/>
            <a:ext cx="2235900" cy="4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Overall F1 Score: 0.9404</a:t>
            </a:r>
            <a:endParaRPr>
              <a:latin typeface="Old Standard TT"/>
              <a:ea typeface="Old Standard TT"/>
              <a:cs typeface="Old Standard TT"/>
              <a:sym typeface="Old Standard TT"/>
            </a:endParaRPr>
          </a:p>
        </p:txBody>
      </p:sp>
      <p:graphicFrame>
        <p:nvGraphicFramePr>
          <p:cNvPr id="111" name="Google Shape;111;p18"/>
          <p:cNvGraphicFramePr/>
          <p:nvPr/>
        </p:nvGraphicFramePr>
        <p:xfrm>
          <a:off x="1472100" y="1468525"/>
          <a:ext cx="6199800" cy="2432825"/>
        </p:xfrm>
        <a:graphic>
          <a:graphicData uri="http://schemas.openxmlformats.org/drawingml/2006/table">
            <a:tbl>
              <a:tblPr>
                <a:noFill/>
                <a:tableStyleId>{FD49AEFA-B793-455B-BA72-C860A6D0903F}</a:tableStyleId>
              </a:tblPr>
              <a:tblGrid>
                <a:gridCol w="1033300">
                  <a:extLst>
                    <a:ext uri="{9D8B030D-6E8A-4147-A177-3AD203B41FA5}">
                      <a16:colId xmlns:a16="http://schemas.microsoft.com/office/drawing/2014/main" val="20000"/>
                    </a:ext>
                  </a:extLst>
                </a:gridCol>
                <a:gridCol w="1033300">
                  <a:extLst>
                    <a:ext uri="{9D8B030D-6E8A-4147-A177-3AD203B41FA5}">
                      <a16:colId xmlns:a16="http://schemas.microsoft.com/office/drawing/2014/main" val="20001"/>
                    </a:ext>
                  </a:extLst>
                </a:gridCol>
                <a:gridCol w="1033300">
                  <a:extLst>
                    <a:ext uri="{9D8B030D-6E8A-4147-A177-3AD203B41FA5}">
                      <a16:colId xmlns:a16="http://schemas.microsoft.com/office/drawing/2014/main" val="20002"/>
                    </a:ext>
                  </a:extLst>
                </a:gridCol>
                <a:gridCol w="1033300">
                  <a:extLst>
                    <a:ext uri="{9D8B030D-6E8A-4147-A177-3AD203B41FA5}">
                      <a16:colId xmlns:a16="http://schemas.microsoft.com/office/drawing/2014/main" val="20003"/>
                    </a:ext>
                  </a:extLst>
                </a:gridCol>
                <a:gridCol w="1033300">
                  <a:extLst>
                    <a:ext uri="{9D8B030D-6E8A-4147-A177-3AD203B41FA5}">
                      <a16:colId xmlns:a16="http://schemas.microsoft.com/office/drawing/2014/main" val="20004"/>
                    </a:ext>
                  </a:extLst>
                </a:gridCol>
                <a:gridCol w="1033300">
                  <a:extLst>
                    <a:ext uri="{9D8B030D-6E8A-4147-A177-3AD203B41FA5}">
                      <a16:colId xmlns:a16="http://schemas.microsoft.com/office/drawing/2014/main" val="20005"/>
                    </a:ext>
                  </a:extLst>
                </a:gridCol>
              </a:tblGrid>
              <a:tr h="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Tanzania</a:t>
                      </a:r>
                      <a:endParaRPr/>
                    </a:p>
                  </a:txBody>
                  <a:tcPr marL="91425" marR="91425" marT="91425" marB="91425"/>
                </a:tc>
                <a:tc>
                  <a:txBody>
                    <a:bodyPr/>
                    <a:lstStyle/>
                    <a:p>
                      <a:pPr marL="0" lvl="0" indent="0" algn="l" rtl="0">
                        <a:spcBef>
                          <a:spcPts val="0"/>
                        </a:spcBef>
                        <a:spcAft>
                          <a:spcPts val="0"/>
                        </a:spcAft>
                        <a:buNone/>
                      </a:pPr>
                      <a:r>
                        <a:rPr lang="en"/>
                        <a:t>Thailand</a:t>
                      </a:r>
                      <a:endParaRPr/>
                    </a:p>
                  </a:txBody>
                  <a:tcPr marL="91425" marR="91425" marT="91425" marB="91425"/>
                </a:tc>
                <a:tc>
                  <a:txBody>
                    <a:bodyPr/>
                    <a:lstStyle/>
                    <a:p>
                      <a:pPr marL="0" lvl="0" indent="0" algn="l" rtl="0">
                        <a:spcBef>
                          <a:spcPts val="0"/>
                        </a:spcBef>
                        <a:spcAft>
                          <a:spcPts val="0"/>
                        </a:spcAft>
                        <a:buNone/>
                      </a:pPr>
                      <a:r>
                        <a:rPr lang="en"/>
                        <a:t>USA</a:t>
                      </a:r>
                      <a:endParaRPr/>
                    </a:p>
                  </a:txBody>
                  <a:tcPr marL="91425" marR="91425" marT="91425" marB="91425"/>
                </a:tc>
                <a:tc>
                  <a:txBody>
                    <a:bodyPr/>
                    <a:lstStyle/>
                    <a:p>
                      <a:pPr marL="0" lvl="0" indent="0" algn="l" rtl="0">
                        <a:spcBef>
                          <a:spcPts val="0"/>
                        </a:spcBef>
                        <a:spcAft>
                          <a:spcPts val="0"/>
                        </a:spcAft>
                        <a:buNone/>
                      </a:pPr>
                      <a:r>
                        <a:rPr lang="en"/>
                        <a:t>Uganda</a:t>
                      </a:r>
                      <a:endParaRPr/>
                    </a:p>
                  </a:txBody>
                  <a:tcPr marL="91425" marR="91425" marT="91425" marB="91425"/>
                </a:tc>
                <a:tc>
                  <a:txBody>
                    <a:bodyPr/>
                    <a:lstStyle/>
                    <a:p>
                      <a:pPr marL="0" lvl="0" indent="0" algn="l" rtl="0">
                        <a:spcBef>
                          <a:spcPts val="0"/>
                        </a:spcBef>
                        <a:spcAft>
                          <a:spcPts val="0"/>
                        </a:spcAft>
                        <a:buNone/>
                      </a:pPr>
                      <a:r>
                        <a:rPr lang="en"/>
                        <a:t>UK</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t>Tanzania</a:t>
                      </a:r>
                      <a:endParaRPr/>
                    </a:p>
                  </a:txBody>
                  <a:tcPr marL="91425" marR="91425" marT="91425" marB="91425"/>
                </a:tc>
                <a:tc>
                  <a:txBody>
                    <a:bodyPr/>
                    <a:lstStyle/>
                    <a:p>
                      <a:pPr marL="0" lvl="0" indent="0" algn="r" rtl="0">
                        <a:lnSpc>
                          <a:spcPct val="115000"/>
                        </a:lnSpc>
                        <a:spcBef>
                          <a:spcPts val="0"/>
                        </a:spcBef>
                        <a:spcAft>
                          <a:spcPts val="0"/>
                        </a:spcAft>
                        <a:buNone/>
                      </a:pPr>
                      <a:r>
                        <a:rPr lang="en"/>
                        <a:t>0.9</a:t>
                      </a:r>
                      <a:endParaRPr/>
                    </a:p>
                  </a:txBody>
                  <a:tcPr marL="91425" marR="91425" marT="91425" marB="91425">
                    <a:solidFill>
                      <a:srgbClr val="73C37C"/>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0.0002</a:t>
                      </a:r>
                      <a:endParaRPr/>
                    </a:p>
                  </a:txBody>
                  <a:tcPr marL="91425" marR="91425" marT="91425" marB="91425">
                    <a:solidFill>
                      <a:srgbClr val="FFEB84"/>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t>Thailand</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0.6642</a:t>
                      </a:r>
                      <a:endParaRPr/>
                    </a:p>
                  </a:txBody>
                  <a:tcPr marL="91425" marR="91425" marT="91425" marB="91425">
                    <a:solidFill>
                      <a:srgbClr val="98CE7F"/>
                    </a:solidFill>
                  </a:tcPr>
                </a:tc>
                <a:tc>
                  <a:txBody>
                    <a:bodyPr/>
                    <a:lstStyle/>
                    <a:p>
                      <a:pPr marL="0" lvl="0" indent="0" algn="r" rtl="0">
                        <a:lnSpc>
                          <a:spcPct val="115000"/>
                        </a:lnSpc>
                        <a:spcBef>
                          <a:spcPts val="0"/>
                        </a:spcBef>
                        <a:spcAft>
                          <a:spcPts val="0"/>
                        </a:spcAft>
                        <a:buNone/>
                      </a:pPr>
                      <a:r>
                        <a:rPr lang="en"/>
                        <a:t>0.0032</a:t>
                      </a:r>
                      <a:endParaRPr/>
                    </a:p>
                  </a:txBody>
                  <a:tcPr marL="91425" marR="91425" marT="91425" marB="91425">
                    <a:solidFill>
                      <a:srgbClr val="FFEB84"/>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a:t>USA</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0.9995</a:t>
                      </a:r>
                      <a:endParaRPr/>
                    </a:p>
                  </a:txBody>
                  <a:tcPr marL="91425" marR="91425" marT="91425" marB="91425">
                    <a:solidFill>
                      <a:srgbClr val="64BF7C"/>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a:t>Uganda</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0.0003</a:t>
                      </a:r>
                      <a:endParaRPr/>
                    </a:p>
                  </a:txBody>
                  <a:tcPr marL="91425" marR="91425" marT="91425" marB="91425">
                    <a:solidFill>
                      <a:srgbClr val="FFEB84"/>
                    </a:solidFill>
                  </a:tcPr>
                </a:tc>
                <a:tc>
                  <a:txBody>
                    <a:bodyPr/>
                    <a:lstStyle/>
                    <a:p>
                      <a:pPr marL="0" lvl="0" indent="0" algn="r" rtl="0">
                        <a:lnSpc>
                          <a:spcPct val="115000"/>
                        </a:lnSpc>
                        <a:spcBef>
                          <a:spcPts val="0"/>
                        </a:spcBef>
                        <a:spcAft>
                          <a:spcPts val="0"/>
                        </a:spcAft>
                        <a:buNone/>
                      </a:pPr>
                      <a:r>
                        <a:rPr lang="en"/>
                        <a:t>0.84</a:t>
                      </a:r>
                      <a:endParaRPr/>
                    </a:p>
                  </a:txBody>
                  <a:tcPr marL="91425" marR="91425" marT="91425" marB="91425">
                    <a:solidFill>
                      <a:srgbClr val="7CC67D"/>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a:t>UK</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1</a:t>
                      </a:r>
                      <a:endParaRPr/>
                    </a:p>
                  </a:txBody>
                  <a:tcPr marL="91425" marR="91425" marT="91425" marB="91425">
                    <a:solidFill>
                      <a:srgbClr val="63BE7B"/>
                    </a:solidFill>
                  </a:tcPr>
                </a:tc>
                <a:extLst>
                  <a:ext uri="{0D108BD9-81ED-4DB2-BD59-A6C34878D82A}">
                    <a16:rowId xmlns:a16="http://schemas.microsoft.com/office/drawing/2014/main" val="10005"/>
                  </a:ext>
                </a:extLst>
              </a:tr>
            </a:tbl>
          </a:graphicData>
        </a:graphic>
      </p:graphicFrame>
      <p:sp>
        <p:nvSpPr>
          <p:cNvPr id="112" name="Google Shape;112;p18"/>
          <p:cNvSpPr txBox="1"/>
          <p:nvPr/>
        </p:nvSpPr>
        <p:spPr>
          <a:xfrm>
            <a:off x="214000" y="2309250"/>
            <a:ext cx="1409400" cy="5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ld Standard TT"/>
                <a:ea typeface="Old Standard TT"/>
                <a:cs typeface="Old Standard TT"/>
                <a:sym typeface="Old Standard TT"/>
              </a:rPr>
              <a:t>Country Predictions</a:t>
            </a:r>
            <a:endParaRPr b="1">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p:nvPr/>
        </p:nvSpPr>
        <p:spPr>
          <a:xfrm>
            <a:off x="311700" y="0"/>
            <a:ext cx="8520600" cy="61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000"/>
              <a:buFont typeface="Old Standard TT"/>
              <a:buNone/>
            </a:pPr>
            <a:r>
              <a:rPr lang="en" sz="3200" b="1" dirty="0">
                <a:solidFill>
                  <a:schemeClr val="dk1"/>
                </a:solidFill>
                <a:latin typeface="Old Standard TT"/>
                <a:ea typeface="Old Standard TT"/>
                <a:cs typeface="Old Standard TT"/>
                <a:sym typeface="Old Standard TT"/>
              </a:rPr>
              <a:t>State Predictions Heatmap(</a:t>
            </a:r>
            <a:r>
              <a:rPr lang="en-US" sz="3200" b="1" dirty="0">
                <a:solidFill>
                  <a:schemeClr val="dk1"/>
                </a:solidFill>
                <a:latin typeface="Old Standard TT"/>
                <a:ea typeface="Old Standard TT"/>
                <a:cs typeface="Old Standard TT"/>
                <a:sym typeface="Old Standard TT"/>
              </a:rPr>
              <a:t>RF)</a:t>
            </a:r>
            <a:r>
              <a:rPr lang="en" sz="3200" b="1" dirty="0">
                <a:solidFill>
                  <a:schemeClr val="dk1"/>
                </a:solidFill>
                <a:latin typeface="Old Standard TT"/>
                <a:ea typeface="Old Standard TT"/>
                <a:cs typeface="Old Standard TT"/>
                <a:sym typeface="Old Standard TT"/>
              </a:rPr>
              <a:t>  </a:t>
            </a:r>
            <a:endParaRPr dirty="0"/>
          </a:p>
        </p:txBody>
      </p:sp>
      <p:sp>
        <p:nvSpPr>
          <p:cNvPr id="118" name="Google Shape;118;p19"/>
          <p:cNvSpPr txBox="1"/>
          <p:nvPr/>
        </p:nvSpPr>
        <p:spPr>
          <a:xfrm>
            <a:off x="6538250" y="1468525"/>
            <a:ext cx="1630800" cy="17712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19" name="Google Shape;119;p19"/>
          <p:cNvSpPr txBox="1"/>
          <p:nvPr/>
        </p:nvSpPr>
        <p:spPr>
          <a:xfrm>
            <a:off x="3480000" y="749925"/>
            <a:ext cx="2184000" cy="2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ld Standard TT"/>
                <a:ea typeface="Old Standard TT"/>
                <a:cs typeface="Old Standard TT"/>
                <a:sym typeface="Old Standard TT"/>
              </a:rPr>
              <a:t>Actual State Labels</a:t>
            </a:r>
            <a:endParaRPr b="1">
              <a:latin typeface="Old Standard TT"/>
              <a:ea typeface="Old Standard TT"/>
              <a:cs typeface="Old Standard TT"/>
              <a:sym typeface="Old Standard TT"/>
            </a:endParaRPr>
          </a:p>
        </p:txBody>
      </p:sp>
      <p:sp>
        <p:nvSpPr>
          <p:cNvPr id="120" name="Google Shape;120;p19"/>
          <p:cNvSpPr txBox="1"/>
          <p:nvPr/>
        </p:nvSpPr>
        <p:spPr>
          <a:xfrm>
            <a:off x="3454050" y="4542650"/>
            <a:ext cx="2235900" cy="4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Overall F1 Score: </a:t>
            </a:r>
            <a:r>
              <a:rPr lang="en">
                <a:solidFill>
                  <a:schemeClr val="dk1"/>
                </a:solidFill>
                <a:highlight>
                  <a:srgbClr val="FFFFFF"/>
                </a:highlight>
                <a:latin typeface="Old Standard TT"/>
                <a:ea typeface="Old Standard TT"/>
                <a:cs typeface="Old Standard TT"/>
                <a:sym typeface="Old Standard TT"/>
              </a:rPr>
              <a:t>0.8683</a:t>
            </a:r>
            <a:endParaRPr>
              <a:solidFill>
                <a:schemeClr val="dk1"/>
              </a:solidFill>
              <a:highlight>
                <a:srgbClr val="FFFFFF"/>
              </a:highlight>
              <a:latin typeface="Old Standard TT"/>
              <a:ea typeface="Old Standard TT"/>
              <a:cs typeface="Old Standard TT"/>
              <a:sym typeface="Old Standard TT"/>
            </a:endParaRPr>
          </a:p>
          <a:p>
            <a:pPr marL="0" lvl="0" indent="0" algn="l" rtl="0">
              <a:spcBef>
                <a:spcPts val="0"/>
              </a:spcBef>
              <a:spcAft>
                <a:spcPts val="0"/>
              </a:spcAft>
              <a:buNone/>
            </a:pPr>
            <a:r>
              <a:rPr lang="en">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
        <p:nvSpPr>
          <p:cNvPr id="121" name="Google Shape;121;p19"/>
          <p:cNvSpPr txBox="1"/>
          <p:nvPr/>
        </p:nvSpPr>
        <p:spPr>
          <a:xfrm>
            <a:off x="29525" y="2321300"/>
            <a:ext cx="1409400" cy="5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ld Standard TT"/>
                <a:ea typeface="Old Standard TT"/>
                <a:cs typeface="Old Standard TT"/>
                <a:sym typeface="Old Standard TT"/>
              </a:rPr>
              <a:t>State Predictions</a:t>
            </a:r>
            <a:endParaRPr b="1">
              <a:latin typeface="Old Standard TT"/>
              <a:ea typeface="Old Standard TT"/>
              <a:cs typeface="Old Standard TT"/>
              <a:sym typeface="Old Standard TT"/>
            </a:endParaRPr>
          </a:p>
        </p:txBody>
      </p:sp>
      <p:graphicFrame>
        <p:nvGraphicFramePr>
          <p:cNvPr id="122" name="Google Shape;122;p19"/>
          <p:cNvGraphicFramePr/>
          <p:nvPr/>
        </p:nvGraphicFramePr>
        <p:xfrm>
          <a:off x="1229825" y="1288850"/>
          <a:ext cx="7764250" cy="2646185"/>
        </p:xfrm>
        <a:graphic>
          <a:graphicData uri="http://schemas.openxmlformats.org/drawingml/2006/table">
            <a:tbl>
              <a:tblPr>
                <a:noFill/>
                <a:tableStyleId>{FD49AEFA-B793-455B-BA72-C860A6D0903F}</a:tableStyleId>
              </a:tblPr>
              <a:tblGrid>
                <a:gridCol w="1617550">
                  <a:extLst>
                    <a:ext uri="{9D8B030D-6E8A-4147-A177-3AD203B41FA5}">
                      <a16:colId xmlns:a16="http://schemas.microsoft.com/office/drawing/2014/main" val="20000"/>
                    </a:ext>
                  </a:extLst>
                </a:gridCol>
                <a:gridCol w="1617550">
                  <a:extLst>
                    <a:ext uri="{9D8B030D-6E8A-4147-A177-3AD203B41FA5}">
                      <a16:colId xmlns:a16="http://schemas.microsoft.com/office/drawing/2014/main" val="20001"/>
                    </a:ext>
                  </a:extLst>
                </a:gridCol>
                <a:gridCol w="1071625">
                  <a:extLst>
                    <a:ext uri="{9D8B030D-6E8A-4147-A177-3AD203B41FA5}">
                      <a16:colId xmlns:a16="http://schemas.microsoft.com/office/drawing/2014/main" val="20002"/>
                    </a:ext>
                  </a:extLst>
                </a:gridCol>
                <a:gridCol w="1172725">
                  <a:extLst>
                    <a:ext uri="{9D8B030D-6E8A-4147-A177-3AD203B41FA5}">
                      <a16:colId xmlns:a16="http://schemas.microsoft.com/office/drawing/2014/main" val="20003"/>
                    </a:ext>
                  </a:extLst>
                </a:gridCol>
                <a:gridCol w="1152500">
                  <a:extLst>
                    <a:ext uri="{9D8B030D-6E8A-4147-A177-3AD203B41FA5}">
                      <a16:colId xmlns:a16="http://schemas.microsoft.com/office/drawing/2014/main" val="20004"/>
                    </a:ext>
                  </a:extLst>
                </a:gridCol>
                <a:gridCol w="1132300">
                  <a:extLst>
                    <a:ext uri="{9D8B030D-6E8A-4147-A177-3AD203B41FA5}">
                      <a16:colId xmlns:a16="http://schemas.microsoft.com/office/drawing/2014/main" val="20005"/>
                    </a:ext>
                  </a:extLst>
                </a:gridCol>
              </a:tblGrid>
              <a:tr h="3429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Uttarakhand</a:t>
                      </a:r>
                      <a:endParaRPr/>
                    </a:p>
                  </a:txBody>
                  <a:tcPr marL="91425" marR="91425" marT="91425" marB="91425"/>
                </a:tc>
                <a:tc>
                  <a:txBody>
                    <a:bodyPr/>
                    <a:lstStyle/>
                    <a:p>
                      <a:pPr marL="0" lvl="0" indent="0" algn="l" rtl="0">
                        <a:spcBef>
                          <a:spcPts val="0"/>
                        </a:spcBef>
                        <a:spcAft>
                          <a:spcPts val="0"/>
                        </a:spcAft>
                        <a:buNone/>
                      </a:pPr>
                      <a:r>
                        <a:rPr lang="en"/>
                        <a:t>West Bengal</a:t>
                      </a:r>
                      <a:endParaRPr/>
                    </a:p>
                  </a:txBody>
                  <a:tcPr marL="91425" marR="91425" marT="91425" marB="91425"/>
                </a:tc>
                <a:tc>
                  <a:txBody>
                    <a:bodyPr/>
                    <a:lstStyle/>
                    <a:p>
                      <a:pPr marL="0" lvl="0" indent="0" algn="l" rtl="0">
                        <a:spcBef>
                          <a:spcPts val="0"/>
                        </a:spcBef>
                        <a:spcAft>
                          <a:spcPts val="0"/>
                        </a:spcAft>
                        <a:buNone/>
                      </a:pPr>
                      <a:r>
                        <a:rPr lang="en"/>
                        <a:t>Western Cape</a:t>
                      </a:r>
                      <a:endParaRPr/>
                    </a:p>
                  </a:txBody>
                  <a:tcPr marL="91425" marR="91425" marT="91425" marB="91425"/>
                </a:tc>
                <a:tc>
                  <a:txBody>
                    <a:bodyPr/>
                    <a:lstStyle/>
                    <a:p>
                      <a:pPr marL="0" lvl="0" indent="0" algn="l" rtl="0">
                        <a:spcBef>
                          <a:spcPts val="0"/>
                        </a:spcBef>
                        <a:spcAft>
                          <a:spcPts val="0"/>
                        </a:spcAft>
                        <a:buNone/>
                      </a:pPr>
                      <a:r>
                        <a:rPr lang="en"/>
                        <a:t>Xinjang Uygur</a:t>
                      </a:r>
                      <a:endParaRPr/>
                    </a:p>
                  </a:txBody>
                  <a:tcPr marL="91425" marR="91425" marT="91425" marB="91425"/>
                </a:tc>
                <a:tc>
                  <a:txBody>
                    <a:bodyPr/>
                    <a:lstStyle/>
                    <a:p>
                      <a:pPr marL="0" lvl="0" indent="0" algn="l" rtl="0">
                        <a:spcBef>
                          <a:spcPts val="0"/>
                        </a:spcBef>
                        <a:spcAft>
                          <a:spcPts val="0"/>
                        </a:spcAft>
                        <a:buNone/>
                      </a:pPr>
                      <a:r>
                        <a:rPr lang="en"/>
                        <a:t>Yunnan</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t>Uttarakhand</a:t>
                      </a:r>
                      <a:endParaRPr/>
                    </a:p>
                  </a:txBody>
                  <a:tcPr marL="91425" marR="91425" marT="91425" marB="91425"/>
                </a:tc>
                <a:tc>
                  <a:txBody>
                    <a:bodyPr/>
                    <a:lstStyle/>
                    <a:p>
                      <a:pPr marL="0" lvl="0" indent="0" algn="r" rtl="0">
                        <a:lnSpc>
                          <a:spcPct val="115000"/>
                        </a:lnSpc>
                        <a:spcBef>
                          <a:spcPts val="0"/>
                        </a:spcBef>
                        <a:spcAft>
                          <a:spcPts val="0"/>
                        </a:spcAft>
                        <a:buNone/>
                      </a:pPr>
                      <a:r>
                        <a:rPr lang="en"/>
                        <a:t>0.5455</a:t>
                      </a:r>
                      <a:endParaRPr/>
                    </a:p>
                  </a:txBody>
                  <a:tcPr marL="91425" marR="91425" marT="91425" marB="91425">
                    <a:solidFill>
                      <a:srgbClr val="AAD380"/>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1"/>
                  </a:ext>
                </a:extLst>
              </a:tr>
              <a:tr h="342900">
                <a:tc>
                  <a:txBody>
                    <a:bodyPr/>
                    <a:lstStyle/>
                    <a:p>
                      <a:pPr marL="0" lvl="0" indent="0" algn="l" rtl="0">
                        <a:spcBef>
                          <a:spcPts val="0"/>
                        </a:spcBef>
                        <a:spcAft>
                          <a:spcPts val="0"/>
                        </a:spcAft>
                        <a:buNone/>
                      </a:pPr>
                      <a:r>
                        <a:rPr lang="en"/>
                        <a:t>West Bengal</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0.9286</a:t>
                      </a:r>
                      <a:endParaRPr/>
                    </a:p>
                  </a:txBody>
                  <a:tcPr marL="91425" marR="91425" marT="91425" marB="91425">
                    <a:solidFill>
                      <a:srgbClr val="6FC27C"/>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2"/>
                  </a:ext>
                </a:extLst>
              </a:tr>
              <a:tr h="342900">
                <a:tc>
                  <a:txBody>
                    <a:bodyPr/>
                    <a:lstStyle/>
                    <a:p>
                      <a:pPr marL="0" lvl="0" indent="0" algn="l" rtl="0">
                        <a:spcBef>
                          <a:spcPts val="0"/>
                        </a:spcBef>
                        <a:spcAft>
                          <a:spcPts val="0"/>
                        </a:spcAft>
                        <a:buNone/>
                      </a:pPr>
                      <a:r>
                        <a:rPr lang="en"/>
                        <a:t>Western Cape</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1</a:t>
                      </a:r>
                      <a:endParaRPr/>
                    </a:p>
                  </a:txBody>
                  <a:tcPr marL="91425" marR="91425" marT="91425" marB="91425">
                    <a:solidFill>
                      <a:srgbClr val="63BE7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3"/>
                  </a:ext>
                </a:extLst>
              </a:tr>
              <a:tr h="342900">
                <a:tc>
                  <a:txBody>
                    <a:bodyPr/>
                    <a:lstStyle/>
                    <a:p>
                      <a:pPr marL="0" lvl="0" indent="0" algn="l" rtl="0">
                        <a:spcBef>
                          <a:spcPts val="0"/>
                        </a:spcBef>
                        <a:spcAft>
                          <a:spcPts val="0"/>
                        </a:spcAft>
                        <a:buNone/>
                      </a:pPr>
                      <a:r>
                        <a:rPr lang="en"/>
                        <a:t>Xinjang Uygur</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0.7727</a:t>
                      </a:r>
                      <a:endParaRPr/>
                    </a:p>
                  </a:txBody>
                  <a:tcPr marL="91425" marR="91425" marT="91425" marB="91425">
                    <a:solidFill>
                      <a:srgbClr val="87C97E"/>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a:t>Yunnan</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0.8378</a:t>
                      </a:r>
                      <a:endParaRPr/>
                    </a:p>
                  </a:txBody>
                  <a:tcPr marL="91425" marR="91425" marT="91425" marB="91425">
                    <a:solidFill>
                      <a:srgbClr val="7DC67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311700" y="0"/>
            <a:ext cx="8520600" cy="61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000"/>
              <a:buFont typeface="Old Standard TT"/>
              <a:buNone/>
            </a:pPr>
            <a:r>
              <a:rPr lang="en" sz="3200" b="1" dirty="0">
                <a:solidFill>
                  <a:schemeClr val="dk1"/>
                </a:solidFill>
                <a:latin typeface="Old Standard TT"/>
                <a:ea typeface="Old Standard TT"/>
                <a:cs typeface="Old Standard TT"/>
                <a:sym typeface="Old Standard TT"/>
              </a:rPr>
              <a:t>City Predictions Heatmap  (</a:t>
            </a:r>
            <a:r>
              <a:rPr lang="en-US" sz="3200" b="1" dirty="0">
                <a:solidFill>
                  <a:schemeClr val="dk1"/>
                </a:solidFill>
                <a:latin typeface="Old Standard TT"/>
                <a:ea typeface="Old Standard TT"/>
                <a:cs typeface="Old Standard TT"/>
                <a:sym typeface="Old Standard TT"/>
              </a:rPr>
              <a:t>RF)</a:t>
            </a:r>
            <a:r>
              <a:rPr lang="en" sz="3200" b="1" dirty="0">
                <a:solidFill>
                  <a:schemeClr val="dk1"/>
                </a:solidFill>
                <a:latin typeface="Old Standard TT"/>
                <a:ea typeface="Old Standard TT"/>
                <a:cs typeface="Old Standard TT"/>
                <a:sym typeface="Old Standard TT"/>
              </a:rPr>
              <a:t> </a:t>
            </a:r>
            <a:endParaRPr dirty="0"/>
          </a:p>
        </p:txBody>
      </p:sp>
      <p:sp>
        <p:nvSpPr>
          <p:cNvPr id="128" name="Google Shape;128;p20"/>
          <p:cNvSpPr txBox="1"/>
          <p:nvPr/>
        </p:nvSpPr>
        <p:spPr>
          <a:xfrm>
            <a:off x="6538250" y="1468525"/>
            <a:ext cx="1630800" cy="17712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29" name="Google Shape;129;p20"/>
          <p:cNvSpPr txBox="1"/>
          <p:nvPr/>
        </p:nvSpPr>
        <p:spPr>
          <a:xfrm>
            <a:off x="3480000" y="749925"/>
            <a:ext cx="2184000" cy="2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ld Standard TT"/>
                <a:ea typeface="Old Standard TT"/>
                <a:cs typeface="Old Standard TT"/>
                <a:sym typeface="Old Standard TT"/>
              </a:rPr>
              <a:t>Actual City Labels</a:t>
            </a:r>
            <a:endParaRPr b="1">
              <a:latin typeface="Old Standard TT"/>
              <a:ea typeface="Old Standard TT"/>
              <a:cs typeface="Old Standard TT"/>
              <a:sym typeface="Old Standard TT"/>
            </a:endParaRPr>
          </a:p>
        </p:txBody>
      </p:sp>
      <p:sp>
        <p:nvSpPr>
          <p:cNvPr id="130" name="Google Shape;130;p20"/>
          <p:cNvSpPr txBox="1"/>
          <p:nvPr/>
        </p:nvSpPr>
        <p:spPr>
          <a:xfrm>
            <a:off x="3454050" y="4542650"/>
            <a:ext cx="2235900" cy="4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ld Standard TT"/>
                <a:ea typeface="Old Standard TT"/>
                <a:cs typeface="Old Standard TT"/>
                <a:sym typeface="Old Standard TT"/>
              </a:rPr>
              <a:t>Overall F1 Score: </a:t>
            </a:r>
            <a:r>
              <a:rPr lang="en">
                <a:solidFill>
                  <a:schemeClr val="dk1"/>
                </a:solidFill>
                <a:highlight>
                  <a:srgbClr val="FFFFFF"/>
                </a:highlight>
                <a:latin typeface="Old Standard TT"/>
                <a:ea typeface="Old Standard TT"/>
                <a:cs typeface="Old Standard TT"/>
                <a:sym typeface="Old Standard TT"/>
              </a:rPr>
              <a:t>0.8881</a:t>
            </a:r>
            <a:endParaRPr>
              <a:solidFill>
                <a:schemeClr val="dk1"/>
              </a:solidFill>
              <a:highlight>
                <a:srgbClr val="FFFFFF"/>
              </a:highlight>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31" name="Google Shape;131;p20"/>
          <p:cNvSpPr txBox="1"/>
          <p:nvPr/>
        </p:nvSpPr>
        <p:spPr>
          <a:xfrm>
            <a:off x="0" y="2365575"/>
            <a:ext cx="1409400" cy="5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ld Standard TT"/>
                <a:ea typeface="Old Standard TT"/>
                <a:cs typeface="Old Standard TT"/>
                <a:sym typeface="Old Standard TT"/>
              </a:rPr>
              <a:t>City Predictions</a:t>
            </a:r>
            <a:endParaRPr b="1">
              <a:latin typeface="Old Standard TT"/>
              <a:ea typeface="Old Standard TT"/>
              <a:cs typeface="Old Standard TT"/>
              <a:sym typeface="Old Standard TT"/>
            </a:endParaRPr>
          </a:p>
        </p:txBody>
      </p:sp>
      <p:graphicFrame>
        <p:nvGraphicFramePr>
          <p:cNvPr id="132" name="Google Shape;132;p20"/>
          <p:cNvGraphicFramePr/>
          <p:nvPr/>
        </p:nvGraphicFramePr>
        <p:xfrm>
          <a:off x="1020600" y="1333125"/>
          <a:ext cx="7186175" cy="2646185"/>
        </p:xfrm>
        <a:graphic>
          <a:graphicData uri="http://schemas.openxmlformats.org/drawingml/2006/table">
            <a:tbl>
              <a:tblPr>
                <a:noFill/>
                <a:tableStyleId>{FD49AEFA-B793-455B-BA72-C860A6D0903F}</a:tableStyleId>
              </a:tblPr>
              <a:tblGrid>
                <a:gridCol w="1350550">
                  <a:extLst>
                    <a:ext uri="{9D8B030D-6E8A-4147-A177-3AD203B41FA5}">
                      <a16:colId xmlns:a16="http://schemas.microsoft.com/office/drawing/2014/main" val="20000"/>
                    </a:ext>
                  </a:extLst>
                </a:gridCol>
                <a:gridCol w="1350550">
                  <a:extLst>
                    <a:ext uri="{9D8B030D-6E8A-4147-A177-3AD203B41FA5}">
                      <a16:colId xmlns:a16="http://schemas.microsoft.com/office/drawing/2014/main" val="20001"/>
                    </a:ext>
                  </a:extLst>
                </a:gridCol>
                <a:gridCol w="1100425">
                  <a:extLst>
                    <a:ext uri="{9D8B030D-6E8A-4147-A177-3AD203B41FA5}">
                      <a16:colId xmlns:a16="http://schemas.microsoft.com/office/drawing/2014/main" val="20002"/>
                    </a:ext>
                  </a:extLst>
                </a:gridCol>
                <a:gridCol w="1167125">
                  <a:extLst>
                    <a:ext uri="{9D8B030D-6E8A-4147-A177-3AD203B41FA5}">
                      <a16:colId xmlns:a16="http://schemas.microsoft.com/office/drawing/2014/main" val="20003"/>
                    </a:ext>
                  </a:extLst>
                </a:gridCol>
                <a:gridCol w="1150450">
                  <a:extLst>
                    <a:ext uri="{9D8B030D-6E8A-4147-A177-3AD203B41FA5}">
                      <a16:colId xmlns:a16="http://schemas.microsoft.com/office/drawing/2014/main" val="20004"/>
                    </a:ext>
                  </a:extLst>
                </a:gridCol>
                <a:gridCol w="1067075">
                  <a:extLst>
                    <a:ext uri="{9D8B030D-6E8A-4147-A177-3AD203B41FA5}">
                      <a16:colId xmlns:a16="http://schemas.microsoft.com/office/drawing/2014/main" val="20005"/>
                    </a:ext>
                  </a:extLst>
                </a:gridCol>
              </a:tblGrid>
              <a:tr h="3429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Yangpyeong</a:t>
                      </a:r>
                      <a:endParaRPr/>
                    </a:p>
                  </a:txBody>
                  <a:tcPr marL="91425" marR="91425" marT="91425" marB="91425"/>
                </a:tc>
                <a:tc>
                  <a:txBody>
                    <a:bodyPr/>
                    <a:lstStyle/>
                    <a:p>
                      <a:pPr marL="0" lvl="0" indent="0" algn="l" rtl="0">
                        <a:spcBef>
                          <a:spcPts val="0"/>
                        </a:spcBef>
                        <a:spcAft>
                          <a:spcPts val="0"/>
                        </a:spcAft>
                        <a:buNone/>
                      </a:pPr>
                      <a:r>
                        <a:rPr lang="en"/>
                        <a:t>Yili Prefecture</a:t>
                      </a:r>
                      <a:endParaRPr/>
                    </a:p>
                  </a:txBody>
                  <a:tcPr marL="91425" marR="91425" marT="91425" marB="91425"/>
                </a:tc>
                <a:tc>
                  <a:txBody>
                    <a:bodyPr/>
                    <a:lstStyle/>
                    <a:p>
                      <a:pPr marL="0" lvl="0" indent="0" algn="l" rtl="0">
                        <a:spcBef>
                          <a:spcPts val="0"/>
                        </a:spcBef>
                        <a:spcAft>
                          <a:spcPts val="0"/>
                        </a:spcAft>
                        <a:buNone/>
                      </a:pPr>
                      <a:r>
                        <a:rPr lang="en"/>
                        <a:t>Yogjakarta</a:t>
                      </a:r>
                      <a:endParaRPr/>
                    </a:p>
                  </a:txBody>
                  <a:tcPr marL="91425" marR="91425" marT="91425" marB="91425"/>
                </a:tc>
                <a:tc>
                  <a:txBody>
                    <a:bodyPr/>
                    <a:lstStyle/>
                    <a:p>
                      <a:pPr marL="0" lvl="0" indent="0" algn="l" rtl="0">
                        <a:spcBef>
                          <a:spcPts val="0"/>
                        </a:spcBef>
                        <a:spcAft>
                          <a:spcPts val="0"/>
                        </a:spcAft>
                        <a:buNone/>
                      </a:pPr>
                      <a:r>
                        <a:rPr lang="en"/>
                        <a:t>Yokohama</a:t>
                      </a:r>
                      <a:endParaRPr/>
                    </a:p>
                  </a:txBody>
                  <a:tcPr marL="91425" marR="91425" marT="91425" marB="91425"/>
                </a:tc>
                <a:tc>
                  <a:txBody>
                    <a:bodyPr/>
                    <a:lstStyle/>
                    <a:p>
                      <a:pPr marL="0" lvl="0" indent="0" algn="l" rtl="0">
                        <a:spcBef>
                          <a:spcPts val="0"/>
                        </a:spcBef>
                        <a:spcAft>
                          <a:spcPts val="0"/>
                        </a:spcAft>
                        <a:buNone/>
                      </a:pPr>
                      <a:r>
                        <a:rPr lang="en"/>
                        <a:t>Zhenzhou</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t>Yangpyeong</a:t>
                      </a:r>
                      <a:endParaRPr/>
                    </a:p>
                  </a:txBody>
                  <a:tcPr marL="91425" marR="91425" marT="91425" marB="91425"/>
                </a:tc>
                <a:tc>
                  <a:txBody>
                    <a:bodyPr/>
                    <a:lstStyle/>
                    <a:p>
                      <a:pPr marL="0" lvl="0" indent="0" algn="r" rtl="0">
                        <a:lnSpc>
                          <a:spcPct val="115000"/>
                        </a:lnSpc>
                        <a:spcBef>
                          <a:spcPts val="0"/>
                        </a:spcBef>
                        <a:spcAft>
                          <a:spcPts val="0"/>
                        </a:spcAft>
                        <a:buNone/>
                      </a:pPr>
                      <a:r>
                        <a:rPr lang="en"/>
                        <a:t>0.9417</a:t>
                      </a:r>
                      <a:endParaRPr/>
                    </a:p>
                  </a:txBody>
                  <a:tcPr marL="91425" marR="91425" marT="91425" marB="91425">
                    <a:solidFill>
                      <a:srgbClr val="6DC17C"/>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1"/>
                  </a:ext>
                </a:extLst>
              </a:tr>
              <a:tr h="342900">
                <a:tc>
                  <a:txBody>
                    <a:bodyPr/>
                    <a:lstStyle/>
                    <a:p>
                      <a:pPr marL="0" lvl="0" indent="0" algn="l" rtl="0">
                        <a:spcBef>
                          <a:spcPts val="0"/>
                        </a:spcBef>
                        <a:spcAft>
                          <a:spcPts val="0"/>
                        </a:spcAft>
                        <a:buNone/>
                      </a:pPr>
                      <a:r>
                        <a:rPr lang="en"/>
                        <a:t>Yili Prefecture</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1</a:t>
                      </a:r>
                      <a:endParaRPr/>
                    </a:p>
                  </a:txBody>
                  <a:tcPr marL="91425" marR="91425" marT="91425" marB="91425">
                    <a:solidFill>
                      <a:srgbClr val="63BE7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a:t>Yogjakarta</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0.9643</a:t>
                      </a:r>
                      <a:endParaRPr/>
                    </a:p>
                  </a:txBody>
                  <a:tcPr marL="91425" marR="91425" marT="91425" marB="91425">
                    <a:solidFill>
                      <a:srgbClr val="69C07C"/>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a:t>Yokohama</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0.9934</a:t>
                      </a:r>
                      <a:endParaRPr/>
                    </a:p>
                  </a:txBody>
                  <a:tcPr marL="91425" marR="91425" marT="91425" marB="91425">
                    <a:solidFill>
                      <a:srgbClr val="65BF7C"/>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a:t>Zhenzhou</a:t>
                      </a:r>
                      <a:endParaRPr/>
                    </a:p>
                  </a:txBody>
                  <a:tcPr marL="91425" marR="91425" marT="91425" marB="91425"/>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a:t>
                      </a:r>
                      <a:endParaRPr/>
                    </a:p>
                  </a:txBody>
                  <a:tcPr marL="91425" marR="91425" marT="91425" marB="91425">
                    <a:solidFill>
                      <a:srgbClr val="F8696B"/>
                    </a:solidFill>
                  </a:tcPr>
                </a:tc>
                <a:tc>
                  <a:txBody>
                    <a:bodyPr/>
                    <a:lstStyle/>
                    <a:p>
                      <a:pPr marL="0" lvl="0" indent="0" algn="r" rtl="0">
                        <a:lnSpc>
                          <a:spcPct val="115000"/>
                        </a:lnSpc>
                        <a:spcBef>
                          <a:spcPts val="0"/>
                        </a:spcBef>
                        <a:spcAft>
                          <a:spcPts val="0"/>
                        </a:spcAft>
                        <a:buNone/>
                      </a:pPr>
                      <a:r>
                        <a:rPr lang="en"/>
                        <a:t>0.6667</a:t>
                      </a:r>
                      <a:endParaRPr/>
                    </a:p>
                  </a:txBody>
                  <a:tcPr marL="91425" marR="91425" marT="91425" marB="91425">
                    <a:solidFill>
                      <a:srgbClr val="97CD7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226680"/>
            <a:ext cx="8520600" cy="61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3600" b="1"/>
              <a:t>Conclusions and Future Directions</a:t>
            </a:r>
            <a:endParaRPr sz="3600" b="1"/>
          </a:p>
        </p:txBody>
      </p:sp>
      <p:sp>
        <p:nvSpPr>
          <p:cNvPr id="138" name="Google Shape;138;p21"/>
          <p:cNvSpPr txBox="1">
            <a:spLocks noGrp="1"/>
          </p:cNvSpPr>
          <p:nvPr>
            <p:ph type="body" idx="1"/>
          </p:nvPr>
        </p:nvSpPr>
        <p:spPr>
          <a:xfrm>
            <a:off x="311700" y="952939"/>
            <a:ext cx="8520600" cy="3397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1600"/>
              </a:spcBef>
              <a:spcAft>
                <a:spcPts val="0"/>
              </a:spcAft>
              <a:buSzPts val="1800"/>
              <a:buChar char="●"/>
            </a:pPr>
            <a:r>
              <a:rPr lang="en" sz="2600" b="1"/>
              <a:t>Predicting location based on microbial data?</a:t>
            </a:r>
            <a:endParaRPr sz="2600" b="1"/>
          </a:p>
          <a:p>
            <a:pPr marL="0" marR="0" lvl="0" indent="0" algn="l" rtl="0">
              <a:lnSpc>
                <a:spcPct val="115000"/>
              </a:lnSpc>
              <a:spcBef>
                <a:spcPts val="1600"/>
              </a:spcBef>
              <a:spcAft>
                <a:spcPts val="0"/>
              </a:spcAft>
              <a:buNone/>
            </a:pPr>
            <a:endParaRPr sz="2600" b="1"/>
          </a:p>
        </p:txBody>
      </p:sp>
      <p:pic>
        <p:nvPicPr>
          <p:cNvPr id="139" name="Google Shape;139;p21"/>
          <p:cNvPicPr preferRelativeResize="0"/>
          <p:nvPr/>
        </p:nvPicPr>
        <p:blipFill rotWithShape="1">
          <a:blip r:embed="rId3">
            <a:alphaModFix/>
          </a:blip>
          <a:srcRect/>
          <a:stretch/>
        </p:blipFill>
        <p:spPr>
          <a:xfrm>
            <a:off x="4969565" y="2571750"/>
            <a:ext cx="3776870" cy="2266117"/>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1539</Words>
  <Application>Microsoft Office PowerPoint</Application>
  <PresentationFormat>On-screen Show (16:9)</PresentationFormat>
  <Paragraphs>208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Times New Roman</vt:lpstr>
      <vt:lpstr>Old Standard TT</vt:lpstr>
      <vt:lpstr>Arial</vt:lpstr>
      <vt:lpstr>Paperback</vt:lpstr>
      <vt:lpstr>Using Human Microbial Data to Predict Geographical Location</vt:lpstr>
      <vt:lpstr>Project Goal: Forensic Microbiome</vt:lpstr>
      <vt:lpstr>Data</vt:lpstr>
      <vt:lpstr>Machine Learning (ML)</vt:lpstr>
      <vt:lpstr>ML Methods</vt:lpstr>
      <vt:lpstr>PowerPoint Presentation</vt:lpstr>
      <vt:lpstr>PowerPoint Presentation</vt:lpstr>
      <vt:lpstr>PowerPoint Presentation</vt:lpstr>
      <vt:lpstr>Conclusions and Future Directions</vt:lpstr>
      <vt:lpstr>Acknowledgements</vt:lpstr>
      <vt:lpstr>Image Sources</vt:lpstr>
      <vt:lpstr>Clarification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Human Microbial Data to Predict Geographical Location</dc:title>
  <dc:creator>Rojas, Alex</dc:creator>
  <cp:lastModifiedBy>adin handler</cp:lastModifiedBy>
  <cp:revision>5</cp:revision>
  <dcterms:modified xsi:type="dcterms:W3CDTF">2019-08-05T01:14:31Z</dcterms:modified>
</cp:coreProperties>
</file>