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33"/>
  </p:notesMasterIdLst>
  <p:sldIdLst>
    <p:sldId id="256" r:id="rId2"/>
    <p:sldId id="257" r:id="rId3"/>
    <p:sldId id="258" r:id="rId4"/>
    <p:sldId id="259" r:id="rId5"/>
    <p:sldId id="260" r:id="rId6"/>
    <p:sldId id="261" r:id="rId7"/>
    <p:sldId id="298" r:id="rId8"/>
    <p:sldId id="297" r:id="rId9"/>
    <p:sldId id="263" r:id="rId10"/>
    <p:sldId id="288" r:id="rId11"/>
    <p:sldId id="295" r:id="rId12"/>
    <p:sldId id="265" r:id="rId13"/>
    <p:sldId id="293" r:id="rId14"/>
    <p:sldId id="266" r:id="rId15"/>
    <p:sldId id="294" r:id="rId16"/>
    <p:sldId id="267" r:id="rId17"/>
    <p:sldId id="268" r:id="rId18"/>
    <p:sldId id="269" r:id="rId19"/>
    <p:sldId id="270" r:id="rId20"/>
    <p:sldId id="271" r:id="rId21"/>
    <p:sldId id="274" r:id="rId22"/>
    <p:sldId id="272" r:id="rId23"/>
    <p:sldId id="278" r:id="rId24"/>
    <p:sldId id="279" r:id="rId25"/>
    <p:sldId id="290" r:id="rId26"/>
    <p:sldId id="291" r:id="rId27"/>
    <p:sldId id="281" r:id="rId28"/>
    <p:sldId id="282" r:id="rId29"/>
    <p:sldId id="283" r:id="rId30"/>
    <p:sldId id="284" r:id="rId31"/>
    <p:sldId id="29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F6F6"/>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7" autoAdjust="0"/>
    <p:restoredTop sz="94660"/>
  </p:normalViewPr>
  <p:slideViewPr>
    <p:cSldViewPr snapToGrid="0">
      <p:cViewPr varScale="1">
        <p:scale>
          <a:sx n="72" d="100"/>
          <a:sy n="72" d="100"/>
        </p:scale>
        <p:origin x="624"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2E9C-635B-436F-9C5A-82DC66590D43}"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8E07A-4205-4BCD-B36D-00EE6BEEE899}" type="slidenum">
              <a:rPr lang="en-US" smtClean="0"/>
              <a:t>‹#›</a:t>
            </a:fld>
            <a:endParaRPr lang="en-US" dirty="0"/>
          </a:p>
        </p:txBody>
      </p:sp>
    </p:spTree>
    <p:extLst>
      <p:ext uri="{BB962C8B-B14F-4D97-AF65-F5344CB8AC3E}">
        <p14:creationId xmlns:p14="http://schemas.microsoft.com/office/powerpoint/2010/main" val="82942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B1A884-729A-45D2-926F-BE218BC65D89}" type="slidenum">
              <a:rPr lang="en-US" smtClean="0"/>
              <a:t>‹#›</a:t>
            </a:fld>
            <a:endParaRPr lang="en-US" dirty="0"/>
          </a:p>
        </p:txBody>
      </p:sp>
    </p:spTree>
    <p:extLst>
      <p:ext uri="{BB962C8B-B14F-4D97-AF65-F5344CB8AC3E}">
        <p14:creationId xmlns:p14="http://schemas.microsoft.com/office/powerpoint/2010/main" val="270717965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183276933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1534961648"/>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95698781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E050731-E017-4B9A-AE41-538AC9C91CFE}" type="datetimeFigureOut">
              <a:rPr lang="en-US" smtClean="0"/>
              <a:t>4/24/2024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B1A884-729A-45D2-926F-BE218BC65D89}" type="slidenum">
              <a:rPr lang="en-US" smtClean="0"/>
              <a:t>‹#›</a:t>
            </a:fld>
            <a:endParaRPr lang="en-US" dirty="0"/>
          </a:p>
        </p:txBody>
      </p:sp>
    </p:spTree>
    <p:extLst>
      <p:ext uri="{BB962C8B-B14F-4D97-AF65-F5344CB8AC3E}">
        <p14:creationId xmlns:p14="http://schemas.microsoft.com/office/powerpoint/2010/main" val="137643962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393540533"/>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4258721243"/>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3068752789"/>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2175318219"/>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050731-E017-4B9A-AE41-538AC9C91CFE}" type="datetimeFigureOut">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495859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050731-E017-4B9A-AE41-538AC9C91CFE}" type="datetimeFigureOut">
              <a:rPr lang="en-US" smtClean="0"/>
              <a:t>4/24/2024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B1A884-729A-45D2-926F-BE218BC65D89}" type="slidenum">
              <a:rPr lang="en-US" smtClean="0"/>
              <a:t>‹#›</a:t>
            </a:fld>
            <a:endParaRPr lang="en-US" dirty="0"/>
          </a:p>
        </p:txBody>
      </p:sp>
    </p:spTree>
    <p:extLst>
      <p:ext uri="{BB962C8B-B14F-4D97-AF65-F5344CB8AC3E}">
        <p14:creationId xmlns:p14="http://schemas.microsoft.com/office/powerpoint/2010/main" val="1778219829"/>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mConfetti">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050731-E017-4B9A-AE41-538AC9C91CFE}" type="datetimeFigureOut">
              <a:rPr lang="en-US" smtClean="0"/>
              <a:t>4/24/2024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B1A884-729A-45D2-926F-BE218BC65D89}" type="slidenum">
              <a:rPr lang="en-US" smtClean="0"/>
              <a:t>‹#›</a:t>
            </a:fld>
            <a:endParaRPr lang="en-US" dirty="0"/>
          </a:p>
        </p:txBody>
      </p:sp>
    </p:spTree>
    <p:extLst>
      <p:ext uri="{BB962C8B-B14F-4D97-AF65-F5344CB8AC3E}">
        <p14:creationId xmlns:p14="http://schemas.microsoft.com/office/powerpoint/2010/main" val="205409440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stagram.com/p/C4FkxEfLt-_/?igsh=b2FpMXdobTBhOXNw"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hyperlink" Target="https://www.instagram.com/reel/C4H2yJpLZVs/?igsh=MjlydGNnYWs5bTN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hyperlink" Target="https://www.instagram.com/p/C4H2gD1LIys/?igsh=MTMydXM2N3puMTl1Zg"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3" Type="http://schemas.openxmlformats.org/officeDocument/2006/relationships/hyperlink" Target="https://www.instagram.com/s/aGlnaGxpZ2h0OjE4MDE2NjI2OTkyMjM2NzYz?story_media_id=3346081223063328009_64692915651&amp;igsh=dGZraDdvYmx0dno4"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instagram.com/s/aGlnaGxpZ2h0OjE3ODgxMjEzOTg2MDMwMDg1?story_media_id=3324742798645313989_64692915651&amp;igsh=bW8yb29uOGhnNHVn" TargetMode="External"/><Relationship Id="rId5" Type="http://schemas.openxmlformats.org/officeDocument/2006/relationships/hyperlink" Target="https://www.instagram.com/s/aGlnaGxpZ2h0OjE3ODgxMjEzOTg2MDMwMDg1?story_media_id=3317493531449027633_64692915651&amp;igsh=bW8yb29uOGhnNHVn" TargetMode="External"/><Relationship Id="rId4" Type="http://schemas.openxmlformats.org/officeDocument/2006/relationships/hyperlink" Target="https://www.instagram.com/s/aGlnaGxpZ2h0OjE4MDE2NjI2OTkyMjM2NzYz?story_media_id=3346083323411303979_64692915651&amp;igsh=dGZraDdvYmx0dno4"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0417" y="0"/>
            <a:ext cx="10522225" cy="1020417"/>
          </a:xfrm>
        </p:spPr>
        <p:txBody>
          <a:bodyPr>
            <a:normAutofit fontScale="90000"/>
          </a:bodyPr>
          <a:lstStyle/>
          <a:p>
            <a:pPr algn="ctr"/>
            <a:r>
              <a:rPr lang="en-US" b="1" dirty="0" smtClean="0">
                <a:latin typeface="Bodoni MT Black" panose="02070A03080606020203" pitchFamily="18" charset="0"/>
              </a:rPr>
              <a:t> </a:t>
            </a:r>
            <a:r>
              <a:rPr lang="en-US" sz="6700" b="1" dirty="0" smtClean="0">
                <a:solidFill>
                  <a:schemeClr val="tx1"/>
                </a:solidFill>
                <a:latin typeface="Bodoni MT Black" panose="02070A03080606020203" pitchFamily="18" charset="0"/>
              </a:rPr>
              <a:t>WOW COSMETICS</a:t>
            </a:r>
            <a:endParaRPr lang="en-US" sz="6700" b="1" dirty="0">
              <a:solidFill>
                <a:schemeClr val="tx1"/>
              </a:solidFill>
              <a:latin typeface="Bodoni MT Black" panose="02070A03080606020203" pitchFamily="18" charset="0"/>
            </a:endParaRPr>
          </a:p>
        </p:txBody>
      </p:sp>
      <p:sp>
        <p:nvSpPr>
          <p:cNvPr id="3" name="Subtitle 2"/>
          <p:cNvSpPr>
            <a:spLocks noGrp="1"/>
          </p:cNvSpPr>
          <p:nvPr>
            <p:ph type="subTitle" idx="1"/>
          </p:nvPr>
        </p:nvSpPr>
        <p:spPr>
          <a:xfrm rot="10800000" flipV="1">
            <a:off x="-3" y="1669774"/>
            <a:ext cx="11012560" cy="5009321"/>
          </a:xfrm>
        </p:spPr>
        <p:txBody>
          <a:bodyPr>
            <a:normAutofit/>
          </a:bodyPr>
          <a:lstStyle/>
          <a:p>
            <a:pPr algn="l"/>
            <a:r>
              <a:rPr lang="en-US" sz="3600" dirty="0" smtClean="0">
                <a:solidFill>
                  <a:schemeClr val="accent1">
                    <a:lumMod val="50000"/>
                  </a:schemeClr>
                </a:solidFill>
                <a:latin typeface="Arial Black" panose="020B0A04020102020204" pitchFamily="34" charset="0"/>
              </a:rPr>
              <a:t>UNIVERSITY NAME:</a:t>
            </a:r>
          </a:p>
          <a:p>
            <a:pPr algn="l"/>
            <a:r>
              <a:rPr lang="en-US" sz="2900" dirty="0">
                <a:solidFill>
                  <a:schemeClr val="accent1">
                    <a:lumMod val="50000"/>
                  </a:schemeClr>
                </a:solidFill>
                <a:latin typeface="Lucida Fax" panose="02060602050505020204" pitchFamily="18" charset="0"/>
              </a:rPr>
              <a:t> </a:t>
            </a:r>
            <a:r>
              <a:rPr lang="en-US" sz="2900" dirty="0" smtClean="0">
                <a:solidFill>
                  <a:schemeClr val="accent1">
                    <a:lumMod val="50000"/>
                  </a:schemeClr>
                </a:solidFill>
                <a:latin typeface="Lucida Fax" panose="02060602050505020204" pitchFamily="18" charset="0"/>
              </a:rPr>
              <a:t>         </a:t>
            </a:r>
            <a:r>
              <a:rPr lang="en-US" sz="2900" dirty="0" smtClean="0">
                <a:solidFill>
                  <a:schemeClr val="tx1"/>
                </a:solidFill>
                <a:latin typeface="Lucida Fax" panose="02060602050505020204" pitchFamily="18" charset="0"/>
              </a:rPr>
              <a:t>Dry B R Ambedkar University</a:t>
            </a:r>
          </a:p>
          <a:p>
            <a:pPr algn="l"/>
            <a:r>
              <a:rPr lang="en-US" sz="2900" dirty="0" smtClean="0">
                <a:solidFill>
                  <a:schemeClr val="tx1"/>
                </a:solidFill>
                <a:latin typeface="Lucida Fax" panose="02060602050505020204" pitchFamily="18" charset="0"/>
              </a:rPr>
              <a:t>    GC FOR WOMEN SRIKAKULAM</a:t>
            </a:r>
            <a:endParaRPr lang="en-US" sz="2900" dirty="0" smtClean="0">
              <a:solidFill>
                <a:schemeClr val="accent1">
                  <a:lumMod val="50000"/>
                </a:schemeClr>
              </a:solidFill>
              <a:latin typeface="Lucida Fax" panose="02060602050505020204" pitchFamily="18" charset="0"/>
            </a:endParaRPr>
          </a:p>
          <a:p>
            <a:pPr algn="l"/>
            <a:r>
              <a:rPr lang="en-US" dirty="0" smtClean="0">
                <a:solidFill>
                  <a:schemeClr val="accent1">
                    <a:lumMod val="50000"/>
                  </a:schemeClr>
                </a:solidFill>
                <a:latin typeface="Arial Black" panose="020B0A04020102020204" pitchFamily="34" charset="0"/>
              </a:rPr>
              <a:t>                                  Group Members :</a:t>
            </a:r>
          </a:p>
          <a:p>
            <a:pPr algn="l"/>
            <a:r>
              <a:rPr lang="en-US" sz="1600" b="1" dirty="0" smtClean="0">
                <a:solidFill>
                  <a:schemeClr val="tx1"/>
                </a:solidFill>
                <a:latin typeface="Lucida Fax" panose="02060602050505020204" pitchFamily="18" charset="0"/>
              </a:rPr>
              <a:t>                                                </a:t>
            </a:r>
            <a:r>
              <a:rPr lang="en-US" sz="2000" b="1" dirty="0" smtClean="0">
                <a:solidFill>
                  <a:schemeClr val="tx1"/>
                </a:solidFill>
                <a:latin typeface="Lucida Fax" panose="02060602050505020204" pitchFamily="18" charset="0"/>
              </a:rPr>
              <a:t>Team Leader   1: MUKALLA ROJA</a:t>
            </a:r>
          </a:p>
          <a:p>
            <a:pPr algn="l"/>
            <a:r>
              <a:rPr lang="en-US" sz="2000" b="1" dirty="0" smtClean="0">
                <a:solidFill>
                  <a:schemeClr val="tx1"/>
                </a:solidFill>
                <a:latin typeface="Lucida Fax" panose="02060602050505020204" pitchFamily="18" charset="0"/>
              </a:rPr>
              <a:t>                                      Team member 2: CHAMARTI LAKSHMI</a:t>
            </a:r>
          </a:p>
          <a:p>
            <a:pPr algn="l"/>
            <a:r>
              <a:rPr lang="en-US" sz="2000" b="1" dirty="0" smtClean="0">
                <a:solidFill>
                  <a:schemeClr val="tx1"/>
                </a:solidFill>
                <a:latin typeface="Lucida Fax" panose="02060602050505020204" pitchFamily="18" charset="0"/>
              </a:rPr>
              <a:t>                                      Team member 3: GORLE LAVANYA</a:t>
            </a:r>
          </a:p>
          <a:p>
            <a:pPr algn="l"/>
            <a:r>
              <a:rPr lang="en-US" sz="2000" b="1" dirty="0" smtClean="0">
                <a:solidFill>
                  <a:schemeClr val="tx1"/>
                </a:solidFill>
                <a:latin typeface="Lucida Fax" panose="02060602050505020204" pitchFamily="18" charset="0"/>
              </a:rPr>
              <a:t>                                      Team member 4:LINGUDI MADHAVI</a:t>
            </a:r>
          </a:p>
          <a:p>
            <a:endParaRPr lang="en-US" sz="1600" dirty="0">
              <a:solidFill>
                <a:schemeClr val="tx1"/>
              </a:solidFill>
              <a:latin typeface="Lucida Fax" panose="02060602050505020204" pitchFamily="18" charset="0"/>
            </a:endParaRPr>
          </a:p>
        </p:txBody>
      </p:sp>
    </p:spTree>
    <p:extLst>
      <p:ext uri="{BB962C8B-B14F-4D97-AF65-F5344CB8AC3E}">
        <p14:creationId xmlns:p14="http://schemas.microsoft.com/office/powerpoint/2010/main" val="1563517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0.07222 L -4.375E-6 7.40741E-7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0661" y="1"/>
            <a:ext cx="10522363" cy="940904"/>
          </a:xfrm>
          <a:prstGeom prst="flowChartAlternateProcess">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algn="ctr"/>
            <a:r>
              <a:rPr lang="en-US" dirty="0">
                <a:solidFill>
                  <a:srgbClr val="00B050"/>
                </a:solidFill>
              </a:rPr>
              <a:t>Competitor 1</a:t>
            </a:r>
            <a:r>
              <a:rPr lang="en-US" dirty="0" smtClean="0">
                <a:solidFill>
                  <a:srgbClr val="00B050"/>
                </a:solidFill>
              </a:rPr>
              <a:t>: Bioderma </a:t>
            </a:r>
            <a:endParaRPr lang="en-US" dirty="0">
              <a:solidFill>
                <a:srgbClr val="00B050"/>
              </a:solidFill>
            </a:endParaRPr>
          </a:p>
        </p:txBody>
      </p:sp>
      <p:sp>
        <p:nvSpPr>
          <p:cNvPr id="3" name="Content Placeholder 2"/>
          <p:cNvSpPr>
            <a:spLocks noGrp="1"/>
          </p:cNvSpPr>
          <p:nvPr>
            <p:ph idx="1"/>
          </p:nvPr>
        </p:nvSpPr>
        <p:spPr>
          <a:xfrm>
            <a:off x="0" y="1245705"/>
            <a:ext cx="12192000" cy="5499652"/>
          </a:xfrm>
        </p:spPr>
        <p:txBody>
          <a:bodyPr>
            <a:normAutofit/>
          </a:bodyPr>
          <a:lstStyle/>
          <a:p>
            <a:r>
              <a:rPr lang="en-US" dirty="0" smtClean="0">
                <a:latin typeface="Arial Black" panose="020B0A04020102020204" pitchFamily="34" charset="0"/>
              </a:rPr>
              <a:t>USP</a:t>
            </a:r>
            <a:r>
              <a:rPr lang="en-US" dirty="0">
                <a:latin typeface="Arial Black" panose="020B0A04020102020204" pitchFamily="34" charset="0"/>
              </a:rPr>
              <a:t>: </a:t>
            </a:r>
            <a:endParaRPr lang="en-US" dirty="0" smtClean="0">
              <a:latin typeface="Arial Black" panose="020B0A04020102020204" pitchFamily="34" charset="0"/>
            </a:endParaRPr>
          </a:p>
          <a:p>
            <a:r>
              <a:rPr lang="en-US" dirty="0" smtClean="0"/>
              <a:t> </a:t>
            </a:r>
            <a:r>
              <a:rPr lang="en-US" dirty="0">
                <a:solidFill>
                  <a:schemeClr val="accent1"/>
                </a:solidFill>
              </a:rPr>
              <a:t>When it comes to the unique selling points (USPs) of Wow Cosmetics compared to Bioderma India, here are a few things to consider</a:t>
            </a:r>
            <a:r>
              <a:rPr lang="en-US" dirty="0" smtClean="0">
                <a:solidFill>
                  <a:schemeClr val="accent1"/>
                </a:solidFill>
              </a:rPr>
              <a:t>:</a:t>
            </a:r>
          </a:p>
          <a:p>
            <a:r>
              <a:rPr lang="en-US" dirty="0" smtClean="0"/>
              <a:t>1</a:t>
            </a:r>
            <a:r>
              <a:rPr lang="en-US" dirty="0">
                <a:solidFill>
                  <a:schemeClr val="accent1"/>
                </a:solidFill>
              </a:rPr>
              <a:t>. </a:t>
            </a:r>
            <a:r>
              <a:rPr lang="en-US" dirty="0"/>
              <a:t>Natural and Organic: </a:t>
            </a:r>
            <a:r>
              <a:rPr lang="en-US" dirty="0">
                <a:solidFill>
                  <a:schemeClr val="accent1"/>
                </a:solidFill>
              </a:rPr>
              <a:t>Wow Cosmetics prides itself on using natural and organic ingredients in their products. This can be a major USP for those who prefer clean and eco-friendly beauty options</a:t>
            </a:r>
            <a:r>
              <a:rPr lang="en-US" dirty="0" smtClean="0">
                <a:solidFill>
                  <a:schemeClr val="accent1"/>
                </a:solidFill>
              </a:rPr>
              <a:t>.</a:t>
            </a:r>
          </a:p>
          <a:p>
            <a:r>
              <a:rPr lang="en-US" dirty="0" smtClean="0"/>
              <a:t>2</a:t>
            </a:r>
            <a:r>
              <a:rPr lang="en-US" dirty="0"/>
              <a:t>. Cruelty-Free: </a:t>
            </a:r>
            <a:r>
              <a:rPr lang="en-US" dirty="0">
                <a:solidFill>
                  <a:schemeClr val="accent1"/>
                </a:solidFill>
              </a:rPr>
              <a:t>Wow Cosmetics is committed to being cruelty-free, meaning their products are not tested on animals. This can be a significant selling point for those who prioritize ethical beauty choices</a:t>
            </a:r>
            <a:r>
              <a:rPr lang="en-US" dirty="0" smtClean="0">
                <a:solidFill>
                  <a:schemeClr val="accent1"/>
                </a:solidFill>
              </a:rPr>
              <a:t>.</a:t>
            </a:r>
          </a:p>
          <a:p>
            <a:r>
              <a:rPr lang="en-US" dirty="0" smtClean="0"/>
              <a:t>3</a:t>
            </a:r>
            <a:r>
              <a:rPr lang="en-US" dirty="0"/>
              <a:t>. Innovative Formulations</a:t>
            </a:r>
            <a:r>
              <a:rPr lang="en-US" dirty="0">
                <a:solidFill>
                  <a:schemeClr val="accent1"/>
                </a:solidFill>
              </a:rPr>
              <a:t>: Wow Cosmetics is known for its innovative formulations that target specific skin concerns. They may have unique ingredients or technologies that set them apart in the market</a:t>
            </a:r>
            <a:r>
              <a:rPr lang="en-US" dirty="0" smtClean="0">
                <a:solidFill>
                  <a:schemeClr val="accent1"/>
                </a:solidFill>
              </a:rPr>
              <a:t>.</a:t>
            </a:r>
          </a:p>
          <a:p>
            <a:r>
              <a:rPr lang="en-US" dirty="0" smtClean="0"/>
              <a:t>4</a:t>
            </a:r>
            <a:r>
              <a:rPr lang="en-US" dirty="0"/>
              <a:t>. Affordable Luxury</a:t>
            </a:r>
            <a:r>
              <a:rPr lang="en-US" dirty="0">
                <a:solidFill>
                  <a:schemeClr val="accent1"/>
                </a:solidFill>
              </a:rPr>
              <a:t>: Wow Cosmetics aims to provide high-quality products at affordable prices, making luxury beauty accessible to a wider audience</a:t>
            </a:r>
            <a:r>
              <a:rPr lang="en-US" dirty="0" smtClean="0">
                <a:solidFill>
                  <a:schemeClr val="accent1"/>
                </a:solidFill>
              </a:rPr>
              <a:t>.</a:t>
            </a:r>
          </a:p>
          <a:p>
            <a:r>
              <a:rPr lang="en-US" dirty="0" smtClean="0"/>
              <a:t>5</a:t>
            </a:r>
            <a:r>
              <a:rPr lang="en-US" dirty="0"/>
              <a:t>. Wide Range of Products: </a:t>
            </a:r>
            <a:r>
              <a:rPr lang="en-US" dirty="0">
                <a:solidFill>
                  <a:schemeClr val="accent1"/>
                </a:solidFill>
              </a:rPr>
              <a:t>Wow Cosmetics offers a diverse range of beauty products, including skincare, makeup, haircare, and more. This variety allows customers to find multiple products that suit their needs.Remember, these are just a few potential USPs. Wow Cosmetics may have other exciting features that make them stand out from Bioderma India. </a:t>
            </a:r>
            <a:r>
              <a:rPr lang="en-US" dirty="0" smtClean="0">
                <a:solidFill>
                  <a:schemeClr val="accent1"/>
                </a:solidFill>
              </a:rPr>
              <a:t>😊💄</a:t>
            </a: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3267663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28248" cy="624114"/>
          </a:xfrm>
        </p:spPr>
        <p:txBody>
          <a:bodyPr>
            <a:normAutofit/>
          </a:bodyPr>
          <a:lstStyle/>
          <a:p>
            <a:r>
              <a:rPr lang="en-US" sz="3200" cap="none" dirty="0" smtClean="0">
                <a:latin typeface="Algerian" panose="04020705040A02060702" pitchFamily="82" charset="0"/>
              </a:rPr>
              <a:t>Online communication:</a:t>
            </a:r>
            <a:endParaRPr lang="en-US" sz="3200" cap="none" dirty="0">
              <a:latin typeface="Algerian" panose="04020705040A02060702" pitchFamily="82" charset="0"/>
            </a:endParaRPr>
          </a:p>
        </p:txBody>
      </p:sp>
      <p:sp>
        <p:nvSpPr>
          <p:cNvPr id="3" name="Content Placeholder 2"/>
          <p:cNvSpPr>
            <a:spLocks noGrp="1"/>
          </p:cNvSpPr>
          <p:nvPr>
            <p:ph idx="1"/>
          </p:nvPr>
        </p:nvSpPr>
        <p:spPr>
          <a:xfrm>
            <a:off x="0" y="624114"/>
            <a:ext cx="12192000" cy="6233886"/>
          </a:xfrm>
          <a:pattFill prst="pct5">
            <a:fgClr>
              <a:schemeClr val="bg2">
                <a:lumMod val="90000"/>
              </a:schemeClr>
            </a:fgClr>
            <a:bgClr>
              <a:schemeClr val="bg1"/>
            </a:bgClr>
          </a:pattFill>
        </p:spPr>
        <p:txBody>
          <a:bodyPr>
            <a:normAutofit fontScale="92500"/>
          </a:bodyPr>
          <a:lstStyle/>
          <a:p>
            <a:pPr marL="0" indent="0">
              <a:buNone/>
            </a:pPr>
            <a:r>
              <a:rPr lang="en-US" sz="2800" dirty="0" smtClean="0">
                <a:latin typeface="Bahnschrift SemiBold" panose="020B0502040204020203" pitchFamily="34" charset="0"/>
              </a:rPr>
              <a:t>SWOT</a:t>
            </a:r>
            <a:endParaRPr lang="en-US" sz="2800" dirty="0">
              <a:latin typeface="Bahnschrift SemiBold" panose="020B0502040204020203" pitchFamily="34" charset="0"/>
            </a:endParaRPr>
          </a:p>
          <a:p>
            <a:r>
              <a:rPr lang="en-US" sz="2400" dirty="0">
                <a:latin typeface="Arial Black" panose="020B0A04020102020204" pitchFamily="34" charset="0"/>
              </a:rPr>
              <a:t>Strengths</a:t>
            </a:r>
            <a:r>
              <a:rPr lang="en-US" sz="2400" dirty="0">
                <a:solidFill>
                  <a:schemeClr val="accent1"/>
                </a:solidFill>
                <a:latin typeface="Arial Black" panose="020B0A04020102020204" pitchFamily="34" charset="0"/>
              </a:rPr>
              <a:t>:</a:t>
            </a:r>
            <a:r>
              <a:rPr lang="en-US" sz="2400" dirty="0">
                <a:solidFill>
                  <a:schemeClr val="accent1"/>
                </a:solidFill>
              </a:rPr>
              <a:t> Natural and Organic ingredients appeal to customers who prioritize clean beauty.</a:t>
            </a:r>
          </a:p>
          <a:p>
            <a:r>
              <a:rPr lang="en-US" sz="2400" dirty="0">
                <a:solidFill>
                  <a:schemeClr val="accent1"/>
                </a:solidFill>
              </a:rPr>
              <a:t>*Cruelty-free practices resonate with consumers who value ethical beauty choices.</a:t>
            </a:r>
          </a:p>
          <a:p>
            <a:r>
              <a:rPr lang="en-US" sz="2400" dirty="0">
                <a:solidFill>
                  <a:schemeClr val="accent1"/>
                </a:solidFill>
              </a:rPr>
              <a:t>*Innovative formulations may attract customers looking for unique and effective products.</a:t>
            </a:r>
          </a:p>
          <a:p>
            <a:r>
              <a:rPr lang="en-US" sz="2400" dirty="0">
                <a:solidFill>
                  <a:schemeClr val="accent1"/>
                </a:solidFill>
              </a:rPr>
              <a:t>*Affordable pricing makes luxury beauty accessible to a wider audience.</a:t>
            </a:r>
          </a:p>
          <a:p>
            <a:r>
              <a:rPr lang="en-US" dirty="0">
                <a:solidFill>
                  <a:schemeClr val="accent1"/>
                </a:solidFill>
              </a:rPr>
              <a:t>*Wide range of products allows customers to find multiple options to meet their needs</a:t>
            </a:r>
            <a:r>
              <a:rPr lang="en-US" dirty="0">
                <a:solidFill>
                  <a:schemeClr val="bg2">
                    <a:lumMod val="10000"/>
                  </a:schemeClr>
                </a:solidFill>
              </a:rPr>
              <a:t>.</a:t>
            </a:r>
          </a:p>
          <a:p>
            <a:r>
              <a:rPr lang="en-US" sz="2400" dirty="0">
                <a:latin typeface="Arial Black" panose="020B0A04020102020204" pitchFamily="34" charset="0"/>
              </a:rPr>
              <a:t>Weakness:</a:t>
            </a:r>
            <a:r>
              <a:rPr lang="en-US" sz="2400" dirty="0"/>
              <a:t> </a:t>
            </a:r>
            <a:r>
              <a:rPr lang="en-US" dirty="0">
                <a:solidFill>
                  <a:schemeClr val="accent1"/>
                </a:solidFill>
              </a:rPr>
              <a:t>Limited brand recognition compared to well-established brands like Bioderma India.                                                                                 *May have a smaller distribution network and availability in certain regions</a:t>
            </a:r>
          </a:p>
          <a:p>
            <a:r>
              <a:rPr lang="en-US" sz="2400" dirty="0">
                <a:latin typeface="Arial Black" panose="020B0A04020102020204" pitchFamily="34" charset="0"/>
              </a:rPr>
              <a:t>Opportunities</a:t>
            </a:r>
            <a:r>
              <a:rPr lang="en-US" sz="2400" dirty="0">
                <a:solidFill>
                  <a:schemeClr val="bg2">
                    <a:lumMod val="10000"/>
                  </a:schemeClr>
                </a:solidFill>
                <a:latin typeface="Arial Black" panose="020B0A04020102020204" pitchFamily="34" charset="0"/>
              </a:rPr>
              <a:t>:</a:t>
            </a:r>
            <a:r>
              <a:rPr lang="en-US" sz="1400" dirty="0">
                <a:solidFill>
                  <a:schemeClr val="bg2">
                    <a:lumMod val="10000"/>
                  </a:schemeClr>
                </a:solidFill>
              </a:rPr>
              <a:t> </a:t>
            </a:r>
            <a:r>
              <a:rPr lang="en-US" dirty="0">
                <a:solidFill>
                  <a:schemeClr val="accent1"/>
                </a:solidFill>
              </a:rPr>
              <a:t>Growing demand for natural and organic beauty products presents an opportunity for Wow Cosmetics to capture a larger market share.                                                                                                                                                                                                                                                              *Collaborations with influencers or beauty experts can help increase brand visibility and reach a wider audience.                                                                                                                                                                                                              *Expanding distribution channels, both online and offline, can help reach more customers</a:t>
            </a:r>
          </a:p>
          <a:p>
            <a:r>
              <a:rPr lang="en-US" sz="2400" dirty="0">
                <a:latin typeface="Arial Black" panose="020B0A04020102020204" pitchFamily="34" charset="0"/>
              </a:rPr>
              <a:t>Threats</a:t>
            </a:r>
            <a:r>
              <a:rPr lang="en-US" sz="2400" dirty="0">
                <a:solidFill>
                  <a:schemeClr val="bg2">
                    <a:lumMod val="10000"/>
                  </a:schemeClr>
                </a:solidFill>
                <a:latin typeface="Arial Black" panose="020B0A04020102020204" pitchFamily="34" charset="0"/>
              </a:rPr>
              <a:t>:</a:t>
            </a:r>
            <a:r>
              <a:rPr lang="en-US" sz="2400" dirty="0">
                <a:solidFill>
                  <a:schemeClr val="bg2">
                    <a:lumMod val="10000"/>
                  </a:schemeClr>
                </a:solidFill>
              </a:rPr>
              <a:t> </a:t>
            </a:r>
            <a:r>
              <a:rPr lang="en-US" dirty="0">
                <a:solidFill>
                  <a:schemeClr val="accent1"/>
                </a:solidFill>
              </a:rPr>
              <a:t>Intense competition in the beauty industry from established brands like Bioderma India and other emerging players.                                                                                                                                                                                                                            *Changing consumer preferences and trends may impact the demand for certain product categories</a:t>
            </a:r>
            <a:r>
              <a:rPr lang="en-US" sz="1800" dirty="0">
                <a:solidFill>
                  <a:schemeClr val="accent1"/>
                </a:solidFill>
              </a:rPr>
              <a:t>.</a:t>
            </a: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16887898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886265"/>
          </a:xfrm>
          <a:prstGeom prst="flowChartAlternateProcess">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fontScale="90000"/>
          </a:bodyPr>
          <a:lstStyle/>
          <a:p>
            <a:pPr algn="ctr"/>
            <a:r>
              <a:rPr lang="en-US" dirty="0" smtClean="0">
                <a:solidFill>
                  <a:srgbClr val="00B050"/>
                </a:solidFill>
              </a:rPr>
              <a:t>Competitor 2: Good vibes</a:t>
            </a:r>
            <a:endParaRPr lang="en-US" dirty="0">
              <a:solidFill>
                <a:srgbClr val="00B050"/>
              </a:solidFill>
            </a:endParaRPr>
          </a:p>
        </p:txBody>
      </p:sp>
      <p:sp>
        <p:nvSpPr>
          <p:cNvPr id="3" name="Content Placeholder 2"/>
          <p:cNvSpPr>
            <a:spLocks noGrp="1"/>
          </p:cNvSpPr>
          <p:nvPr>
            <p:ph idx="1"/>
          </p:nvPr>
        </p:nvSpPr>
        <p:spPr>
          <a:xfrm>
            <a:off x="0" y="886265"/>
            <a:ext cx="12192000" cy="5285935"/>
          </a:xfrm>
        </p:spPr>
        <p:txBody>
          <a:bodyPr>
            <a:normAutofit/>
          </a:bodyPr>
          <a:lstStyle/>
          <a:p>
            <a:r>
              <a:rPr lang="en-US" dirty="0" smtClean="0">
                <a:latin typeface="Arial Black" panose="020B0A04020102020204" pitchFamily="34" charset="0"/>
              </a:rPr>
              <a:t>USP</a:t>
            </a:r>
            <a:r>
              <a:rPr lang="en-US" dirty="0">
                <a:latin typeface="Arial Black" panose="020B0A04020102020204" pitchFamily="34" charset="0"/>
              </a:rPr>
              <a:t>: </a:t>
            </a:r>
            <a:endParaRPr lang="en-US" dirty="0" smtClean="0">
              <a:latin typeface="Arial Black" panose="020B0A04020102020204" pitchFamily="34" charset="0"/>
            </a:endParaRPr>
          </a:p>
          <a:p>
            <a:r>
              <a:rPr lang="en-US" dirty="0">
                <a:latin typeface="Arial Black" panose="020B0A04020102020204" pitchFamily="34" charset="0"/>
              </a:rPr>
              <a:t> </a:t>
            </a:r>
            <a:r>
              <a:rPr lang="en-US" dirty="0" smtClean="0">
                <a:latin typeface="Arial Black" panose="020B0A04020102020204" pitchFamily="34" charset="0"/>
              </a:rPr>
              <a:t>        </a:t>
            </a:r>
            <a:r>
              <a:rPr lang="en-US" sz="2400" dirty="0">
                <a:solidFill>
                  <a:schemeClr val="accent1"/>
                </a:solidFill>
              </a:rPr>
              <a:t>Good Vibes brand! Their unique selling proposition could be all about spreading positivity and uplifting vibes through their products. Whether it's clothing, accessories, or even inspirational content, their brand focuses on promoting a positive and optimistic lifestyle. It's all about radiating good vibes and encouraging others to do the same! </a:t>
            </a:r>
            <a:r>
              <a:rPr lang="en-US" sz="2400" dirty="0" smtClean="0">
                <a:solidFill>
                  <a:schemeClr val="accent1"/>
                </a:solidFill>
              </a:rPr>
              <a:t>🌟😊</a:t>
            </a:r>
          </a:p>
          <a:p>
            <a:r>
              <a:rPr lang="en-US" dirty="0" smtClean="0">
                <a:latin typeface="Algerian" panose="04020705040A02060702" pitchFamily="82" charset="0"/>
              </a:rPr>
              <a:t>Online Communication:</a:t>
            </a:r>
          </a:p>
          <a:p>
            <a:pPr marL="0" indent="0">
              <a:buNone/>
            </a:pPr>
            <a:r>
              <a:rPr lang="en-US" sz="2400" b="1" dirty="0" smtClean="0">
                <a:latin typeface="Arial Black" panose="020B0A04020102020204" pitchFamily="34" charset="0"/>
              </a:rPr>
              <a:t>SWOT:</a:t>
            </a:r>
          </a:p>
          <a:p>
            <a:pPr marL="0" indent="0">
              <a:buNone/>
            </a:pPr>
            <a:r>
              <a:rPr lang="en-US" dirty="0">
                <a:latin typeface="Arial Black" panose="020B0A04020102020204" pitchFamily="34" charset="0"/>
              </a:rPr>
              <a:t>Strengths:- </a:t>
            </a:r>
            <a:r>
              <a:rPr lang="en-US" dirty="0">
                <a:solidFill>
                  <a:schemeClr val="accent1"/>
                </a:solidFill>
              </a:rPr>
              <a:t>Strong brand image centered around positivity and good vibes.- Wide range of products that cater to different preferences and styles.- Engaged and loyal customer base who resonate with the brand's message.- Effective use of social media platforms to connect with their audience</a:t>
            </a:r>
            <a:r>
              <a:rPr lang="en-US" dirty="0" smtClean="0"/>
              <a:t>.</a:t>
            </a:r>
          </a:p>
          <a:p>
            <a:pPr marL="0" indent="0">
              <a:buNone/>
            </a:pPr>
            <a:r>
              <a:rPr lang="en-US" dirty="0" smtClean="0">
                <a:latin typeface="Arial Black" panose="020B0A04020102020204" pitchFamily="34" charset="0"/>
              </a:rPr>
              <a:t>Weaknesses</a:t>
            </a:r>
            <a:r>
              <a:rPr lang="en-US" dirty="0">
                <a:latin typeface="Arial Black" panose="020B0A04020102020204" pitchFamily="34" charset="0"/>
              </a:rPr>
              <a:t>:- </a:t>
            </a:r>
            <a:r>
              <a:rPr lang="en-US" dirty="0">
                <a:solidFill>
                  <a:schemeClr val="accent1"/>
                </a:solidFill>
              </a:rPr>
              <a:t>Potential competition from other brands with similar messaging.- Limited geographical reach or distribution channels.- Possible difficulty in maintaining consistent messaging across different product lines</a:t>
            </a:r>
            <a:r>
              <a:rPr lang="en-US" dirty="0" smtClean="0"/>
              <a:t>.</a:t>
            </a:r>
          </a:p>
        </p:txBody>
      </p:sp>
    </p:spTree>
    <p:extLst>
      <p:ext uri="{BB962C8B-B14F-4D97-AF65-F5344CB8AC3E}">
        <p14:creationId xmlns:p14="http://schemas.microsoft.com/office/powerpoint/2010/main" val="3043643324"/>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rcRect l="9178" r="9178"/>
          <a:stretch>
            <a:fillRect/>
          </a:stretch>
        </p:blipFill>
        <p:spPr>
          <a:xfrm>
            <a:off x="0" y="0"/>
            <a:ext cx="5598941" cy="1908313"/>
          </a:xfrm>
        </p:spPr>
      </p:pic>
      <p:sp>
        <p:nvSpPr>
          <p:cNvPr id="4" name="Text Placeholder 3"/>
          <p:cNvSpPr>
            <a:spLocks noGrp="1"/>
          </p:cNvSpPr>
          <p:nvPr>
            <p:ph type="body" sz="half" idx="2"/>
          </p:nvPr>
        </p:nvSpPr>
        <p:spPr>
          <a:xfrm>
            <a:off x="5598942" y="0"/>
            <a:ext cx="6593058" cy="6858000"/>
          </a:xfrm>
          <a:pattFill prst="pct5">
            <a:fgClr>
              <a:schemeClr val="bg2">
                <a:lumMod val="90000"/>
              </a:schemeClr>
            </a:fgClr>
            <a:bgClr>
              <a:schemeClr val="bg1"/>
            </a:bgClr>
          </a:pattFill>
        </p:spPr>
        <p:txBody>
          <a:bodyPr>
            <a:normAutofit/>
          </a:bodyPr>
          <a:lstStyle/>
          <a:p>
            <a:r>
              <a:rPr lang="en-US" sz="2000" dirty="0">
                <a:solidFill>
                  <a:schemeClr val="tx1"/>
                </a:solidFill>
                <a:latin typeface="Arial Black" panose="020B0A04020102020204" pitchFamily="34" charset="0"/>
              </a:rPr>
              <a:t>Opportunities:- </a:t>
            </a:r>
            <a:r>
              <a:rPr lang="en-US" sz="2000" dirty="0"/>
              <a:t>Expansion into new markets or collaborations with influencers to reach a larger audience.- Launching new product lines or expanding into related lifestyle categories.- Leveraging user-generated content and customer testimonials to strengthen brand credibility</a:t>
            </a:r>
            <a:r>
              <a:rPr lang="en-US" sz="2000" dirty="0" smtClean="0"/>
              <a:t>.</a:t>
            </a:r>
          </a:p>
          <a:p>
            <a:r>
              <a:rPr lang="en-US" sz="2000" dirty="0" smtClean="0">
                <a:solidFill>
                  <a:schemeClr val="tx1"/>
                </a:solidFill>
                <a:latin typeface="Arial Black" panose="020B0A04020102020204" pitchFamily="34" charset="0"/>
              </a:rPr>
              <a:t>Threats</a:t>
            </a:r>
            <a:r>
              <a:rPr lang="en-US" sz="2000" dirty="0">
                <a:solidFill>
                  <a:schemeClr val="tx1"/>
                </a:solidFill>
                <a:latin typeface="Arial Black" panose="020B0A04020102020204" pitchFamily="34" charset="0"/>
              </a:rPr>
              <a:t>:- </a:t>
            </a:r>
            <a:r>
              <a:rPr lang="en-US" sz="2000" dirty="0"/>
              <a:t>Changing consumer trends or preferences that may affect the demand for positivity-focused brands.- Potential negative feedback or backlash on social media platforms.- Economic factors that could impact consumer spending habits.Overall, the Good Vibes brand has a strong foundation and a unique positioning in the market. By capitalizing on their strengths and exploring new opportunities, they can continue to thrive and spread positive vibes to more people! 🌈✨</a:t>
            </a:r>
          </a:p>
          <a:p>
            <a:endParaRPr lang="en-US" dirty="0"/>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08313"/>
            <a:ext cx="5552558" cy="4949687"/>
          </a:xfrm>
          <a:prstGeom prst="rect">
            <a:avLst/>
          </a:prstGeom>
        </p:spPr>
      </p:pic>
    </p:spTree>
    <p:extLst>
      <p:ext uri="{BB962C8B-B14F-4D97-AF65-F5344CB8AC3E}">
        <p14:creationId xmlns:p14="http://schemas.microsoft.com/office/powerpoint/2010/main" val="3492133046"/>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1"/>
            <a:ext cx="10058400" cy="477078"/>
          </a:xfrm>
          <a:prstGeom prst="flowChartAlternateProcess">
            <a:avLst/>
          </a:prstGeo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pPr algn="ctr"/>
            <a:r>
              <a:rPr lang="en-US" dirty="0"/>
              <a:t/>
            </a:r>
            <a:br>
              <a:rPr lang="en-US" dirty="0"/>
            </a:br>
            <a:r>
              <a:rPr lang="en-US" dirty="0">
                <a:solidFill>
                  <a:srgbClr val="00B050"/>
                </a:solidFill>
              </a:rPr>
              <a:t>Competitor </a:t>
            </a:r>
            <a:r>
              <a:rPr lang="en-US" dirty="0" smtClean="0">
                <a:solidFill>
                  <a:srgbClr val="00B050"/>
                </a:solidFill>
              </a:rPr>
              <a:t>3:My Wishcare</a:t>
            </a:r>
            <a:endParaRPr lang="en-US" dirty="0">
              <a:solidFill>
                <a:srgbClr val="00B050"/>
              </a:solidFill>
            </a:endParaRPr>
          </a:p>
        </p:txBody>
      </p:sp>
      <p:sp>
        <p:nvSpPr>
          <p:cNvPr id="3" name="Content Placeholder 2"/>
          <p:cNvSpPr>
            <a:spLocks noGrp="1"/>
          </p:cNvSpPr>
          <p:nvPr>
            <p:ph idx="1"/>
          </p:nvPr>
        </p:nvSpPr>
        <p:spPr>
          <a:xfrm>
            <a:off x="0" y="1111348"/>
            <a:ext cx="12192000" cy="5746652"/>
          </a:xfrm>
        </p:spPr>
        <p:txBody>
          <a:bodyPr>
            <a:normAutofit/>
          </a:bodyPr>
          <a:lstStyle/>
          <a:p>
            <a:r>
              <a:rPr lang="en-US" sz="2400" dirty="0" smtClean="0">
                <a:latin typeface="Arial Black" panose="020B0A04020102020204" pitchFamily="34" charset="0"/>
              </a:rPr>
              <a:t>USP:</a:t>
            </a:r>
          </a:p>
          <a:p>
            <a:r>
              <a:rPr lang="en-US" dirty="0">
                <a:solidFill>
                  <a:schemeClr val="accent1"/>
                </a:solidFill>
              </a:rPr>
              <a:t>    My Wishcare brand is all about personalized self-care. We believe that everyone's self-care journey is unique, so we provide customized products and services tailored to individual needs. Whether it's skincare, wellness, or relaxation, My Wishcare offers a personalized approach to help you feel your best and take care of yourself in a way that suits you perfectly. It's all about making self-care a truly personal and enjoyable experience! 🌸</a:t>
            </a:r>
            <a:r>
              <a:rPr lang="en-US" dirty="0" smtClean="0">
                <a:solidFill>
                  <a:schemeClr val="accent1"/>
                </a:solidFill>
              </a:rPr>
              <a:t>✨</a:t>
            </a:r>
          </a:p>
          <a:p>
            <a:r>
              <a:rPr lang="en-US" dirty="0" smtClean="0">
                <a:latin typeface="Algerian" panose="04020705040A02060702" pitchFamily="82" charset="0"/>
              </a:rPr>
              <a:t>Online communication</a:t>
            </a:r>
          </a:p>
          <a:p>
            <a:r>
              <a:rPr lang="en-US" dirty="0" smtClean="0">
                <a:latin typeface="Arial Black" panose="020B0A04020102020204" pitchFamily="34" charset="0"/>
              </a:rPr>
              <a:t>SWOT</a:t>
            </a:r>
          </a:p>
          <a:p>
            <a:r>
              <a:rPr lang="en-US" dirty="0">
                <a:latin typeface="Arial Black" panose="020B0A04020102020204" pitchFamily="34" charset="0"/>
              </a:rPr>
              <a:t>Strengths</a:t>
            </a:r>
            <a:r>
              <a:rPr lang="en-US" dirty="0">
                <a:solidFill>
                  <a:schemeClr val="accent1"/>
                </a:solidFill>
              </a:rPr>
              <a:t>:- Personalized approach to self-care, catering to individual needs and preferences.- High-quality products and services that are tailored to provide effective results.- Strong emphasis on customer satisfaction and building long-term relationships.- Innovative and unique offerings that set My Wishcare apart from competitors</a:t>
            </a:r>
            <a:r>
              <a:rPr lang="en-US" dirty="0" smtClean="0"/>
              <a:t>.</a:t>
            </a:r>
          </a:p>
          <a:p>
            <a:r>
              <a:rPr lang="en-US" dirty="0" smtClean="0">
                <a:latin typeface="Arial Black" panose="020B0A04020102020204" pitchFamily="34" charset="0"/>
              </a:rPr>
              <a:t>Weaknesses</a:t>
            </a:r>
            <a:r>
              <a:rPr lang="en-US" dirty="0">
                <a:solidFill>
                  <a:schemeClr val="accent1"/>
                </a:solidFill>
                <a:latin typeface="Arial Black" panose="020B0A04020102020204" pitchFamily="34" charset="0"/>
              </a:rPr>
              <a:t>:- </a:t>
            </a:r>
            <a:r>
              <a:rPr lang="en-US" dirty="0">
                <a:solidFill>
                  <a:schemeClr val="accent1"/>
                </a:solidFill>
              </a:rPr>
              <a:t>Limited brand awareness and reach, especially in competitive markets.- Potential challenges in scaling personalized services to a larger customer base.- Dependence on customer data and preferences, which requires robust data management systems.</a:t>
            </a:r>
            <a:endParaRPr lang="en-US" dirty="0" smtClean="0">
              <a:solidFill>
                <a:schemeClr val="accent1"/>
              </a:solidFill>
            </a:endParaRPr>
          </a:p>
          <a:p>
            <a:pPr marL="0" indent="0">
              <a:buNone/>
            </a:pPr>
            <a:endParaRPr lang="en-US" dirty="0" smtClean="0"/>
          </a:p>
        </p:txBody>
      </p:sp>
    </p:spTree>
    <p:extLst>
      <p:ext uri="{BB962C8B-B14F-4D97-AF65-F5344CB8AC3E}">
        <p14:creationId xmlns:p14="http://schemas.microsoft.com/office/powerpoint/2010/main" val="37629910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247249" y="717452"/>
            <a:ext cx="6944751" cy="6140548"/>
          </a:xfrm>
          <a:pattFill prst="pct5">
            <a:fgClr>
              <a:schemeClr val="bg2">
                <a:lumMod val="90000"/>
              </a:schemeClr>
            </a:fgClr>
            <a:bgClr>
              <a:schemeClr val="bg1"/>
            </a:bgClr>
          </a:pattFill>
        </p:spPr>
        <p:txBody>
          <a:bodyPr/>
          <a:lstStyle/>
          <a:p>
            <a:r>
              <a:rPr lang="en-US" sz="2000" dirty="0">
                <a:solidFill>
                  <a:schemeClr val="tx1"/>
                </a:solidFill>
                <a:latin typeface="Arial Black" panose="020B0A04020102020204" pitchFamily="34" charset="0"/>
              </a:rPr>
              <a:t>Opportunities:- </a:t>
            </a:r>
            <a:r>
              <a:rPr lang="en-US" sz="2000" dirty="0"/>
              <a:t>Expansion into new markets and target demographics to increase brand visibility.- Collaboration with influencers and partnering with wellness professionals for endorsements.- Introduction of new personalized self-care categories or services to diversify offerings</a:t>
            </a:r>
            <a:r>
              <a:rPr lang="en-US" dirty="0" smtClean="0"/>
              <a:t>.</a:t>
            </a:r>
          </a:p>
          <a:p>
            <a:r>
              <a:rPr lang="en-US" sz="2000" dirty="0" smtClean="0">
                <a:solidFill>
                  <a:schemeClr val="tx1"/>
                </a:solidFill>
                <a:latin typeface="Arial Black" panose="020B0A04020102020204" pitchFamily="34" charset="0"/>
              </a:rPr>
              <a:t>Threats</a:t>
            </a:r>
            <a:r>
              <a:rPr lang="en-US" sz="2000" dirty="0">
                <a:solidFill>
                  <a:schemeClr val="tx1"/>
                </a:solidFill>
                <a:latin typeface="Arial Black" panose="020B0A04020102020204" pitchFamily="34" charset="0"/>
              </a:rPr>
              <a:t>:- </a:t>
            </a:r>
            <a:r>
              <a:rPr lang="en-US" sz="2000" dirty="0"/>
              <a:t>Intense competition from established self-care brands and emerging startups.- Changing consumer preferences and trends in the self-care industry.- Potential negative reviews or feedback that could impact brand reputation</a:t>
            </a:r>
            <a:r>
              <a:rPr lang="en-US" sz="2000" dirty="0" smtClean="0"/>
              <a:t>.</a:t>
            </a:r>
          </a:p>
          <a:p>
            <a:r>
              <a:rPr lang="en-US" sz="2000" dirty="0"/>
              <a:t> </a:t>
            </a:r>
            <a:r>
              <a:rPr lang="en-US" sz="2000" dirty="0" smtClean="0"/>
              <a:t>             By </a:t>
            </a:r>
            <a:r>
              <a:rPr lang="en-US" sz="2000" dirty="0"/>
              <a:t>leveraging its strengths, seizing opportunities, and addressing weaknesses and threats, My Wishcare can continue to grow and provide exceptional personalized self-care experiences to its customers! 🌿💖</a:t>
            </a:r>
          </a:p>
          <a:p>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l="11227" r="11227"/>
          <a:stretch>
            <a:fillRect/>
          </a:stretch>
        </p:blipFill>
        <p:spPr>
          <a:xfrm>
            <a:off x="0" y="0"/>
            <a:ext cx="5246688" cy="6765925"/>
          </a:xfrm>
        </p:spPr>
      </p:pic>
    </p:spTree>
    <p:extLst>
      <p:ext uri="{BB962C8B-B14F-4D97-AF65-F5344CB8AC3E}">
        <p14:creationId xmlns:p14="http://schemas.microsoft.com/office/powerpoint/2010/main" val="342568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248229"/>
          </a:xfrm>
        </p:spPr>
        <p:txBody>
          <a:bodyPr/>
          <a:lstStyle/>
          <a:p>
            <a:pPr algn="ctr"/>
            <a:r>
              <a:rPr lang="en-US" dirty="0" smtClean="0">
                <a:solidFill>
                  <a:schemeClr val="accent2">
                    <a:lumMod val="75000"/>
                  </a:schemeClr>
                </a:solidFill>
              </a:rPr>
              <a:t>Part 2: SEO &amp; Keyword Research</a:t>
            </a:r>
            <a:endParaRPr lang="en-US" dirty="0">
              <a:solidFill>
                <a:schemeClr val="accent2">
                  <a:lumMod val="75000"/>
                </a:schemeClr>
              </a:solidFill>
            </a:endParaRPr>
          </a:p>
        </p:txBody>
      </p:sp>
      <p:sp>
        <p:nvSpPr>
          <p:cNvPr id="3" name="Content Placeholder 2"/>
          <p:cNvSpPr>
            <a:spLocks noGrp="1"/>
          </p:cNvSpPr>
          <p:nvPr>
            <p:ph idx="1"/>
          </p:nvPr>
        </p:nvSpPr>
        <p:spPr>
          <a:xfrm>
            <a:off x="1069848" y="1248229"/>
            <a:ext cx="10058400" cy="4923971"/>
          </a:xfrm>
        </p:spPr>
        <p:txBody>
          <a:bodyPr/>
          <a:lstStyle/>
          <a:p>
            <a:r>
              <a:rPr lang="en-US" dirty="0" smtClean="0"/>
              <a:t>SEO Audit</a:t>
            </a:r>
          </a:p>
          <a:p>
            <a:r>
              <a:rPr lang="en-US" dirty="0" smtClean="0"/>
              <a:t>Keyword Research</a:t>
            </a:r>
          </a:p>
          <a:p>
            <a:r>
              <a:rPr lang="en-US" dirty="0" smtClean="0"/>
              <a:t>On Page Optimization</a:t>
            </a:r>
            <a:endParaRPr lang="en-US" dirty="0"/>
          </a:p>
        </p:txBody>
      </p:sp>
    </p:spTree>
    <p:extLst>
      <p:ext uri="{BB962C8B-B14F-4D97-AF65-F5344CB8AC3E}">
        <p14:creationId xmlns:p14="http://schemas.microsoft.com/office/powerpoint/2010/main" val="2152354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extLst>
              <a:ext uri="{BEBA8EAE-BF5A-486C-A8C5-ECC9F3942E4B}">
                <a14:imgProps xmlns:a14="http://schemas.microsoft.com/office/drawing/2010/main">
                  <a14:imgLayer r:embed="rId3">
                    <a14:imgEffect>
                      <a14:sharpenSoften amount="-89000"/>
                    </a14:imgEffect>
                    <a14:imgEffect>
                      <a14:brightnessContrast bright="21000" contrast="-32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9144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dirty="0" smtClean="0">
                <a:ln w="0">
                  <a:solidFill>
                    <a:schemeClr val="tx1"/>
                  </a:solidFill>
                </a:ln>
                <a:solidFill>
                  <a:srgbClr val="8EF6F6"/>
                </a:solidFill>
                <a:effectLst>
                  <a:outerShdw blurRad="38100" dist="19050" dir="2700000" algn="tl" rotWithShape="0">
                    <a:schemeClr val="dk1">
                      <a:alpha val="40000"/>
                    </a:schemeClr>
                  </a:outerShdw>
                </a:effectLst>
                <a:latin typeface="Arial Rounded MT Bold" panose="020F0704030504030204" pitchFamily="34" charset="0"/>
              </a:rPr>
              <a:t>SEO audit</a:t>
            </a:r>
            <a:endParaRPr lang="en-US" dirty="0">
              <a:ln w="0">
                <a:solidFill>
                  <a:schemeClr val="tx1"/>
                </a:solidFill>
              </a:ln>
              <a:solidFill>
                <a:srgbClr val="8EF6F6"/>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7" name="Content Placeholder 6"/>
          <p:cNvSpPr>
            <a:spLocks noGrp="1"/>
          </p:cNvSpPr>
          <p:nvPr>
            <p:ph idx="1"/>
          </p:nvPr>
        </p:nvSpPr>
        <p:spPr>
          <a:xfrm>
            <a:off x="106017" y="1020417"/>
            <a:ext cx="12085983" cy="5837583"/>
          </a:xfrm>
        </p:spPr>
        <p:txBody>
          <a:bodyPr>
            <a:normAutofit/>
          </a:bodyPr>
          <a:lstStyle/>
          <a:p>
            <a:pPr>
              <a:buFont typeface="Wingdings" panose="05000000000000000000" pitchFamily="2" charset="2"/>
              <a:buChar char="§"/>
            </a:pPr>
            <a:r>
              <a:rPr lang="en-US" sz="2000" dirty="0" smtClean="0">
                <a:latin typeface="Arial Rounded MT Bold" panose="020F0704030504030204" pitchFamily="34" charset="0"/>
              </a:rPr>
              <a:t> </a:t>
            </a:r>
            <a:r>
              <a:rPr lang="en-US" sz="2000" dirty="0">
                <a:latin typeface="Arial Rounded MT Bold" panose="020F0704030504030204" pitchFamily="34" charset="0"/>
              </a:rPr>
              <a:t>SEO for Wow Cosmetics, they can start by doing some keyword research. They should identify the keywords and phrases that their target audience is searching for, like "best cosmetics," "natural makeup," or "affordable beauty products." Then, they can optimize their website and content by including these keywords in their page titles, headings, and throughout their website copy</a:t>
            </a:r>
            <a:r>
              <a:rPr lang="en-US" sz="2000" dirty="0" smtClean="0">
                <a:latin typeface="Arial Rounded MT Bold" panose="020F0704030504030204" pitchFamily="34" charset="0"/>
              </a:rPr>
              <a:t>.</a:t>
            </a:r>
          </a:p>
          <a:p>
            <a:pPr>
              <a:buFont typeface="Wingdings" panose="05000000000000000000" pitchFamily="2" charset="2"/>
              <a:buChar char="§"/>
            </a:pPr>
            <a:r>
              <a:rPr lang="en-US" sz="2000" dirty="0" smtClean="0">
                <a:latin typeface="Arial Rounded MT Bold" panose="020F0704030504030204" pitchFamily="34" charset="0"/>
              </a:rPr>
              <a:t>Another </a:t>
            </a:r>
            <a:r>
              <a:rPr lang="en-US" sz="2000" dirty="0">
                <a:latin typeface="Arial Rounded MT Bold" panose="020F0704030504030204" pitchFamily="34" charset="0"/>
              </a:rPr>
              <a:t>important aspect of SEO is creating high-quality and engaging content. Wow Cosmetics can consider starting a blog where they share makeup tutorials, beauty tips, or product reviews. This will not only attract more visitors to their website but also help establish them as an authority in the cosmetics industry</a:t>
            </a:r>
            <a:r>
              <a:rPr lang="en-US" sz="2000" dirty="0" smtClean="0">
                <a:latin typeface="Arial Rounded MT Bold" panose="020F0704030504030204" pitchFamily="34" charset="0"/>
              </a:rPr>
              <a:t>.</a:t>
            </a:r>
          </a:p>
          <a:p>
            <a:pPr>
              <a:buFont typeface="Wingdings" panose="05000000000000000000" pitchFamily="2" charset="2"/>
              <a:buChar char="§"/>
            </a:pPr>
            <a:r>
              <a:rPr lang="en-US" sz="2000" dirty="0" smtClean="0">
                <a:latin typeface="Arial Rounded MT Bold" panose="020F0704030504030204" pitchFamily="34" charset="0"/>
              </a:rPr>
              <a:t>Additionally</a:t>
            </a:r>
            <a:r>
              <a:rPr lang="en-US" sz="2000" dirty="0">
                <a:latin typeface="Arial Rounded MT Bold" panose="020F0704030504030204" pitchFamily="34" charset="0"/>
              </a:rPr>
              <a:t>, Wow Cosmetics should pay attention to their meta tags and descriptions. These are the snippets of text that appear on search engine results pages. By writing compelling and relevant meta tags and descriptions, they can entice users to click on their website.Lastly, building backlinks from reputable websites is crucial for SEO. Wow Cosmetics can collaborate with beauty influencers or reach out to relevant blogs and websites for guest posting opportunities</a:t>
            </a:r>
            <a:r>
              <a:rPr lang="en-US" sz="2000" dirty="0" smtClean="0">
                <a:latin typeface="Arial Rounded MT Bold" panose="020F0704030504030204" pitchFamily="34" charset="0"/>
              </a:rPr>
              <a:t>.</a:t>
            </a:r>
          </a:p>
          <a:p>
            <a:pPr>
              <a:buFont typeface="Wingdings" panose="05000000000000000000" pitchFamily="2" charset="2"/>
              <a:buChar char="§"/>
            </a:pPr>
            <a:r>
              <a:rPr lang="en-US" sz="2000" dirty="0" smtClean="0">
                <a:latin typeface="Arial Rounded MT Bold" panose="020F0704030504030204" pitchFamily="34" charset="0"/>
              </a:rPr>
              <a:t> </a:t>
            </a:r>
            <a:r>
              <a:rPr lang="en-US" sz="2000" dirty="0">
                <a:latin typeface="Arial Rounded MT Bold" panose="020F0704030504030204" pitchFamily="34" charset="0"/>
              </a:rPr>
              <a:t>This will help increase their website's authority and visibility in search engine rankings</a:t>
            </a:r>
            <a:r>
              <a:rPr lang="en-US" sz="2000" dirty="0" smtClean="0">
                <a:latin typeface="Arial Rounded MT Bold" panose="020F0704030504030204" pitchFamily="34" charset="0"/>
              </a:rPr>
              <a:t>. Hope </a:t>
            </a:r>
            <a:r>
              <a:rPr lang="en-US" sz="2000" dirty="0">
                <a:latin typeface="Arial Rounded MT Bold" panose="020F0704030504030204" pitchFamily="34" charset="0"/>
              </a:rPr>
              <a:t>these tips help Wow Cosmetics boost their online presence and attract more customers! 🌟💄</a:t>
            </a:r>
          </a:p>
        </p:txBody>
      </p:sp>
    </p:spTree>
    <p:extLst>
      <p:ext uri="{BB962C8B-B14F-4D97-AF65-F5344CB8AC3E}">
        <p14:creationId xmlns:p14="http://schemas.microsoft.com/office/powerpoint/2010/main" val="3280603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9" y="1"/>
            <a:ext cx="10433176" cy="1046922"/>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sz="4000" dirty="0" smtClean="0">
                <a:solidFill>
                  <a:schemeClr val="tx1"/>
                </a:solidFill>
                <a:latin typeface="Arial Rounded MT Bold" panose="020F0704030504030204" pitchFamily="34" charset="0"/>
              </a:rPr>
              <a:t>Keyword Research</a:t>
            </a:r>
            <a:endParaRPr lang="en-US" sz="4000" dirty="0">
              <a:solidFill>
                <a:schemeClr val="tx1"/>
              </a:solidFill>
              <a:latin typeface="Arial Rounded MT Bold" panose="020F0704030504030204" pitchFamily="34" charset="0"/>
            </a:endParaRPr>
          </a:p>
        </p:txBody>
      </p:sp>
      <p:sp>
        <p:nvSpPr>
          <p:cNvPr id="5" name="Content Placeholder 4"/>
          <p:cNvSpPr>
            <a:spLocks noGrp="1"/>
          </p:cNvSpPr>
          <p:nvPr>
            <p:ph idx="1"/>
          </p:nvPr>
        </p:nvSpPr>
        <p:spPr>
          <a:xfrm>
            <a:off x="596348" y="887897"/>
            <a:ext cx="11317356" cy="5738190"/>
          </a:xfrm>
        </p:spPr>
        <p:txBody>
          <a:bodyPr>
            <a:normAutofit/>
          </a:bodyPr>
          <a:lstStyle/>
          <a:p>
            <a:r>
              <a:rPr lang="en-US" dirty="0">
                <a:latin typeface="Arial Rounded MT Bold" panose="020F0704030504030204" pitchFamily="34" charset="0"/>
              </a:rPr>
              <a:t>keyword research for Wow Cosmetics, they should focus on finding the right words and phrases that their target audience is using to search for cosmetics online. They can start by brainstorming some general keywords related to their products, such as "makeup," "beauty," "cosmetics," and "skincare</a:t>
            </a:r>
            <a:r>
              <a:rPr lang="en-US" dirty="0" smtClean="0">
                <a:latin typeface="Arial Rounded MT Bold" panose="020F0704030504030204" pitchFamily="34" charset="0"/>
              </a:rPr>
              <a:t>.</a:t>
            </a:r>
          </a:p>
          <a:p>
            <a:r>
              <a:rPr lang="en-US" dirty="0" smtClean="0">
                <a:latin typeface="Arial Rounded MT Bold" panose="020F0704030504030204" pitchFamily="34" charset="0"/>
              </a:rPr>
              <a:t> </a:t>
            </a:r>
            <a:r>
              <a:rPr lang="en-US" dirty="0">
                <a:latin typeface="Arial Rounded MT Bold" panose="020F0704030504030204" pitchFamily="34" charset="0"/>
              </a:rPr>
              <a:t>Then, they can use keyword research tools like Google Keyword Planner, SEMrush, or Moz's Keyword Explorer to get more specific and relevant keyword ideas. These tools can provide insights on search volume, competition, and related keywords</a:t>
            </a:r>
            <a:r>
              <a:rPr lang="en-US" dirty="0" smtClean="0">
                <a:latin typeface="Arial Rounded MT Bold" panose="020F0704030504030204" pitchFamily="34" charset="0"/>
              </a:rPr>
              <a:t>.</a:t>
            </a:r>
          </a:p>
          <a:p>
            <a:r>
              <a:rPr lang="en-US" dirty="0" smtClean="0">
                <a:latin typeface="Arial Rounded MT Bold" panose="020F0704030504030204" pitchFamily="34" charset="0"/>
              </a:rPr>
              <a:t>For </a:t>
            </a:r>
            <a:r>
              <a:rPr lang="en-US" dirty="0">
                <a:latin typeface="Arial Rounded MT Bold" panose="020F0704030504030204" pitchFamily="34" charset="0"/>
              </a:rPr>
              <a:t>example, they can try searching for keywords like "best makeup products," "organic cosmetics," "long-lasting lipstick," or "affordable beauty brands." These keywords can help Wow Cosmetics understand what people are searching for and optimize their website and content accordingly</a:t>
            </a:r>
            <a:r>
              <a:rPr lang="en-US" dirty="0" smtClean="0">
                <a:latin typeface="Arial Rounded MT Bold" panose="020F0704030504030204" pitchFamily="34" charset="0"/>
              </a:rPr>
              <a:t>.</a:t>
            </a:r>
          </a:p>
          <a:p>
            <a:r>
              <a:rPr lang="en-US" dirty="0" smtClean="0">
                <a:latin typeface="Arial Rounded MT Bold" panose="020F0704030504030204" pitchFamily="34" charset="0"/>
              </a:rPr>
              <a:t>Remember</a:t>
            </a:r>
            <a:r>
              <a:rPr lang="en-US" dirty="0">
                <a:latin typeface="Arial Rounded MT Bold" panose="020F0704030504030204" pitchFamily="34" charset="0"/>
              </a:rPr>
              <a:t>, it's important to choose keywords that are relevant to Wow Cosmetics' products and have a good balance of search volume and competition. This will help them attract the right audience and improve their chances of ranking higher in search engine </a:t>
            </a:r>
            <a:r>
              <a:rPr lang="en-US" dirty="0" smtClean="0">
                <a:latin typeface="Arial Rounded MT Bold" panose="020F0704030504030204" pitchFamily="34" charset="0"/>
              </a:rPr>
              <a:t>results..😊🔍💄</a:t>
            </a:r>
            <a:endParaRPr lang="en-US" dirty="0">
              <a:latin typeface="Arial Rounded MT Bold" panose="020F0704030504030204" pitchFamily="34" charset="0"/>
            </a:endParaRPr>
          </a:p>
        </p:txBody>
      </p:sp>
    </p:spTree>
    <p:extLst>
      <p:ext uri="{BB962C8B-B14F-4D97-AF65-F5344CB8AC3E}">
        <p14:creationId xmlns:p14="http://schemas.microsoft.com/office/powerpoint/2010/main" val="2909314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313" y="1"/>
            <a:ext cx="11118711" cy="821634"/>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sz="4000" dirty="0" smtClean="0">
                <a:solidFill>
                  <a:srgbClr val="00B050"/>
                </a:solidFill>
                <a:latin typeface="Arial Rounded MT Bold" panose="020F0704030504030204" pitchFamily="34" charset="0"/>
              </a:rPr>
              <a:t>On page Optimization</a:t>
            </a:r>
            <a:endParaRPr lang="en-US" sz="4000" dirty="0">
              <a:solidFill>
                <a:srgbClr val="00B050"/>
              </a:solidFill>
              <a:latin typeface="Arial Rounded MT Bold" panose="020F0704030504030204" pitchFamily="34" charset="0"/>
            </a:endParaRPr>
          </a:p>
        </p:txBody>
      </p:sp>
      <p:sp>
        <p:nvSpPr>
          <p:cNvPr id="7" name="Content Placeholder 6"/>
          <p:cNvSpPr>
            <a:spLocks noGrp="1"/>
          </p:cNvSpPr>
          <p:nvPr>
            <p:ph idx="1"/>
          </p:nvPr>
        </p:nvSpPr>
        <p:spPr>
          <a:xfrm>
            <a:off x="0" y="821635"/>
            <a:ext cx="12192000" cy="6036365"/>
          </a:xfrm>
        </p:spPr>
        <p:txBody>
          <a:bodyPr>
            <a:normAutofit fontScale="92500" lnSpcReduction="10000"/>
          </a:bodyPr>
          <a:lstStyle/>
          <a:p>
            <a:r>
              <a:rPr lang="en-US" dirty="0"/>
              <a:t> On-page optimization for Wow Cosmetics involves optimizing their website's individual pages to improve their visibility and ranking on search engines. Here are a few key areas they can focus on</a:t>
            </a:r>
            <a:r>
              <a:rPr lang="en-US" dirty="0" smtClean="0"/>
              <a:t>:</a:t>
            </a:r>
          </a:p>
          <a:p>
            <a:r>
              <a:rPr lang="en-US" b="1" dirty="0" smtClean="0">
                <a:solidFill>
                  <a:srgbClr val="00B050"/>
                </a:solidFill>
              </a:rPr>
              <a:t>1</a:t>
            </a:r>
            <a:r>
              <a:rPr lang="en-US" b="1" dirty="0">
                <a:solidFill>
                  <a:srgbClr val="00B050"/>
                </a:solidFill>
              </a:rPr>
              <a:t>. Title tags: </a:t>
            </a:r>
            <a:r>
              <a:rPr lang="en-US" b="1" dirty="0" smtClean="0">
                <a:solidFill>
                  <a:srgbClr val="00B050"/>
                </a:solidFill>
              </a:rPr>
              <a:t> </a:t>
            </a:r>
            <a:r>
              <a:rPr lang="en-US" b="1" dirty="0" smtClean="0">
                <a:solidFill>
                  <a:srgbClr val="FF0000"/>
                </a:solidFill>
              </a:rPr>
              <a:t>Wow </a:t>
            </a:r>
            <a:r>
              <a:rPr lang="en-US" b="1" dirty="0">
                <a:solidFill>
                  <a:srgbClr val="FF0000"/>
                </a:solidFill>
              </a:rPr>
              <a:t>Cosmetics should ensure that each page has a unique and descriptive title tag that includes relevant keywords. This helps search engines understand the content of the page</a:t>
            </a:r>
            <a:r>
              <a:rPr lang="en-US" dirty="0" smtClean="0"/>
              <a:t>.</a:t>
            </a:r>
          </a:p>
          <a:p>
            <a:r>
              <a:rPr lang="en-US" b="1" dirty="0" smtClean="0">
                <a:solidFill>
                  <a:srgbClr val="00B050"/>
                </a:solidFill>
              </a:rPr>
              <a:t>2</a:t>
            </a:r>
            <a:r>
              <a:rPr lang="en-US" b="1" dirty="0">
                <a:solidFill>
                  <a:srgbClr val="00B050"/>
                </a:solidFill>
              </a:rPr>
              <a:t>. Meta descriptions: </a:t>
            </a:r>
            <a:r>
              <a:rPr lang="en-US" b="1" dirty="0">
                <a:solidFill>
                  <a:srgbClr val="FF0000"/>
                </a:solidFill>
              </a:rPr>
              <a:t>They should also write compelling meta descriptions for each page. These short snippets appear in search engine results and can influence click-through rates. Including relevant keywords and a call-to-action can entice users to click on their website</a:t>
            </a:r>
            <a:r>
              <a:rPr lang="en-US" dirty="0" smtClean="0"/>
              <a:t>.</a:t>
            </a:r>
          </a:p>
          <a:p>
            <a:r>
              <a:rPr lang="en-US" b="1" dirty="0" smtClean="0">
                <a:solidFill>
                  <a:srgbClr val="00B050"/>
                </a:solidFill>
              </a:rPr>
              <a:t>3.URL </a:t>
            </a:r>
            <a:r>
              <a:rPr lang="en-US" b="1" dirty="0">
                <a:solidFill>
                  <a:srgbClr val="00B050"/>
                </a:solidFill>
              </a:rPr>
              <a:t>structure: </a:t>
            </a:r>
            <a:r>
              <a:rPr lang="en-US" b="1" dirty="0">
                <a:solidFill>
                  <a:srgbClr val="FF0000"/>
                </a:solidFill>
              </a:rPr>
              <a:t>Wow Cosmetics should aim for clean and descriptive URLs that include relevant keywords. This helps search engines and users understand what the page is about</a:t>
            </a:r>
            <a:r>
              <a:rPr lang="en-US" b="1" dirty="0" smtClean="0">
                <a:solidFill>
                  <a:srgbClr val="FF0000"/>
                </a:solidFill>
              </a:rPr>
              <a:t>.</a:t>
            </a:r>
          </a:p>
          <a:p>
            <a:r>
              <a:rPr lang="en-US" b="1" dirty="0" smtClean="0">
                <a:solidFill>
                  <a:srgbClr val="00B050"/>
                </a:solidFill>
              </a:rPr>
              <a:t>4.Heading </a:t>
            </a:r>
            <a:r>
              <a:rPr lang="en-US" b="1" dirty="0">
                <a:solidFill>
                  <a:srgbClr val="00B050"/>
                </a:solidFill>
              </a:rPr>
              <a:t>tags: </a:t>
            </a:r>
            <a:r>
              <a:rPr lang="en-US" b="1" dirty="0">
                <a:solidFill>
                  <a:srgbClr val="FF0000"/>
                </a:solidFill>
              </a:rPr>
              <a:t>Proper use of heading tags (H1, H2, etc.) helps organize the content and signals to search engines the importance of different sections. Wow Cosmetics can include relevant keywords in their headings to optimize for search engines</a:t>
            </a:r>
            <a:r>
              <a:rPr lang="en-US" dirty="0" smtClean="0"/>
              <a:t>.</a:t>
            </a:r>
          </a:p>
          <a:p>
            <a:r>
              <a:rPr lang="en-US" b="1" dirty="0">
                <a:solidFill>
                  <a:srgbClr val="00B050"/>
                </a:solidFill>
              </a:rPr>
              <a:t>5. Content optimization: </a:t>
            </a:r>
            <a:r>
              <a:rPr lang="en-US" b="1" dirty="0">
                <a:solidFill>
                  <a:srgbClr val="FF0000"/>
                </a:solidFill>
              </a:rPr>
              <a:t>Wow Cosmetics should focus on creating high-quality, unique, and informative content for each page. They can include relevant keywords naturally throughout the content, but should avoid keyword stuffing.</a:t>
            </a:r>
          </a:p>
          <a:p>
            <a:r>
              <a:rPr lang="en-US" b="1" dirty="0">
                <a:solidFill>
                  <a:srgbClr val="00B050"/>
                </a:solidFill>
              </a:rPr>
              <a:t>6. Image optimization:</a:t>
            </a:r>
            <a:r>
              <a:rPr lang="en-US" dirty="0"/>
              <a:t> </a:t>
            </a:r>
            <a:r>
              <a:rPr lang="en-US" b="1" dirty="0">
                <a:solidFill>
                  <a:srgbClr val="FF0000"/>
                </a:solidFill>
              </a:rPr>
              <a:t>They should optimize their images by using descriptive file names and alt tags. This helps search engines understand the content of the images and can improve visibility in image search results.</a:t>
            </a:r>
          </a:p>
          <a:p>
            <a:r>
              <a:rPr lang="en-US" dirty="0"/>
              <a:t>Remember, the goal of on-page optimization is to provide a great user experience and make it easier for search engines to understand and rank Wow Cosmetics' website.😊🚀</a:t>
            </a:r>
          </a:p>
          <a:p>
            <a:endParaRPr lang="en-US" dirty="0" smtClean="0"/>
          </a:p>
        </p:txBody>
      </p:sp>
    </p:spTree>
    <p:extLst>
      <p:ext uri="{BB962C8B-B14F-4D97-AF65-F5344CB8AC3E}">
        <p14:creationId xmlns:p14="http://schemas.microsoft.com/office/powerpoint/2010/main" val="18270511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1478" y="1"/>
            <a:ext cx="9395792" cy="1465942"/>
          </a:xfrm>
        </p:spPr>
        <p:txBody>
          <a:bodyPr>
            <a:normAutofit/>
          </a:bodyPr>
          <a:lstStyle/>
          <a:p>
            <a:pPr algn="ctr"/>
            <a:r>
              <a:rPr lang="en-US" sz="4000" cap="none" dirty="0" smtClean="0">
                <a:solidFill>
                  <a:srgbClr val="00B050"/>
                </a:solidFill>
              </a:rPr>
              <a:t>Part 1: Brand study, Competitor </a:t>
            </a:r>
            <a:r>
              <a:rPr lang="en-US" sz="4000" cap="none" dirty="0">
                <a:solidFill>
                  <a:srgbClr val="00B050"/>
                </a:solidFill>
              </a:rPr>
              <a:t>A</a:t>
            </a:r>
            <a:r>
              <a:rPr lang="en-US" sz="4000" cap="none" dirty="0" smtClean="0">
                <a:solidFill>
                  <a:srgbClr val="00B050"/>
                </a:solidFill>
              </a:rPr>
              <a:t>nalysis and</a:t>
            </a:r>
            <a:br>
              <a:rPr lang="en-US" sz="4000" cap="none" dirty="0" smtClean="0">
                <a:solidFill>
                  <a:srgbClr val="00B050"/>
                </a:solidFill>
              </a:rPr>
            </a:br>
            <a:r>
              <a:rPr lang="en-US" sz="4000" cap="none" dirty="0" smtClean="0">
                <a:solidFill>
                  <a:srgbClr val="00B050"/>
                </a:solidFill>
              </a:rPr>
              <a:t>Buyer’s/Audience’s </a:t>
            </a:r>
            <a:r>
              <a:rPr lang="en-US" sz="4000" cap="none" dirty="0">
                <a:solidFill>
                  <a:srgbClr val="00B050"/>
                </a:solidFill>
              </a:rPr>
              <a:t>P</a:t>
            </a:r>
            <a:r>
              <a:rPr lang="en-US" sz="4000" cap="none" dirty="0" smtClean="0">
                <a:solidFill>
                  <a:srgbClr val="00B050"/>
                </a:solidFill>
              </a:rPr>
              <a:t>ersona</a:t>
            </a:r>
            <a:endParaRPr lang="en-US" sz="4000" cap="none" dirty="0">
              <a:solidFill>
                <a:srgbClr val="00B050"/>
              </a:solidFill>
            </a:endParaRPr>
          </a:p>
        </p:txBody>
      </p:sp>
      <p:sp>
        <p:nvSpPr>
          <p:cNvPr id="3" name="Content Placeholder 2"/>
          <p:cNvSpPr>
            <a:spLocks noGrp="1"/>
          </p:cNvSpPr>
          <p:nvPr>
            <p:ph idx="1"/>
          </p:nvPr>
        </p:nvSpPr>
        <p:spPr>
          <a:xfrm>
            <a:off x="798286" y="1465943"/>
            <a:ext cx="10798628" cy="4418022"/>
          </a:xfrm>
        </p:spPr>
        <p:txBody>
          <a:bodyPr>
            <a:normAutofit/>
          </a:bodyPr>
          <a:lstStyle/>
          <a:p>
            <a:r>
              <a:rPr lang="en-US" sz="2000" dirty="0" smtClean="0">
                <a:latin typeface="Arial Rounded MT Bold" panose="020F0704030504030204" pitchFamily="34" charset="0"/>
              </a:rPr>
              <a:t>Research Brand:</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Mission/Values:</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USP:</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Analyze Brand Tone and Identity:</a:t>
            </a:r>
          </a:p>
          <a:p>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Set 4 SMART Goals and KPIs for</a:t>
            </a:r>
          </a:p>
          <a:p>
            <a:pPr marL="0" indent="0">
              <a:buNone/>
            </a:pPr>
            <a:r>
              <a:rPr lang="en-US" sz="2000" dirty="0" smtClean="0">
                <a:latin typeface="Arial Rounded MT Bold" panose="020F0704030504030204" pitchFamily="34" charset="0"/>
              </a:rPr>
              <a:t> the same :</a:t>
            </a:r>
            <a:endParaRPr lang="en-US" sz="2000" dirty="0">
              <a:latin typeface="Arial Rounded MT Bold" panose="020F07040305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886" y="3463764"/>
            <a:ext cx="6720114" cy="3784307"/>
          </a:xfrm>
          <a:prstGeom prst="rect">
            <a:avLst/>
          </a:prstGeom>
        </p:spPr>
      </p:pic>
    </p:spTree>
    <p:extLst>
      <p:ext uri="{BB962C8B-B14F-4D97-AF65-F5344CB8AC3E}">
        <p14:creationId xmlns:p14="http://schemas.microsoft.com/office/powerpoint/2010/main" val="511934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39756"/>
            <a:ext cx="10018713" cy="1073426"/>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sz="2800" dirty="0" smtClean="0">
                <a:latin typeface="Arial Rounded MT Bold" panose="020F0704030504030204" pitchFamily="34" charset="0"/>
              </a:rPr>
              <a:t>On page Optimization(Content Optimization)</a:t>
            </a:r>
            <a:endParaRPr lang="en-US" sz="2800" dirty="0">
              <a:latin typeface="Arial Rounded MT Bold" panose="020F0704030504030204" pitchFamily="34" charset="0"/>
            </a:endParaRPr>
          </a:p>
        </p:txBody>
      </p:sp>
      <p:sp>
        <p:nvSpPr>
          <p:cNvPr id="3" name="Content Placeholder 2"/>
          <p:cNvSpPr>
            <a:spLocks noGrp="1"/>
          </p:cNvSpPr>
          <p:nvPr>
            <p:ph idx="1"/>
          </p:nvPr>
        </p:nvSpPr>
        <p:spPr>
          <a:xfrm>
            <a:off x="0" y="795131"/>
            <a:ext cx="12192000" cy="6062870"/>
          </a:xfrm>
        </p:spPr>
        <p:txBody>
          <a:bodyPr/>
          <a:lstStyle/>
          <a:p>
            <a:pPr marL="0" indent="0">
              <a:buNone/>
            </a:pPr>
            <a:r>
              <a:rPr lang="en-US" b="1" dirty="0">
                <a:solidFill>
                  <a:schemeClr val="accent2"/>
                </a:solidFill>
              </a:rPr>
              <a:t>Introduction</a:t>
            </a:r>
            <a:r>
              <a:rPr lang="en-US" b="1" dirty="0" smtClean="0">
                <a:solidFill>
                  <a:schemeClr val="accent2"/>
                </a:solidFill>
              </a:rPr>
              <a:t>:</a:t>
            </a:r>
            <a:r>
              <a:rPr lang="en-US" dirty="0" smtClean="0"/>
              <a:t> Wow </a:t>
            </a:r>
            <a:r>
              <a:rPr lang="en-US" dirty="0"/>
              <a:t>Cosmetics is a popular beauty brand known for its high-quality and innovative products. To enhance its online presence and attract more customers, on-page optimization plays a crucial role. By optimizing the content on Wow Cosmetics' website, they can improve search engine rankings, increase organic traffic, and engage visitors effectively</a:t>
            </a:r>
            <a:r>
              <a:rPr lang="en-US" dirty="0" smtClean="0"/>
              <a:t>.</a:t>
            </a:r>
          </a:p>
          <a:p>
            <a:pPr marL="0" indent="0">
              <a:buNone/>
            </a:pPr>
            <a:r>
              <a:rPr lang="en-US" b="1" dirty="0" smtClean="0">
                <a:solidFill>
                  <a:schemeClr val="accent2"/>
                </a:solidFill>
              </a:rPr>
              <a:t>Content </a:t>
            </a:r>
            <a:r>
              <a:rPr lang="en-US" b="1" dirty="0">
                <a:solidFill>
                  <a:schemeClr val="accent2"/>
                </a:solidFill>
              </a:rPr>
              <a:t>Optimization</a:t>
            </a:r>
            <a:r>
              <a:rPr lang="en-US" b="1" dirty="0" smtClean="0">
                <a:solidFill>
                  <a:schemeClr val="accent2"/>
                </a:solidFill>
              </a:rPr>
              <a:t>: </a:t>
            </a:r>
            <a:r>
              <a:rPr lang="en-US" dirty="0" smtClean="0"/>
              <a:t>Content </a:t>
            </a:r>
            <a:r>
              <a:rPr lang="en-US" dirty="0"/>
              <a:t>optimization involves optimizing the text, images, and other elements on a website to make it more appealing to both users and search engines. For Wow Cosmetics, they can start by conducting thorough keyword research to identify relevant and high-ranking keywords related to their products. Incorporating these keywords naturally into product descriptions, blog posts, and other content can help improve search </a:t>
            </a:r>
            <a:r>
              <a:rPr lang="en-US" dirty="0" smtClean="0"/>
              <a:t>engine..</a:t>
            </a:r>
          </a:p>
          <a:p>
            <a:pPr marL="0" indent="0">
              <a:buNone/>
            </a:pPr>
            <a:r>
              <a:rPr lang="en-US" b="1" dirty="0" smtClean="0">
                <a:solidFill>
                  <a:schemeClr val="accent2"/>
                </a:solidFill>
              </a:rPr>
              <a:t>Conclusion: </a:t>
            </a:r>
            <a:r>
              <a:rPr lang="en-US" dirty="0" smtClean="0"/>
              <a:t>In </a:t>
            </a:r>
            <a:r>
              <a:rPr lang="en-US" dirty="0"/>
              <a:t>conclusion, on-page optimization and content optimization are essential for Wow Cosmetics to enhance their online presence and attract more customers. By conducting keyword research, incorporating relevant keywords, and creating engaging content, they can improve their search engine rankings, increase organic traffic, and ultimately drive more conversions. With a well-optimized website, Wow Cosmetics can continue to wow their customers with their exceptional beauty products! 💄✨</a:t>
            </a:r>
          </a:p>
        </p:txBody>
      </p:sp>
    </p:spTree>
    <p:extLst>
      <p:ext uri="{BB962C8B-B14F-4D97-AF65-F5344CB8AC3E}">
        <p14:creationId xmlns:p14="http://schemas.microsoft.com/office/powerpoint/2010/main" val="234736294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728870"/>
          </a:xfrm>
        </p:spPr>
        <p:txBody>
          <a:bodyPr/>
          <a:lstStyle/>
          <a:p>
            <a:pPr algn="ctr"/>
            <a:r>
              <a:rPr lang="en-US" dirty="0" smtClean="0"/>
              <a:t>Content calendar [April 2024]</a:t>
            </a:r>
            <a:endParaRPr lang="en-US" dirty="0"/>
          </a:p>
        </p:txBody>
      </p:sp>
      <p:sp>
        <p:nvSpPr>
          <p:cNvPr id="4" name="Text Placeholder 3"/>
          <p:cNvSpPr>
            <a:spLocks noGrp="1"/>
          </p:cNvSpPr>
          <p:nvPr>
            <p:ph type="body" sz="half" idx="2"/>
          </p:nvPr>
        </p:nvSpPr>
        <p:spPr>
          <a:xfrm>
            <a:off x="0" y="728870"/>
            <a:ext cx="12192000" cy="6129131"/>
          </a:xfrm>
        </p:spPr>
        <p:txBody>
          <a:bodyPr/>
          <a:lstStyle/>
          <a:p>
            <a:r>
              <a:rPr lang="en-US" b="1" dirty="0">
                <a:solidFill>
                  <a:schemeClr val="tx1"/>
                </a:solidFill>
              </a:rPr>
              <a:t>Week 1: - </a:t>
            </a:r>
            <a:endParaRPr lang="en-US" b="1" dirty="0" smtClean="0">
              <a:solidFill>
                <a:schemeClr val="tx1"/>
              </a:solidFill>
            </a:endParaRPr>
          </a:p>
          <a:p>
            <a:r>
              <a:rPr lang="en-US" dirty="0"/>
              <a:t> </a:t>
            </a:r>
            <a:r>
              <a:rPr lang="en-US" dirty="0" smtClean="0"/>
              <a:t>    April </a:t>
            </a:r>
            <a:r>
              <a:rPr lang="en-US" dirty="0"/>
              <a:t>1st: </a:t>
            </a:r>
            <a:r>
              <a:rPr lang="en-US" dirty="0" smtClean="0"/>
              <a:t> “Spring </a:t>
            </a:r>
            <a:r>
              <a:rPr lang="en-US" dirty="0"/>
              <a:t>Beauty Must-Haves" blog post featuring Wow Cosmetics' top products for the season</a:t>
            </a:r>
            <a:r>
              <a:rPr lang="en-US" dirty="0" smtClean="0"/>
              <a:t>.</a:t>
            </a:r>
          </a:p>
          <a:p>
            <a:r>
              <a:rPr lang="en-US" dirty="0" smtClean="0"/>
              <a:t> </a:t>
            </a:r>
            <a:r>
              <a:rPr lang="en-US" dirty="0"/>
              <a:t>April 3rd: Instagram post showcasing a step-by-step tutorial using Wow Cosmetics' new eyeshadow </a:t>
            </a:r>
            <a:r>
              <a:rPr lang="en-US" dirty="0" smtClean="0"/>
              <a:t>palette.</a:t>
            </a:r>
          </a:p>
          <a:p>
            <a:r>
              <a:rPr lang="en-US" dirty="0" smtClean="0"/>
              <a:t>April </a:t>
            </a:r>
            <a:r>
              <a:rPr lang="en-US" dirty="0"/>
              <a:t>5th: Facebook Live session with a makeup artist demonstrating a full makeup look using Wow Cosmetics' products</a:t>
            </a:r>
            <a:r>
              <a:rPr lang="en-US" dirty="0" smtClean="0"/>
              <a:t>.</a:t>
            </a:r>
          </a:p>
          <a:p>
            <a:r>
              <a:rPr lang="en-US" b="1" dirty="0" smtClean="0">
                <a:solidFill>
                  <a:schemeClr val="tx1"/>
                </a:solidFill>
              </a:rPr>
              <a:t>Week </a:t>
            </a:r>
            <a:r>
              <a:rPr lang="en-US" b="1" dirty="0">
                <a:solidFill>
                  <a:schemeClr val="tx1"/>
                </a:solidFill>
              </a:rPr>
              <a:t>2:- </a:t>
            </a:r>
            <a:endParaRPr lang="en-US" b="1" dirty="0" smtClean="0">
              <a:solidFill>
                <a:schemeClr val="tx1"/>
              </a:solidFill>
            </a:endParaRPr>
          </a:p>
          <a:p>
            <a:r>
              <a:rPr lang="en-US" dirty="0"/>
              <a:t> </a:t>
            </a:r>
            <a:r>
              <a:rPr lang="en-US" dirty="0" smtClean="0"/>
              <a:t>   April </a:t>
            </a:r>
            <a:r>
              <a:rPr lang="en-US" dirty="0"/>
              <a:t>9th: "Skincare Secrets Revealed" video featuring Wow Cosmetics' skincare line and tips for healthy skin</a:t>
            </a:r>
            <a:r>
              <a:rPr lang="en-US" dirty="0" smtClean="0"/>
              <a:t>.</a:t>
            </a:r>
          </a:p>
          <a:p>
            <a:r>
              <a:rPr lang="en-US" dirty="0" smtClean="0"/>
              <a:t> </a:t>
            </a:r>
            <a:r>
              <a:rPr lang="en-US" dirty="0"/>
              <a:t>April 11th: Twitter poll asking followers to vote for their favorite Wow Cosmetics lipstick shade</a:t>
            </a:r>
            <a:r>
              <a:rPr lang="en-US" dirty="0" smtClean="0"/>
              <a:t>.-</a:t>
            </a:r>
          </a:p>
          <a:p>
            <a:r>
              <a:rPr lang="en-US" dirty="0" smtClean="0"/>
              <a:t>April </a:t>
            </a:r>
            <a:r>
              <a:rPr lang="en-US" dirty="0"/>
              <a:t>13th: Instagram Stories takeover by a beauty influencer showcasing their favorite Wow Cosmetics products</a:t>
            </a:r>
            <a:r>
              <a:rPr lang="en-US" dirty="0" smtClean="0"/>
              <a:t>.</a:t>
            </a:r>
          </a:p>
          <a:p>
            <a:r>
              <a:rPr lang="en-US" b="1" dirty="0" smtClean="0">
                <a:solidFill>
                  <a:schemeClr val="tx1"/>
                </a:solidFill>
              </a:rPr>
              <a:t>Week </a:t>
            </a:r>
            <a:r>
              <a:rPr lang="en-US" b="1" dirty="0">
                <a:solidFill>
                  <a:schemeClr val="tx1"/>
                </a:solidFill>
              </a:rPr>
              <a:t>3:- </a:t>
            </a:r>
            <a:endParaRPr lang="en-US" b="1" dirty="0" smtClean="0">
              <a:solidFill>
                <a:schemeClr val="tx1"/>
              </a:solidFill>
            </a:endParaRPr>
          </a:p>
          <a:p>
            <a:r>
              <a:rPr lang="en-US" dirty="0" smtClean="0"/>
              <a:t>April </a:t>
            </a:r>
            <a:r>
              <a:rPr lang="en-US" dirty="0"/>
              <a:t>16th: "Get the Glow: Highlighter Hacks" blog post sharing tips and tricks for using Wow Cosmetics' highlighters</a:t>
            </a:r>
            <a:r>
              <a:rPr lang="en-US" dirty="0" smtClean="0"/>
              <a:t>.-</a:t>
            </a:r>
          </a:p>
          <a:p>
            <a:r>
              <a:rPr lang="en-US" dirty="0" smtClean="0"/>
              <a:t> </a:t>
            </a:r>
            <a:r>
              <a:rPr lang="en-US" dirty="0"/>
              <a:t>April 18th: Instagram post featuring before and after photos of customers using Wow Cosmetics' foundation</a:t>
            </a:r>
            <a:r>
              <a:rPr lang="en-US" dirty="0" smtClean="0"/>
              <a:t>.-</a:t>
            </a:r>
          </a:p>
          <a:p>
            <a:r>
              <a:rPr lang="en-US" dirty="0" smtClean="0"/>
              <a:t> </a:t>
            </a:r>
            <a:r>
              <a:rPr lang="en-US" dirty="0"/>
              <a:t>April 20th: Facebook contest inviting followers to share their best makeup looks using Wow Cosmetics with a chance to win a prize</a:t>
            </a:r>
            <a:r>
              <a:rPr lang="en-US" dirty="0" smtClean="0"/>
              <a:t>.</a:t>
            </a:r>
          </a:p>
          <a:p>
            <a:r>
              <a:rPr lang="en-US" b="1" dirty="0" smtClean="0">
                <a:solidFill>
                  <a:schemeClr val="tx1"/>
                </a:solidFill>
              </a:rPr>
              <a:t>Week </a:t>
            </a:r>
            <a:r>
              <a:rPr lang="en-US" b="1" dirty="0">
                <a:solidFill>
                  <a:schemeClr val="tx1"/>
                </a:solidFill>
              </a:rPr>
              <a:t>4</a:t>
            </a:r>
            <a:r>
              <a:rPr lang="en-US" b="1" dirty="0" smtClean="0">
                <a:solidFill>
                  <a:schemeClr val="tx1"/>
                </a:solidFill>
              </a:rPr>
              <a:t>:-</a:t>
            </a:r>
          </a:p>
          <a:p>
            <a:r>
              <a:rPr lang="en-US" dirty="0" smtClean="0"/>
              <a:t> </a:t>
            </a:r>
            <a:r>
              <a:rPr lang="en-US" dirty="0"/>
              <a:t>April 23rd: "Spring Cleaning Your Makeup Bag" video featuring Wow Cosmetics' tips for organizing and refreshing your makeup collection.- April 25th: Twitter chat with Wow Cosmetics' experts answering customer questions about skincare routines</a:t>
            </a:r>
            <a:r>
              <a:rPr lang="en-US" dirty="0" smtClean="0"/>
              <a:t>.-</a:t>
            </a:r>
          </a:p>
          <a:p>
            <a:r>
              <a:rPr lang="en-US" dirty="0" smtClean="0"/>
              <a:t> </a:t>
            </a:r>
            <a:r>
              <a:rPr lang="en-US" dirty="0"/>
              <a:t>April 27th: Instagram giveaway announcing a collaboration with a popular fashion brand, where followers can win a Wow Cosmetics gift set</a:t>
            </a:r>
            <a:r>
              <a:rPr lang="en-US" dirty="0" smtClean="0"/>
              <a:t>.</a:t>
            </a:r>
          </a:p>
          <a:p>
            <a:r>
              <a:rPr lang="en-US" dirty="0" smtClean="0"/>
              <a:t>Remember</a:t>
            </a:r>
            <a:r>
              <a:rPr lang="en-US" dirty="0"/>
              <a:t>, this content calendar is just a starting point. Feel free to customize it based on Wow Cosmetics' goals, promotions, and any special events </a:t>
            </a:r>
            <a:r>
              <a:rPr lang="en-US" dirty="0" smtClean="0"/>
              <a:t>happening in April </a:t>
            </a:r>
            <a:endParaRPr lang="en-US" dirty="0"/>
          </a:p>
        </p:txBody>
      </p:sp>
    </p:spTree>
    <p:extLst>
      <p:ext uri="{BB962C8B-B14F-4D97-AF65-F5344CB8AC3E}">
        <p14:creationId xmlns:p14="http://schemas.microsoft.com/office/powerpoint/2010/main" val="23538696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375" y="0"/>
            <a:ext cx="10747650" cy="1232452"/>
          </a:xfr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pPr algn="ctr"/>
            <a:r>
              <a:rPr lang="en-US" sz="4400" dirty="0" smtClean="0">
                <a:latin typeface="Arial Rounded MT Bold" panose="020F0704030504030204" pitchFamily="34" charset="0"/>
              </a:rPr>
              <a:t>Part 3: Content Ideas and Market Strategies</a:t>
            </a:r>
            <a:endParaRPr lang="en-US" sz="4400" dirty="0">
              <a:latin typeface="Arial Rounded MT Bold" panose="020F0704030504030204" pitchFamily="34" charset="0"/>
            </a:endParaRPr>
          </a:p>
        </p:txBody>
      </p:sp>
      <p:sp>
        <p:nvSpPr>
          <p:cNvPr id="3" name="Content Placeholder 2"/>
          <p:cNvSpPr>
            <a:spLocks noGrp="1"/>
          </p:cNvSpPr>
          <p:nvPr>
            <p:ph idx="1"/>
          </p:nvPr>
        </p:nvSpPr>
        <p:spPr>
          <a:xfrm>
            <a:off x="0" y="1232452"/>
            <a:ext cx="12192000" cy="5625548"/>
          </a:xfrm>
        </p:spPr>
        <p:txBody>
          <a:bodyPr>
            <a:normAutofit fontScale="85000" lnSpcReduction="20000"/>
          </a:bodyPr>
          <a:lstStyle/>
          <a:p>
            <a:r>
              <a:rPr lang="en-US" dirty="0"/>
              <a:t>Wow Cosmetics can explore various content ideas and marketing strategies to engage their audience and promote their products. Here are a few ideas to get started</a:t>
            </a:r>
            <a:r>
              <a:rPr lang="en-US" dirty="0" smtClean="0"/>
              <a:t>:</a:t>
            </a:r>
          </a:p>
          <a:p>
            <a:r>
              <a:rPr lang="en-US" dirty="0" smtClean="0"/>
              <a:t>1</a:t>
            </a:r>
            <a:r>
              <a:rPr lang="en-US" dirty="0"/>
              <a:t>. Tutorial Videos: Wow Cosmetics can create tutorial videos showcasing different makeup looks and how to use their products. They can share tips, tricks, and step-by-step guides to help their audience achieve desired makeup looks</a:t>
            </a:r>
            <a:r>
              <a:rPr lang="en-US" dirty="0" smtClean="0"/>
              <a:t>.</a:t>
            </a:r>
          </a:p>
          <a:p>
            <a:r>
              <a:rPr lang="en-US" dirty="0" smtClean="0"/>
              <a:t>2</a:t>
            </a:r>
            <a:r>
              <a:rPr lang="en-US" dirty="0"/>
              <a:t>. Product Reviews: They can collaborate with beauty influencers or their own customers to create honest and informative product reviews. Sharing real-life experiences and showcasing the benefits of their cosmetics can build trust and credibility</a:t>
            </a:r>
            <a:r>
              <a:rPr lang="en-US" dirty="0" smtClean="0"/>
              <a:t>.</a:t>
            </a:r>
          </a:p>
          <a:p>
            <a:r>
              <a:rPr lang="en-US" dirty="0" smtClean="0"/>
              <a:t>3</a:t>
            </a:r>
            <a:r>
              <a:rPr lang="en-US" dirty="0"/>
              <a:t>. Before-and-After Transformations: Wow Cosmetics can share before-and-after photos or videos featuring their products. This visual demonstration can highlight the effectiveness of their cosmetics and attract potential customers</a:t>
            </a:r>
            <a:r>
              <a:rPr lang="en-US" dirty="0" smtClean="0"/>
              <a:t>.</a:t>
            </a:r>
          </a:p>
          <a:p>
            <a:r>
              <a:rPr lang="en-US" dirty="0" smtClean="0"/>
              <a:t>4</a:t>
            </a:r>
            <a:r>
              <a:rPr lang="en-US" dirty="0"/>
              <a:t>. Beauty Tips and Advice: They can create blog posts or social media content that provides beauty tips, skincare routines, and makeup hacks. Sharing valuable information can position Wow Cosmetics as an authority in the beauty industry</a:t>
            </a:r>
            <a:r>
              <a:rPr lang="en-US" dirty="0" smtClean="0"/>
              <a:t>.</a:t>
            </a:r>
          </a:p>
          <a:p>
            <a:r>
              <a:rPr lang="en-US" dirty="0" smtClean="0"/>
              <a:t>5</a:t>
            </a:r>
            <a:r>
              <a:rPr lang="en-US" dirty="0"/>
              <a:t>. User-Generated Content: Encouraging their customers to share their makeup looks using Wow Cosmetics' products can generate a lot of user-generated content. They can feature this content on their social media platforms to showcase the versatility and quality of their cosmetics</a:t>
            </a:r>
            <a:r>
              <a:rPr lang="en-US" dirty="0" smtClean="0"/>
              <a:t>.</a:t>
            </a:r>
          </a:p>
          <a:p>
            <a:r>
              <a:rPr lang="en-US" dirty="0" smtClean="0"/>
              <a:t>6</a:t>
            </a:r>
            <a:r>
              <a:rPr lang="en-US" dirty="0"/>
              <a:t>. Influencer Partnerships: Collaborating with popular beauty influencers who align with Wow Cosmetics' brand values can help reach a wider audience. Influencers can create content featuring Wow Cosmetics' products and share their experiences with their followers</a:t>
            </a:r>
            <a:r>
              <a:rPr lang="en-US" dirty="0" smtClean="0"/>
              <a:t>.</a:t>
            </a:r>
          </a:p>
          <a:p>
            <a:r>
              <a:rPr lang="en-US" dirty="0" smtClean="0"/>
              <a:t>7</a:t>
            </a:r>
            <a:r>
              <a:rPr lang="en-US" dirty="0"/>
              <a:t>. Social Media Contests and Giveaways: Wow Cosmetics can run contests and giveaways on their social media platforms to increase engagement and attract new customers. They can ask participants to share their favorite makeup looks or tag friends to enter the contest</a:t>
            </a:r>
            <a:r>
              <a:rPr lang="en-US" dirty="0" smtClean="0"/>
              <a:t>.</a:t>
            </a:r>
          </a:p>
          <a:p>
            <a:pPr marL="0" indent="0">
              <a:buNone/>
            </a:pPr>
            <a:r>
              <a:rPr lang="en-US" dirty="0" smtClean="0"/>
              <a:t>               Consistency and engaging with their audience are key in implementing these content ideas and marketing strategies. By creating valuable and shareable content. Wow Cosmetics can build brand awareness and loyalty. </a:t>
            </a:r>
            <a:endParaRPr lang="en-US" dirty="0"/>
          </a:p>
        </p:txBody>
      </p:sp>
    </p:spTree>
    <p:extLst>
      <p:ext uri="{BB962C8B-B14F-4D97-AF65-F5344CB8AC3E}">
        <p14:creationId xmlns:p14="http://schemas.microsoft.com/office/powerpoint/2010/main" val="32073517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967409"/>
          </a:xfrm>
        </p:spPr>
        <p:txBody>
          <a:bodyPr>
            <a:normAutofit/>
          </a:bodyPr>
          <a:lstStyle/>
          <a:p>
            <a:pPr algn="ctr"/>
            <a:r>
              <a:rPr lang="en-US" sz="4400" dirty="0" smtClean="0">
                <a:solidFill>
                  <a:schemeClr val="tx1"/>
                </a:solidFill>
              </a:rPr>
              <a:t>Part 4: </a:t>
            </a:r>
            <a:r>
              <a:rPr lang="en-US" sz="4400" dirty="0" smtClean="0">
                <a:solidFill>
                  <a:srgbClr val="00B050"/>
                </a:solidFill>
              </a:rPr>
              <a:t>Content </a:t>
            </a:r>
            <a:r>
              <a:rPr lang="en-US" sz="4400" dirty="0" smtClean="0">
                <a:solidFill>
                  <a:srgbClr val="00B050"/>
                </a:solidFill>
              </a:rPr>
              <a:t>creation and curation</a:t>
            </a:r>
            <a:endParaRPr lang="en-US" sz="4400" dirty="0">
              <a:solidFill>
                <a:srgbClr val="00B050"/>
              </a:solidFill>
            </a:endParaRPr>
          </a:p>
        </p:txBody>
      </p:sp>
      <p:sp>
        <p:nvSpPr>
          <p:cNvPr id="3" name="Content Placeholder 2"/>
          <p:cNvSpPr>
            <a:spLocks noGrp="1"/>
          </p:cNvSpPr>
          <p:nvPr>
            <p:ph idx="1"/>
          </p:nvPr>
        </p:nvSpPr>
        <p:spPr>
          <a:xfrm>
            <a:off x="0" y="967408"/>
            <a:ext cx="12192000" cy="5890591"/>
          </a:xfrm>
        </p:spPr>
        <p:txBody>
          <a:bodyPr>
            <a:normAutofit fontScale="85000" lnSpcReduction="10000"/>
          </a:bodyPr>
          <a:lstStyle/>
          <a:p>
            <a:r>
              <a:rPr lang="en-US" dirty="0"/>
              <a:t> content creation and curation ideas for Wow Cosmetics! Here are a few suggestions</a:t>
            </a:r>
            <a:r>
              <a:rPr lang="en-US" dirty="0" smtClean="0"/>
              <a:t>:</a:t>
            </a:r>
          </a:p>
          <a:p>
            <a:r>
              <a:rPr lang="en-US" dirty="0" smtClean="0"/>
              <a:t>1</a:t>
            </a:r>
            <a:r>
              <a:rPr lang="en-US" dirty="0"/>
              <a:t>. Product Showcase: Create visually appealing content that highlights the features and benefits of Wow Cosmetics' products. This can include high-quality images, close-up shots, and swatches to give potential customers a better idea of what to expect</a:t>
            </a:r>
            <a:r>
              <a:rPr lang="en-US" dirty="0" smtClean="0"/>
              <a:t>.</a:t>
            </a:r>
          </a:p>
          <a:p>
            <a:r>
              <a:rPr lang="en-US" dirty="0" smtClean="0"/>
              <a:t>2</a:t>
            </a:r>
            <a:r>
              <a:rPr lang="en-US" dirty="0"/>
              <a:t>. Makeup Looks: Curate and create makeup looks using Wow Cosmetics' products. This can range from natural everyday looks to bold and glamorous styles. Include step-by-step instructions and product recommendations to make it easy for your audience to recreate the looks</a:t>
            </a:r>
            <a:r>
              <a:rPr lang="en-US" dirty="0" smtClean="0"/>
              <a:t>.</a:t>
            </a:r>
          </a:p>
          <a:p>
            <a:r>
              <a:rPr lang="en-US" dirty="0" smtClean="0"/>
              <a:t>3</a:t>
            </a:r>
            <a:r>
              <a:rPr lang="en-US" dirty="0"/>
              <a:t>. Skincare Tips: Share skincare tips and routines that complement the use of Wow Cosmetics' products. This can include information on different skin types, common skincare concerns, and how to achieve a healthy and radiant complexion</a:t>
            </a:r>
            <a:r>
              <a:rPr lang="en-US" dirty="0" smtClean="0"/>
              <a:t>.</a:t>
            </a:r>
          </a:p>
          <a:p>
            <a:r>
              <a:rPr lang="en-US" dirty="0" smtClean="0"/>
              <a:t>4</a:t>
            </a:r>
            <a:r>
              <a:rPr lang="en-US" dirty="0"/>
              <a:t>. Trend Spotting: Keep up with the latest beauty trends and share your take on them using Wow Cosmetics' products. This can include popular makeup techniques, color schemes, or even seasonal trends like holiday-inspired </a:t>
            </a:r>
            <a:r>
              <a:rPr lang="en-US" dirty="0" smtClean="0"/>
              <a:t>looks</a:t>
            </a:r>
          </a:p>
          <a:p>
            <a:r>
              <a:rPr lang="en-US" dirty="0" smtClean="0"/>
              <a:t>.</a:t>
            </a:r>
            <a:r>
              <a:rPr lang="en-US" dirty="0"/>
              <a:t>5. Behind-the-Scenes: Take your audience behind the scenes of Wow Cosmetics' photo shoots or product development process. This can give them a glimpse into the brand's creative process and build a sense of connection and </a:t>
            </a:r>
            <a:r>
              <a:rPr lang="en-US" dirty="0" smtClean="0"/>
              <a:t>authenticity</a:t>
            </a:r>
          </a:p>
          <a:p>
            <a:r>
              <a:rPr lang="en-US" dirty="0" smtClean="0"/>
              <a:t>6</a:t>
            </a:r>
            <a:r>
              <a:rPr lang="en-US" dirty="0"/>
              <a:t>. Customer Testimonials: Share testimonials and reviews from satisfied customers who have used Wow Cosmetics' products. This can help build trust and credibility among your audience and encourage them to try the products themselves</a:t>
            </a:r>
            <a:r>
              <a:rPr lang="en-US" dirty="0" smtClean="0"/>
              <a:t>.</a:t>
            </a:r>
          </a:p>
          <a:p>
            <a:r>
              <a:rPr lang="en-US" dirty="0" smtClean="0"/>
              <a:t>7</a:t>
            </a:r>
            <a:r>
              <a:rPr lang="en-US" dirty="0"/>
              <a:t>. Expert Advice: Collaborate with makeup artists, beauty bloggers, or skincare experts to provide expert advice and tips. This can include interviews, Q&amp;A sessions, or even guest blog posts that offer valuable insights and recommendations</a:t>
            </a:r>
            <a:r>
              <a:rPr lang="en-US" dirty="0" smtClean="0"/>
              <a:t>..</a:t>
            </a:r>
            <a:endParaRPr lang="en-US" dirty="0"/>
          </a:p>
          <a:p>
            <a:r>
              <a:rPr lang="en-US" dirty="0"/>
              <a:t> curate and create content that resonates with your target audience. Stay consistent, engage with your followers, and encourage them to share their experiences with Wow Cosmetics' products. </a:t>
            </a:r>
            <a:r>
              <a:rPr lang="en-US" dirty="0" smtClean="0"/>
              <a:t>💄📸</a:t>
            </a:r>
            <a:r>
              <a:rPr lang="en-US" dirty="0"/>
              <a:t>✨</a:t>
            </a:r>
          </a:p>
          <a:p>
            <a:endParaRPr lang="en-US" dirty="0"/>
          </a:p>
        </p:txBody>
      </p:sp>
    </p:spTree>
    <p:extLst>
      <p:ext uri="{BB962C8B-B14F-4D97-AF65-F5344CB8AC3E}">
        <p14:creationId xmlns:p14="http://schemas.microsoft.com/office/powerpoint/2010/main" val="78166165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791" y="1"/>
            <a:ext cx="10876457" cy="781878"/>
          </a:xfrm>
        </p:spPr>
        <p:txBody>
          <a:bodyPr>
            <a:normAutofit/>
          </a:bodyPr>
          <a:lstStyle/>
          <a:p>
            <a:pPr algn="ctr"/>
            <a:r>
              <a:rPr lang="en-US" sz="3600" cap="none" dirty="0" smtClean="0">
                <a:latin typeface="Algerian" panose="04020705040A02060702" pitchFamily="82" charset="0"/>
              </a:rPr>
              <a:t>Format 1:Post Creation</a:t>
            </a:r>
            <a:endParaRPr lang="en-US" sz="4400" cap="none" dirty="0">
              <a:latin typeface="Algerian" panose="04020705040A02060702" pitchFamily="82" charset="0"/>
            </a:endParaRPr>
          </a:p>
        </p:txBody>
      </p:sp>
      <p:sp>
        <p:nvSpPr>
          <p:cNvPr id="3" name="Content Placeholder 2"/>
          <p:cNvSpPr>
            <a:spLocks noGrp="1"/>
          </p:cNvSpPr>
          <p:nvPr>
            <p:ph idx="1"/>
          </p:nvPr>
        </p:nvSpPr>
        <p:spPr>
          <a:xfrm>
            <a:off x="0" y="1232452"/>
            <a:ext cx="12192000" cy="5625548"/>
          </a:xfrm>
        </p:spPr>
        <p:txBody>
          <a:bodyPr/>
          <a:lstStyle/>
          <a:p>
            <a:r>
              <a:rPr lang="en-US" dirty="0"/>
              <a:t> </a:t>
            </a:r>
            <a:r>
              <a:rPr lang="en-US" dirty="0" smtClean="0"/>
              <a:t>Link:</a:t>
            </a:r>
          </a:p>
          <a:p>
            <a:r>
              <a:rPr lang="en-US" dirty="0" smtClean="0">
                <a:hlinkClick r:id="rId3"/>
              </a:rPr>
              <a:t>https</a:t>
            </a:r>
            <a:r>
              <a:rPr lang="en-US" dirty="0">
                <a:hlinkClick r:id="rId3"/>
              </a:rPr>
              <a:t>://www.instagram.com/p/C4FkxEfLt-_/?</a:t>
            </a:r>
            <a:r>
              <a:rPr lang="en-US" dirty="0" smtClean="0">
                <a:hlinkClick r:id="rId3"/>
              </a:rPr>
              <a:t>igsh=b2FpMXdobTBhOXNw</a:t>
            </a:r>
            <a:r>
              <a:rPr lang="en-US" dirty="0" smtClean="0"/>
              <a:t>  </a:t>
            </a:r>
          </a:p>
          <a:p>
            <a:r>
              <a:rPr lang="en-US" dirty="0" smtClean="0"/>
              <a:t>Caption: </a:t>
            </a:r>
          </a:p>
          <a:p>
            <a:r>
              <a:rPr lang="en-US" dirty="0"/>
              <a:t> </a:t>
            </a:r>
            <a:r>
              <a:rPr lang="en-US" dirty="0" smtClean="0"/>
              <a:t>               Slaying the makeup game, one swipe at a time.     </a:t>
            </a:r>
          </a:p>
          <a:p>
            <a:r>
              <a:rPr lang="en-US" dirty="0"/>
              <a:t> </a:t>
            </a:r>
            <a:r>
              <a:rPr lang="en-US" dirty="0" smtClean="0"/>
              <a:t>                Good Makeup, Good Mood   </a:t>
            </a:r>
          </a:p>
          <a:p>
            <a:r>
              <a:rPr lang="en-US" dirty="0" smtClean="0"/>
              <a:t>Hashtags:</a:t>
            </a:r>
          </a:p>
          <a:p>
            <a:r>
              <a:rPr lang="en-US" dirty="0"/>
              <a:t> </a:t>
            </a:r>
            <a:r>
              <a:rPr lang="en-US" dirty="0" smtClean="0"/>
              <a:t>                #makeup #wowcosmetics #lipstick #skincare #cleanser #cometics</a:t>
            </a:r>
          </a:p>
          <a:p>
            <a:r>
              <a:rPr lang="en-US" dirty="0" smtClean="0"/>
              <a:t> #eyebrows #lipgloss  #beauty #instamakeup #haircare #makeupoftheday</a:t>
            </a:r>
          </a:p>
          <a:p>
            <a:r>
              <a:rPr lang="en-US" dirty="0" smtClean="0"/>
              <a:t> #wakeupandmakeup                                                                                                                    </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3764" y="1678675"/>
            <a:ext cx="2998236" cy="5242816"/>
          </a:xfrm>
          <a:prstGeom prst="rect">
            <a:avLst/>
          </a:prstGeom>
        </p:spPr>
      </p:pic>
    </p:spTree>
    <p:extLst>
      <p:ext uri="{BB962C8B-B14F-4D97-AF65-F5344CB8AC3E}">
        <p14:creationId xmlns:p14="http://schemas.microsoft.com/office/powerpoint/2010/main" val="3798284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940904"/>
          </a:xfrm>
        </p:spPr>
        <p:txBody>
          <a:bodyPr>
            <a:normAutofit/>
          </a:bodyPr>
          <a:lstStyle/>
          <a:p>
            <a:pPr algn="ctr"/>
            <a:r>
              <a:rPr lang="en-US" sz="3200" dirty="0" smtClean="0">
                <a:latin typeface="Algerian" panose="04020705040A02060702" pitchFamily="82" charset="0"/>
              </a:rPr>
              <a:t>Format 2: Reel post</a:t>
            </a:r>
            <a:endParaRPr lang="en-US" sz="3200" dirty="0">
              <a:latin typeface="Algerian" panose="04020705040A02060702" pitchFamily="82" charset="0"/>
            </a:endParaRPr>
          </a:p>
        </p:txBody>
      </p:sp>
      <p:sp>
        <p:nvSpPr>
          <p:cNvPr id="3" name="Content Placeholder 2"/>
          <p:cNvSpPr>
            <a:spLocks noGrp="1"/>
          </p:cNvSpPr>
          <p:nvPr>
            <p:ph idx="1"/>
          </p:nvPr>
        </p:nvSpPr>
        <p:spPr>
          <a:xfrm>
            <a:off x="0" y="742122"/>
            <a:ext cx="12192000" cy="6115878"/>
          </a:xfrm>
        </p:spPr>
        <p:txBody>
          <a:bodyPr/>
          <a:lstStyle/>
          <a:p>
            <a:r>
              <a:rPr lang="en-US" dirty="0" smtClean="0"/>
              <a:t>Link:</a:t>
            </a:r>
          </a:p>
          <a:p>
            <a:r>
              <a:rPr lang="en-US" dirty="0"/>
              <a:t>       </a:t>
            </a:r>
            <a:r>
              <a:rPr lang="en-US" dirty="0">
                <a:hlinkClick r:id="rId3"/>
              </a:rPr>
              <a:t>https://www.instagram.com/reel/C4H2yJpLZVs/?</a:t>
            </a:r>
            <a:r>
              <a:rPr lang="en-US" dirty="0" smtClean="0">
                <a:hlinkClick r:id="rId3"/>
              </a:rPr>
              <a:t>igsh=MjlydGNnYWs5bTN1</a:t>
            </a:r>
            <a:r>
              <a:rPr lang="en-US" dirty="0" smtClean="0"/>
              <a:t> </a:t>
            </a:r>
          </a:p>
          <a:p>
            <a:r>
              <a:rPr lang="en-US" dirty="0" smtClean="0"/>
              <a:t>Caption:</a:t>
            </a:r>
          </a:p>
          <a:p>
            <a:r>
              <a:rPr lang="en-US" dirty="0"/>
              <a:t> </a:t>
            </a:r>
            <a:r>
              <a:rPr lang="en-US" dirty="0" smtClean="0"/>
              <a:t>           Beauty</a:t>
            </a:r>
          </a:p>
          <a:p>
            <a:r>
              <a:rPr lang="en-US" dirty="0" smtClean="0"/>
              <a:t>            Makeup</a:t>
            </a:r>
          </a:p>
          <a:p>
            <a:r>
              <a:rPr lang="en-US" dirty="0" smtClean="0"/>
              <a:t>            Daily routine makeup</a:t>
            </a:r>
          </a:p>
          <a:p>
            <a:r>
              <a:rPr lang="en-US" dirty="0" smtClean="0"/>
              <a:t>            Function Makeup</a:t>
            </a:r>
          </a:p>
          <a:p>
            <a:r>
              <a:rPr lang="en-US" dirty="0" smtClean="0"/>
              <a:t>            Bridal Makeup</a:t>
            </a:r>
          </a:p>
          <a:p>
            <a:r>
              <a:rPr lang="en-US" dirty="0" smtClean="0"/>
              <a:t>Hashtags:</a:t>
            </a:r>
          </a:p>
          <a:p>
            <a:r>
              <a:rPr lang="en-US" dirty="0"/>
              <a:t> </a:t>
            </a:r>
            <a:r>
              <a:rPr lang="en-US" dirty="0" smtClean="0"/>
              <a:t>          #makeup #makeuplook #makeuppowder #makeuptutorial</a:t>
            </a:r>
          </a:p>
          <a:p>
            <a:r>
              <a:rPr lang="en-US" dirty="0" smtClean="0"/>
              <a:t> #lipint #lipstick #lipgloss #nailart #nailpolish </a:t>
            </a:r>
          </a:p>
          <a:p>
            <a:r>
              <a:rPr lang="en-US" dirty="0" smtClean="0"/>
              <a:t> #blush #eyemakeup #eyebrows</a:t>
            </a:r>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989" y="2332383"/>
            <a:ext cx="3067011" cy="4525617"/>
          </a:xfrm>
          <a:prstGeom prst="rect">
            <a:avLst/>
          </a:prstGeom>
        </p:spPr>
      </p:pic>
    </p:spTree>
    <p:extLst>
      <p:ext uri="{BB962C8B-B14F-4D97-AF65-F5344CB8AC3E}">
        <p14:creationId xmlns:p14="http://schemas.microsoft.com/office/powerpoint/2010/main" val="168931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60174"/>
          </a:xfrm>
        </p:spPr>
        <p:txBody>
          <a:bodyPr>
            <a:normAutofit/>
          </a:bodyPr>
          <a:lstStyle/>
          <a:p>
            <a:pPr algn="ctr"/>
            <a:r>
              <a:rPr lang="en-US" sz="4000" dirty="0" smtClean="0">
                <a:latin typeface="Algerian" panose="04020705040A02060702" pitchFamily="82" charset="0"/>
              </a:rPr>
              <a:t>Format 3: Carousel post</a:t>
            </a:r>
            <a:endParaRPr lang="en-US" sz="4000" dirty="0">
              <a:latin typeface="Algerian" panose="04020705040A02060702" pitchFamily="82" charset="0"/>
            </a:endParaRPr>
          </a:p>
        </p:txBody>
      </p:sp>
      <p:sp>
        <p:nvSpPr>
          <p:cNvPr id="3" name="Content Placeholder 2"/>
          <p:cNvSpPr>
            <a:spLocks noGrp="1"/>
          </p:cNvSpPr>
          <p:nvPr>
            <p:ph idx="1"/>
          </p:nvPr>
        </p:nvSpPr>
        <p:spPr>
          <a:xfrm>
            <a:off x="172278" y="1060174"/>
            <a:ext cx="10955970" cy="5112026"/>
          </a:xfrm>
        </p:spPr>
        <p:txBody>
          <a:bodyPr/>
          <a:lstStyle/>
          <a:p>
            <a:r>
              <a:rPr lang="en-US" dirty="0" smtClean="0"/>
              <a:t>Link:</a:t>
            </a:r>
          </a:p>
          <a:p>
            <a:r>
              <a:rPr lang="en-US" dirty="0"/>
              <a:t>      </a:t>
            </a:r>
            <a:r>
              <a:rPr lang="en-US" dirty="0">
                <a:hlinkClick r:id="rId3"/>
              </a:rPr>
              <a:t>https://www.instagram.com/p/C4H2gD1LIys/?igsh=MTMydXM2N3puMTl1Zg</a:t>
            </a:r>
            <a:r>
              <a:rPr lang="en-US" dirty="0" smtClean="0"/>
              <a:t>== </a:t>
            </a:r>
          </a:p>
          <a:p>
            <a:r>
              <a:rPr lang="en-US" dirty="0" smtClean="0"/>
              <a:t>Caption:</a:t>
            </a:r>
          </a:p>
          <a:p>
            <a:r>
              <a:rPr lang="en-US" dirty="0"/>
              <a:t> </a:t>
            </a:r>
            <a:r>
              <a:rPr lang="en-US" dirty="0" smtClean="0"/>
              <a:t>           Daily Routine</a:t>
            </a:r>
          </a:p>
          <a:p>
            <a:r>
              <a:rPr lang="en-US" dirty="0"/>
              <a:t> </a:t>
            </a:r>
            <a:r>
              <a:rPr lang="en-US" dirty="0" smtClean="0"/>
              <a:t>            Glamour Makeup</a:t>
            </a:r>
          </a:p>
          <a:p>
            <a:r>
              <a:rPr lang="en-US" dirty="0"/>
              <a:t> </a:t>
            </a:r>
            <a:r>
              <a:rPr lang="en-US" dirty="0" smtClean="0"/>
              <a:t>             @rosee_shiny</a:t>
            </a:r>
          </a:p>
          <a:p>
            <a:r>
              <a:rPr lang="en-US" dirty="0" smtClean="0"/>
              <a:t>Hashtags:</a:t>
            </a:r>
          </a:p>
          <a:p>
            <a:r>
              <a:rPr lang="en-US" dirty="0"/>
              <a:t> </a:t>
            </a:r>
            <a:r>
              <a:rPr lang="en-US" dirty="0" smtClean="0"/>
              <a:t>     #makeupartist #makeuplook #makeup</a:t>
            </a:r>
          </a:p>
          <a:p>
            <a:r>
              <a:rPr lang="en-US" dirty="0" smtClean="0"/>
              <a:t> #makeuptutorial #cosmetics #lipgloss</a:t>
            </a:r>
          </a:p>
          <a:p>
            <a:r>
              <a:rPr lang="en-US" dirty="0" smtClean="0"/>
              <a:t> #lipstick #facemakeup #blush </a:t>
            </a:r>
          </a:p>
          <a:p>
            <a:r>
              <a:rPr lang="en-US" dirty="0" smtClean="0"/>
              <a:t>#makeuppowder #nailart </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1858" y="1934818"/>
            <a:ext cx="2676033" cy="4737652"/>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0076" y="1934819"/>
            <a:ext cx="2509475" cy="4737652"/>
          </a:xfrm>
          <a:prstGeom prst="rect">
            <a:avLst/>
          </a:prstGeom>
        </p:spPr>
      </p:pic>
    </p:spTree>
    <p:extLst>
      <p:ext uri="{BB962C8B-B14F-4D97-AF65-F5344CB8AC3E}">
        <p14:creationId xmlns:p14="http://schemas.microsoft.com/office/powerpoint/2010/main" val="3634624408"/>
      </p:ext>
    </p:extLst>
  </p:cSld>
  <p:clrMapOvr>
    <a:masterClrMapping/>
  </p:clrMapOvr>
  <p:transition spd="slow">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99930"/>
          </a:xfrm>
        </p:spPr>
        <p:txBody>
          <a:bodyPr>
            <a:normAutofit/>
          </a:bodyPr>
          <a:lstStyle/>
          <a:p>
            <a:pPr algn="ctr"/>
            <a:r>
              <a:rPr lang="en-US" sz="4000" dirty="0" smtClean="0">
                <a:latin typeface="Algerian" panose="04020705040A02060702" pitchFamily="82" charset="0"/>
              </a:rPr>
              <a:t>Instagram Story</a:t>
            </a:r>
            <a:endParaRPr lang="en-US" sz="4000" dirty="0">
              <a:latin typeface="Algerian" panose="04020705040A02060702" pitchFamily="82" charset="0"/>
            </a:endParaRPr>
          </a:p>
        </p:txBody>
      </p:sp>
      <p:sp>
        <p:nvSpPr>
          <p:cNvPr id="3" name="Content Placeholder 2"/>
          <p:cNvSpPr>
            <a:spLocks noGrp="1"/>
          </p:cNvSpPr>
          <p:nvPr>
            <p:ph idx="1"/>
          </p:nvPr>
        </p:nvSpPr>
        <p:spPr>
          <a:xfrm>
            <a:off x="304800" y="1099930"/>
            <a:ext cx="10823448" cy="5072270"/>
          </a:xfrm>
        </p:spPr>
        <p:txBody>
          <a:bodyPr/>
          <a:lstStyle/>
          <a:p>
            <a:pPr marL="0" indent="0">
              <a:buNone/>
            </a:pPr>
            <a:r>
              <a:rPr lang="en-US" dirty="0" smtClean="0">
                <a:solidFill>
                  <a:srgbClr val="00B0F0"/>
                </a:solidFill>
                <a:latin typeface="Arial Black" panose="020B0A04020102020204" pitchFamily="34" charset="0"/>
                <a:hlinkClick r:id="rId3"/>
              </a:rPr>
              <a:t> </a:t>
            </a:r>
          </a:p>
          <a:p>
            <a:r>
              <a:rPr lang="en-US" dirty="0" smtClean="0">
                <a:solidFill>
                  <a:srgbClr val="00B0F0"/>
                </a:solidFill>
                <a:latin typeface="Arial Black" panose="020B0A04020102020204" pitchFamily="34" charset="0"/>
              </a:rPr>
              <a:t>Instagram Story Links:</a:t>
            </a:r>
          </a:p>
          <a:p>
            <a:r>
              <a:rPr lang="en-US" dirty="0">
                <a:solidFill>
                  <a:srgbClr val="00B0F0"/>
                </a:solidFill>
                <a:hlinkClick r:id="rId3"/>
              </a:rPr>
              <a:t>https://www.instagram.com/s/aGlnaGxpZ2h0OjE4MDE2NjI2OTkyMjM2NzYz?story_media_id=3346081223063328009_64692915651&amp;igsh=dGZraDdvYmx0dno4</a:t>
            </a:r>
            <a:r>
              <a:rPr lang="en-US" dirty="0">
                <a:solidFill>
                  <a:srgbClr val="00B0F0"/>
                </a:solidFill>
              </a:rPr>
              <a:t> </a:t>
            </a:r>
          </a:p>
          <a:p>
            <a:r>
              <a:rPr lang="en-US" dirty="0">
                <a:solidFill>
                  <a:srgbClr val="00B0F0"/>
                </a:solidFill>
                <a:hlinkClick r:id="rId4"/>
              </a:rPr>
              <a:t>https://www.instagram.com/s/aGlnaGxpZ2h0OjE4MDE2NjI2OTkyMjM2NzYz?story_media_id=3346083323411303979_64692915651&amp;igsh=dGZraDdvYmx0dno4</a:t>
            </a:r>
            <a:r>
              <a:rPr lang="en-US" dirty="0">
                <a:solidFill>
                  <a:srgbClr val="00B0F0"/>
                </a:solidFill>
              </a:rPr>
              <a:t> </a:t>
            </a:r>
            <a:endParaRPr lang="en-US" dirty="0" smtClean="0">
              <a:solidFill>
                <a:srgbClr val="00B0F0"/>
              </a:solidFill>
            </a:endParaRPr>
          </a:p>
          <a:p>
            <a:r>
              <a:rPr lang="en-US" dirty="0" smtClean="0">
                <a:solidFill>
                  <a:srgbClr val="00B0F0"/>
                </a:solidFill>
                <a:latin typeface="Arial Black" panose="020B0A04020102020204" pitchFamily="34" charset="0"/>
              </a:rPr>
              <a:t>Instagram Highlights Links</a:t>
            </a:r>
            <a:r>
              <a:rPr lang="en-US" dirty="0" smtClean="0">
                <a:solidFill>
                  <a:srgbClr val="00B0F0"/>
                </a:solidFill>
              </a:rPr>
              <a:t>:</a:t>
            </a:r>
            <a:endParaRPr lang="en-US" dirty="0">
              <a:solidFill>
                <a:srgbClr val="00B0F0"/>
              </a:solidFill>
            </a:endParaRPr>
          </a:p>
          <a:p>
            <a:r>
              <a:rPr lang="en-US" dirty="0" smtClean="0">
                <a:solidFill>
                  <a:srgbClr val="00B0F0"/>
                </a:solidFill>
                <a:hlinkClick r:id="rId5"/>
              </a:rPr>
              <a:t>https</a:t>
            </a:r>
            <a:r>
              <a:rPr lang="en-US" dirty="0">
                <a:solidFill>
                  <a:srgbClr val="00B0F0"/>
                </a:solidFill>
                <a:hlinkClick r:id="rId5"/>
              </a:rPr>
              <a:t>://</a:t>
            </a:r>
            <a:r>
              <a:rPr lang="en-US" dirty="0" smtClean="0">
                <a:solidFill>
                  <a:srgbClr val="00B0F0"/>
                </a:solidFill>
                <a:hlinkClick r:id="rId5"/>
              </a:rPr>
              <a:t>www.instagram.com/s/aGlnaGxpZ2h0OjE3ODgxMjEzOTg2MDMwMDg1?story_media_id=3317493531449027633_64692915651&amp;igsh=bW8yb29uOGhnNHVn</a:t>
            </a:r>
            <a:r>
              <a:rPr lang="en-US" dirty="0" smtClean="0">
                <a:solidFill>
                  <a:srgbClr val="00B0F0"/>
                </a:solidFill>
              </a:rPr>
              <a:t> </a:t>
            </a:r>
          </a:p>
          <a:p>
            <a:r>
              <a:rPr lang="en-US" dirty="0">
                <a:solidFill>
                  <a:srgbClr val="00B0F0"/>
                </a:solidFill>
                <a:hlinkClick r:id="rId6"/>
              </a:rPr>
              <a:t>https://</a:t>
            </a:r>
            <a:r>
              <a:rPr lang="en-US" dirty="0" smtClean="0">
                <a:solidFill>
                  <a:srgbClr val="00B0F0"/>
                </a:solidFill>
                <a:hlinkClick r:id="rId6"/>
              </a:rPr>
              <a:t>www.instagram.com/s/aGlnaGxpZ2h0OjE3ODgxMjEzOTg2MDMwMDg1?story_media_id=3324742798645313989_64692915651&amp;igsh=bW8yb29uOGhnNHVn</a:t>
            </a:r>
            <a:r>
              <a:rPr lang="en-US" dirty="0" smtClean="0">
                <a:solidFill>
                  <a:srgbClr val="00B0F0"/>
                </a:solidFill>
              </a:rPr>
              <a:t> </a:t>
            </a:r>
          </a:p>
          <a:p>
            <a:endParaRPr lang="en-US" dirty="0"/>
          </a:p>
        </p:txBody>
      </p:sp>
    </p:spTree>
    <p:extLst>
      <p:ext uri="{BB962C8B-B14F-4D97-AF65-F5344CB8AC3E}">
        <p14:creationId xmlns:p14="http://schemas.microsoft.com/office/powerpoint/2010/main" val="1188821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6765" y="106018"/>
            <a:ext cx="9886259" cy="1086678"/>
          </a:xfrm>
        </p:spPr>
        <p:txBody>
          <a:bodyPr>
            <a:normAutofit/>
          </a:bodyPr>
          <a:lstStyle/>
          <a:p>
            <a:pPr algn="l"/>
            <a:r>
              <a:rPr lang="en-US" sz="3200" dirty="0" smtClean="0">
                <a:solidFill>
                  <a:schemeClr val="accent4">
                    <a:lumMod val="75000"/>
                  </a:schemeClr>
                </a:solidFill>
                <a:latin typeface="Algerian" panose="04020705040A02060702" pitchFamily="82" charset="0"/>
              </a:rPr>
              <a:t>Screenshots of Story:</a:t>
            </a:r>
            <a:endParaRPr lang="en-US" sz="3200" dirty="0">
              <a:solidFill>
                <a:schemeClr val="accent4">
                  <a:lumMod val="75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842054"/>
            <a:ext cx="2570921" cy="4888512"/>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083" y="1842054"/>
            <a:ext cx="2765646" cy="4888512"/>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8890" y="1842054"/>
            <a:ext cx="2846657" cy="4871284"/>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708" y="1842054"/>
            <a:ext cx="2696205" cy="4813308"/>
          </a:xfrm>
          <a:prstGeom prst="rect">
            <a:avLst/>
          </a:prstGeom>
        </p:spPr>
      </p:pic>
    </p:spTree>
    <p:extLst>
      <p:ext uri="{BB962C8B-B14F-4D97-AF65-F5344CB8AC3E}">
        <p14:creationId xmlns:p14="http://schemas.microsoft.com/office/powerpoint/2010/main" val="1008560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1232452"/>
          </a:xfrm>
        </p:spPr>
        <p:txBody>
          <a:bodyPr>
            <a:normAutofit/>
          </a:bodyPr>
          <a:lstStyle/>
          <a:p>
            <a:pPr algn="l"/>
            <a:r>
              <a:rPr lang="en-US" sz="3200" dirty="0" smtClean="0">
                <a:solidFill>
                  <a:schemeClr val="accent4">
                    <a:lumMod val="75000"/>
                  </a:schemeClr>
                </a:solidFill>
                <a:latin typeface="Algerian" panose="04020705040A02060702" pitchFamily="82" charset="0"/>
              </a:rPr>
              <a:t>Highlights for Story:</a:t>
            </a:r>
            <a:endParaRPr lang="en-US" sz="3200" dirty="0">
              <a:solidFill>
                <a:schemeClr val="accent4">
                  <a:lumMod val="75000"/>
                </a:schemeClr>
              </a:solidFill>
              <a:latin typeface="Algerian" panose="04020705040A02060702" pitchFamily="82"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4200" y="1232453"/>
            <a:ext cx="2295836" cy="49403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926" y="1232453"/>
            <a:ext cx="2303767" cy="4940300"/>
          </a:xfrm>
          <a:prstGeom prst="rect">
            <a:avLst/>
          </a:prstGeom>
        </p:spPr>
      </p:pic>
    </p:spTree>
    <p:extLst>
      <p:ext uri="{BB962C8B-B14F-4D97-AF65-F5344CB8AC3E}">
        <p14:creationId xmlns:p14="http://schemas.microsoft.com/office/powerpoint/2010/main" val="124800427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102" y="0"/>
            <a:ext cx="10933046" cy="1175657"/>
          </a:xfrm>
        </p:spPr>
        <p:txBody>
          <a:bodyPr>
            <a:noAutofit/>
          </a:bodyPr>
          <a:lstStyle/>
          <a:p>
            <a:pPr algn="ctr"/>
            <a:r>
              <a:rPr lang="en-US" sz="4000" dirty="0" smtClean="0">
                <a:solidFill>
                  <a:schemeClr val="accent2"/>
                </a:solidFill>
              </a:rPr>
              <a:t>Brand Study </a:t>
            </a:r>
            <a:br>
              <a:rPr lang="en-US" sz="4000" dirty="0" smtClean="0">
                <a:solidFill>
                  <a:schemeClr val="accent2"/>
                </a:solidFill>
              </a:rPr>
            </a:br>
            <a:r>
              <a:rPr lang="en-US" sz="4000" dirty="0" smtClean="0">
                <a:solidFill>
                  <a:schemeClr val="accent2"/>
                </a:solidFill>
              </a:rPr>
              <a:t>(Mission /Values &amp; USP)</a:t>
            </a:r>
            <a:endParaRPr lang="en-US" sz="4000" dirty="0">
              <a:solidFill>
                <a:schemeClr val="accent2"/>
              </a:solidFill>
            </a:endParaRPr>
          </a:p>
        </p:txBody>
      </p:sp>
      <p:sp>
        <p:nvSpPr>
          <p:cNvPr id="3" name="Content Placeholder 2"/>
          <p:cNvSpPr>
            <a:spLocks noGrp="1"/>
          </p:cNvSpPr>
          <p:nvPr>
            <p:ph idx="1"/>
          </p:nvPr>
        </p:nvSpPr>
        <p:spPr>
          <a:xfrm>
            <a:off x="0" y="1391478"/>
            <a:ext cx="12191999" cy="5466522"/>
          </a:xfrm>
        </p:spPr>
        <p:txBody>
          <a:bodyPr>
            <a:normAutofit lnSpcReduction="10000"/>
          </a:bodyPr>
          <a:lstStyle/>
          <a:p>
            <a:pPr>
              <a:buSzPct val="115000"/>
              <a:buFont typeface="Wingdings" panose="05000000000000000000" pitchFamily="2" charset="2"/>
              <a:buChar char="v"/>
            </a:pPr>
            <a:r>
              <a:rPr lang="en-US" dirty="0" smtClean="0">
                <a:solidFill>
                  <a:schemeClr val="accent6">
                    <a:lumMod val="50000"/>
                  </a:schemeClr>
                </a:solidFill>
                <a:latin typeface="Britannic Bold" panose="020B0903060703020204" pitchFamily="34" charset="0"/>
              </a:rPr>
              <a:t>Mission &amp; Values:</a:t>
            </a:r>
          </a:p>
          <a:p>
            <a:pPr>
              <a:buSzPct val="115000"/>
              <a:buFont typeface="Wingdings" panose="05000000000000000000" pitchFamily="2" charset="2"/>
              <a:buChar char="v"/>
            </a:pPr>
            <a:r>
              <a:rPr lang="en-US" dirty="0" smtClean="0">
                <a:solidFill>
                  <a:schemeClr val="accent6">
                    <a:lumMod val="50000"/>
                  </a:schemeClr>
                </a:solidFill>
                <a:latin typeface="Britannic Bold" panose="020B0903060703020204" pitchFamily="34" charset="0"/>
              </a:rPr>
              <a:t>WOW </a:t>
            </a:r>
            <a:r>
              <a:rPr lang="en-US" dirty="0">
                <a:solidFill>
                  <a:schemeClr val="accent6">
                    <a:lumMod val="50000"/>
                  </a:schemeClr>
                </a:solidFill>
                <a:latin typeface="Britannic Bold" panose="020B0903060703020204" pitchFamily="34" charset="0"/>
              </a:rPr>
              <a:t>created a brand exclusivity with its “nature-based scientific formulation” narrative besides its focus on quality and competitive pricing</a:t>
            </a:r>
            <a:r>
              <a:rPr lang="en-US" dirty="0" smtClean="0">
                <a:solidFill>
                  <a:schemeClr val="accent6">
                    <a:lumMod val="50000"/>
                  </a:schemeClr>
                </a:solidFill>
                <a:latin typeface="Britannic Bold" panose="020B0903060703020204" pitchFamily="34" charset="0"/>
              </a:rPr>
              <a:t>.</a:t>
            </a:r>
          </a:p>
          <a:p>
            <a:pPr marL="342900" indent="-342900">
              <a:buFont typeface="Arial" panose="020B0604020202020204" pitchFamily="34" charset="0"/>
              <a:buChar char="•"/>
            </a:pPr>
            <a:r>
              <a:rPr lang="en-US" b="1" dirty="0">
                <a:solidFill>
                  <a:schemeClr val="accent6">
                    <a:lumMod val="50000"/>
                  </a:schemeClr>
                </a:solidFill>
                <a:latin typeface="Bell MT" panose="02020503060305020303" pitchFamily="18" charset="0"/>
              </a:rPr>
              <a:t>There are so many popular products from Wow Cosmetics!</a:t>
            </a:r>
          </a:p>
          <a:p>
            <a:r>
              <a:rPr lang="en-US" b="1" dirty="0">
                <a:solidFill>
                  <a:schemeClr val="accent6">
                    <a:lumMod val="50000"/>
                  </a:schemeClr>
                </a:solidFill>
                <a:latin typeface="Bell MT" panose="02020503060305020303" pitchFamily="18" charset="0"/>
              </a:rPr>
              <a:t>    Some of the favorites among beauty enthusiasts are their</a:t>
            </a:r>
          </a:p>
          <a:p>
            <a:r>
              <a:rPr lang="en-US" b="1" dirty="0">
                <a:solidFill>
                  <a:schemeClr val="accent6">
                    <a:lumMod val="50000"/>
                  </a:schemeClr>
                </a:solidFill>
                <a:latin typeface="Bell MT" panose="02020503060305020303" pitchFamily="18" charset="0"/>
              </a:rPr>
              <a:t>    </a:t>
            </a:r>
            <a:r>
              <a:rPr lang="en-US" b="1" dirty="0">
                <a:solidFill>
                  <a:srgbClr val="FF0000"/>
                </a:solidFill>
                <a:latin typeface="Bell MT" panose="02020503060305020303" pitchFamily="18" charset="0"/>
              </a:rPr>
              <a:t>Wow Brow</a:t>
            </a:r>
          </a:p>
          <a:p>
            <a:r>
              <a:rPr lang="en-US" b="1" dirty="0">
                <a:solidFill>
                  <a:srgbClr val="FF0000"/>
                </a:solidFill>
                <a:latin typeface="Bell MT" panose="02020503060305020303" pitchFamily="18" charset="0"/>
              </a:rPr>
              <a:t>    Eyebrow pencil</a:t>
            </a:r>
          </a:p>
          <a:p>
            <a:r>
              <a:rPr lang="en-US" b="1" dirty="0">
                <a:solidFill>
                  <a:srgbClr val="FF0000"/>
                </a:solidFill>
                <a:latin typeface="Bell MT" panose="02020503060305020303" pitchFamily="18" charset="0"/>
              </a:rPr>
              <a:t>    Glow Getter</a:t>
            </a:r>
          </a:p>
          <a:p>
            <a:r>
              <a:rPr lang="en-US" b="1" dirty="0">
                <a:solidFill>
                  <a:srgbClr val="FF0000"/>
                </a:solidFill>
                <a:latin typeface="Bell MT" panose="02020503060305020303" pitchFamily="18" charset="0"/>
              </a:rPr>
              <a:t>    Highlighter palette</a:t>
            </a:r>
          </a:p>
          <a:p>
            <a:r>
              <a:rPr lang="en-US" b="1" dirty="0">
                <a:solidFill>
                  <a:srgbClr val="FF0000"/>
                </a:solidFill>
                <a:latin typeface="Bell MT" panose="02020503060305020303" pitchFamily="18" charset="0"/>
              </a:rPr>
              <a:t>    Lash Boss</a:t>
            </a:r>
          </a:p>
          <a:p>
            <a:r>
              <a:rPr lang="en-US" b="1" dirty="0">
                <a:solidFill>
                  <a:srgbClr val="FF0000"/>
                </a:solidFill>
                <a:latin typeface="Bell MT" panose="02020503060305020303" pitchFamily="18" charset="0"/>
              </a:rPr>
              <a:t>    Mascara.</a:t>
            </a:r>
          </a:p>
          <a:p>
            <a:r>
              <a:rPr lang="en-US" b="1" dirty="0">
                <a:solidFill>
                  <a:schemeClr val="accent6">
                    <a:lumMod val="50000"/>
                  </a:schemeClr>
                </a:solidFill>
                <a:latin typeface="Bell MT" panose="02020503060305020303" pitchFamily="18" charset="0"/>
              </a:rPr>
              <a:t>    These products are total game-changers and</a:t>
            </a:r>
          </a:p>
          <a:p>
            <a:r>
              <a:rPr lang="en-US" b="1" dirty="0">
                <a:solidFill>
                  <a:schemeClr val="accent6">
                    <a:lumMod val="50000"/>
                  </a:schemeClr>
                </a:solidFill>
                <a:latin typeface="Bell MT" panose="02020503060305020303" pitchFamily="18" charset="0"/>
              </a:rPr>
              <a:t>     give you that wow factor!</a:t>
            </a:r>
          </a:p>
          <a:p>
            <a:r>
              <a:rPr lang="en-US" b="1" dirty="0">
                <a:solidFill>
                  <a:schemeClr val="accent6">
                    <a:lumMod val="50000"/>
                  </a:schemeClr>
                </a:solidFill>
                <a:latin typeface="Bell MT" panose="02020503060305020303" pitchFamily="18" charset="0"/>
              </a:rPr>
              <a:t>    💁‍♀✨</a:t>
            </a:r>
          </a:p>
          <a:p>
            <a:pPr>
              <a:buSzPct val="115000"/>
              <a:buFont typeface="Wingdings" panose="05000000000000000000" pitchFamily="2" charset="2"/>
              <a:buChar char="v"/>
            </a:pPr>
            <a:endParaRPr lang="en-US" dirty="0">
              <a:solidFill>
                <a:schemeClr val="accent6">
                  <a:lumMod val="50000"/>
                </a:schemeClr>
              </a:solidFill>
              <a:latin typeface="Britannic Bold" panose="020B0903060703020204" pitchFamily="34" charset="0"/>
            </a:endParaRPr>
          </a:p>
        </p:txBody>
      </p:sp>
    </p:spTree>
    <p:extLst>
      <p:ext uri="{BB962C8B-B14F-4D97-AF65-F5344CB8AC3E}">
        <p14:creationId xmlns:p14="http://schemas.microsoft.com/office/powerpoint/2010/main" val="3849155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192696"/>
          </a:xfrm>
        </p:spPr>
        <p:txBody>
          <a:bodyPr>
            <a:normAutofit/>
          </a:bodyPr>
          <a:lstStyle/>
          <a:p>
            <a:pPr algn="l"/>
            <a:r>
              <a:rPr lang="en-US" sz="3200" dirty="0" smtClean="0">
                <a:solidFill>
                  <a:schemeClr val="accent4">
                    <a:lumMod val="75000"/>
                  </a:schemeClr>
                </a:solidFill>
                <a:latin typeface="Algerian" panose="04020705040A02060702" pitchFamily="82" charset="0"/>
              </a:rPr>
              <a:t>Story Insights-Q&amp;A</a:t>
            </a:r>
            <a:endParaRPr lang="en-US" sz="3200" dirty="0">
              <a:solidFill>
                <a:schemeClr val="accent4">
                  <a:lumMod val="75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63892" y="1192696"/>
            <a:ext cx="2234624" cy="457516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908" y="1192696"/>
            <a:ext cx="2350491" cy="457516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791" y="1197742"/>
            <a:ext cx="2344145" cy="4570120"/>
          </a:xfrm>
          <a:prstGeom prst="rect">
            <a:avLst/>
          </a:prstGeom>
        </p:spPr>
      </p:pic>
    </p:spTree>
    <p:extLst>
      <p:ext uri="{BB962C8B-B14F-4D97-AF65-F5344CB8AC3E}">
        <p14:creationId xmlns:p14="http://schemas.microsoft.com/office/powerpoint/2010/main" val="2740026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4643" y="1364974"/>
            <a:ext cx="10243931" cy="2968487"/>
          </a:xfrm>
          <a:solidFill>
            <a:schemeClr val="bg1">
              <a:lumMod val="95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algn="ctr"/>
            <a:r>
              <a:rPr lang="en-US" b="1" cap="none" dirty="0" smtClean="0">
                <a:ln w="12700" cmpd="sng">
                  <a:solidFill>
                    <a:schemeClr val="tx1"/>
                  </a:solidFill>
                  <a:prstDash val="solid"/>
                </a:ln>
                <a:solidFill>
                  <a:srgbClr val="FFFF00"/>
                </a:solidFill>
                <a:effectLst>
                  <a:reflection blurRad="6350" stA="55000" endA="50" endPos="85000" dir="5400000" sy="-100000" algn="bl" rotWithShape="0"/>
                </a:effectLst>
                <a:latin typeface="Algerian" panose="04020705040A02060702" pitchFamily="82" charset="0"/>
              </a:rPr>
              <a:t>THANK YOU</a:t>
            </a:r>
            <a:endParaRPr lang="en-US" b="1" cap="none" dirty="0">
              <a:ln w="12700" cmpd="sng">
                <a:solidFill>
                  <a:schemeClr val="tx1"/>
                </a:solidFill>
                <a:prstDash val="solid"/>
              </a:ln>
              <a:solidFill>
                <a:srgbClr val="FFFF00"/>
              </a:solidFill>
              <a:effectLst>
                <a:reflection blurRad="6350" stA="55000" endA="50" endPos="85000" dir="5400000" sy="-100000" algn="bl" rotWithShape="0"/>
              </a:effectLst>
              <a:latin typeface="Algerian" panose="04020705040A02060702" pitchFamily="82" charset="0"/>
            </a:endParaRPr>
          </a:p>
        </p:txBody>
      </p:sp>
      <p:sp>
        <p:nvSpPr>
          <p:cNvPr id="4" name="Smiley Face 3"/>
          <p:cNvSpPr/>
          <p:nvPr/>
        </p:nvSpPr>
        <p:spPr>
          <a:xfrm>
            <a:off x="9303026" y="2372139"/>
            <a:ext cx="755374" cy="715618"/>
          </a:xfrm>
          <a:prstGeom prst="smileyFace">
            <a:avLst/>
          </a:prstGeom>
          <a:solidFill>
            <a:srgbClr val="FFFF00"/>
          </a:solidFill>
          <a:ln>
            <a:solidFill>
              <a:schemeClr val="tx1"/>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56404487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39000" b="-39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12191999" cy="2862322"/>
          </a:xfrm>
          <a:prstGeom prst="rect">
            <a:avLst/>
          </a:prstGeom>
        </p:spPr>
        <p:txBody>
          <a:bodyPr wrap="square">
            <a:spAutoFit/>
          </a:bodyPr>
          <a:lstStyle/>
          <a:p>
            <a:pPr marL="342900" indent="-342900">
              <a:buFont typeface="Arial" panose="020B0604020202020204" pitchFamily="34" charset="0"/>
              <a:buChar char="•"/>
            </a:pPr>
            <a:r>
              <a:rPr lang="en-US" sz="2000" b="1" dirty="0">
                <a:solidFill>
                  <a:schemeClr val="accent6">
                    <a:lumMod val="50000"/>
                  </a:schemeClr>
                </a:solidFill>
              </a:rPr>
              <a:t>Digital demand alone has boosted the sales of WOW products by over $1 Million a month. Presently the brand has signed two Bollywood actresses — Disha Patani for their haircare range and Bhumi Pednekar for their skincare range — as their brand ambassadors. This is coupled with its social media influencers </a:t>
            </a:r>
            <a:r>
              <a:rPr lang="en-US" sz="2000" b="1" dirty="0" smtClean="0">
                <a:solidFill>
                  <a:schemeClr val="accent6">
                    <a:lumMod val="50000"/>
                  </a:schemeClr>
                </a:solidFill>
              </a:rPr>
              <a:t>tie-ups.</a:t>
            </a:r>
          </a:p>
          <a:p>
            <a:pPr marL="342900" indent="-342900">
              <a:buFont typeface="Arial" panose="020B0604020202020204" pitchFamily="34" charset="0"/>
              <a:buChar char="•"/>
            </a:pPr>
            <a:endParaRPr lang="en-US" sz="2000" b="1" dirty="0" smtClean="0">
              <a:solidFill>
                <a:schemeClr val="accent6">
                  <a:lumMod val="50000"/>
                </a:schemeClr>
              </a:solidFill>
            </a:endParaRPr>
          </a:p>
          <a:p>
            <a:pPr marL="342900" indent="-342900">
              <a:buFont typeface="Arial" panose="020B0604020202020204" pitchFamily="34" charset="0"/>
              <a:buChar char="•"/>
            </a:pPr>
            <a:r>
              <a:rPr lang="en-US" sz="2000" b="1" dirty="0" smtClean="0">
                <a:solidFill>
                  <a:schemeClr val="accent6">
                    <a:lumMod val="50000"/>
                  </a:schemeClr>
                </a:solidFill>
                <a:latin typeface="Bell MT" panose="02020503060305020303" pitchFamily="18" charset="0"/>
              </a:rPr>
              <a:t>Fortune </a:t>
            </a:r>
            <a:r>
              <a:rPr lang="en-US" sz="2000" b="1" dirty="0">
                <a:solidFill>
                  <a:schemeClr val="accent6">
                    <a:lumMod val="50000"/>
                  </a:schemeClr>
                </a:solidFill>
                <a:latin typeface="Bell MT" panose="02020503060305020303" pitchFamily="18" charset="0"/>
              </a:rPr>
              <a:t>is in the failure. When WOW Skin Science hit an estimated valuation of $3.7 Billion, the world changed for these friends-turned-co-founders – Aravind Sokke, Ashwin Sokke, Karan Chowdhary and Manish Chowdhary, who rose from the ashes in 2016 with their venture’s inception</a:t>
            </a:r>
            <a:r>
              <a:rPr lang="en-US" sz="2000" b="1" dirty="0" smtClean="0">
                <a:solidFill>
                  <a:schemeClr val="accent6">
                    <a:lumMod val="50000"/>
                  </a:schemeClr>
                </a:solidFill>
                <a:latin typeface="Bell MT" panose="02020503060305020303" pitchFamily="18" charset="0"/>
              </a:rPr>
              <a:t>.</a:t>
            </a:r>
          </a:p>
          <a:p>
            <a:endParaRPr lang="en-US" sz="2000" b="1" dirty="0" smtClean="0">
              <a:solidFill>
                <a:schemeClr val="accent6">
                  <a:lumMod val="50000"/>
                </a:schemeClr>
              </a:solidFill>
              <a:latin typeface="Bell MT" panose="020205030603050203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678" y="2584174"/>
            <a:ext cx="8057321" cy="4273826"/>
          </a:xfrm>
          <a:prstGeom prst="rect">
            <a:avLst/>
          </a:prstGeom>
        </p:spPr>
      </p:pic>
    </p:spTree>
    <p:extLst>
      <p:ext uri="{BB962C8B-B14F-4D97-AF65-F5344CB8AC3E}">
        <p14:creationId xmlns:p14="http://schemas.microsoft.com/office/powerpoint/2010/main" val="3771722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232452"/>
          </a:xfrm>
        </p:spPr>
        <p:txBody>
          <a:bodyPr>
            <a:normAutofit/>
          </a:bodyPr>
          <a:lstStyle/>
          <a:p>
            <a:pPr algn="ctr"/>
            <a:r>
              <a:rPr lang="en-US" sz="4000" cap="none" dirty="0" smtClean="0">
                <a:solidFill>
                  <a:srgbClr val="00B050"/>
                </a:solidFill>
                <a:latin typeface="Algerian" panose="04020705040A02060702" pitchFamily="82" charset="0"/>
              </a:rPr>
              <a:t>Brand study (brand tone &amp; KPI)</a:t>
            </a:r>
            <a:endParaRPr lang="en-US" sz="4000" cap="none"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318052" y="1099930"/>
            <a:ext cx="11754677" cy="5758069"/>
          </a:xfrm>
        </p:spPr>
        <p:txBody>
          <a:bodyPr>
            <a:normAutofit/>
          </a:bodyPr>
          <a:lstStyle/>
          <a:p>
            <a:r>
              <a:rPr lang="en-US" b="1" dirty="0" smtClean="0">
                <a:latin typeface="Arial Black" panose="020B0A04020102020204" pitchFamily="34" charset="0"/>
              </a:rPr>
              <a:t>Brand Tone </a:t>
            </a:r>
            <a:r>
              <a:rPr lang="en-US" dirty="0" smtClean="0"/>
              <a:t>: Wow Cosmetics has an amazing brand tone! It’s all about being bold , glamorous, and confident. They want you to feel like a superstar when you use </a:t>
            </a:r>
            <a:r>
              <a:rPr lang="en-US" dirty="0"/>
              <a:t>their products</a:t>
            </a:r>
            <a:r>
              <a:rPr lang="en-US" dirty="0" smtClean="0"/>
              <a:t>.</a:t>
            </a:r>
            <a:r>
              <a:rPr lang="en-US" dirty="0" smtClean="0">
                <a:solidFill>
                  <a:srgbClr val="FF0000"/>
                </a:solidFill>
              </a:rPr>
              <a:t>💄</a:t>
            </a:r>
            <a:r>
              <a:rPr lang="en-US" dirty="0">
                <a:solidFill>
                  <a:srgbClr val="FFFF00"/>
                </a:solidFill>
              </a:rPr>
              <a:t>✨</a:t>
            </a:r>
            <a:endParaRPr lang="en-US" dirty="0" smtClean="0">
              <a:solidFill>
                <a:srgbClr val="FFFF00"/>
              </a:solidFill>
            </a:endParaRPr>
          </a:p>
          <a:p>
            <a:pPr marL="0" indent="0">
              <a:buNone/>
            </a:pPr>
            <a:r>
              <a:rPr lang="en-US" dirty="0" smtClean="0"/>
              <a:t>Simple Skincare’s KPIs may Include:</a:t>
            </a:r>
          </a:p>
          <a:p>
            <a:pPr>
              <a:buClr>
                <a:schemeClr val="accent5">
                  <a:lumMod val="75000"/>
                </a:schemeClr>
              </a:buClr>
              <a:buSzPct val="120000"/>
              <a:buFont typeface="Wingdings" panose="05000000000000000000" pitchFamily="2" charset="2"/>
              <a:buChar char="Ø"/>
            </a:pPr>
            <a:r>
              <a:rPr lang="en-US" dirty="0" smtClean="0"/>
              <a:t>Sales growth : Dude, the sales growth for Wow Cosmetics has been incredible! They’ve been blowing up in the beauty industry. People are loving their products and the brand is </a:t>
            </a:r>
            <a:r>
              <a:rPr lang="en-US" dirty="0"/>
              <a:t>really taking off. </a:t>
            </a:r>
            <a:r>
              <a:rPr lang="en-US" dirty="0" smtClean="0">
                <a:ln>
                  <a:solidFill>
                    <a:srgbClr val="FF0000"/>
                  </a:solidFill>
                </a:ln>
                <a:solidFill>
                  <a:schemeClr val="accent3">
                    <a:lumMod val="75000"/>
                  </a:schemeClr>
                </a:solidFill>
              </a:rPr>
              <a:t>🚀</a:t>
            </a:r>
            <a:r>
              <a:rPr lang="en-US" dirty="0" smtClean="0"/>
              <a:t> </a:t>
            </a:r>
            <a:r>
              <a:rPr lang="en-US" dirty="0" smtClean="0">
                <a:ln>
                  <a:solidFill>
                    <a:srgbClr val="FF0000"/>
                  </a:solidFill>
                </a:ln>
                <a:solidFill>
                  <a:srgbClr val="FFFF00"/>
                </a:solidFill>
              </a:rPr>
              <a:t>💥</a:t>
            </a:r>
          </a:p>
          <a:p>
            <a:pPr>
              <a:buClr>
                <a:schemeClr val="accent5">
                  <a:lumMod val="75000"/>
                </a:schemeClr>
              </a:buClr>
              <a:buSzPct val="120000"/>
              <a:buFont typeface="Wingdings" panose="05000000000000000000" pitchFamily="2" charset="2"/>
              <a:buChar char="Ø"/>
            </a:pPr>
            <a:r>
              <a:rPr lang="en-US" dirty="0" smtClean="0"/>
              <a:t>Customer </a:t>
            </a:r>
            <a:r>
              <a:rPr lang="en-US" dirty="0"/>
              <a:t>Satisfaction :Bro, customer satisfaction with Wow Cosmetics is through the roof! People are raving about the quality of their products, the stunning results, and the awesome customer service. They really know how to make their customers happy</a:t>
            </a:r>
            <a:r>
              <a:rPr lang="en-US" dirty="0" smtClean="0"/>
              <a:t>.👍😊</a:t>
            </a:r>
            <a:endParaRPr lang="en-US" dirty="0"/>
          </a:p>
          <a:p>
            <a:pPr>
              <a:buClr>
                <a:schemeClr val="accent5">
                  <a:lumMod val="75000"/>
                </a:schemeClr>
              </a:buClr>
              <a:buSzPct val="120000"/>
              <a:buFont typeface="Wingdings" panose="05000000000000000000" pitchFamily="2" charset="2"/>
              <a:buChar char="Ø"/>
            </a:pPr>
            <a:r>
              <a:rPr lang="en-US" dirty="0"/>
              <a:t>Brand Awareness: Dude, brand awareness for Wow Cosmetics is off the charts! They've been making waves in the beauty community and gaining a ton of recognition. It seems like everyone is talking about their awesome products and killer makeup looks. </a:t>
            </a:r>
            <a:r>
              <a:rPr lang="en-US" dirty="0">
                <a:ln>
                  <a:solidFill>
                    <a:srgbClr val="FF0000"/>
                  </a:solidFill>
                </a:ln>
                <a:solidFill>
                  <a:srgbClr val="FFC000"/>
                </a:solidFill>
              </a:rPr>
              <a:t>🌟🔥</a:t>
            </a:r>
          </a:p>
          <a:p>
            <a:pPr>
              <a:buClr>
                <a:schemeClr val="accent5">
                  <a:lumMod val="75000"/>
                </a:schemeClr>
              </a:buClr>
              <a:buSzPct val="120000"/>
              <a:buFont typeface="Wingdings" panose="05000000000000000000" pitchFamily="2" charset="2"/>
              <a:buChar char="Ø"/>
            </a:pPr>
            <a:r>
              <a:rPr lang="en-US" dirty="0" smtClean="0"/>
              <a:t>Market share</a:t>
            </a:r>
            <a:r>
              <a:rPr lang="en-US" dirty="0"/>
              <a:t>: Wow Cosmetics has been gaining some serious market share! They've been making a big impact in the beauty industry and capturing the attention of makeup lovers everywhere. Their unique products and strong brand presence have helped them carve out a significant piece of the market. It's pretty impressive, man!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66951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073427"/>
          </a:xfrm>
        </p:spPr>
        <p:txBody>
          <a:bodyPr>
            <a:normAutofit/>
          </a:bodyPr>
          <a:lstStyle/>
          <a:p>
            <a:pPr algn="ctr"/>
            <a:r>
              <a:rPr lang="en-US" sz="4000" dirty="0" smtClean="0">
                <a:solidFill>
                  <a:srgbClr val="00B050"/>
                </a:solidFill>
                <a:latin typeface="Algerian" panose="04020705040A02060702" pitchFamily="82" charset="0"/>
              </a:rPr>
              <a:t>Buyer/Audience persona</a:t>
            </a:r>
            <a:endParaRPr lang="en-US" sz="4000"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246744" y="1073427"/>
            <a:ext cx="11256280" cy="5784573"/>
          </a:xfrm>
        </p:spPr>
        <p:txBody>
          <a:bodyPr/>
          <a:lstStyle/>
          <a:p>
            <a:pPr marL="0" indent="0">
              <a:buNone/>
            </a:pPr>
            <a:r>
              <a:rPr lang="en-US" dirty="0" smtClean="0"/>
              <a:t>Name: </a:t>
            </a:r>
            <a:r>
              <a:rPr lang="en-US" dirty="0" smtClean="0">
                <a:solidFill>
                  <a:schemeClr val="accent1">
                    <a:lumMod val="75000"/>
                  </a:schemeClr>
                </a:solidFill>
              </a:rPr>
              <a:t>Wow Cosmetics</a:t>
            </a:r>
          </a:p>
          <a:p>
            <a:pPr>
              <a:buClr>
                <a:schemeClr val="tx1"/>
              </a:buClr>
              <a:buSzPct val="110000"/>
              <a:buFont typeface="Wingdings" panose="05000000000000000000" pitchFamily="2" charset="2"/>
              <a:buChar char="§"/>
            </a:pPr>
            <a:r>
              <a:rPr lang="en-US" dirty="0" smtClean="0">
                <a:solidFill>
                  <a:srgbClr val="00B050"/>
                </a:solidFill>
              </a:rPr>
              <a:t>Demographics</a:t>
            </a:r>
          </a:p>
          <a:p>
            <a:pPr marL="0" indent="0">
              <a:buClr>
                <a:schemeClr val="tx1"/>
              </a:buClr>
              <a:buSzPct val="110000"/>
              <a:buNone/>
            </a:pPr>
            <a:r>
              <a:rPr lang="en-US" dirty="0" smtClean="0"/>
              <a:t>Age: </a:t>
            </a:r>
            <a:r>
              <a:rPr lang="en-US" dirty="0" smtClean="0">
                <a:solidFill>
                  <a:schemeClr val="accent1">
                    <a:lumMod val="75000"/>
                  </a:schemeClr>
                </a:solidFill>
              </a:rPr>
              <a:t>18-60</a:t>
            </a:r>
          </a:p>
          <a:p>
            <a:pPr marL="0" indent="0">
              <a:buClr>
                <a:schemeClr val="tx1"/>
              </a:buClr>
              <a:buSzPct val="110000"/>
              <a:buNone/>
            </a:pPr>
            <a:r>
              <a:rPr lang="en-US" dirty="0" smtClean="0"/>
              <a:t>Gender: </a:t>
            </a:r>
            <a:r>
              <a:rPr lang="en-US" dirty="0" smtClean="0">
                <a:solidFill>
                  <a:schemeClr val="accent1">
                    <a:lumMod val="75000"/>
                  </a:schemeClr>
                </a:solidFill>
              </a:rPr>
              <a:t>All genders</a:t>
            </a:r>
          </a:p>
          <a:p>
            <a:pPr marL="0" indent="0">
              <a:buClr>
                <a:schemeClr val="tx1"/>
              </a:buClr>
              <a:buSzPct val="110000"/>
              <a:buNone/>
            </a:pPr>
            <a:r>
              <a:rPr lang="en-US" dirty="0" smtClean="0"/>
              <a:t>Occupation: </a:t>
            </a:r>
            <a:r>
              <a:rPr lang="en-US" dirty="0" smtClean="0">
                <a:solidFill>
                  <a:schemeClr val="accent1">
                    <a:lumMod val="75000"/>
                  </a:schemeClr>
                </a:solidFill>
              </a:rPr>
              <a:t>Homemakers and working professionals</a:t>
            </a:r>
          </a:p>
          <a:p>
            <a:pPr marL="0" indent="0">
              <a:buClr>
                <a:schemeClr val="tx1"/>
              </a:buClr>
              <a:buSzPct val="110000"/>
              <a:buNone/>
            </a:pPr>
            <a:r>
              <a:rPr lang="en-US" dirty="0" smtClean="0"/>
              <a:t>Income: </a:t>
            </a:r>
            <a:r>
              <a:rPr lang="en-US" dirty="0" smtClean="0">
                <a:solidFill>
                  <a:schemeClr val="accent1">
                    <a:lumMod val="75000"/>
                  </a:schemeClr>
                </a:solidFill>
              </a:rPr>
              <a:t>Middle to High Income Individuals</a:t>
            </a:r>
          </a:p>
          <a:p>
            <a:pPr marL="0" indent="0">
              <a:buClr>
                <a:schemeClr val="tx1"/>
              </a:buClr>
              <a:buSzPct val="110000"/>
              <a:buNone/>
            </a:pPr>
            <a:r>
              <a:rPr lang="en-US" u="sng" dirty="0">
                <a:solidFill>
                  <a:srgbClr val="00B050"/>
                </a:solidFill>
                <a:latin typeface="Arial Black" panose="020B0A04020102020204" pitchFamily="34" charset="0"/>
              </a:rPr>
              <a:t>Psychographics </a:t>
            </a:r>
            <a:r>
              <a:rPr lang="en-US" u="sng" dirty="0" smtClean="0">
                <a:solidFill>
                  <a:srgbClr val="00B050"/>
                </a:solidFill>
                <a:latin typeface="Arial Black" panose="020B0A04020102020204" pitchFamily="34" charset="0"/>
              </a:rPr>
              <a:t>:</a:t>
            </a:r>
          </a:p>
          <a:p>
            <a:pPr marL="0" indent="0">
              <a:buClr>
                <a:schemeClr val="tx1"/>
              </a:buClr>
              <a:buSzPct val="110000"/>
              <a:buNone/>
            </a:pPr>
            <a:r>
              <a:rPr lang="en-US" dirty="0" smtClean="0"/>
              <a:t>Values: </a:t>
            </a:r>
            <a:r>
              <a:rPr lang="en-US" dirty="0" smtClean="0">
                <a:solidFill>
                  <a:schemeClr val="accent1">
                    <a:lumMod val="75000"/>
                  </a:schemeClr>
                </a:solidFill>
              </a:rPr>
              <a:t>Clean, Natural, and effective skincare products.</a:t>
            </a:r>
          </a:p>
          <a:p>
            <a:pPr marL="0" indent="0">
              <a:buClr>
                <a:schemeClr val="tx1"/>
              </a:buClr>
              <a:buSzPct val="110000"/>
              <a:buNone/>
            </a:pPr>
            <a:r>
              <a:rPr lang="en-US" dirty="0" smtClean="0"/>
              <a:t>Interests: </a:t>
            </a:r>
            <a:r>
              <a:rPr lang="en-US" dirty="0" smtClean="0">
                <a:solidFill>
                  <a:schemeClr val="accent1">
                    <a:lumMod val="75000"/>
                  </a:schemeClr>
                </a:solidFill>
              </a:rPr>
              <a:t>Skincare, self –care, and personal grooming</a:t>
            </a:r>
          </a:p>
          <a:p>
            <a:pPr marL="0" indent="0">
              <a:buClr>
                <a:schemeClr val="tx1"/>
              </a:buClr>
              <a:buSzPct val="110000"/>
              <a:buNone/>
            </a:pPr>
            <a:r>
              <a:rPr lang="en-US" dirty="0" smtClean="0"/>
              <a:t>Personality: </a:t>
            </a:r>
            <a:r>
              <a:rPr lang="en-US" dirty="0" smtClean="0">
                <a:solidFill>
                  <a:schemeClr val="accent1">
                    <a:lumMod val="75000"/>
                  </a:schemeClr>
                </a:solidFill>
              </a:rPr>
              <a:t>Conscious, informed, and health-conscious</a:t>
            </a:r>
          </a:p>
          <a:p>
            <a:pPr marL="0" indent="0">
              <a:buClr>
                <a:schemeClr val="tx1"/>
              </a:buClr>
              <a:buSzPct val="110000"/>
              <a:buNone/>
            </a:pPr>
            <a:r>
              <a:rPr lang="en-US" dirty="0" smtClean="0">
                <a:solidFill>
                  <a:schemeClr val="accent1">
                    <a:lumMod val="75000"/>
                  </a:schemeClr>
                </a:solidFill>
              </a:rPr>
              <a:t> individuals who prioritize their skin health and appearance</a:t>
            </a:r>
            <a:endParaRPr lang="en-US" dirty="0" smtClean="0"/>
          </a:p>
          <a:p>
            <a:pPr marL="0" indent="0">
              <a:buClr>
                <a:schemeClr val="tx1"/>
              </a:buClr>
              <a:buSzPct val="110000"/>
              <a:buNone/>
            </a:pPr>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5374" y="797656"/>
            <a:ext cx="3816626" cy="3816626"/>
          </a:xfrm>
          <a:prstGeom prst="rect">
            <a:avLst/>
          </a:prstGeom>
          <a:effectLst>
            <a:reflection blurRad="6350" stA="50000" endA="300" endPos="90000" dist="50800" dir="5400000" sy="-100000" algn="bl" rotWithShape="0"/>
          </a:effectLst>
        </p:spPr>
      </p:pic>
    </p:spTree>
    <p:extLst>
      <p:ext uri="{BB962C8B-B14F-4D97-AF65-F5344CB8AC3E}">
        <p14:creationId xmlns:p14="http://schemas.microsoft.com/office/powerpoint/2010/main" val="546767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088571"/>
          </a:xfrm>
        </p:spPr>
        <p:txBody>
          <a:bodyPr>
            <a:normAutofit/>
          </a:bodyPr>
          <a:lstStyle/>
          <a:p>
            <a:pPr algn="ctr"/>
            <a:r>
              <a:rPr lang="en-US" sz="4000" dirty="0" smtClean="0">
                <a:latin typeface="Algerian" panose="04020705040A02060702" pitchFamily="82" charset="0"/>
              </a:rPr>
              <a:t>Behavior</a:t>
            </a:r>
            <a:endParaRPr lang="en-US" sz="4000" dirty="0">
              <a:latin typeface="Algerian" panose="04020705040A02060702" pitchFamily="82" charset="0"/>
            </a:endParaRPr>
          </a:p>
        </p:txBody>
      </p:sp>
      <p:sp>
        <p:nvSpPr>
          <p:cNvPr id="3" name="Content Placeholder 2"/>
          <p:cNvSpPr>
            <a:spLocks noGrp="1"/>
          </p:cNvSpPr>
          <p:nvPr>
            <p:ph idx="1"/>
          </p:nvPr>
        </p:nvSpPr>
        <p:spPr>
          <a:xfrm>
            <a:off x="232229" y="870857"/>
            <a:ext cx="11959771" cy="5301343"/>
          </a:xfrm>
          <a:noFill/>
        </p:spPr>
        <p:txBody>
          <a:bodyPr/>
          <a:lstStyle/>
          <a:p>
            <a:pPr marL="0" indent="0">
              <a:buNone/>
            </a:pPr>
            <a:r>
              <a:rPr lang="en-US" dirty="0"/>
              <a:t/>
            </a:r>
            <a:br>
              <a:rPr lang="en-US" dirty="0"/>
            </a:br>
            <a:r>
              <a:rPr lang="en-US" sz="2400" dirty="0">
                <a:latin typeface="Arial Rounded MT Bold" panose="020F0704030504030204" pitchFamily="34" charset="0"/>
              </a:rPr>
              <a:t>Shopping habits</a:t>
            </a:r>
            <a:r>
              <a:rPr lang="en-US" dirty="0">
                <a:latin typeface="Baskerville Old Face" panose="02020602080505020303" pitchFamily="18" charset="0"/>
              </a:rPr>
              <a:t>:  </a:t>
            </a:r>
            <a:r>
              <a:rPr lang="en-US" dirty="0">
                <a:solidFill>
                  <a:schemeClr val="accent1">
                    <a:lumMod val="75000"/>
                  </a:schemeClr>
                </a:solidFill>
                <a:latin typeface="Baskerville Old Face" panose="02020602080505020303" pitchFamily="18" charset="0"/>
              </a:rPr>
              <a:t>When it comes to shopping, Wow Cosmetics has got you covered! They have an awesome online store where you can browse and purchase their products with just a few clicks. They also have physical stores in major cities where you can go in-person and have a hands-on shopping experience. And don't forget about their collaborations and limited edition releases that get makeup enthusiasts hyped up! So whether you prefer online shopping or hitting up a store, Wow Cosmetics makes it easy to get your glam on. Happy shopping, dude! 🛍💄✨</a:t>
            </a:r>
            <a:br>
              <a:rPr lang="en-US" dirty="0">
                <a:solidFill>
                  <a:schemeClr val="accent1">
                    <a:lumMod val="75000"/>
                  </a:schemeClr>
                </a:solidFill>
                <a:latin typeface="Baskerville Old Face" panose="02020602080505020303" pitchFamily="18" charset="0"/>
              </a:rPr>
            </a:br>
            <a:r>
              <a:rPr lang="en-US" sz="2400" dirty="0">
                <a:latin typeface="Arial Rounded MT Bold" panose="020F0704030504030204" pitchFamily="34" charset="0"/>
              </a:rPr>
              <a:t>Social media usage</a:t>
            </a:r>
            <a:r>
              <a:rPr lang="en-US" dirty="0"/>
              <a:t>: </a:t>
            </a:r>
            <a:r>
              <a:rPr lang="en-US" dirty="0">
                <a:solidFill>
                  <a:schemeClr val="accent1">
                    <a:lumMod val="75000"/>
                  </a:schemeClr>
                </a:solidFill>
                <a:latin typeface="Baskerville Old Face" panose="02020602080505020303" pitchFamily="18" charset="0"/>
              </a:rPr>
              <a:t>Wow Cosmetics is all about slaying it on social media! They're super active on platforms like Instagram, TikTok, and YouTube, where they share makeup tutorials, product launches, and behind-the-scenes sneak peeks. They also engage with their followers, hosting giveaways, and featuring user-generated content. So if you want to stay in the loop and get some major makeup inspo, make sure to follow Wow Cosmetics on their social media accounts. It's a great way to connect with other makeup enthusiasts too!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829" y="4209143"/>
            <a:ext cx="8926285" cy="2648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48360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7028" y="0"/>
            <a:ext cx="10591219" cy="1814286"/>
          </a:xfrm>
          <a:blipFill dpi="0" rotWithShape="1">
            <a:blip r:embed="rId3">
              <a:alphaModFix amt="18000"/>
            </a:blip>
            <a:srcRect/>
            <a:stretch>
              <a:fillRect/>
            </a:stretch>
          </a:blipFill>
        </p:spPr>
        <p:txBody>
          <a:bodyPr>
            <a:normAutofit/>
          </a:bodyPr>
          <a:lstStyle/>
          <a:p>
            <a:pPr algn="ctr"/>
            <a:r>
              <a:rPr lang="en-US" sz="4000" b="1" dirty="0" smtClean="0">
                <a:ln>
                  <a:solidFill>
                    <a:schemeClr val="tx1"/>
                  </a:solidFill>
                </a:ln>
                <a:solidFill>
                  <a:srgbClr val="FFFF00"/>
                </a:solidFill>
                <a:latin typeface="Algerian" panose="04020705040A02060702" pitchFamily="82" charset="0"/>
              </a:rPr>
              <a:t>GOALS and CHALLEGES</a:t>
            </a:r>
            <a:r>
              <a:rPr lang="en-US" sz="4000" dirty="0" smtClean="0">
                <a:ln>
                  <a:solidFill>
                    <a:schemeClr val="tx1"/>
                  </a:solidFill>
                </a:ln>
                <a:solidFill>
                  <a:srgbClr val="FFFF00"/>
                </a:solidFill>
                <a:latin typeface="Algerian" panose="04020705040A02060702" pitchFamily="82" charset="0"/>
              </a:rPr>
              <a:t>:</a:t>
            </a:r>
            <a:endParaRPr lang="en-US" sz="4000" dirty="0">
              <a:ln>
                <a:solidFill>
                  <a:schemeClr val="tx1"/>
                </a:solidFill>
              </a:ln>
              <a:solidFill>
                <a:srgbClr val="FFFF00"/>
              </a:solidFill>
              <a:latin typeface="Algerian" panose="04020705040A02060702" pitchFamily="82" charset="0"/>
            </a:endParaRPr>
          </a:p>
        </p:txBody>
      </p:sp>
      <p:sp>
        <p:nvSpPr>
          <p:cNvPr id="3" name="Content Placeholder 2"/>
          <p:cNvSpPr>
            <a:spLocks noGrp="1"/>
          </p:cNvSpPr>
          <p:nvPr>
            <p:ph sz="half" idx="1"/>
          </p:nvPr>
        </p:nvSpPr>
        <p:spPr>
          <a:xfrm>
            <a:off x="130628" y="1814286"/>
            <a:ext cx="5723128" cy="504371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r>
              <a:rPr lang="en-US" dirty="0" smtClean="0">
                <a:solidFill>
                  <a:schemeClr val="tx2">
                    <a:lumMod val="50000"/>
                  </a:schemeClr>
                </a:solidFill>
                <a:latin typeface="Algerian" panose="04020705040A02060702" pitchFamily="82" charset="0"/>
              </a:rPr>
              <a:t>GOALS</a:t>
            </a:r>
          </a:p>
          <a:p>
            <a:r>
              <a:rPr lang="en-US" dirty="0">
                <a:solidFill>
                  <a:schemeClr val="accent1">
                    <a:lumMod val="75000"/>
                  </a:schemeClr>
                </a:solidFill>
              </a:rPr>
              <a:t>T</a:t>
            </a:r>
            <a:r>
              <a:rPr lang="en-US" dirty="0" smtClean="0">
                <a:solidFill>
                  <a:schemeClr val="accent1">
                    <a:lumMod val="75000"/>
                  </a:schemeClr>
                </a:solidFill>
              </a:rPr>
              <a:t>he </a:t>
            </a:r>
            <a:r>
              <a:rPr lang="en-US" dirty="0">
                <a:solidFill>
                  <a:schemeClr val="accent1">
                    <a:lumMod val="75000"/>
                  </a:schemeClr>
                </a:solidFill>
              </a:rPr>
              <a:t>goals of Wow Cosmetics are all about empowering individuals to feel confident and express themselves through makeup. They strive to create innovative and high-quality products that cater to a diverse range of beauty needs. They also aim to foster a positive and inclusive community where everyone feels welcome and inspired. Ultimately, Wow Cosmetics wants to help people embrace their unique beauty and have fun with their makeup journey. It's all about spreading good vibes and glam, my friend! 🌟💄✨</a:t>
            </a:r>
          </a:p>
        </p:txBody>
      </p:sp>
      <p:sp>
        <p:nvSpPr>
          <p:cNvPr id="4" name="Content Placeholder 3"/>
          <p:cNvSpPr>
            <a:spLocks noGrp="1"/>
          </p:cNvSpPr>
          <p:nvPr>
            <p:ph sz="half" idx="2"/>
          </p:nvPr>
        </p:nvSpPr>
        <p:spPr>
          <a:xfrm>
            <a:off x="6364224" y="1814286"/>
            <a:ext cx="5305262" cy="504371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pPr marL="0" indent="0">
              <a:buNone/>
            </a:pPr>
            <a:r>
              <a:rPr lang="en-US" dirty="0" smtClean="0">
                <a:latin typeface="Algerian" panose="04020705040A02060702" pitchFamily="82" charset="0"/>
              </a:rPr>
              <a:t>CHALLENGES</a:t>
            </a:r>
          </a:p>
          <a:p>
            <a:r>
              <a:rPr lang="en-US" dirty="0">
                <a:solidFill>
                  <a:schemeClr val="accent1">
                    <a:lumMod val="75000"/>
                  </a:schemeClr>
                </a:solidFill>
              </a:rPr>
              <a:t>E</a:t>
            </a:r>
            <a:r>
              <a:rPr lang="en-US" dirty="0" smtClean="0">
                <a:solidFill>
                  <a:schemeClr val="accent1">
                    <a:lumMod val="75000"/>
                  </a:schemeClr>
                </a:solidFill>
              </a:rPr>
              <a:t>very </a:t>
            </a:r>
            <a:r>
              <a:rPr lang="en-US" dirty="0">
                <a:solidFill>
                  <a:schemeClr val="accent1">
                    <a:lumMod val="75000"/>
                  </a:schemeClr>
                </a:solidFill>
              </a:rPr>
              <a:t>company faces its fair share of challenges, and Wow Cosmetics is no exception. One of the challenges they might face is staying ahead of the ever-changing beauty industry trends. They have to constantly innovate and come up with new and exciting products to keep up with the demands of their customers. Another challenge could be maintaining a strong online presence and engaging with their audience across various social media platforms. And of course, there's always competition in the cosmetics industry, so Wow Cosmetics has to work hard to stand out and offer something unique. But hey, challenges just make them </a:t>
            </a:r>
            <a:r>
              <a:rPr lang="en-US" dirty="0" smtClean="0">
                <a:solidFill>
                  <a:schemeClr val="accent1">
                    <a:lumMod val="75000"/>
                  </a:schemeClr>
                </a:solidFill>
              </a:rPr>
              <a:t>stronger..</a:t>
            </a:r>
            <a:r>
              <a:rPr lang="en-US" dirty="0">
                <a:solidFill>
                  <a:schemeClr val="accent1">
                    <a:lumMod val="75000"/>
                  </a:schemeClr>
                </a:solidFill>
              </a:rPr>
              <a:t> 💪💄✨</a:t>
            </a:r>
          </a:p>
        </p:txBody>
      </p:sp>
    </p:spTree>
    <p:extLst>
      <p:ext uri="{BB962C8B-B14F-4D97-AF65-F5344CB8AC3E}">
        <p14:creationId xmlns:p14="http://schemas.microsoft.com/office/powerpoint/2010/main" val="2646008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510748"/>
          </a:xfrm>
        </p:spPr>
        <p:txBody>
          <a:bodyPr>
            <a:normAutofit/>
          </a:bodyPr>
          <a:lstStyle/>
          <a:p>
            <a:pPr algn="ctr"/>
            <a:r>
              <a:rPr lang="en-US" sz="4000" dirty="0" smtClean="0">
                <a:solidFill>
                  <a:srgbClr val="00B050"/>
                </a:solidFill>
                <a:latin typeface="Algerian" panose="04020705040A02060702" pitchFamily="82" charset="0"/>
              </a:rPr>
              <a:t>competitor analysis</a:t>
            </a:r>
            <a:endParaRPr lang="en-US" sz="4000"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740230" y="1510749"/>
            <a:ext cx="10762794" cy="4280451"/>
          </a:xfrm>
          <a:noFill/>
        </p:spPr>
        <p:txBody>
          <a:bodyPr/>
          <a:lstStyle/>
          <a:p>
            <a:r>
              <a:rPr lang="en-US" sz="2800" dirty="0" smtClean="0"/>
              <a:t>Competitor analysis:</a:t>
            </a:r>
          </a:p>
          <a:p>
            <a:pPr marL="0" indent="0">
              <a:buNone/>
            </a:pPr>
            <a:r>
              <a:rPr lang="en-US" dirty="0" smtClean="0"/>
              <a:t>Competitor 1: </a:t>
            </a:r>
          </a:p>
          <a:p>
            <a:pPr marL="0" indent="0">
              <a:buNone/>
            </a:pPr>
            <a:r>
              <a:rPr lang="en-US" dirty="0" smtClean="0"/>
              <a:t>                          Bioderma                                                                                                                                                       </a:t>
            </a:r>
          </a:p>
          <a:p>
            <a:pPr marL="0" indent="0">
              <a:buNone/>
            </a:pPr>
            <a:r>
              <a:rPr lang="en-US" dirty="0" smtClean="0"/>
              <a:t>Competitor 2:</a:t>
            </a:r>
          </a:p>
          <a:p>
            <a:pPr marL="0" indent="0">
              <a:buNone/>
            </a:pPr>
            <a:r>
              <a:rPr lang="en-US" dirty="0" smtClean="0"/>
              <a:t>                          GoodVibes </a:t>
            </a:r>
          </a:p>
          <a:p>
            <a:pPr marL="0" indent="0">
              <a:buNone/>
            </a:pPr>
            <a:r>
              <a:rPr lang="en-US" dirty="0" smtClean="0"/>
              <a:t>Competitor 3:</a:t>
            </a:r>
          </a:p>
          <a:p>
            <a:pPr marL="0" indent="0">
              <a:buNone/>
            </a:pPr>
            <a:r>
              <a:rPr lang="en-US" dirty="0"/>
              <a:t> </a:t>
            </a:r>
            <a:r>
              <a:rPr lang="en-US" dirty="0" smtClean="0"/>
              <a:t>                          My Wishcare</a:t>
            </a:r>
            <a:endParaRPr lang="en-US" dirty="0"/>
          </a:p>
        </p:txBody>
      </p:sp>
    </p:spTree>
    <p:extLst>
      <p:ext uri="{BB962C8B-B14F-4D97-AF65-F5344CB8AC3E}">
        <p14:creationId xmlns:p14="http://schemas.microsoft.com/office/powerpoint/2010/main" val="375799957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946</TotalTime>
  <Words>3635</Words>
  <Application>Microsoft Office PowerPoint</Application>
  <PresentationFormat>Widescreen</PresentationFormat>
  <Paragraphs>219</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Algerian</vt:lpstr>
      <vt:lpstr>Arial</vt:lpstr>
      <vt:lpstr>Arial Black</vt:lpstr>
      <vt:lpstr>Arial Rounded MT Bold</vt:lpstr>
      <vt:lpstr>Bahnschrift SemiBold</vt:lpstr>
      <vt:lpstr>Baskerville Old Face</vt:lpstr>
      <vt:lpstr>Bell MT</vt:lpstr>
      <vt:lpstr>Bodoni MT Black</vt:lpstr>
      <vt:lpstr>Britannic Bold</vt:lpstr>
      <vt:lpstr>Calibri</vt:lpstr>
      <vt:lpstr>Lucida Fax</vt:lpstr>
      <vt:lpstr>Rockwell</vt:lpstr>
      <vt:lpstr>Rockwell Condensed</vt:lpstr>
      <vt:lpstr>Wingdings</vt:lpstr>
      <vt:lpstr>Wood Type</vt:lpstr>
      <vt:lpstr> WOW COSMETICS</vt:lpstr>
      <vt:lpstr>Part 1: Brand study, Competitor Analysis and Buyer’s/Audience’s Persona</vt:lpstr>
      <vt:lpstr>Brand Study  (Mission /Values &amp; USP)</vt:lpstr>
      <vt:lpstr>PowerPoint Presentation</vt:lpstr>
      <vt:lpstr>Brand study (brand tone &amp; KPI)</vt:lpstr>
      <vt:lpstr>Buyer/Audience persona</vt:lpstr>
      <vt:lpstr>Behavior</vt:lpstr>
      <vt:lpstr>GOALS and CHALLEGES:</vt:lpstr>
      <vt:lpstr>competitor analysis</vt:lpstr>
      <vt:lpstr>Competitor 1: Bioderma </vt:lpstr>
      <vt:lpstr>Online communication:</vt:lpstr>
      <vt:lpstr>Competitor 2: Good vibes</vt:lpstr>
      <vt:lpstr>PowerPoint Presentation</vt:lpstr>
      <vt:lpstr> Competitor 3:My Wishcare</vt:lpstr>
      <vt:lpstr>PowerPoint Presentation</vt:lpstr>
      <vt:lpstr>Part 2: SEO &amp; Keyword Research</vt:lpstr>
      <vt:lpstr>SEO audit</vt:lpstr>
      <vt:lpstr>Keyword Research</vt:lpstr>
      <vt:lpstr>On page Optimization</vt:lpstr>
      <vt:lpstr>On page Optimization(Content Optimization)</vt:lpstr>
      <vt:lpstr>Content calendar [April 2024]</vt:lpstr>
      <vt:lpstr>Part 3: Content Ideas and Market Strategies</vt:lpstr>
      <vt:lpstr>Part 4: Content creation and curation</vt:lpstr>
      <vt:lpstr>Format 1:Post Creation</vt:lpstr>
      <vt:lpstr>Format 2: Reel post</vt:lpstr>
      <vt:lpstr>Format 3: Carousel post</vt:lpstr>
      <vt:lpstr>Instagram Story</vt:lpstr>
      <vt:lpstr>Screenshots of Story:</vt:lpstr>
      <vt:lpstr>Highlights for Story:</vt:lpstr>
      <vt:lpstr>Story Insights-Q&amp;A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WOW COSMETICS</dc:title>
  <dc:creator>DELL</dc:creator>
  <cp:lastModifiedBy>DELL</cp:lastModifiedBy>
  <cp:revision>103</cp:revision>
  <dcterms:created xsi:type="dcterms:W3CDTF">2024-04-12T14:14:35Z</dcterms:created>
  <dcterms:modified xsi:type="dcterms:W3CDTF">2024-04-24T05:37:59Z</dcterms:modified>
</cp:coreProperties>
</file>