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8" r:id="rId3"/>
    <p:sldId id="257" r:id="rId4"/>
    <p:sldId id="259" r:id="rId5"/>
    <p:sldId id="260" r:id="rId6"/>
    <p:sldId id="262" r:id="rId7"/>
    <p:sldId id="263"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3/30/21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8678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4936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125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416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4738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4655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8417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6725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7076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8525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3/30/21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0285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3/30/21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9730578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5"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e crashing underwater">
            <a:extLst>
              <a:ext uri="{FF2B5EF4-FFF2-40B4-BE49-F238E27FC236}">
                <a16:creationId xmlns:a16="http://schemas.microsoft.com/office/drawing/2014/main" id="{E3ED23CF-139A-4D5A-96B1-CE3360A67992}"/>
              </a:ext>
            </a:extLst>
          </p:cNvPr>
          <p:cNvPicPr>
            <a:picLocks noChangeAspect="1"/>
          </p:cNvPicPr>
          <p:nvPr/>
        </p:nvPicPr>
        <p:blipFill rotWithShape="1">
          <a:blip r:embed="rId2">
            <a:alphaModFix amt="50000"/>
          </a:blip>
          <a:srcRect t="2509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198472C-452C-DA4C-8972-929E6ED81E71}"/>
              </a:ext>
            </a:extLst>
          </p:cNvPr>
          <p:cNvSpPr>
            <a:spLocks noGrp="1"/>
          </p:cNvSpPr>
          <p:nvPr>
            <p:ph type="ctrTitle"/>
          </p:nvPr>
        </p:nvSpPr>
        <p:spPr>
          <a:xfrm>
            <a:off x="761999" y="1514475"/>
            <a:ext cx="8381999" cy="1995487"/>
          </a:xfrm>
        </p:spPr>
        <p:txBody>
          <a:bodyPr>
            <a:normAutofit/>
          </a:bodyPr>
          <a:lstStyle/>
          <a:p>
            <a:pPr algn="l"/>
            <a:r>
              <a:rPr lang="en-US" sz="6800"/>
              <a:t>BIG MOUNTAIN RESORT</a:t>
            </a:r>
          </a:p>
        </p:txBody>
      </p:sp>
      <p:sp>
        <p:nvSpPr>
          <p:cNvPr id="3" name="Subtitle 2">
            <a:extLst>
              <a:ext uri="{FF2B5EF4-FFF2-40B4-BE49-F238E27FC236}">
                <a16:creationId xmlns:a16="http://schemas.microsoft.com/office/drawing/2014/main" id="{4E648799-B517-FC4F-A1D4-99FE917CD28B}"/>
              </a:ext>
            </a:extLst>
          </p:cNvPr>
          <p:cNvSpPr>
            <a:spLocks noGrp="1"/>
          </p:cNvSpPr>
          <p:nvPr>
            <p:ph type="subTitle" idx="1"/>
          </p:nvPr>
        </p:nvSpPr>
        <p:spPr>
          <a:xfrm>
            <a:off x="762000" y="3809999"/>
            <a:ext cx="8382000" cy="1338471"/>
          </a:xfrm>
        </p:spPr>
        <p:txBody>
          <a:bodyPr>
            <a:normAutofit/>
          </a:bodyPr>
          <a:lstStyle/>
          <a:p>
            <a:pPr algn="l"/>
            <a:r>
              <a:rPr lang="en-US"/>
              <a:t>TICKET PRICES PREDICTION</a:t>
            </a:r>
          </a:p>
        </p:txBody>
      </p:sp>
    </p:spTree>
    <p:extLst>
      <p:ext uri="{BB962C8B-B14F-4D97-AF65-F5344CB8AC3E}">
        <p14:creationId xmlns:p14="http://schemas.microsoft.com/office/powerpoint/2010/main" val="112763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A422-47DD-3644-9D67-B0822935E134}"/>
              </a:ext>
            </a:extLst>
          </p:cNvPr>
          <p:cNvSpPr>
            <a:spLocks noGrp="1"/>
          </p:cNvSpPr>
          <p:nvPr>
            <p:ph type="ctrTitle"/>
          </p:nvPr>
        </p:nvSpPr>
        <p:spPr>
          <a:xfrm>
            <a:off x="762000" y="321808"/>
            <a:ext cx="10668000" cy="1202191"/>
          </a:xfrm>
        </p:spPr>
        <p:txBody>
          <a:bodyPr/>
          <a:lstStyle/>
          <a:p>
            <a:r>
              <a:rPr lang="en-US" dirty="0"/>
              <a:t>SUMMARY AND CONCLUSION</a:t>
            </a:r>
          </a:p>
        </p:txBody>
      </p:sp>
      <p:sp>
        <p:nvSpPr>
          <p:cNvPr id="3" name="Subtitle 2">
            <a:extLst>
              <a:ext uri="{FF2B5EF4-FFF2-40B4-BE49-F238E27FC236}">
                <a16:creationId xmlns:a16="http://schemas.microsoft.com/office/drawing/2014/main" id="{8D09E64B-8823-334C-B4EC-EE639697B184}"/>
              </a:ext>
            </a:extLst>
          </p:cNvPr>
          <p:cNvSpPr>
            <a:spLocks noGrp="1"/>
          </p:cNvSpPr>
          <p:nvPr>
            <p:ph type="subTitle" idx="1"/>
          </p:nvPr>
        </p:nvSpPr>
        <p:spPr>
          <a:xfrm>
            <a:off x="762000" y="2436018"/>
            <a:ext cx="10667998" cy="2495211"/>
          </a:xfrm>
        </p:spPr>
        <p:txBody>
          <a:bodyPr/>
          <a:lstStyle/>
          <a:p>
            <a:r>
              <a:rPr lang="en-IN" dirty="0"/>
              <a:t>The best prediction model indicates the Big Mountain Resort displayed the best price at $83, and the actual cost is $81.00. The model suggested an incrementation because Big Mountain Resort is very competitive in some areas that justified the increasing price</a:t>
            </a:r>
            <a:endParaRPr lang="en-US" dirty="0"/>
          </a:p>
        </p:txBody>
      </p:sp>
    </p:spTree>
    <p:extLst>
      <p:ext uri="{BB962C8B-B14F-4D97-AF65-F5344CB8AC3E}">
        <p14:creationId xmlns:p14="http://schemas.microsoft.com/office/powerpoint/2010/main" val="202657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EF65-B81D-8C49-9D2E-2FBA1F5A3FC1}"/>
              </a:ext>
            </a:extLst>
          </p:cNvPr>
          <p:cNvSpPr>
            <a:spLocks noGrp="1"/>
          </p:cNvSpPr>
          <p:nvPr>
            <p:ph type="ctrTitle"/>
          </p:nvPr>
        </p:nvSpPr>
        <p:spPr>
          <a:xfrm>
            <a:off x="876300" y="442912"/>
            <a:ext cx="10668000" cy="938212"/>
          </a:xfrm>
        </p:spPr>
        <p:txBody>
          <a:bodyPr/>
          <a:lstStyle/>
          <a:p>
            <a:r>
              <a:rPr lang="en-US" dirty="0"/>
              <a:t>Context</a:t>
            </a:r>
          </a:p>
        </p:txBody>
      </p:sp>
      <p:sp>
        <p:nvSpPr>
          <p:cNvPr id="3" name="Subtitle 2">
            <a:extLst>
              <a:ext uri="{FF2B5EF4-FFF2-40B4-BE49-F238E27FC236}">
                <a16:creationId xmlns:a16="http://schemas.microsoft.com/office/drawing/2014/main" id="{F2CE9CE8-BE08-7042-B2A1-4BEEF3A54B80}"/>
              </a:ext>
            </a:extLst>
          </p:cNvPr>
          <p:cNvSpPr>
            <a:spLocks noGrp="1"/>
          </p:cNvSpPr>
          <p:nvPr>
            <p:ph type="subTitle" idx="1"/>
          </p:nvPr>
        </p:nvSpPr>
        <p:spPr>
          <a:xfrm>
            <a:off x="762000" y="1643063"/>
            <a:ext cx="10667998" cy="4152900"/>
          </a:xfrm>
        </p:spPr>
        <p:txBody>
          <a:bodyPr>
            <a:normAutofit/>
          </a:bodyPr>
          <a:lstStyle/>
          <a:p>
            <a:r>
              <a:rPr lang="en-US" dirty="0"/>
              <a:t>Big Mountain Resort is located in northwestern Montana and</a:t>
            </a:r>
          </a:p>
          <a:p>
            <a:r>
              <a:rPr lang="en-US" dirty="0"/>
              <a:t>originally opened in 1947.Big Mountain Resort offers access to 105</a:t>
            </a:r>
          </a:p>
          <a:p>
            <a:r>
              <a:rPr lang="en-US" dirty="0"/>
              <a:t>named trails and vast bowl and tree skiing. Recently it has installed</a:t>
            </a:r>
          </a:p>
          <a:p>
            <a:r>
              <a:rPr lang="en-US" dirty="0"/>
              <a:t>an additional chair lift to increase the distribution of visitors across</a:t>
            </a:r>
          </a:p>
          <a:p>
            <a:r>
              <a:rPr lang="en-US" dirty="0"/>
              <a:t>the mountain. This additional chair increases their operating costs</a:t>
            </a:r>
          </a:p>
          <a:p>
            <a:r>
              <a:rPr lang="en-US" dirty="0"/>
              <a:t>by $1,540,000 this season. Investors would like to keep their margin</a:t>
            </a:r>
          </a:p>
          <a:p>
            <a:r>
              <a:rPr lang="en-US" dirty="0"/>
              <a:t>profit level at 9.2% through lifting the ticket price or increasing more</a:t>
            </a:r>
          </a:p>
          <a:p>
            <a:r>
              <a:rPr lang="en-US" dirty="0"/>
              <a:t>resort days on recouping the increased operating costs from the new </a:t>
            </a:r>
          </a:p>
          <a:p>
            <a:r>
              <a:rPr lang="en-US" dirty="0"/>
              <a:t>chair this season.</a:t>
            </a:r>
          </a:p>
        </p:txBody>
      </p:sp>
    </p:spTree>
    <p:extLst>
      <p:ext uri="{BB962C8B-B14F-4D97-AF65-F5344CB8AC3E}">
        <p14:creationId xmlns:p14="http://schemas.microsoft.com/office/powerpoint/2010/main" val="306740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D7D5-1157-9541-A8B1-620208F67872}"/>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14FF1712-37E7-9F43-A84D-BDEAE947FD7E}"/>
              </a:ext>
            </a:extLst>
          </p:cNvPr>
          <p:cNvSpPr>
            <a:spLocks noGrp="1"/>
          </p:cNvSpPr>
          <p:nvPr>
            <p:ph idx="1"/>
          </p:nvPr>
        </p:nvSpPr>
        <p:spPr/>
        <p:txBody>
          <a:bodyPr/>
          <a:lstStyle/>
          <a:p>
            <a:pPr marL="0" indent="0">
              <a:buNone/>
            </a:pPr>
            <a:r>
              <a:rPr lang="en-IN" dirty="0"/>
              <a:t>What recommendations does Big Mountain resort have to keep their margin profit at 9.2% after the increased operating costs from the additional new chair through lifting their ticket price or increasing the more resort opening days? </a:t>
            </a:r>
            <a:endParaRPr lang="en-US" dirty="0"/>
          </a:p>
        </p:txBody>
      </p:sp>
    </p:spTree>
    <p:extLst>
      <p:ext uri="{BB962C8B-B14F-4D97-AF65-F5344CB8AC3E}">
        <p14:creationId xmlns:p14="http://schemas.microsoft.com/office/powerpoint/2010/main" val="194864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A355-C52B-6D4A-A5C9-2EDD378FC039}"/>
              </a:ext>
            </a:extLst>
          </p:cNvPr>
          <p:cNvSpPr>
            <a:spLocks noGrp="1"/>
          </p:cNvSpPr>
          <p:nvPr>
            <p:ph type="title"/>
          </p:nvPr>
        </p:nvSpPr>
        <p:spPr>
          <a:xfrm>
            <a:off x="762000" y="478971"/>
            <a:ext cx="9144000" cy="1263649"/>
          </a:xfrm>
        </p:spPr>
        <p:txBody>
          <a:bodyPr/>
          <a:lstStyle/>
          <a:p>
            <a:r>
              <a:rPr lang="en-IN" dirty="0"/>
              <a:t>			Recommendations</a:t>
            </a:r>
            <a:endParaRPr lang="en-US" dirty="0"/>
          </a:p>
        </p:txBody>
      </p:sp>
      <p:sp>
        <p:nvSpPr>
          <p:cNvPr id="3" name="Content Placeholder 2">
            <a:extLst>
              <a:ext uri="{FF2B5EF4-FFF2-40B4-BE49-F238E27FC236}">
                <a16:creationId xmlns:a16="http://schemas.microsoft.com/office/drawing/2014/main" id="{86DA57B3-C58D-0445-8214-4DB119817613}"/>
              </a:ext>
            </a:extLst>
          </p:cNvPr>
          <p:cNvSpPr>
            <a:spLocks noGrp="1"/>
          </p:cNvSpPr>
          <p:nvPr>
            <p:ph sz="half" idx="1"/>
          </p:nvPr>
        </p:nvSpPr>
        <p:spPr>
          <a:xfrm>
            <a:off x="761999" y="1742620"/>
            <a:ext cx="10863943" cy="4353380"/>
          </a:xfrm>
        </p:spPr>
        <p:txBody>
          <a:bodyPr>
            <a:normAutofit/>
          </a:bodyPr>
          <a:lstStyle/>
          <a:p>
            <a:pPr marL="0" indent="0">
              <a:buNone/>
            </a:pPr>
            <a:endParaRPr lang="en-IN" dirty="0"/>
          </a:p>
          <a:p>
            <a:pPr marL="0" indent="0">
              <a:buNone/>
            </a:pPr>
            <a:r>
              <a:rPr lang="en-IN" dirty="0"/>
              <a:t>● Increase our weekend ticket price to the price $89 (suggested by the model)</a:t>
            </a:r>
          </a:p>
          <a:p>
            <a:pPr marL="0" indent="0">
              <a:buNone/>
            </a:pPr>
            <a:r>
              <a:rPr lang="en-IN" dirty="0"/>
              <a:t> ● Extend open days to the number 130 days suggested by the model, to efficiently increase the total revenue.</a:t>
            </a:r>
            <a:endParaRPr lang="en-US" dirty="0"/>
          </a:p>
        </p:txBody>
      </p:sp>
    </p:spTree>
    <p:extLst>
      <p:ext uri="{BB962C8B-B14F-4D97-AF65-F5344CB8AC3E}">
        <p14:creationId xmlns:p14="http://schemas.microsoft.com/office/powerpoint/2010/main" val="61518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744B-17F5-D04D-B162-B227D3A3F235}"/>
              </a:ext>
            </a:extLst>
          </p:cNvPr>
          <p:cNvSpPr>
            <a:spLocks noGrp="1"/>
          </p:cNvSpPr>
          <p:nvPr>
            <p:ph type="title"/>
          </p:nvPr>
        </p:nvSpPr>
        <p:spPr>
          <a:xfrm>
            <a:off x="631371" y="522514"/>
            <a:ext cx="9144000" cy="1263649"/>
          </a:xfrm>
        </p:spPr>
        <p:txBody>
          <a:bodyPr/>
          <a:lstStyle/>
          <a:p>
            <a:r>
              <a:rPr lang="en-US" dirty="0"/>
              <a:t>                               Key findings</a:t>
            </a:r>
          </a:p>
        </p:txBody>
      </p:sp>
      <p:sp>
        <p:nvSpPr>
          <p:cNvPr id="6" name="Content Placeholder 3">
            <a:extLst>
              <a:ext uri="{FF2B5EF4-FFF2-40B4-BE49-F238E27FC236}">
                <a16:creationId xmlns:a16="http://schemas.microsoft.com/office/drawing/2014/main" id="{636A0D16-51C8-0447-83FC-8E1F8C605E3A}"/>
              </a:ext>
            </a:extLst>
          </p:cNvPr>
          <p:cNvSpPr>
            <a:spLocks noGrp="1"/>
          </p:cNvSpPr>
          <p:nvPr>
            <p:ph sz="half" idx="1"/>
          </p:nvPr>
        </p:nvSpPr>
        <p:spPr>
          <a:xfrm>
            <a:off x="631371" y="1786163"/>
            <a:ext cx="9144000" cy="3645808"/>
          </a:xfrm>
        </p:spPr>
        <p:txBody>
          <a:bodyPr>
            <a:normAutofit fontScale="92500" lnSpcReduction="10000"/>
          </a:bodyPr>
          <a:lstStyle/>
          <a:p>
            <a:pPr marL="514350" indent="-514350">
              <a:buFont typeface="+mj-lt"/>
              <a:buAutoNum type="arabicPeriod"/>
            </a:pPr>
            <a:r>
              <a:rPr lang="en-IN" dirty="0"/>
              <a:t>Montana was in 23rd place of ticket prices meaning that is not the most expensive tickets. </a:t>
            </a:r>
          </a:p>
          <a:p>
            <a:pPr marL="514350" indent="-514350">
              <a:buFont typeface="+mj-lt"/>
              <a:buAutoNum type="arabicPeriod"/>
            </a:pPr>
            <a:r>
              <a:rPr lang="en-IN" dirty="0"/>
              <a:t>Montana have 12 resort making the top 15 of the most resort per region and state. </a:t>
            </a:r>
          </a:p>
          <a:p>
            <a:pPr marL="514350" indent="-514350">
              <a:buFont typeface="+mj-lt"/>
              <a:buAutoNum type="arabicPeriod"/>
            </a:pPr>
            <a:r>
              <a:rPr lang="en-IN" dirty="0"/>
              <a:t>Montana is in the top list in the following areas: </a:t>
            </a:r>
          </a:p>
          <a:p>
            <a:pPr marL="457200" lvl="1" indent="0">
              <a:buNone/>
            </a:pPr>
            <a:r>
              <a:rPr lang="en-IN" dirty="0"/>
              <a:t>• Vertical drops </a:t>
            </a:r>
          </a:p>
          <a:p>
            <a:pPr marL="457200" lvl="1" indent="0">
              <a:buNone/>
            </a:pPr>
            <a:r>
              <a:rPr lang="en-IN" dirty="0"/>
              <a:t>• Area covered by snow makers </a:t>
            </a:r>
          </a:p>
          <a:p>
            <a:pPr marL="457200" lvl="1" indent="0">
              <a:buNone/>
            </a:pPr>
            <a:r>
              <a:rPr lang="en-IN" dirty="0"/>
              <a:t>• Number of share distribution</a:t>
            </a:r>
          </a:p>
          <a:p>
            <a:pPr marL="457200" lvl="1" indent="0">
              <a:buNone/>
            </a:pPr>
            <a:r>
              <a:rPr lang="en-IN" dirty="0"/>
              <a:t>• Number of run </a:t>
            </a:r>
          </a:p>
          <a:p>
            <a:pPr marL="457200" lvl="1" indent="0">
              <a:buNone/>
            </a:pPr>
            <a:r>
              <a:rPr lang="en-IN" dirty="0"/>
              <a:t>• Skiable terrain </a:t>
            </a:r>
            <a:endParaRPr lang="en-US" dirty="0"/>
          </a:p>
        </p:txBody>
      </p:sp>
    </p:spTree>
    <p:extLst>
      <p:ext uri="{BB962C8B-B14F-4D97-AF65-F5344CB8AC3E}">
        <p14:creationId xmlns:p14="http://schemas.microsoft.com/office/powerpoint/2010/main" val="81533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8210C-A937-EB4D-BB87-5E62E34B8F47}"/>
              </a:ext>
            </a:extLst>
          </p:cNvPr>
          <p:cNvSpPr>
            <a:spLocks noGrp="1"/>
          </p:cNvSpPr>
          <p:nvPr>
            <p:ph type="ctrTitle"/>
          </p:nvPr>
        </p:nvSpPr>
        <p:spPr>
          <a:xfrm>
            <a:off x="862014" y="578644"/>
            <a:ext cx="2538412" cy="630237"/>
          </a:xfrm>
        </p:spPr>
        <p:txBody>
          <a:bodyPr vert="horz" lIns="91440" tIns="45720" rIns="91440" bIns="45720" rtlCol="0" anchor="b" anchorCtr="0">
            <a:normAutofit fontScale="90000"/>
          </a:bodyPr>
          <a:lstStyle/>
          <a:p>
            <a:pPr algn="l"/>
            <a:r>
              <a:rPr lang="en-US" sz="4400" kern="1200" dirty="0">
                <a:solidFill>
                  <a:schemeClr val="tx1"/>
                </a:solidFill>
                <a:latin typeface="+mj-lt"/>
                <a:ea typeface="+mj-ea"/>
                <a:cs typeface="+mj-cs"/>
              </a:rPr>
              <a:t>Modeling</a:t>
            </a:r>
          </a:p>
        </p:txBody>
      </p:sp>
      <p:pic>
        <p:nvPicPr>
          <p:cNvPr id="5" name="Picture 4" descr="Abstract background of node and mesh">
            <a:extLst>
              <a:ext uri="{FF2B5EF4-FFF2-40B4-BE49-F238E27FC236}">
                <a16:creationId xmlns:a16="http://schemas.microsoft.com/office/drawing/2014/main" id="{A1E9878E-4241-4090-A1F7-3F66316FC2C7}"/>
              </a:ext>
            </a:extLst>
          </p:cNvPr>
          <p:cNvPicPr>
            <a:picLocks noChangeAspect="1"/>
          </p:cNvPicPr>
          <p:nvPr/>
        </p:nvPicPr>
        <p:blipFill rotWithShape="1">
          <a:blip r:embed="rId2"/>
          <a:srcRect l="11325" r="44174" b="-1"/>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31" name="Freeform: Shape 19">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42A91BB4-3838-8D41-96DC-25D18C9EC3AB}"/>
              </a:ext>
            </a:extLst>
          </p:cNvPr>
          <p:cNvSpPr>
            <a:spLocks noGrp="1"/>
          </p:cNvSpPr>
          <p:nvPr>
            <p:ph type="subTitle" idx="1"/>
          </p:nvPr>
        </p:nvSpPr>
        <p:spPr>
          <a:xfrm>
            <a:off x="762001" y="1471613"/>
            <a:ext cx="6753224" cy="4624387"/>
          </a:xfrm>
        </p:spPr>
        <p:txBody>
          <a:bodyPr vert="horz" lIns="91440" tIns="45720" rIns="91440" bIns="45720" rtlCol="0">
            <a:noAutofit/>
          </a:bodyPr>
          <a:lstStyle/>
          <a:p>
            <a:pPr marL="342900" indent="-228600" algn="l">
              <a:buFont typeface="Arial" panose="020B0604020202020204" pitchFamily="34" charset="0"/>
              <a:buChar char="•"/>
            </a:pPr>
            <a:r>
              <a:rPr lang="en-US" sz="1800" dirty="0"/>
              <a:t>Built 3 different prediction models model 1,model 2,model 3 by choosing different features. </a:t>
            </a:r>
          </a:p>
          <a:p>
            <a:pPr marL="857250" lvl="2" indent="-171450" algn="l">
              <a:buFont typeface="Arial" panose="020B0604020202020204" pitchFamily="34" charset="0"/>
              <a:buChar char="•"/>
            </a:pPr>
            <a:r>
              <a:rPr lang="en-US" dirty="0"/>
              <a:t>We built Model 1 which includes all the features </a:t>
            </a:r>
          </a:p>
          <a:p>
            <a:pPr marL="857250" lvl="2" indent="-171450" algn="l">
              <a:buFont typeface="Arial" panose="020B0604020202020204" pitchFamily="34" charset="0"/>
              <a:buChar char="•"/>
            </a:pPr>
            <a:r>
              <a:rPr lang="en-US" dirty="0"/>
              <a:t>In Model 2 ,we dropped1 feature that are not actionable </a:t>
            </a:r>
          </a:p>
          <a:p>
            <a:pPr marL="857250" lvl="2" indent="-171450" algn="l">
              <a:buFont typeface="Arial" panose="020B0604020202020204" pitchFamily="34" charset="0"/>
              <a:buChar char="•"/>
            </a:pPr>
            <a:r>
              <a:rPr lang="en-US" dirty="0"/>
              <a:t>In model 3 we dropped 3 features that are not actionable</a:t>
            </a:r>
          </a:p>
          <a:p>
            <a:pPr marL="342900" indent="-228600" algn="l">
              <a:buFont typeface="Arial" panose="020B0604020202020204" pitchFamily="34" charset="0"/>
              <a:buChar char="•"/>
            </a:pPr>
            <a:r>
              <a:rPr lang="en-US" sz="1800" dirty="0"/>
              <a:t>Compared the performance of each model and the metrics used to check performance are MSE and explained variance score, we noticed the metrics of the model 2 are very close, in the end we chose model 2, which has one unactionable feature. </a:t>
            </a:r>
          </a:p>
          <a:p>
            <a:pPr marL="342900" indent="-228600" algn="l">
              <a:buFont typeface="Arial" panose="020B0604020202020204" pitchFamily="34" charset="0"/>
              <a:buChar char="•"/>
            </a:pPr>
            <a:r>
              <a:rPr lang="en-US" sz="1800" dirty="0"/>
              <a:t>Used the features of Big Mountain and model 2 to predict the weekend ticket price and got the result of $83; used model 2 to predict the open days for this season and got the result of 130 days. Current weekend ticket price: 81 and days opened in last season: 123 days.</a:t>
            </a:r>
          </a:p>
        </p:txBody>
      </p:sp>
      <p:sp>
        <p:nvSpPr>
          <p:cNvPr id="22" name="Freeform: Shape 21">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836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9E4A-216E-9149-8F88-3A27030F411E}"/>
              </a:ext>
            </a:extLst>
          </p:cNvPr>
          <p:cNvSpPr>
            <a:spLocks noGrp="1"/>
          </p:cNvSpPr>
          <p:nvPr>
            <p:ph type="title"/>
          </p:nvPr>
        </p:nvSpPr>
        <p:spPr>
          <a:xfrm>
            <a:off x="762000" y="598715"/>
            <a:ext cx="10668000" cy="758952"/>
          </a:xfrm>
        </p:spPr>
        <p:txBody>
          <a:bodyPr/>
          <a:lstStyle/>
          <a:p>
            <a:r>
              <a:rPr lang="en-US" dirty="0"/>
              <a:t>Analysis</a:t>
            </a:r>
          </a:p>
        </p:txBody>
      </p:sp>
      <p:sp>
        <p:nvSpPr>
          <p:cNvPr id="3" name="Text Placeholder 2">
            <a:extLst>
              <a:ext uri="{FF2B5EF4-FFF2-40B4-BE49-F238E27FC236}">
                <a16:creationId xmlns:a16="http://schemas.microsoft.com/office/drawing/2014/main" id="{2AD3F85C-F31D-1742-9FCD-AC553827C6C4}"/>
              </a:ext>
            </a:extLst>
          </p:cNvPr>
          <p:cNvSpPr>
            <a:spLocks noGrp="1"/>
          </p:cNvSpPr>
          <p:nvPr>
            <p:ph type="body" idx="1"/>
          </p:nvPr>
        </p:nvSpPr>
        <p:spPr>
          <a:xfrm>
            <a:off x="685800" y="1828799"/>
            <a:ext cx="10395857" cy="761999"/>
          </a:xfrm>
        </p:spPr>
        <p:txBody>
          <a:bodyPr>
            <a:normAutofit fontScale="85000" lnSpcReduction="20000"/>
          </a:bodyPr>
          <a:lstStyle/>
          <a:p>
            <a:r>
              <a:rPr lang="en-IN" dirty="0"/>
              <a:t>By comparing the number of runs with the other competitor resorts we can see resorts that have about the same number of runs as </a:t>
            </a:r>
            <a:r>
              <a:rPr lang="en-IN" dirty="0" err="1"/>
              <a:t>BIg</a:t>
            </a:r>
            <a:r>
              <a:rPr lang="en-IN" dirty="0"/>
              <a:t> Mountain has, normally price their weekend day ticket higher than $81.</a:t>
            </a:r>
            <a:endParaRPr lang="en-US" dirty="0"/>
          </a:p>
        </p:txBody>
      </p:sp>
      <p:pic>
        <p:nvPicPr>
          <p:cNvPr id="1026" name="Picture 2">
            <a:extLst>
              <a:ext uri="{FF2B5EF4-FFF2-40B4-BE49-F238E27FC236}">
                <a16:creationId xmlns:a16="http://schemas.microsoft.com/office/drawing/2014/main" id="{DFA6B022-218E-FE44-803E-24F08DD9EDA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210146" y="3222398"/>
            <a:ext cx="4508965" cy="303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087D44-8DB6-9E4B-85E4-D4CD41741565}"/>
              </a:ext>
            </a:extLst>
          </p:cNvPr>
          <p:cNvSpPr>
            <a:spLocks noGrp="1"/>
          </p:cNvSpPr>
          <p:nvPr>
            <p:ph type="body" idx="1"/>
          </p:nvPr>
        </p:nvSpPr>
        <p:spPr>
          <a:xfrm>
            <a:off x="674914" y="1077685"/>
            <a:ext cx="10363200" cy="761999"/>
          </a:xfrm>
        </p:spPr>
        <p:txBody>
          <a:bodyPr>
            <a:normAutofit fontScale="85000" lnSpcReduction="20000"/>
          </a:bodyPr>
          <a:lstStyle/>
          <a:p>
            <a:r>
              <a:rPr lang="en-IN" dirty="0"/>
              <a:t>By comparing skiable areas in the resort with other competitor resorts we can see some of the resorts that have about the same skiable area as Big Mountain has (or even slightly less than Big Mountain) price their weekend ticket price higher than $81</a:t>
            </a:r>
            <a:endParaRPr lang="en-US" dirty="0"/>
          </a:p>
        </p:txBody>
      </p:sp>
      <p:pic>
        <p:nvPicPr>
          <p:cNvPr id="2050" name="Picture 2">
            <a:extLst>
              <a:ext uri="{FF2B5EF4-FFF2-40B4-BE49-F238E27FC236}">
                <a16:creationId xmlns:a16="http://schemas.microsoft.com/office/drawing/2014/main" id="{8549C7AA-C582-634C-BFB6-01B1BF4D19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570288" y="2422164"/>
            <a:ext cx="4572000" cy="302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07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7643FA-83CD-1648-8576-3AE3E3365445}"/>
              </a:ext>
            </a:extLst>
          </p:cNvPr>
          <p:cNvSpPr>
            <a:spLocks noGrp="1"/>
          </p:cNvSpPr>
          <p:nvPr>
            <p:ph type="body" idx="1"/>
          </p:nvPr>
        </p:nvSpPr>
        <p:spPr>
          <a:xfrm>
            <a:off x="762000" y="769746"/>
            <a:ext cx="10353675" cy="1116204"/>
          </a:xfrm>
        </p:spPr>
        <p:txBody>
          <a:bodyPr>
            <a:normAutofit fontScale="92500"/>
          </a:bodyPr>
          <a:lstStyle/>
          <a:p>
            <a:r>
              <a:rPr lang="en-IN" dirty="0"/>
              <a:t>By comparing average snowfall in the resort with other competitor resorts we can see some of the resorts that have about the same average snowfall as Big Mountain has (or even slightly less than Big Mountain) have longer open days than Big Mountain</a:t>
            </a:r>
            <a:endParaRPr lang="en-US" dirty="0"/>
          </a:p>
        </p:txBody>
      </p:sp>
      <p:pic>
        <p:nvPicPr>
          <p:cNvPr id="3074" name="Picture 2">
            <a:extLst>
              <a:ext uri="{FF2B5EF4-FFF2-40B4-BE49-F238E27FC236}">
                <a16:creationId xmlns:a16="http://schemas.microsoft.com/office/drawing/2014/main" id="{C519F564-46C9-E346-9154-A3C2955151D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652837" y="2609658"/>
            <a:ext cx="4572000" cy="302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13708"/>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B2C2F"/>
      </a:dk2>
      <a:lt2>
        <a:srgbClr val="F1F3F0"/>
      </a:lt2>
      <a:accent1>
        <a:srgbClr val="B447C9"/>
      </a:accent1>
      <a:accent2>
        <a:srgbClr val="6D37B7"/>
      </a:accent2>
      <a:accent3>
        <a:srgbClr val="4847C9"/>
      </a:accent3>
      <a:accent4>
        <a:srgbClr val="356AB7"/>
      </a:accent4>
      <a:accent5>
        <a:srgbClr val="47B2C9"/>
      </a:accent5>
      <a:accent6>
        <a:srgbClr val="35B797"/>
      </a:accent6>
      <a:hlink>
        <a:srgbClr val="3F93BF"/>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66</TotalTime>
  <Words>589</Words>
  <Application>Microsoft Macintosh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Nova Cond</vt:lpstr>
      <vt:lpstr>Impact</vt:lpstr>
      <vt:lpstr>TornVTI</vt:lpstr>
      <vt:lpstr>BIG MOUNTAIN RESORT</vt:lpstr>
      <vt:lpstr>Context</vt:lpstr>
      <vt:lpstr>PROBLEM IDENTIFICATION</vt:lpstr>
      <vt:lpstr>   Recommendations</vt:lpstr>
      <vt:lpstr>                               Key findings</vt:lpstr>
      <vt:lpstr>Modeling</vt:lpstr>
      <vt:lpstr>Analysis</vt:lpstr>
      <vt:lpstr>PowerPoint Presentation</vt:lpstr>
      <vt:lpstr>PowerPoint Presentation</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Microsoft Office User</dc:creator>
  <cp:lastModifiedBy>Microsoft Office User</cp:lastModifiedBy>
  <cp:revision>5</cp:revision>
  <cp:lastPrinted>2021-03-30T18:50:47Z</cp:lastPrinted>
  <dcterms:created xsi:type="dcterms:W3CDTF">2021-03-30T17:48:59Z</dcterms:created>
  <dcterms:modified xsi:type="dcterms:W3CDTF">2021-03-30T18:55:57Z</dcterms:modified>
</cp:coreProperties>
</file>