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6" r:id="rId15"/>
    <p:sldId id="269" r:id="rId16"/>
    <p:sldId id="270" r:id="rId17"/>
    <p:sldId id="271" r:id="rId18"/>
    <p:sldId id="286" r:id="rId19"/>
    <p:sldId id="287" r:id="rId20"/>
    <p:sldId id="288" r:id="rId21"/>
    <p:sldId id="289" r:id="rId22"/>
    <p:sldId id="291" r:id="rId23"/>
    <p:sldId id="292" r:id="rId24"/>
    <p:sldId id="294" r:id="rId25"/>
    <p:sldId id="295" r:id="rId26"/>
    <p:sldId id="293" r:id="rId2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9"/>
    <p:restoredTop sz="94595"/>
  </p:normalViewPr>
  <p:slideViewPr>
    <p:cSldViewPr snapToGrid="0" snapToObjects="1">
      <p:cViewPr varScale="1">
        <p:scale>
          <a:sx n="99" d="100"/>
          <a:sy n="99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7B4AC-4784-BB4B-B469-3C715F80287A}" type="datetimeFigureOut">
              <a:rPr lang="en-CH" smtClean="0"/>
              <a:t>19.04.21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3543D-8F9B-6F41-BE37-F2B016D541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3826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3543D-8F9B-6F41-BE37-F2B016D54103}" type="slidenum">
              <a:rPr lang="en-CH" smtClean="0"/>
              <a:t>20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457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3543D-8F9B-6F41-BE37-F2B016D54103}" type="slidenum">
              <a:rPr lang="en-CH" smtClean="0"/>
              <a:t>24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60949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3543D-8F9B-6F41-BE37-F2B016D54103}" type="slidenum">
              <a:rPr lang="en-CH" smtClean="0"/>
              <a:t>25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5612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0A6AD-9C01-504A-B4F5-B1A525D74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544FC-01A9-5A46-B538-DA61E42E7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EFEF8-7EB8-4D44-860D-46799021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3A64-A858-1A4A-80E8-C1EF6458065F}" type="datetimeFigureOut">
              <a:rPr lang="en-CH" smtClean="0"/>
              <a:t>18.04.21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5DCDD-D0CE-4E44-B080-0D7AD856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D6B15-56F7-6E44-8FE7-E4249536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5CC5-3D94-CE42-A71E-5F52E75E66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045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71D8E-F3EC-D24C-8CFC-37142EAF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8D6D-B18C-A14B-980B-00C5FF00D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1C230-A656-4542-8F15-EC81F9C0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3A64-A858-1A4A-80E8-C1EF6458065F}" type="datetimeFigureOut">
              <a:rPr lang="en-CH" smtClean="0"/>
              <a:t>18.04.21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0A112-DAB4-F943-8760-4D17A40F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7A725-A1AC-704C-8F34-82676A86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5CC5-3D94-CE42-A71E-5F52E75E66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6717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0480F7-A9D6-7845-80B2-87841A4D9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6B694-159A-5945-AB75-9158380D1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BEED3-B40B-F847-A06A-77BC5F37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3A64-A858-1A4A-80E8-C1EF6458065F}" type="datetimeFigureOut">
              <a:rPr lang="en-CH" smtClean="0"/>
              <a:t>18.04.21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60C85-79DE-E945-AA92-9F5B005C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F50C1-51BE-424F-B2DA-F263F208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5CC5-3D94-CE42-A71E-5F52E75E66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0990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250531" y="1830586"/>
            <a:ext cx="8840391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92969" y="1830586"/>
            <a:ext cx="5000625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1969"/>
            </a:lvl1pPr>
            <a:lvl2pPr marL="482186" indent="-241093">
              <a:spcBef>
                <a:spcPts val="2250"/>
              </a:spcBef>
              <a:defRPr sz="1969"/>
            </a:lvl2pPr>
            <a:lvl3pPr marL="723279" indent="-241093">
              <a:spcBef>
                <a:spcPts val="2250"/>
              </a:spcBef>
              <a:defRPr sz="1969"/>
            </a:lvl3pPr>
            <a:lvl4pPr marL="964372" indent="-241093">
              <a:spcBef>
                <a:spcPts val="2250"/>
              </a:spcBef>
              <a:defRPr sz="1969"/>
            </a:lvl4pPr>
            <a:lvl5pPr marL="1205465" indent="-241093">
              <a:spcBef>
                <a:spcPts val="2250"/>
              </a:spcBef>
              <a:defRPr sz="19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442319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09E3-A948-C547-8742-7F1C1896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50891-F3C8-2045-BA57-5EF899B9B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223AD-C837-D947-9667-8FA48A75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3A64-A858-1A4A-80E8-C1EF6458065F}" type="datetimeFigureOut">
              <a:rPr lang="en-CH" smtClean="0"/>
              <a:t>18.04.21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0B21D-073F-FD44-9040-D05E3451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5FDA8-E4D6-6541-8039-B868891E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5CC5-3D94-CE42-A71E-5F52E75E66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5728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7CE4-89E0-764D-832C-35A6F957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54D27-6FC2-5E4F-A59E-689265195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883FA-2E59-FF47-879D-6C871D00E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3A64-A858-1A4A-80E8-C1EF6458065F}" type="datetimeFigureOut">
              <a:rPr lang="en-CH" smtClean="0"/>
              <a:t>18.04.21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CD369-F874-5643-BA05-8BD68414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A4F33-4D2A-F549-951C-C3639A60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5CC5-3D94-CE42-A71E-5F52E75E66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6540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1E1B-893E-7F4D-A401-491B3742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05CF-F9F1-BC4D-9F47-288E36CDD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AB583-1315-8C4C-9267-F40DBBEF6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6B77B-686F-5440-BE1A-C6EF71AD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3A64-A858-1A4A-80E8-C1EF6458065F}" type="datetimeFigureOut">
              <a:rPr lang="en-CH" smtClean="0"/>
              <a:t>18.04.21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713E8-305C-2347-AE78-0B4EE5BEB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7F00-7E4A-2244-A823-DE9E78EB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5CC5-3D94-CE42-A71E-5F52E75E66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988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9252-E149-D94E-9578-157CBEF0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371B3-50DC-5345-96DE-A0B4BB4DF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8C20C-A326-7D4C-908C-06ED9A8AA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A2E16-477A-CD49-984D-4D2B6F278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75868-04C9-CE42-9EB6-3B3FB08A2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349B23-372B-7D43-8D9F-FC0F222D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3A64-A858-1A4A-80E8-C1EF6458065F}" type="datetimeFigureOut">
              <a:rPr lang="en-CH" smtClean="0"/>
              <a:t>18.04.21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CEB94F-C53D-3B40-96D8-C443437B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84CF6-5469-1F46-9B68-F70045AE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5CC5-3D94-CE42-A71E-5F52E75E66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958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4016-84E3-8947-8B93-A56F1251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0616E-9B00-E340-927E-0E4D59E8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3A64-A858-1A4A-80E8-C1EF6458065F}" type="datetimeFigureOut">
              <a:rPr lang="en-CH" smtClean="0"/>
              <a:t>18.04.21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7B75D-5040-594B-BA3E-A8229BFA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0C53-8903-794F-B716-B3ED705C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5CC5-3D94-CE42-A71E-5F52E75E66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644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206F20-2445-7E4B-815B-ED82AC51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3A64-A858-1A4A-80E8-C1EF6458065F}" type="datetimeFigureOut">
              <a:rPr lang="en-CH" smtClean="0"/>
              <a:t>18.04.21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EAF06-32CE-F94E-840D-4292908E7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D1FA8-1D98-E54F-91DE-72FA3952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5CC5-3D94-CE42-A71E-5F52E75E66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1783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C79DE-D628-2A47-B91E-5C4742B58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9229-0EC8-3B4E-9FD4-D7C11A45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8F5B8-8251-B34B-9C90-60ED95094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93F85-2EBC-1C42-80BA-36C326E32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3A64-A858-1A4A-80E8-C1EF6458065F}" type="datetimeFigureOut">
              <a:rPr lang="en-CH" smtClean="0"/>
              <a:t>18.04.21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1D4AE-2B27-A24E-ADF5-193590F4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BCEB4-C7A8-EA4C-8BBE-9DA3F8A8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5CC5-3D94-CE42-A71E-5F52E75E66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8167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D974-42C3-0047-9748-A2AAE6F5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6E9501-2494-5E49-A750-0B73CC3AB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08391-42D1-9247-893B-6B8D2ABAF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28519-A51F-8246-A6B4-0B3BA511E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3A64-A858-1A4A-80E8-C1EF6458065F}" type="datetimeFigureOut">
              <a:rPr lang="en-CH" smtClean="0"/>
              <a:t>18.04.21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57F20-915A-0444-88CD-A670876A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B6212-B426-4749-A71C-DAFEBCCA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5CC5-3D94-CE42-A71E-5F52E75E66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2042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14C6D4-1C27-ED48-8145-DB1B38C7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33B9E-B463-E443-A0FC-613DCC811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41826-CB73-1240-971F-D6741681C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3A64-A858-1A4A-80E8-C1EF6458065F}" type="datetimeFigureOut">
              <a:rPr lang="en-CH" smtClean="0"/>
              <a:t>18.04.21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B1DEB-4497-9F41-9775-042151EE8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4FFE8-D757-5E47-93A5-B9D895CFC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45CC5-3D94-CE42-A71E-5F52E75E66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93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5CC6-E174-6C41-A665-0AE0E8569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CH" dirty="0"/>
              <a:t>Short introduction to statistical inference in 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5614A-A9DC-B848-9F26-770D85FF1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363"/>
            <a:ext cx="34671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55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23B4-7819-E241-805A-AE717249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Ozone levels at two different locations of a city.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DEB2B-BFF2-194C-AD76-8F44E7EC7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CH" dirty="0"/>
              <a:t>Second, lets test the assumptions.</a:t>
            </a:r>
          </a:p>
          <a:p>
            <a:pPr marL="0" indent="0">
              <a:buNone/>
            </a:pPr>
            <a:r>
              <a:rPr lang="en-GB" sz="2000" dirty="0" err="1">
                <a:latin typeface="Monaco" pitchFamily="2" charset="77"/>
              </a:rPr>
              <a:t>qqnorm</a:t>
            </a:r>
            <a:r>
              <a:rPr lang="en-GB" sz="2000" dirty="0">
                <a:latin typeface="Monaco" pitchFamily="2" charset="77"/>
              </a:rPr>
              <a:t>(</a:t>
            </a:r>
            <a:r>
              <a:rPr lang="en-GB" sz="2000" dirty="0" err="1">
                <a:latin typeface="Monaco" pitchFamily="2" charset="77"/>
              </a:rPr>
              <a:t>garden$Ozone</a:t>
            </a:r>
            <a:r>
              <a:rPr lang="en-GB" sz="2000" dirty="0">
                <a:latin typeface="Monaco" pitchFamily="2" charset="77"/>
              </a:rPr>
              <a:t>[</a:t>
            </a:r>
            <a:r>
              <a:rPr lang="en-GB" sz="2000" dirty="0" err="1">
                <a:latin typeface="Monaco" pitchFamily="2" charset="77"/>
              </a:rPr>
              <a:t>garden$Garden.location</a:t>
            </a:r>
            <a:r>
              <a:rPr lang="en-GB" sz="2000" dirty="0">
                <a:latin typeface="Monaco" pitchFamily="2" charset="77"/>
              </a:rPr>
              <a:t> == "East"])</a:t>
            </a:r>
          </a:p>
          <a:p>
            <a:pPr marL="0" indent="0">
              <a:buNone/>
            </a:pPr>
            <a:r>
              <a:rPr lang="en-GB" sz="2000" dirty="0" err="1">
                <a:latin typeface="Monaco" pitchFamily="2" charset="77"/>
              </a:rPr>
              <a:t>qqline</a:t>
            </a:r>
            <a:r>
              <a:rPr lang="en-GB" sz="2000" dirty="0">
                <a:latin typeface="Monaco" pitchFamily="2" charset="77"/>
              </a:rPr>
              <a:t>(</a:t>
            </a:r>
            <a:r>
              <a:rPr lang="en-GB" sz="2000" dirty="0" err="1">
                <a:latin typeface="Monaco" pitchFamily="2" charset="77"/>
              </a:rPr>
              <a:t>garden$Ozone</a:t>
            </a:r>
            <a:r>
              <a:rPr lang="en-GB" sz="2000" dirty="0">
                <a:latin typeface="Monaco" pitchFamily="2" charset="77"/>
              </a:rPr>
              <a:t>[</a:t>
            </a:r>
            <a:r>
              <a:rPr lang="en-GB" sz="2000" dirty="0" err="1">
                <a:latin typeface="Monaco" pitchFamily="2" charset="77"/>
              </a:rPr>
              <a:t>garden$Garden.location</a:t>
            </a:r>
            <a:r>
              <a:rPr lang="en-GB" sz="2000" dirty="0">
                <a:latin typeface="Monaco" pitchFamily="2" charset="77"/>
              </a:rPr>
              <a:t> == "East"])</a:t>
            </a:r>
          </a:p>
          <a:p>
            <a:pPr marL="0" indent="0">
              <a:buNone/>
            </a:pPr>
            <a:endParaRPr lang="en-GB" sz="2000" dirty="0">
              <a:latin typeface="Monaco" pitchFamily="2" charset="77"/>
            </a:endParaRPr>
          </a:p>
          <a:p>
            <a:pPr marL="0" indent="0">
              <a:buNone/>
            </a:pPr>
            <a:endParaRPr lang="en-GB" sz="20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GB" sz="2000" dirty="0" err="1">
                <a:latin typeface="Monaco" pitchFamily="2" charset="77"/>
              </a:rPr>
              <a:t>qqnorm</a:t>
            </a:r>
            <a:r>
              <a:rPr lang="en-GB" sz="2000" dirty="0">
                <a:latin typeface="Monaco" pitchFamily="2" charset="77"/>
              </a:rPr>
              <a:t>(</a:t>
            </a:r>
            <a:r>
              <a:rPr lang="en-GB" sz="2000" dirty="0" err="1">
                <a:latin typeface="Monaco" pitchFamily="2" charset="77"/>
              </a:rPr>
              <a:t>garden$Ozone</a:t>
            </a:r>
            <a:r>
              <a:rPr lang="en-GB" sz="2000" dirty="0">
                <a:latin typeface="Monaco" pitchFamily="2" charset="77"/>
              </a:rPr>
              <a:t>[</a:t>
            </a:r>
            <a:r>
              <a:rPr lang="en-GB" sz="2000" dirty="0" err="1">
                <a:latin typeface="Monaco" pitchFamily="2" charset="77"/>
              </a:rPr>
              <a:t>garden$Garden.location</a:t>
            </a:r>
            <a:r>
              <a:rPr lang="en-GB" sz="2000" dirty="0">
                <a:latin typeface="Monaco" pitchFamily="2" charset="77"/>
              </a:rPr>
              <a:t> == "West"])</a:t>
            </a:r>
          </a:p>
          <a:p>
            <a:pPr marL="0" indent="0">
              <a:buNone/>
            </a:pPr>
            <a:r>
              <a:rPr lang="en-GB" sz="2000" dirty="0" err="1">
                <a:latin typeface="Monaco" pitchFamily="2" charset="77"/>
              </a:rPr>
              <a:t>qqline</a:t>
            </a:r>
            <a:r>
              <a:rPr lang="en-GB" sz="2000" dirty="0">
                <a:latin typeface="Monaco" pitchFamily="2" charset="77"/>
              </a:rPr>
              <a:t>(</a:t>
            </a:r>
            <a:r>
              <a:rPr lang="en-GB" sz="2000" dirty="0" err="1">
                <a:latin typeface="Monaco" pitchFamily="2" charset="77"/>
              </a:rPr>
              <a:t>garden$Ozone</a:t>
            </a:r>
            <a:r>
              <a:rPr lang="en-GB" sz="2000" dirty="0">
                <a:latin typeface="Monaco" pitchFamily="2" charset="77"/>
              </a:rPr>
              <a:t>[</a:t>
            </a:r>
            <a:r>
              <a:rPr lang="en-GB" sz="2000" dirty="0" err="1">
                <a:latin typeface="Monaco" pitchFamily="2" charset="77"/>
              </a:rPr>
              <a:t>garden$Garden.location</a:t>
            </a:r>
            <a:r>
              <a:rPr lang="en-GB" sz="2000" dirty="0">
                <a:latin typeface="Monaco" pitchFamily="2" charset="77"/>
              </a:rPr>
              <a:t> == "West"])</a:t>
            </a:r>
          </a:p>
          <a:p>
            <a:pPr marL="0" indent="0">
              <a:buNone/>
            </a:pPr>
            <a:endParaRPr lang="en-GB" sz="2000" dirty="0">
              <a:latin typeface="Monaco" pitchFamily="2" charset="77"/>
            </a:endParaRPr>
          </a:p>
          <a:p>
            <a:pPr marL="0" indent="0">
              <a:buNone/>
            </a:pPr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58F38-A2F5-AD4F-AF87-63183FB3B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420" y="1089764"/>
            <a:ext cx="3267389" cy="57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23B4-7819-E241-805A-AE717249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Ozone levels at two different locations of a city.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DEB2B-BFF2-194C-AD76-8F44E7EC7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13745" cy="4888326"/>
          </a:xfrm>
        </p:spPr>
        <p:txBody>
          <a:bodyPr>
            <a:normAutofit fontScale="92500" lnSpcReduction="10000"/>
          </a:bodyPr>
          <a:lstStyle/>
          <a:p>
            <a:r>
              <a:rPr lang="en-CH" dirty="0"/>
              <a:t>Second, lets test the assumptions.</a:t>
            </a:r>
          </a:p>
          <a:p>
            <a:pPr marL="0" indent="0">
              <a:buNone/>
            </a:pPr>
            <a:r>
              <a:rPr lang="en-GB" sz="1900" dirty="0" err="1">
                <a:latin typeface="Monaco" pitchFamily="2" charset="77"/>
              </a:rPr>
              <a:t>var.test</a:t>
            </a:r>
            <a:r>
              <a:rPr lang="en-GB" sz="1900" dirty="0">
                <a:latin typeface="Monaco" pitchFamily="2" charset="77"/>
              </a:rPr>
              <a:t>(Ozone ~ </a:t>
            </a:r>
            <a:r>
              <a:rPr lang="en-GB" sz="1900" dirty="0" err="1">
                <a:latin typeface="Monaco" pitchFamily="2" charset="77"/>
              </a:rPr>
              <a:t>Garden.location</a:t>
            </a:r>
            <a:r>
              <a:rPr lang="en-GB" sz="1900" dirty="0">
                <a:latin typeface="Monaco" pitchFamily="2" charset="77"/>
              </a:rPr>
              <a:t>, data = garden)</a:t>
            </a:r>
          </a:p>
          <a:p>
            <a:pPr marL="0" indent="0">
              <a:buNone/>
            </a:pPr>
            <a:r>
              <a:rPr lang="en-GB" sz="1900" dirty="0">
                <a:latin typeface="Monaco" pitchFamily="2" charset="77"/>
              </a:rPr>
              <a:t>F test to compare two variances</a:t>
            </a:r>
          </a:p>
          <a:p>
            <a:pPr marL="0" indent="0">
              <a:buNone/>
            </a:pPr>
            <a:r>
              <a:rPr lang="en-GB" sz="1900" dirty="0">
                <a:latin typeface="Monaco" pitchFamily="2" charset="77"/>
              </a:rPr>
              <a:t>data:  Ozone by </a:t>
            </a:r>
            <a:r>
              <a:rPr lang="en-GB" sz="1900" dirty="0" err="1">
                <a:latin typeface="Monaco" pitchFamily="2" charset="77"/>
              </a:rPr>
              <a:t>Garden.location</a:t>
            </a:r>
            <a:endParaRPr lang="en-GB" sz="19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GB" sz="1900" dirty="0">
                <a:latin typeface="Monaco" pitchFamily="2" charset="77"/>
              </a:rPr>
              <a:t>F = 0.75503, </a:t>
            </a:r>
            <a:r>
              <a:rPr lang="en-GB" sz="1900" dirty="0" err="1">
                <a:latin typeface="Monaco" pitchFamily="2" charset="77"/>
              </a:rPr>
              <a:t>num</a:t>
            </a:r>
            <a:r>
              <a:rPr lang="en-GB" sz="1900" dirty="0">
                <a:latin typeface="Monaco" pitchFamily="2" charset="77"/>
              </a:rPr>
              <a:t> df = 9, </a:t>
            </a:r>
            <a:r>
              <a:rPr lang="en-GB" sz="1900" dirty="0" err="1">
                <a:latin typeface="Monaco" pitchFamily="2" charset="77"/>
              </a:rPr>
              <a:t>denom</a:t>
            </a:r>
            <a:r>
              <a:rPr lang="en-GB" sz="1900" dirty="0">
                <a:latin typeface="Monaco" pitchFamily="2" charset="77"/>
              </a:rPr>
              <a:t> df = 9, p-value = 0.6823</a:t>
            </a:r>
          </a:p>
          <a:p>
            <a:pPr marL="0" indent="0">
              <a:buNone/>
            </a:pPr>
            <a:r>
              <a:rPr lang="en-GB" sz="1900" dirty="0">
                <a:latin typeface="Monaco" pitchFamily="2" charset="77"/>
              </a:rPr>
              <a:t>alternative hypothesis: true ratio of variances is not equal to 1</a:t>
            </a:r>
          </a:p>
          <a:p>
            <a:pPr marL="0" indent="0">
              <a:buNone/>
            </a:pPr>
            <a:r>
              <a:rPr lang="en-GB" sz="1900" dirty="0">
                <a:latin typeface="Monaco" pitchFamily="2" charset="77"/>
              </a:rPr>
              <a:t>95 percent confidence interval:</a:t>
            </a:r>
          </a:p>
          <a:p>
            <a:pPr marL="0" indent="0">
              <a:buNone/>
            </a:pPr>
            <a:r>
              <a:rPr lang="en-GB" sz="1900" dirty="0">
                <a:latin typeface="Monaco" pitchFamily="2" charset="77"/>
              </a:rPr>
              <a:t>0.1875386 3.0397437</a:t>
            </a:r>
          </a:p>
          <a:p>
            <a:pPr marL="0" indent="0">
              <a:buNone/>
            </a:pPr>
            <a:r>
              <a:rPr lang="en-GB" sz="1900" dirty="0">
                <a:latin typeface="Monaco" pitchFamily="2" charset="77"/>
              </a:rPr>
              <a:t>sample estimates:</a:t>
            </a:r>
          </a:p>
          <a:p>
            <a:pPr marL="0" indent="0">
              <a:buNone/>
            </a:pPr>
            <a:r>
              <a:rPr lang="en-GB" sz="1900" dirty="0">
                <a:latin typeface="Monaco" pitchFamily="2" charset="77"/>
              </a:rPr>
              <a:t>ratio of variances </a:t>
            </a:r>
          </a:p>
          <a:p>
            <a:pPr marL="0" indent="0">
              <a:buNone/>
            </a:pPr>
            <a:r>
              <a:rPr lang="en-GB" sz="1900" dirty="0">
                <a:latin typeface="Monaco" pitchFamily="2" charset="77"/>
              </a:rPr>
              <a:t>        0.7550293 </a:t>
            </a:r>
          </a:p>
          <a:p>
            <a:pPr marL="0" indent="0">
              <a:buNone/>
            </a:pPr>
            <a:endParaRPr lang="en-GB" sz="2000" dirty="0">
              <a:latin typeface="Monaco" pitchFamily="2" charset="77"/>
            </a:endParaRPr>
          </a:p>
          <a:p>
            <a:pPr marL="0" indent="0">
              <a:buNone/>
            </a:pPr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58F38-A2F5-AD4F-AF87-63183FB3B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420" y="1089764"/>
            <a:ext cx="3267389" cy="57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31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23B4-7819-E241-805A-AE717249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Ozone levels at two different locations of a city.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DEB2B-BFF2-194C-AD76-8F44E7EC7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996815" cy="4888326"/>
          </a:xfrm>
        </p:spPr>
        <p:txBody>
          <a:bodyPr>
            <a:normAutofit/>
          </a:bodyPr>
          <a:lstStyle/>
          <a:p>
            <a:r>
              <a:rPr lang="en-CH" dirty="0"/>
              <a:t>Third, let’s build a model.</a:t>
            </a:r>
          </a:p>
          <a:p>
            <a:pPr marL="0" indent="0">
              <a:buNone/>
            </a:pPr>
            <a:r>
              <a:rPr lang="en-GB" sz="1900" dirty="0" err="1">
                <a:latin typeface="Monaco" pitchFamily="2" charset="77"/>
              </a:rPr>
              <a:t>t.test</a:t>
            </a:r>
            <a:r>
              <a:rPr lang="en-GB" sz="1900" dirty="0">
                <a:latin typeface="Monaco" pitchFamily="2" charset="77"/>
              </a:rPr>
              <a:t>(Ozone ~ </a:t>
            </a:r>
            <a:r>
              <a:rPr lang="en-GB" sz="1900" dirty="0" err="1">
                <a:latin typeface="Monaco" pitchFamily="2" charset="77"/>
              </a:rPr>
              <a:t>Garden.location</a:t>
            </a:r>
            <a:r>
              <a:rPr lang="en-GB" sz="1900" dirty="0">
                <a:latin typeface="Monaco" pitchFamily="2" charset="77"/>
              </a:rPr>
              <a:t>, data = garden, </a:t>
            </a:r>
            <a:r>
              <a:rPr lang="en-GB" sz="1900" dirty="0" err="1">
                <a:latin typeface="Monaco" pitchFamily="2" charset="77"/>
              </a:rPr>
              <a:t>var.equal</a:t>
            </a:r>
            <a:r>
              <a:rPr lang="en-GB" sz="1900" dirty="0">
                <a:latin typeface="Monaco" pitchFamily="2" charset="77"/>
              </a:rPr>
              <a:t> = T, alternative = “</a:t>
            </a:r>
            <a:r>
              <a:rPr lang="en-GB" sz="1900" dirty="0" err="1">
                <a:latin typeface="Monaco" pitchFamily="2" charset="77"/>
              </a:rPr>
              <a:t>two.sided</a:t>
            </a:r>
            <a:r>
              <a:rPr lang="en-GB" sz="1900" dirty="0">
                <a:latin typeface="Monaco" pitchFamily="2" charset="77"/>
              </a:rPr>
              <a:t>”)</a:t>
            </a:r>
          </a:p>
          <a:p>
            <a:pPr marL="0" indent="0">
              <a:buNone/>
            </a:pPr>
            <a:r>
              <a:rPr lang="en-GB" sz="1900" dirty="0">
                <a:latin typeface="Monaco" pitchFamily="2" charset="77"/>
              </a:rPr>
              <a:t>Two Sample t-test</a:t>
            </a:r>
          </a:p>
          <a:p>
            <a:pPr marL="0" indent="0">
              <a:buNone/>
            </a:pPr>
            <a:r>
              <a:rPr lang="en-GB" sz="1900" dirty="0">
                <a:latin typeface="Monaco" pitchFamily="2" charset="77"/>
              </a:rPr>
              <a:t>data:  Ozone by </a:t>
            </a:r>
            <a:r>
              <a:rPr lang="en-GB" sz="1900" dirty="0" err="1">
                <a:latin typeface="Monaco" pitchFamily="2" charset="77"/>
              </a:rPr>
              <a:t>Garden.location</a:t>
            </a:r>
            <a:endParaRPr lang="en-GB" sz="19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GB" sz="1900" dirty="0">
                <a:latin typeface="Monaco" pitchFamily="2" charset="77"/>
              </a:rPr>
              <a:t>t = 4.2363, df = 18, p-value = 0.0004966</a:t>
            </a:r>
          </a:p>
          <a:p>
            <a:pPr marL="0" indent="0">
              <a:buNone/>
            </a:pPr>
            <a:r>
              <a:rPr lang="en-GB" sz="1900" dirty="0">
                <a:latin typeface="Monaco" pitchFamily="2" charset="77"/>
              </a:rPr>
              <a:t>alternative hypothesis: true difference in means is not equal to 0</a:t>
            </a:r>
          </a:p>
          <a:p>
            <a:pPr marL="0" indent="0">
              <a:buNone/>
            </a:pPr>
            <a:r>
              <a:rPr lang="en-GB" sz="1900" dirty="0">
                <a:latin typeface="Monaco" pitchFamily="2" charset="77"/>
              </a:rPr>
              <a:t>95 percent confidence interval:</a:t>
            </a:r>
          </a:p>
          <a:p>
            <a:pPr marL="0" indent="0">
              <a:buNone/>
            </a:pPr>
            <a:r>
              <a:rPr lang="en-GB" sz="1900" dirty="0">
                <a:latin typeface="Monaco" pitchFamily="2" charset="77"/>
              </a:rPr>
              <a:t>  8.105323 24.054677</a:t>
            </a:r>
          </a:p>
          <a:p>
            <a:pPr marL="0" indent="0">
              <a:buNone/>
            </a:pPr>
            <a:r>
              <a:rPr lang="en-GB" sz="1900" dirty="0">
                <a:latin typeface="Monaco" pitchFamily="2" charset="77"/>
              </a:rPr>
              <a:t>sample estimates:</a:t>
            </a:r>
          </a:p>
          <a:p>
            <a:pPr marL="0" indent="0">
              <a:buNone/>
            </a:pPr>
            <a:r>
              <a:rPr lang="en-GB" sz="1900" dirty="0">
                <a:latin typeface="Monaco" pitchFamily="2" charset="77"/>
              </a:rPr>
              <a:t>mean in group East mean in group West </a:t>
            </a:r>
          </a:p>
          <a:p>
            <a:pPr marL="0" indent="0">
              <a:buNone/>
            </a:pPr>
            <a:r>
              <a:rPr lang="en-GB" sz="1900" dirty="0">
                <a:latin typeface="Monaco" pitchFamily="2" charset="77"/>
              </a:rPr>
              <a:t>            77.34              61.26 </a:t>
            </a:r>
          </a:p>
        </p:txBody>
      </p:sp>
    </p:spTree>
    <p:extLst>
      <p:ext uri="{BB962C8B-B14F-4D97-AF65-F5344CB8AC3E}">
        <p14:creationId xmlns:p14="http://schemas.microsoft.com/office/powerpoint/2010/main" val="275677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23B4-7819-E241-805A-AE717249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Ozone levels at two different locations of a city.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DEB2B-BFF2-194C-AD76-8F44E7EC7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6272" cy="4888326"/>
          </a:xfrm>
        </p:spPr>
        <p:txBody>
          <a:bodyPr>
            <a:normAutofit fontScale="92500" lnSpcReduction="10000"/>
          </a:bodyPr>
          <a:lstStyle/>
          <a:p>
            <a:r>
              <a:rPr lang="en-CH" dirty="0"/>
              <a:t>Last step, interpret and replot.</a:t>
            </a:r>
          </a:p>
          <a:p>
            <a:r>
              <a:rPr lang="en-GB" dirty="0"/>
              <a:t>Gardens in the East of the city have significantly higher levels of ozone compared to those located in the West (t = 4.24, df = 18, p &lt; 0.001)</a:t>
            </a:r>
            <a:endParaRPr lang="en-CH" dirty="0"/>
          </a:p>
          <a:p>
            <a:pPr marL="0" indent="0">
              <a:buNone/>
            </a:pPr>
            <a:r>
              <a:rPr lang="en-GB" sz="1900" dirty="0" err="1">
                <a:latin typeface="Monaco" pitchFamily="2" charset="77"/>
              </a:rPr>
              <a:t>ggplot</a:t>
            </a:r>
            <a:r>
              <a:rPr lang="en-GB" sz="1900" dirty="0">
                <a:latin typeface="Monaco" pitchFamily="2" charset="77"/>
              </a:rPr>
              <a:t>(data = garden,</a:t>
            </a:r>
          </a:p>
          <a:p>
            <a:pPr marL="0" indent="0">
              <a:buNone/>
            </a:pPr>
            <a:r>
              <a:rPr lang="en-GB" sz="1900" dirty="0">
                <a:latin typeface="Monaco" pitchFamily="2" charset="77"/>
              </a:rPr>
              <a:t>      </a:t>
            </a:r>
            <a:r>
              <a:rPr lang="en-GB" sz="1900" dirty="0" err="1">
                <a:latin typeface="Monaco" pitchFamily="2" charset="77"/>
              </a:rPr>
              <a:t>aes</a:t>
            </a:r>
            <a:r>
              <a:rPr lang="en-GB" sz="1900" dirty="0">
                <a:latin typeface="Monaco" pitchFamily="2" charset="77"/>
              </a:rPr>
              <a:t>(y = Ozone,</a:t>
            </a:r>
          </a:p>
          <a:p>
            <a:pPr marL="0" indent="0">
              <a:buNone/>
            </a:pPr>
            <a:r>
              <a:rPr lang="en-GB" sz="1900" dirty="0">
                <a:latin typeface="Monaco" pitchFamily="2" charset="77"/>
              </a:rPr>
              <a:t>          x = </a:t>
            </a:r>
            <a:r>
              <a:rPr lang="en-GB" sz="1900" dirty="0" err="1">
                <a:latin typeface="Monaco" pitchFamily="2" charset="77"/>
              </a:rPr>
              <a:t>Garden.location</a:t>
            </a:r>
            <a:r>
              <a:rPr lang="en-GB" sz="1900" dirty="0">
                <a:latin typeface="Monaco" pitchFamily="2" charset="77"/>
              </a:rPr>
              <a:t>)) +</a:t>
            </a:r>
          </a:p>
          <a:p>
            <a:pPr marL="0" indent="0">
              <a:buNone/>
            </a:pPr>
            <a:r>
              <a:rPr lang="en-GB" sz="1900" dirty="0">
                <a:latin typeface="Monaco" pitchFamily="2" charset="77"/>
              </a:rPr>
              <a:t>  </a:t>
            </a:r>
            <a:r>
              <a:rPr lang="en-GB" sz="1900" dirty="0" err="1">
                <a:latin typeface="Monaco" pitchFamily="2" charset="77"/>
              </a:rPr>
              <a:t>geom_jitter</a:t>
            </a:r>
            <a:r>
              <a:rPr lang="en-GB" sz="1900" dirty="0">
                <a:latin typeface="Monaco" pitchFamily="2" charset="77"/>
              </a:rPr>
              <a:t>(width = 0.2, alpha = 0.4) +</a:t>
            </a:r>
          </a:p>
          <a:p>
            <a:pPr marL="0" indent="0">
              <a:buNone/>
            </a:pPr>
            <a:r>
              <a:rPr lang="en-GB" sz="1900" dirty="0">
                <a:latin typeface="Monaco" pitchFamily="2" charset="77"/>
              </a:rPr>
              <a:t>  </a:t>
            </a:r>
            <a:r>
              <a:rPr lang="en-GB" sz="1900" dirty="0" err="1">
                <a:latin typeface="Monaco" pitchFamily="2" charset="77"/>
              </a:rPr>
              <a:t>stat_summary</a:t>
            </a:r>
            <a:r>
              <a:rPr lang="en-GB" sz="1900" dirty="0">
                <a:latin typeface="Monaco" pitchFamily="2" charset="77"/>
              </a:rPr>
              <a:t>(</a:t>
            </a:r>
            <a:r>
              <a:rPr lang="en-GB" sz="1900" dirty="0" err="1">
                <a:latin typeface="Monaco" pitchFamily="2" charset="77"/>
              </a:rPr>
              <a:t>fun.data</a:t>
            </a:r>
            <a:r>
              <a:rPr lang="en-GB" sz="1900" dirty="0">
                <a:latin typeface="Monaco" pitchFamily="2" charset="77"/>
              </a:rPr>
              <a:t> = </a:t>
            </a:r>
            <a:r>
              <a:rPr lang="en-GB" sz="1900" dirty="0" err="1">
                <a:latin typeface="Monaco" pitchFamily="2" charset="77"/>
              </a:rPr>
              <a:t>mean_se</a:t>
            </a:r>
            <a:r>
              <a:rPr lang="en-GB" sz="1900" dirty="0">
                <a:latin typeface="Monaco" pitchFamily="2" charset="77"/>
              </a:rPr>
              <a:t>, </a:t>
            </a:r>
            <a:r>
              <a:rPr lang="en-GB" sz="1900" dirty="0" err="1">
                <a:latin typeface="Monaco" pitchFamily="2" charset="77"/>
              </a:rPr>
              <a:t>geom</a:t>
            </a:r>
            <a:r>
              <a:rPr lang="en-GB" sz="1900" dirty="0">
                <a:latin typeface="Monaco" pitchFamily="2" charset="77"/>
              </a:rPr>
              <a:t> = "</a:t>
            </a:r>
            <a:r>
              <a:rPr lang="en-GB" sz="1900" dirty="0" err="1">
                <a:latin typeface="Monaco" pitchFamily="2" charset="77"/>
              </a:rPr>
              <a:t>pointrange</a:t>
            </a:r>
            <a:r>
              <a:rPr lang="en-GB" sz="1900" dirty="0">
                <a:latin typeface="Monaco" pitchFamily="2" charset="77"/>
              </a:rPr>
              <a:t>", size = 0.7) +</a:t>
            </a:r>
          </a:p>
          <a:p>
            <a:pPr marL="0" indent="0">
              <a:buNone/>
            </a:pPr>
            <a:r>
              <a:rPr lang="en-GB" sz="1900" dirty="0">
                <a:latin typeface="Monaco" pitchFamily="2" charset="77"/>
              </a:rPr>
              <a:t>  </a:t>
            </a:r>
            <a:r>
              <a:rPr lang="en-GB" sz="1900" dirty="0" err="1">
                <a:latin typeface="Monaco" pitchFamily="2" charset="77"/>
              </a:rPr>
              <a:t>xlab</a:t>
            </a:r>
            <a:r>
              <a:rPr lang="en-GB" sz="1900" dirty="0">
                <a:latin typeface="Monaco" pitchFamily="2" charset="77"/>
              </a:rPr>
              <a:t>("Garden location") +</a:t>
            </a:r>
          </a:p>
          <a:p>
            <a:pPr marL="0" indent="0">
              <a:buNone/>
            </a:pPr>
            <a:r>
              <a:rPr lang="en-GB" sz="1900" dirty="0">
                <a:latin typeface="Monaco" pitchFamily="2" charset="77"/>
              </a:rPr>
              <a:t>  </a:t>
            </a:r>
            <a:r>
              <a:rPr lang="en-GB" sz="1900" dirty="0" err="1">
                <a:latin typeface="Monaco" pitchFamily="2" charset="77"/>
              </a:rPr>
              <a:t>ylab</a:t>
            </a:r>
            <a:r>
              <a:rPr lang="en-GB" sz="1900" dirty="0">
                <a:latin typeface="Monaco" pitchFamily="2" charset="77"/>
              </a:rPr>
              <a:t>("Ozone levels") +</a:t>
            </a:r>
          </a:p>
          <a:p>
            <a:pPr marL="0" indent="0">
              <a:buNone/>
            </a:pPr>
            <a:r>
              <a:rPr lang="en-GB" sz="1900" dirty="0">
                <a:latin typeface="Monaco" pitchFamily="2" charset="77"/>
              </a:rPr>
              <a:t>  </a:t>
            </a:r>
            <a:r>
              <a:rPr lang="en-GB" sz="1900" dirty="0" err="1">
                <a:latin typeface="Monaco" pitchFamily="2" charset="77"/>
              </a:rPr>
              <a:t>theme_classic</a:t>
            </a:r>
            <a:r>
              <a:rPr lang="en-GB" sz="1900" dirty="0">
                <a:latin typeface="Monaco" pitchFamily="2" charset="77"/>
              </a:rPr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07BC9-77E2-9644-9267-874224588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412875"/>
            <a:ext cx="381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74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03886-C836-354D-A367-F90C029C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2C673-A075-4345-91A5-2EABA2ACB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In an experiment, a group of arachnophobes were exposed to a real tarantula while another group was exposed to a photo of a tarantula. The researchers measured the levels of anxiety of each participant. Test whether there is any difference in anxiety between those participants that saw the real tarantula or a photo of it.</a:t>
            </a:r>
          </a:p>
          <a:p>
            <a:r>
              <a:rPr lang="en-CH" dirty="0"/>
              <a:t>The data is contained within the file </a:t>
            </a:r>
            <a:r>
              <a:rPr lang="en-CH" i="1" dirty="0"/>
              <a:t>Spiders.txt.</a:t>
            </a:r>
            <a:r>
              <a:rPr lang="en-CH" dirty="0"/>
              <a:t> Remember, plot your data, test assumptions, build a model, test, interpret, and replot.</a:t>
            </a:r>
            <a:endParaRPr lang="en-CH" i="1" dirty="0"/>
          </a:p>
        </p:txBody>
      </p:sp>
    </p:spTree>
    <p:extLst>
      <p:ext uri="{BB962C8B-B14F-4D97-AF65-F5344CB8AC3E}">
        <p14:creationId xmlns:p14="http://schemas.microsoft.com/office/powerpoint/2010/main" val="2696595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F04D-970E-5D4A-B357-5BB2FF22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How can you compare more than two means?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D3858-5B59-4942-87C2-9DE18AC50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You design an experiement where you measure the same response variable in three or more experimental groups (e.g. control, treatment, placebo).</a:t>
            </a:r>
          </a:p>
          <a:p>
            <a:r>
              <a:rPr lang="en-CH" dirty="0"/>
              <a:t>We can’t use the two sample t test anymore.</a:t>
            </a:r>
          </a:p>
        </p:txBody>
      </p:sp>
    </p:spTree>
    <p:extLst>
      <p:ext uri="{BB962C8B-B14F-4D97-AF65-F5344CB8AC3E}">
        <p14:creationId xmlns:p14="http://schemas.microsoft.com/office/powerpoint/2010/main" val="82327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F04D-970E-5D4A-B357-5BB2FF22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One-way analaysis of variance (ANOVA)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D3858-5B59-4942-87C2-9DE18AC50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5985" cy="4351338"/>
          </a:xfrm>
        </p:spPr>
        <p:txBody>
          <a:bodyPr/>
          <a:lstStyle/>
          <a:p>
            <a:r>
              <a:rPr lang="en-CH" dirty="0"/>
              <a:t>Assumes normality and homogeneity of variance in the errors of the model.</a:t>
            </a:r>
          </a:p>
          <a:p>
            <a:r>
              <a:rPr lang="en-CH" dirty="0"/>
              <a:t>Our model is the mean of each group.</a:t>
            </a: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A2DAC886-67C1-C642-8B2E-F39795AEE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261" y="1827219"/>
            <a:ext cx="6842293" cy="434974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98325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F04D-970E-5D4A-B357-5BB2FF22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One-way analaysis of variance (ANOVA)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D3858-5B59-4942-87C2-9DE18AC50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5985" cy="4351338"/>
          </a:xfrm>
        </p:spPr>
        <p:txBody>
          <a:bodyPr/>
          <a:lstStyle/>
          <a:p>
            <a:r>
              <a:rPr lang="en-CH" dirty="0"/>
              <a:t>15 persons were given a viagra dose and ask to score their libido. Five received a placebo, five a low dose, and five a high dose.</a:t>
            </a:r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DA5602EA-D3CC-334A-8EA6-3965538B3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817" y="1461294"/>
            <a:ext cx="5080000" cy="5080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15327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495" y="2167003"/>
            <a:ext cx="4491189" cy="4325872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One-way ANOVA - Partitioning the vari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</a:lstStyle>
          <a:p>
            <a:r>
              <a:t>One-way ANOVA - Partitioning the variance</a:t>
            </a:r>
          </a:p>
        </p:txBody>
      </p:sp>
      <p:graphicFrame>
        <p:nvGraphicFramePr>
          <p:cNvPr id="301" name="Table"/>
          <p:cNvGraphicFramePr/>
          <p:nvPr>
            <p:extLst>
              <p:ext uri="{D42A27DB-BD31-4B8C-83A1-F6EECF244321}">
                <p14:modId xmlns:p14="http://schemas.microsoft.com/office/powerpoint/2010/main" val="2513969264"/>
              </p:ext>
            </p:extLst>
          </p:nvPr>
        </p:nvGraphicFramePr>
        <p:xfrm>
          <a:off x="838201" y="2167003"/>
          <a:ext cx="6242966" cy="434044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01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7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3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8511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300" b="1">
                          <a:solidFill>
                            <a:srgbClr val="FFFFFF"/>
                          </a:solidFill>
                          <a:sym typeface="Helvetica"/>
                        </a:rPr>
                        <a:t>Notation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sym typeface="Helvetica"/>
                        </a:rPr>
                        <a:t>SS deviations of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300" b="1">
                          <a:solidFill>
                            <a:srgbClr val="FFFFFF"/>
                          </a:solidFill>
                          <a:sym typeface="Helvetica"/>
                        </a:rPr>
                        <a:t>Formula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5111"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SS total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Observed data from the grand mean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  <a:endParaRPr sz="1300"/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5111"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SS between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Group means from the grand mean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  <a:endParaRPr sz="1300"/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5111"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SS within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Group means to group observations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  <a:endParaRPr sz="1300" dirty="0"/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F0FD4C7-5644-9447-A8F5-9EE269B94938}"/>
                  </a:ext>
                </a:extLst>
              </p:cNvPr>
              <p:cNvSpPr/>
              <p:nvPr/>
            </p:nvSpPr>
            <p:spPr>
              <a:xfrm>
                <a:off x="5004573" y="3429000"/>
                <a:ext cx="2076594" cy="795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CH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GB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CH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CH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GB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GB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CH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F0FD4C7-5644-9447-A8F5-9EE269B94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573" y="3429000"/>
                <a:ext cx="2076594" cy="795859"/>
              </a:xfrm>
              <a:prstGeom prst="rect">
                <a:avLst/>
              </a:prstGeom>
              <a:blipFill>
                <a:blip r:embed="rId3"/>
                <a:stretch>
                  <a:fillRect l="-35366" t="-119048" b="-16031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080" y="2138231"/>
            <a:ext cx="4660673" cy="4369216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One-way ANOVA - Partitioning the vari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</a:lstStyle>
          <a:p>
            <a:r>
              <a:t>One-way ANOVA - Partitioning the variance</a:t>
            </a:r>
          </a:p>
        </p:txBody>
      </p:sp>
      <p:graphicFrame>
        <p:nvGraphicFramePr>
          <p:cNvPr id="306" name="Table"/>
          <p:cNvGraphicFramePr/>
          <p:nvPr>
            <p:extLst>
              <p:ext uri="{D42A27DB-BD31-4B8C-83A1-F6EECF244321}">
                <p14:modId xmlns:p14="http://schemas.microsoft.com/office/powerpoint/2010/main" val="3357932396"/>
              </p:ext>
            </p:extLst>
          </p:nvPr>
        </p:nvGraphicFramePr>
        <p:xfrm>
          <a:off x="838200" y="2192055"/>
          <a:ext cx="6242966" cy="431539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01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7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3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884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sym typeface="Helvetica"/>
                        </a:rPr>
                        <a:t>Notation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sym typeface="Helvetica"/>
                        </a:rPr>
                        <a:t>SS deviations of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sym typeface="Helvetica"/>
                        </a:rPr>
                        <a:t>Formula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8848"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SS total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Observed data from the grand mean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  <a:endParaRPr sz="1300" dirty="0"/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8848"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SS between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 dirty="0"/>
                        <a:t>Group means from the grand mean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  <a:endParaRPr sz="1300" dirty="0"/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8848"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SS within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Group means to group observations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  <a:endParaRPr sz="1300" dirty="0"/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07D3FAE-7CF3-1F4E-9689-21B6DB3B72B9}"/>
                  </a:ext>
                </a:extLst>
              </p:cNvPr>
              <p:cNvSpPr/>
              <p:nvPr/>
            </p:nvSpPr>
            <p:spPr>
              <a:xfrm>
                <a:off x="5259104" y="4538104"/>
                <a:ext cx="1673792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CH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C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sSup>
                            <m:sSupPr>
                              <m:ctrlPr>
                                <a:rPr lang="en-CH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07D3FAE-7CF3-1F4E-9689-21B6DB3B7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104" y="4538104"/>
                <a:ext cx="1673792" cy="764568"/>
              </a:xfrm>
              <a:prstGeom prst="rect">
                <a:avLst/>
              </a:prstGeom>
              <a:blipFill>
                <a:blip r:embed="rId3"/>
                <a:stretch>
                  <a:fillRect l="-44697" t="-122951" b="-17049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B169310-6646-E449-8603-270F4DB80826}"/>
                  </a:ext>
                </a:extLst>
              </p:cNvPr>
              <p:cNvSpPr/>
              <p:nvPr/>
            </p:nvSpPr>
            <p:spPr>
              <a:xfrm>
                <a:off x="5004573" y="3429000"/>
                <a:ext cx="2076594" cy="795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CH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GB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CH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CH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GB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GB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CH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B169310-6646-E449-8603-270F4DB808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573" y="3429000"/>
                <a:ext cx="2076594" cy="795859"/>
              </a:xfrm>
              <a:prstGeom prst="rect">
                <a:avLst/>
              </a:prstGeom>
              <a:blipFill>
                <a:blip r:embed="rId4"/>
                <a:stretch>
                  <a:fillRect l="-35366" t="-119048" b="-16031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5262-A86F-EB40-A97D-9722C4BC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Null hypothesis and statistical significance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69050-2605-0E44-9366-047FAFB02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GB" dirty="0"/>
              <a:t>Null hypothesis (Ho) refers to the lack of differences between experimental groups.</a:t>
            </a:r>
          </a:p>
          <a:p>
            <a:r>
              <a:rPr lang="en-GB" dirty="0"/>
              <a:t>Ho is rejected if the p-value of your test is lower than 0.05.</a:t>
            </a:r>
          </a:p>
          <a:p>
            <a:r>
              <a:rPr lang="en-GB" dirty="0"/>
              <a:t>Ho depends on your statistical test.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41385A-3776-1E4D-93DC-3F44E37CA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506" y="1690688"/>
            <a:ext cx="3100294" cy="465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96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444" y="2192055"/>
            <a:ext cx="4333514" cy="4319249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One-way ANOVA - Partitioning the vari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</a:lstStyle>
          <a:p>
            <a:r>
              <a:t>One-way ANOVA - Partitioning the variance</a:t>
            </a:r>
          </a:p>
        </p:txBody>
      </p:sp>
      <p:graphicFrame>
        <p:nvGraphicFramePr>
          <p:cNvPr id="312" name="Table"/>
          <p:cNvGraphicFramePr/>
          <p:nvPr>
            <p:extLst>
              <p:ext uri="{D42A27DB-BD31-4B8C-83A1-F6EECF244321}">
                <p14:modId xmlns:p14="http://schemas.microsoft.com/office/powerpoint/2010/main" val="2336373895"/>
              </p:ext>
            </p:extLst>
          </p:nvPr>
        </p:nvGraphicFramePr>
        <p:xfrm>
          <a:off x="838201" y="2192055"/>
          <a:ext cx="6242966" cy="431539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01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7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3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884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sym typeface="Helvetica"/>
                        </a:rPr>
                        <a:t>Notation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sym typeface="Helvetica"/>
                        </a:rPr>
                        <a:t>SS deviations of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300" b="1">
                          <a:solidFill>
                            <a:srgbClr val="FFFFFF"/>
                          </a:solidFill>
                          <a:sym typeface="Helvetica"/>
                        </a:rPr>
                        <a:t>Formula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8848"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SS total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Observed data from the grand mean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  <a:endParaRPr sz="1300"/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8848"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SS between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Group means from the grand mean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  <a:endParaRPr sz="1300"/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8848"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SS within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Group means to group observations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  <a:endParaRPr sz="1300" dirty="0"/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3C17CF3-10E9-2541-A6D5-14352BF4A0DC}"/>
                  </a:ext>
                </a:extLst>
              </p:cNvPr>
              <p:cNvSpPr/>
              <p:nvPr/>
            </p:nvSpPr>
            <p:spPr>
              <a:xfrm>
                <a:off x="5246267" y="4507654"/>
                <a:ext cx="1673792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CH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C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sSup>
                            <m:sSupPr>
                              <m:ctrlPr>
                                <a:rPr lang="en-CH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3C17CF3-10E9-2541-A6D5-14352BF4A0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267" y="4507654"/>
                <a:ext cx="1673792" cy="764568"/>
              </a:xfrm>
              <a:prstGeom prst="rect">
                <a:avLst/>
              </a:prstGeom>
              <a:blipFill>
                <a:blip r:embed="rId4"/>
                <a:stretch>
                  <a:fillRect l="-44697" t="-119355" b="-16612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B901E2A-7E00-944F-B28F-219C32486A40}"/>
                  </a:ext>
                </a:extLst>
              </p:cNvPr>
              <p:cNvSpPr/>
              <p:nvPr/>
            </p:nvSpPr>
            <p:spPr>
              <a:xfrm>
                <a:off x="5043596" y="5550754"/>
                <a:ext cx="2104807" cy="795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CH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GB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CH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CH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GB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GB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CH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B901E2A-7E00-944F-B28F-219C32486A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596" y="5550754"/>
                <a:ext cx="2104807" cy="795859"/>
              </a:xfrm>
              <a:prstGeom prst="rect">
                <a:avLst/>
              </a:prstGeom>
              <a:blipFill>
                <a:blip r:embed="rId5"/>
                <a:stretch>
                  <a:fillRect l="-34524" t="-119048" b="-16031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C791E02-04B8-394C-A963-5620605AA5E8}"/>
                  </a:ext>
                </a:extLst>
              </p:cNvPr>
              <p:cNvSpPr/>
              <p:nvPr/>
            </p:nvSpPr>
            <p:spPr>
              <a:xfrm>
                <a:off x="5004573" y="3429000"/>
                <a:ext cx="2076594" cy="795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CH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GB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CH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CH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GB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GB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CH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C791E02-04B8-394C-A963-5620605AA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573" y="3429000"/>
                <a:ext cx="2076594" cy="795859"/>
              </a:xfrm>
              <a:prstGeom prst="rect">
                <a:avLst/>
              </a:prstGeom>
              <a:blipFill>
                <a:blip r:embed="rId6"/>
                <a:stretch>
                  <a:fillRect l="-35366" t="-119048" b="-16031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One-way ANOVA tab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One-way ANOVA 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8" name="Table"/>
              <p:cNvGraphicFramePr/>
              <p:nvPr>
                <p:extLst>
                  <p:ext uri="{D42A27DB-BD31-4B8C-83A1-F6EECF244321}">
                    <p14:modId xmlns:p14="http://schemas.microsoft.com/office/powerpoint/2010/main" val="3477171374"/>
                  </p:ext>
                </p:extLst>
              </p:nvPr>
            </p:nvGraphicFramePr>
            <p:xfrm>
              <a:off x="375781" y="1465544"/>
              <a:ext cx="11423738" cy="5123144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22543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589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8419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5075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8684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95169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280786">
                    <a:tc>
                      <a:txBody>
                        <a:bodyPr/>
                        <a:lstStyle/>
                        <a:p>
                          <a:pPr defTabSz="914400">
                            <a:defRPr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800" b="1" dirty="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Source of variation</a:t>
                          </a:r>
                        </a:p>
                      </a:txBody>
                      <a:tcPr marL="35719" marR="35719" marT="35719" marB="35719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800" b="1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df</a:t>
                          </a:r>
                        </a:p>
                      </a:txBody>
                      <a:tcPr marL="35719" marR="35719" marT="35719" marB="35719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lang="en-US" sz="1800" b="1" dirty="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Square sums (SS)</a:t>
                          </a:r>
                          <a:endParaRPr sz="1800" b="1" dirty="0">
                            <a:solidFill>
                              <a:srgbClr val="FFFFFF"/>
                            </a:solidFill>
                            <a:sym typeface="Helvetica"/>
                          </a:endParaRPr>
                        </a:p>
                      </a:txBody>
                      <a:tcPr marL="35719" marR="35719" marT="35719" marB="35719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lang="en-US" sz="1800" b="1" dirty="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Mean squares (MS)</a:t>
                          </a:r>
                          <a:endParaRPr sz="1800" b="1" dirty="0">
                            <a:solidFill>
                              <a:srgbClr val="FFFFFF"/>
                            </a:solidFill>
                            <a:sym typeface="Helvetica"/>
                          </a:endParaRPr>
                        </a:p>
                      </a:txBody>
                      <a:tcPr marL="35719" marR="35719" marT="35719" marB="35719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800" b="1" dirty="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F-ratio</a:t>
                          </a:r>
                        </a:p>
                      </a:txBody>
                      <a:tcPr marL="35719" marR="35719" marT="35719" marB="35719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800" b="1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p-value</a:t>
                          </a:r>
                        </a:p>
                      </a:txBody>
                      <a:tcPr marL="35719" marR="35719" marT="35719" marB="35719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80786">
                    <a:tc>
                      <a:txBody>
                        <a:bodyPr/>
                        <a:lstStyle/>
                        <a:p>
                          <a:pPr defTabSz="914400"/>
                          <a:r>
                            <a:rPr sz="1800"/>
                            <a:t>Between</a:t>
                          </a:r>
                        </a:p>
                      </a:txBody>
                      <a:tcPr marL="35719" marR="35719" marT="35719" marB="35719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/>
                          <a:r>
                            <a:rPr sz="1800"/>
                            <a:t>p-1</a:t>
                          </a:r>
                        </a:p>
                      </a:txBody>
                      <a:tcPr marL="35719" marR="35719" marT="35719" marB="35719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600"/>
                          </a:pPr>
                          <a:endParaRPr sz="1800" dirty="0"/>
                        </a:p>
                      </a:txBody>
                      <a:tcPr marL="35719" marR="35719" marT="35719" marB="35719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mtClean="0">
                                            <a:latin typeface="Cambria Math" panose="02040503050406030204" pitchFamily="18" charset="0"/>
                                          </a:rPr>
                                          <m:t>𝑆𝑆</m:t>
                                        </m:r>
                                      </m:e>
                                      <m:sub>
                                        <m:r>
                                          <a:rPr lang="en-GB" smtClean="0">
                                            <a:latin typeface="Cambria Math" panose="02040503050406030204" pitchFamily="18" charset="0"/>
                                          </a:rPr>
                                          <m:t>𝑏𝑒𝑡𝑤𝑒𝑒𝑛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GB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sz="1800" dirty="0"/>
                        </a:p>
                      </a:txBody>
                      <a:tcPr marL="35719" marR="35719" marT="35719" marB="35719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mtClean="0">
                                            <a:latin typeface="Cambria Math" panose="02040503050406030204" pitchFamily="18" charset="0"/>
                                          </a:rPr>
                                          <m:t>𝑀𝑆</m:t>
                                        </m:r>
                                      </m:e>
                                      <m:sub>
                                        <m:r>
                                          <a:rPr lang="en-GB" smtClean="0">
                                            <a:latin typeface="Cambria Math" panose="02040503050406030204" pitchFamily="18" charset="0"/>
                                          </a:rPr>
                                          <m:t>𝑏𝑒𝑡𝑤𝑒𝑒𝑛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mtClean="0">
                                            <a:latin typeface="Cambria Math" panose="02040503050406030204" pitchFamily="18" charset="0"/>
                                          </a:rPr>
                                          <m:t>𝑀𝑆</m:t>
                                        </m:r>
                                      </m:e>
                                      <m:sub>
                                        <m:r>
                                          <a:rPr lang="en-GB" smtClean="0">
                                            <a:latin typeface="Cambria Math" panose="02040503050406030204" pitchFamily="18" charset="0"/>
                                          </a:rPr>
                                          <m:t>𝑤𝑖𝑡h𝑖𝑛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sz="1800" dirty="0"/>
                        </a:p>
                      </a:txBody>
                      <a:tcPr marL="35719" marR="35719" marT="35719" marB="35719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/>
                          <a:r>
                            <a:rPr sz="1500"/>
                            <a:t>Based on an F distribution</a:t>
                          </a:r>
                        </a:p>
                      </a:txBody>
                      <a:tcPr marL="35719" marR="35719" marT="35719" marB="35719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80786">
                    <a:tc>
                      <a:txBody>
                        <a:bodyPr/>
                        <a:lstStyle/>
                        <a:p>
                          <a:pPr defTabSz="914400"/>
                          <a:r>
                            <a:rPr sz="1800"/>
                            <a:t>Within</a:t>
                          </a:r>
                        </a:p>
                      </a:txBody>
                      <a:tcPr marL="35719" marR="35719" marT="35719" marB="35719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/>
                          <a:r>
                            <a:rPr sz="1800"/>
                            <a:t>n-p</a:t>
                          </a:r>
                        </a:p>
                      </a:txBody>
                      <a:tcPr marL="35719" marR="35719" marT="35719" marB="35719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600"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CH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80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r>
                                      <a:rPr lang="en-GB" sz="18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nary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CH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GB" sz="180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r>
                                      <a:rPr lang="en-CH" sz="18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18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GB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a:rPr lang="en-GB" sz="1800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GB" sz="180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GB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  <m:brk m:alnAt="7"/>
                                              </m:rPr>
                                              <a:rPr lang="en-GB" sz="1800" b="0" i="0" smtClean="0">
                                                <a:latin typeface="Cambria Math" panose="02040503050406030204" pitchFamily="18" charset="0"/>
                                              </a:rPr>
                                              <m:t>y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sz="180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CH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8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GB" sz="18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sz="1800" dirty="0"/>
                        </a:p>
                      </a:txBody>
                      <a:tcPr marL="35719" marR="35719" marT="35719" marB="35719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mtClean="0">
                                            <a:latin typeface="Cambria Math" panose="02040503050406030204" pitchFamily="18" charset="0"/>
                                          </a:rPr>
                                          <m:t>𝑆𝑆</m:t>
                                        </m:r>
                                      </m:e>
                                      <m:sub>
                                        <m:r>
                                          <a:rPr lang="en-GB" smtClean="0">
                                            <a:latin typeface="Cambria Math" panose="02040503050406030204" pitchFamily="18" charset="0"/>
                                          </a:rPr>
                                          <m:t>𝑤𝑖𝑡h𝑖𝑛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sz="1800" dirty="0"/>
                        </a:p>
                      </a:txBody>
                      <a:tcPr marL="35719" marR="35719" marT="35719" marB="35719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600"/>
                          </a:pPr>
                          <a:endParaRPr sz="1800"/>
                        </a:p>
                      </a:txBody>
                      <a:tcPr marL="35719" marR="35719" marT="35719" marB="35719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600"/>
                          </a:pPr>
                          <a:endParaRPr sz="1800" dirty="0"/>
                        </a:p>
                      </a:txBody>
                      <a:tcPr marL="35719" marR="35719" marT="35719" marB="35719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80786">
                    <a:tc>
                      <a:txBody>
                        <a:bodyPr/>
                        <a:lstStyle/>
                        <a:p>
                          <a:pPr defTabSz="914400"/>
                          <a:r>
                            <a:rPr sz="1800"/>
                            <a:t>Total</a:t>
                          </a:r>
                        </a:p>
                      </a:txBody>
                      <a:tcPr marL="35719" marR="35719" marT="35719" marB="35719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/>
                          <a:r>
                            <a:rPr sz="1800"/>
                            <a:t>n-1</a:t>
                          </a:r>
                        </a:p>
                      </a:txBody>
                      <a:tcPr marL="35719" marR="35719" marT="35719" marB="35719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600"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CH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80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r>
                                      <a:rPr lang="en-GB" sz="18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nary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CH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GB" sz="180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r>
                                      <a:rPr lang="en-CH" sz="18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18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GB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a:rPr lang="en-GB" sz="1800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GB" sz="180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GB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b="0" i="0" smtClean="0">
                                                <a:latin typeface="Cambria Math" panose="02040503050406030204" pitchFamily="18" charset="0"/>
                                              </a:rPr>
                                              <m:t>y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sz="18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CH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8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GB" sz="18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sz="1800" dirty="0"/>
                        </a:p>
                      </a:txBody>
                      <a:tcPr marL="35719" marR="35719" marT="35719" marB="35719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600"/>
                          </a:pPr>
                          <a:endParaRPr sz="1800" dirty="0"/>
                        </a:p>
                      </a:txBody>
                      <a:tcPr marL="35719" marR="35719" marT="35719" marB="35719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600"/>
                          </a:pPr>
                          <a:endParaRPr sz="1800"/>
                        </a:p>
                      </a:txBody>
                      <a:tcPr marL="35719" marR="35719" marT="35719" marB="35719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600"/>
                          </a:pPr>
                          <a:endParaRPr sz="1800" dirty="0"/>
                        </a:p>
                      </a:txBody>
                      <a:tcPr marL="35719" marR="35719" marT="35719" marB="35719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8" name="Table"/>
              <p:cNvGraphicFramePr/>
              <p:nvPr>
                <p:extLst>
                  <p:ext uri="{D42A27DB-BD31-4B8C-83A1-F6EECF244321}">
                    <p14:modId xmlns:p14="http://schemas.microsoft.com/office/powerpoint/2010/main" val="3477171374"/>
                  </p:ext>
                </p:extLst>
              </p:nvPr>
            </p:nvGraphicFramePr>
            <p:xfrm>
              <a:off x="375781" y="1465544"/>
              <a:ext cx="11423738" cy="5123144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22543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589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8419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5075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8684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95169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280786">
                    <a:tc>
                      <a:txBody>
                        <a:bodyPr/>
                        <a:lstStyle/>
                        <a:p>
                          <a:pPr defTabSz="914400">
                            <a:defRPr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800" b="1" dirty="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Source of variation</a:t>
                          </a:r>
                        </a:p>
                      </a:txBody>
                      <a:tcPr marL="35719" marR="35719" marT="35719" marB="35719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800" b="1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df</a:t>
                          </a:r>
                        </a:p>
                      </a:txBody>
                      <a:tcPr marL="35719" marR="35719" marT="35719" marB="35719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lang="en-US" sz="1800" b="1" dirty="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Square sums (SS)</a:t>
                          </a:r>
                          <a:endParaRPr sz="1800" b="1" dirty="0">
                            <a:solidFill>
                              <a:srgbClr val="FFFFFF"/>
                            </a:solidFill>
                            <a:sym typeface="Helvetica"/>
                          </a:endParaRPr>
                        </a:p>
                      </a:txBody>
                      <a:tcPr marL="35719" marR="35719" marT="35719" marB="35719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lang="en-US" sz="1800" b="1" dirty="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Mean squares (MS)</a:t>
                          </a:r>
                          <a:endParaRPr sz="1800" b="1" dirty="0">
                            <a:solidFill>
                              <a:srgbClr val="FFFFFF"/>
                            </a:solidFill>
                            <a:sym typeface="Helvetica"/>
                          </a:endParaRPr>
                        </a:p>
                      </a:txBody>
                      <a:tcPr marL="35719" marR="35719" marT="35719" marB="35719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800" b="1" dirty="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F-ratio</a:t>
                          </a:r>
                        </a:p>
                      </a:txBody>
                      <a:tcPr marL="35719" marR="35719" marT="35719" marB="35719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800" b="1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p-value</a:t>
                          </a:r>
                        </a:p>
                      </a:txBody>
                      <a:tcPr marL="35719" marR="35719" marT="35719" marB="35719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80786">
                    <a:tc>
                      <a:txBody>
                        <a:bodyPr/>
                        <a:lstStyle/>
                        <a:p>
                          <a:pPr defTabSz="914400"/>
                          <a:r>
                            <a:rPr sz="1800"/>
                            <a:t>Between</a:t>
                          </a:r>
                        </a:p>
                      </a:txBody>
                      <a:tcPr marL="35719" marR="35719" marT="35719" marB="35719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/>
                          <a:r>
                            <a:rPr sz="1800"/>
                            <a:t>p-1</a:t>
                          </a:r>
                        </a:p>
                      </a:txBody>
                      <a:tcPr marL="35719" marR="35719" marT="35719" marB="35719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600"/>
                          </a:pPr>
                          <a:endParaRPr sz="1800" dirty="0"/>
                        </a:p>
                      </a:txBody>
                      <a:tcPr marL="35719" marR="35719" marT="35719" marB="35719" anchor="ctr" horzOverflow="overflow"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 marL="35719" marR="35719" marT="35719" marB="35719" anchor="ctr" horzOverflow="overflow">
                        <a:blipFill>
                          <a:blip r:embed="rId2"/>
                          <a:stretch>
                            <a:fillRect l="-218135" t="-100990" r="-152850" b="-281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 marL="35719" marR="35719" marT="35719" marB="35719" anchor="ctr" horzOverflow="overflow">
                        <a:blipFill>
                          <a:blip r:embed="rId2"/>
                          <a:stretch>
                            <a:fillRect l="-435461" t="-100990" r="-109220" b="-281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/>
                          <a:r>
                            <a:rPr sz="1500"/>
                            <a:t>Based on an F distribution</a:t>
                          </a:r>
                        </a:p>
                      </a:txBody>
                      <a:tcPr marL="35719" marR="35719" marT="35719" marB="35719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80786">
                    <a:tc>
                      <a:txBody>
                        <a:bodyPr/>
                        <a:lstStyle/>
                        <a:p>
                          <a:pPr defTabSz="914400"/>
                          <a:r>
                            <a:rPr sz="1800"/>
                            <a:t>Within</a:t>
                          </a:r>
                        </a:p>
                      </a:txBody>
                      <a:tcPr marL="35719" marR="35719" marT="35719" marB="35719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/>
                          <a:r>
                            <a:rPr sz="1800"/>
                            <a:t>n-p</a:t>
                          </a:r>
                        </a:p>
                      </a:txBody>
                      <a:tcPr marL="35719" marR="35719" marT="35719" marB="35719" anchor="ctr" horzOverflow="overflow"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 marL="35719" marR="35719" marT="35719" marB="35719" anchor="ctr" horzOverflow="overflow">
                        <a:blipFill>
                          <a:blip r:embed="rId2"/>
                          <a:stretch>
                            <a:fillRect l="-168153" t="-200990" r="-310828" b="-181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 marL="35719" marR="35719" marT="35719" marB="35719" anchor="ctr" horzOverflow="overflow">
                        <a:blipFill>
                          <a:blip r:embed="rId2"/>
                          <a:stretch>
                            <a:fillRect l="-218135" t="-200990" r="-152850" b="-181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600"/>
                          </a:pPr>
                          <a:endParaRPr sz="1800"/>
                        </a:p>
                      </a:txBody>
                      <a:tcPr marL="35719" marR="35719" marT="35719" marB="35719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600"/>
                          </a:pPr>
                          <a:endParaRPr sz="1800" dirty="0"/>
                        </a:p>
                      </a:txBody>
                      <a:tcPr marL="35719" marR="35719" marT="35719" marB="35719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80786">
                    <a:tc>
                      <a:txBody>
                        <a:bodyPr/>
                        <a:lstStyle/>
                        <a:p>
                          <a:pPr defTabSz="914400"/>
                          <a:r>
                            <a:rPr sz="1800"/>
                            <a:t>Total</a:t>
                          </a:r>
                        </a:p>
                      </a:txBody>
                      <a:tcPr marL="35719" marR="35719" marT="35719" marB="35719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/>
                          <a:r>
                            <a:rPr sz="1800"/>
                            <a:t>n-1</a:t>
                          </a:r>
                        </a:p>
                      </a:txBody>
                      <a:tcPr marL="35719" marR="35719" marT="35719" marB="35719" anchor="ctr" horzOverflow="overflow"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 marL="35719" marR="35719" marT="35719" marB="35719" anchor="ctr" horzOverflow="overflow">
                        <a:blipFill>
                          <a:blip r:embed="rId2"/>
                          <a:stretch>
                            <a:fillRect l="-168153" t="-300990" r="-310828" b="-81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600"/>
                          </a:pPr>
                          <a:endParaRPr sz="1800" dirty="0"/>
                        </a:p>
                      </a:txBody>
                      <a:tcPr marL="35719" marR="35719" marT="35719" marB="35719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600"/>
                          </a:pPr>
                          <a:endParaRPr sz="1800"/>
                        </a:p>
                      </a:txBody>
                      <a:tcPr marL="35719" marR="35719" marT="35719" marB="35719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600"/>
                          </a:pPr>
                          <a:endParaRPr sz="1800" dirty="0"/>
                        </a:p>
                      </a:txBody>
                      <a:tcPr marL="35719" marR="35719" marT="35719" marB="35719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9942656-A77E-944C-814C-5E72941137E9}"/>
                  </a:ext>
                </a:extLst>
              </p:cNvPr>
              <p:cNvSpPr/>
              <p:nvPr/>
            </p:nvSpPr>
            <p:spPr>
              <a:xfrm>
                <a:off x="3787443" y="2924460"/>
                <a:ext cx="1673792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CH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C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sSup>
                            <m:sSupPr>
                              <m:ctrlPr>
                                <a:rPr lang="en-CH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9942656-A77E-944C-814C-5E72941137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443" y="2924460"/>
                <a:ext cx="1673792" cy="764568"/>
              </a:xfrm>
              <a:prstGeom prst="rect">
                <a:avLst/>
              </a:prstGeom>
              <a:blipFill>
                <a:blip r:embed="rId3"/>
                <a:stretch>
                  <a:fillRect l="-43609" t="-122951" b="-17049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F04D-970E-5D4A-B357-5BB2FF22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One-way analaysis of variance (ANOVA)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D3858-5B59-4942-87C2-9DE18AC50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53" y="1302708"/>
            <a:ext cx="5699343" cy="5238586"/>
          </a:xfrm>
        </p:spPr>
        <p:txBody>
          <a:bodyPr>
            <a:normAutofit fontScale="32500" lnSpcReduction="20000"/>
          </a:bodyPr>
          <a:lstStyle/>
          <a:p>
            <a:r>
              <a:rPr lang="en-CH" sz="7400" dirty="0"/>
              <a:t>Second, let’s build a model.</a:t>
            </a:r>
          </a:p>
          <a:p>
            <a:pPr marL="0" indent="0" defTabSz="286258">
              <a:spcBef>
                <a:spcPts val="1500"/>
              </a:spcBef>
              <a:buNone/>
              <a:defRPr sz="1372">
                <a:latin typeface="Monaco"/>
                <a:ea typeface="Monaco"/>
                <a:cs typeface="Monaco"/>
                <a:sym typeface="Monaco"/>
              </a:defRPr>
            </a:pPr>
            <a:r>
              <a:rPr lang="en-GB" sz="3000" dirty="0"/>
              <a:t>model &lt;- </a:t>
            </a:r>
            <a:r>
              <a:rPr lang="en-GB" sz="3000" dirty="0" err="1"/>
              <a:t>lm</a:t>
            </a:r>
            <a:r>
              <a:rPr lang="en-GB" sz="3000" dirty="0"/>
              <a:t>(libido ~ dose, data = </a:t>
            </a:r>
            <a:r>
              <a:rPr lang="en-GB" sz="3000" dirty="0" err="1"/>
              <a:t>viagra</a:t>
            </a:r>
            <a:r>
              <a:rPr lang="en-GB" sz="3000" dirty="0"/>
              <a:t>)</a:t>
            </a:r>
          </a:p>
          <a:p>
            <a:pPr marL="0" indent="0" defTabSz="286258">
              <a:spcBef>
                <a:spcPts val="1500"/>
              </a:spcBef>
              <a:buNone/>
              <a:defRPr sz="1372">
                <a:latin typeface="Monaco"/>
                <a:ea typeface="Monaco"/>
                <a:cs typeface="Monaco"/>
                <a:sym typeface="Monaco"/>
              </a:defRPr>
            </a:pPr>
            <a:r>
              <a:rPr lang="en-GB" sz="3000" dirty="0"/>
              <a:t>summary(model)</a:t>
            </a:r>
          </a:p>
          <a:p>
            <a:pPr marL="168021" indent="-168021" defTabSz="286258">
              <a:spcBef>
                <a:spcPts val="1500"/>
              </a:spcBef>
              <a:buChar char=" "/>
              <a:defRPr sz="1372">
                <a:latin typeface="Monaco"/>
                <a:ea typeface="Monaco"/>
                <a:cs typeface="Monaco"/>
                <a:sym typeface="Monaco"/>
              </a:defRPr>
            </a:pPr>
            <a:r>
              <a:rPr lang="en-GB" sz="3000" dirty="0"/>
              <a:t>Call:</a:t>
            </a:r>
          </a:p>
          <a:p>
            <a:pPr marL="168021" indent="-168021" defTabSz="286258">
              <a:spcBef>
                <a:spcPts val="1500"/>
              </a:spcBef>
              <a:buChar char=" "/>
              <a:defRPr sz="1372">
                <a:latin typeface="Monaco"/>
                <a:ea typeface="Monaco"/>
                <a:cs typeface="Monaco"/>
                <a:sym typeface="Monaco"/>
              </a:defRPr>
            </a:pPr>
            <a:r>
              <a:rPr lang="en-GB" sz="3000" dirty="0" err="1"/>
              <a:t>lm</a:t>
            </a:r>
            <a:r>
              <a:rPr lang="en-GB" sz="3000" dirty="0"/>
              <a:t>(formula = libido ~ dose, data = </a:t>
            </a:r>
            <a:r>
              <a:rPr lang="en-GB" sz="3000" dirty="0" err="1"/>
              <a:t>viagra</a:t>
            </a:r>
            <a:r>
              <a:rPr lang="en-GB" sz="3000" dirty="0"/>
              <a:t>)</a:t>
            </a:r>
          </a:p>
          <a:p>
            <a:pPr marL="168021" indent="-168021" defTabSz="286258">
              <a:spcBef>
                <a:spcPts val="1500"/>
              </a:spcBef>
              <a:buChar char=" "/>
              <a:defRPr sz="1372">
                <a:latin typeface="Monaco"/>
                <a:ea typeface="Monaco"/>
                <a:cs typeface="Monaco"/>
                <a:sym typeface="Monaco"/>
              </a:defRPr>
            </a:pPr>
            <a:r>
              <a:rPr lang="en-GB" sz="3000" dirty="0"/>
              <a:t>Residuals:</a:t>
            </a:r>
          </a:p>
          <a:p>
            <a:pPr marL="168021" indent="-168021" defTabSz="286258">
              <a:spcBef>
                <a:spcPts val="1500"/>
              </a:spcBef>
              <a:buChar char=" "/>
              <a:defRPr sz="1372">
                <a:latin typeface="Monaco"/>
                <a:ea typeface="Monaco"/>
                <a:cs typeface="Monaco"/>
                <a:sym typeface="Monaco"/>
              </a:defRPr>
            </a:pPr>
            <a:r>
              <a:rPr lang="en-GB" sz="3000" dirty="0"/>
              <a:t>   Min     1Q Median     3Q    Max </a:t>
            </a:r>
          </a:p>
          <a:p>
            <a:pPr marL="168021" indent="-168021" defTabSz="286258">
              <a:spcBef>
                <a:spcPts val="1500"/>
              </a:spcBef>
              <a:buChar char=" "/>
              <a:defRPr sz="1372">
                <a:latin typeface="Monaco"/>
                <a:ea typeface="Monaco"/>
                <a:cs typeface="Monaco"/>
                <a:sym typeface="Monaco"/>
              </a:defRPr>
            </a:pPr>
            <a:r>
              <a:rPr lang="en-GB" sz="3000" dirty="0"/>
              <a:t>  -2.0   -1.2   -0.2    0.9    2.0 </a:t>
            </a:r>
          </a:p>
          <a:p>
            <a:pPr marL="168021" indent="-168021" defTabSz="286258">
              <a:spcBef>
                <a:spcPts val="1500"/>
              </a:spcBef>
              <a:buChar char=" "/>
              <a:defRPr sz="1372">
                <a:latin typeface="Monaco"/>
                <a:ea typeface="Monaco"/>
                <a:cs typeface="Monaco"/>
                <a:sym typeface="Monaco"/>
              </a:defRPr>
            </a:pPr>
            <a:r>
              <a:rPr lang="en-GB" sz="3000" dirty="0"/>
              <a:t>Coefficients:</a:t>
            </a:r>
          </a:p>
          <a:p>
            <a:pPr marL="168021" indent="-168021" defTabSz="286258">
              <a:spcBef>
                <a:spcPts val="1500"/>
              </a:spcBef>
              <a:buChar char=" "/>
              <a:defRPr sz="1372">
                <a:latin typeface="Monaco"/>
                <a:ea typeface="Monaco"/>
                <a:cs typeface="Monaco"/>
                <a:sym typeface="Monaco"/>
              </a:defRPr>
            </a:pPr>
            <a:r>
              <a:rPr lang="en-GB" sz="3000" dirty="0"/>
              <a:t>              Estimate Std. Error t value </a:t>
            </a:r>
            <a:r>
              <a:rPr lang="en-GB" sz="3000" dirty="0" err="1"/>
              <a:t>Pr</a:t>
            </a:r>
            <a:r>
              <a:rPr lang="en-GB" sz="3000" dirty="0"/>
              <a:t>(&gt;|t|)   </a:t>
            </a:r>
          </a:p>
          <a:p>
            <a:pPr marL="168021" indent="-168021" defTabSz="286258">
              <a:spcBef>
                <a:spcPts val="1500"/>
              </a:spcBef>
              <a:buChar char=" "/>
              <a:defRPr sz="1372">
                <a:latin typeface="Monaco"/>
                <a:ea typeface="Monaco"/>
                <a:cs typeface="Monaco"/>
                <a:sym typeface="Monaco"/>
              </a:defRPr>
            </a:pPr>
            <a:r>
              <a:rPr lang="en-GB" sz="3000" dirty="0"/>
              <a:t>(Intercept)     2.2000     0.6272   3.508  0.00432 **</a:t>
            </a:r>
          </a:p>
          <a:p>
            <a:pPr marL="168021" indent="-168021" defTabSz="286258">
              <a:spcBef>
                <a:spcPts val="1500"/>
              </a:spcBef>
              <a:buChar char=" "/>
              <a:defRPr sz="1372">
                <a:latin typeface="Monaco"/>
                <a:ea typeface="Monaco"/>
                <a:cs typeface="Monaco"/>
                <a:sym typeface="Monaco"/>
              </a:defRPr>
            </a:pPr>
            <a:r>
              <a:rPr lang="en-GB" sz="3000" dirty="0" err="1"/>
              <a:t>doseLow</a:t>
            </a:r>
            <a:r>
              <a:rPr lang="en-GB" sz="3000" dirty="0"/>
              <a:t> Dose    1.0000     0.8869   1.127  0.28158   </a:t>
            </a:r>
          </a:p>
          <a:p>
            <a:pPr marL="168021" indent="-168021" defTabSz="286258">
              <a:spcBef>
                <a:spcPts val="1500"/>
              </a:spcBef>
              <a:buChar char=" "/>
              <a:defRPr sz="1372">
                <a:latin typeface="Monaco"/>
                <a:ea typeface="Monaco"/>
                <a:cs typeface="Monaco"/>
                <a:sym typeface="Monaco"/>
              </a:defRPr>
            </a:pPr>
            <a:r>
              <a:rPr lang="en-GB" sz="3000" dirty="0" err="1"/>
              <a:t>doseHigh</a:t>
            </a:r>
            <a:r>
              <a:rPr lang="en-GB" sz="3000" dirty="0"/>
              <a:t> dose   2.8000     0.8869   3.157  0.00827 **</a:t>
            </a:r>
          </a:p>
          <a:p>
            <a:pPr marL="168021" indent="-168021" defTabSz="286258">
              <a:spcBef>
                <a:spcPts val="1500"/>
              </a:spcBef>
              <a:buChar char=" "/>
              <a:defRPr sz="1372">
                <a:latin typeface="Monaco"/>
                <a:ea typeface="Monaco"/>
                <a:cs typeface="Monaco"/>
                <a:sym typeface="Monaco"/>
              </a:defRPr>
            </a:pPr>
            <a:endParaRPr lang="en-GB" sz="3000" dirty="0"/>
          </a:p>
          <a:p>
            <a:pPr marL="168021" indent="-168021" defTabSz="286258">
              <a:spcBef>
                <a:spcPts val="1500"/>
              </a:spcBef>
              <a:buChar char=" "/>
              <a:defRPr sz="1372">
                <a:latin typeface="Monaco"/>
                <a:ea typeface="Monaco"/>
                <a:cs typeface="Monaco"/>
                <a:sym typeface="Monaco"/>
              </a:defRPr>
            </a:pPr>
            <a:r>
              <a:rPr lang="en-GB" sz="3000" dirty="0"/>
              <a:t>Residual standard error: 1.402 on 12 degrees of freedom</a:t>
            </a:r>
          </a:p>
          <a:p>
            <a:pPr marL="168021" indent="-168021" defTabSz="286258">
              <a:spcBef>
                <a:spcPts val="1500"/>
              </a:spcBef>
              <a:buChar char=" "/>
              <a:defRPr sz="1372">
                <a:latin typeface="Monaco"/>
                <a:ea typeface="Monaco"/>
                <a:cs typeface="Monaco"/>
                <a:sym typeface="Monaco"/>
              </a:defRPr>
            </a:pPr>
            <a:r>
              <a:rPr lang="en-GB" sz="3000" dirty="0"/>
              <a:t>Multiple R-squared:  0.4604,	Adjusted R-squared:  0.3704 </a:t>
            </a:r>
          </a:p>
          <a:p>
            <a:pPr marL="168021" indent="-168021" defTabSz="286258">
              <a:spcBef>
                <a:spcPts val="1500"/>
              </a:spcBef>
              <a:buChar char=" "/>
              <a:defRPr sz="1372">
                <a:latin typeface="Monaco"/>
                <a:ea typeface="Monaco"/>
                <a:cs typeface="Monaco"/>
                <a:sym typeface="Monaco"/>
              </a:defRPr>
            </a:pPr>
            <a:r>
              <a:rPr lang="en-GB" sz="3000" dirty="0"/>
              <a:t>F-statistic: 5.119 on 2 and 12 DF,  p-value: 0.02469</a:t>
            </a:r>
          </a:p>
          <a:p>
            <a:endParaRPr lang="en-CH" dirty="0"/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DA5602EA-D3CC-334A-8EA6-3965538B3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817" y="1461294"/>
            <a:ext cx="5080000" cy="5080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57101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F04D-970E-5D4A-B357-5BB2FF22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One-way analaysis of variance (ANOVA)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D3858-5B59-4942-87C2-9DE18AC50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53" y="1302708"/>
            <a:ext cx="5699343" cy="5238586"/>
          </a:xfrm>
        </p:spPr>
        <p:txBody>
          <a:bodyPr>
            <a:normAutofit fontScale="32500" lnSpcReduction="20000"/>
          </a:bodyPr>
          <a:lstStyle/>
          <a:p>
            <a:r>
              <a:rPr lang="en-CH" sz="7400" dirty="0"/>
              <a:t>Second, let’s build a model.</a:t>
            </a:r>
          </a:p>
          <a:p>
            <a:pPr marL="0" indent="0" defTabSz="286258">
              <a:spcBef>
                <a:spcPts val="1500"/>
              </a:spcBef>
              <a:buNone/>
              <a:defRPr sz="1372">
                <a:latin typeface="Monaco"/>
                <a:ea typeface="Monaco"/>
                <a:cs typeface="Monaco"/>
                <a:sym typeface="Monaco"/>
              </a:defRPr>
            </a:pPr>
            <a:r>
              <a:rPr lang="en-GB" sz="3000" dirty="0"/>
              <a:t>model &lt;- </a:t>
            </a:r>
            <a:r>
              <a:rPr lang="en-GB" sz="3000" dirty="0" err="1"/>
              <a:t>lm</a:t>
            </a:r>
            <a:r>
              <a:rPr lang="en-GB" sz="3000" dirty="0"/>
              <a:t>(libido ~ dose, data = </a:t>
            </a:r>
            <a:r>
              <a:rPr lang="en-GB" sz="3000" dirty="0" err="1"/>
              <a:t>viagra</a:t>
            </a:r>
            <a:r>
              <a:rPr lang="en-GB" sz="3000" dirty="0"/>
              <a:t>)</a:t>
            </a:r>
          </a:p>
          <a:p>
            <a:pPr marL="0" indent="0" defTabSz="286258">
              <a:spcBef>
                <a:spcPts val="1500"/>
              </a:spcBef>
              <a:buNone/>
              <a:defRPr sz="1372">
                <a:latin typeface="Monaco"/>
                <a:ea typeface="Monaco"/>
                <a:cs typeface="Monaco"/>
                <a:sym typeface="Monaco"/>
              </a:defRPr>
            </a:pPr>
            <a:r>
              <a:rPr lang="en-GB" sz="3000" dirty="0"/>
              <a:t>summary(model)</a:t>
            </a:r>
          </a:p>
          <a:p>
            <a:pPr marL="168021" indent="-168021" defTabSz="286258">
              <a:spcBef>
                <a:spcPts val="1500"/>
              </a:spcBef>
              <a:buChar char=" "/>
              <a:defRPr sz="1372">
                <a:latin typeface="Monaco"/>
                <a:ea typeface="Monaco"/>
                <a:cs typeface="Monaco"/>
                <a:sym typeface="Monaco"/>
              </a:defRPr>
            </a:pPr>
            <a:r>
              <a:rPr lang="en-GB" sz="3000" dirty="0"/>
              <a:t>Call:</a:t>
            </a:r>
          </a:p>
          <a:p>
            <a:pPr marL="168021" indent="-168021" defTabSz="286258">
              <a:spcBef>
                <a:spcPts val="1500"/>
              </a:spcBef>
              <a:buChar char=" "/>
              <a:defRPr sz="1372">
                <a:latin typeface="Monaco"/>
                <a:ea typeface="Monaco"/>
                <a:cs typeface="Monaco"/>
                <a:sym typeface="Monaco"/>
              </a:defRPr>
            </a:pPr>
            <a:r>
              <a:rPr lang="en-GB" sz="3000" dirty="0" err="1"/>
              <a:t>lm</a:t>
            </a:r>
            <a:r>
              <a:rPr lang="en-GB" sz="3000" dirty="0"/>
              <a:t>(formula = libido ~ dose, data = </a:t>
            </a:r>
            <a:r>
              <a:rPr lang="en-GB" sz="3000" dirty="0" err="1"/>
              <a:t>viagra</a:t>
            </a:r>
            <a:r>
              <a:rPr lang="en-GB" sz="3000" dirty="0"/>
              <a:t>)</a:t>
            </a:r>
          </a:p>
          <a:p>
            <a:pPr marL="168021" indent="-168021" defTabSz="286258">
              <a:spcBef>
                <a:spcPts val="1500"/>
              </a:spcBef>
              <a:buChar char=" "/>
              <a:defRPr sz="1372">
                <a:latin typeface="Monaco"/>
                <a:ea typeface="Monaco"/>
                <a:cs typeface="Monaco"/>
                <a:sym typeface="Monaco"/>
              </a:defRPr>
            </a:pPr>
            <a:r>
              <a:rPr lang="en-GB" sz="3000" dirty="0"/>
              <a:t>Residuals:</a:t>
            </a:r>
          </a:p>
          <a:p>
            <a:pPr marL="168021" indent="-168021" defTabSz="286258">
              <a:spcBef>
                <a:spcPts val="1500"/>
              </a:spcBef>
              <a:buChar char=" "/>
              <a:defRPr sz="1372">
                <a:latin typeface="Monaco"/>
                <a:ea typeface="Monaco"/>
                <a:cs typeface="Monaco"/>
                <a:sym typeface="Monaco"/>
              </a:defRPr>
            </a:pPr>
            <a:r>
              <a:rPr lang="en-GB" sz="3000" dirty="0"/>
              <a:t>   Min     1Q Median     3Q    Max </a:t>
            </a:r>
          </a:p>
          <a:p>
            <a:pPr marL="168021" indent="-168021" defTabSz="286258">
              <a:spcBef>
                <a:spcPts val="1500"/>
              </a:spcBef>
              <a:buChar char=" "/>
              <a:defRPr sz="1372">
                <a:latin typeface="Monaco"/>
                <a:ea typeface="Monaco"/>
                <a:cs typeface="Monaco"/>
                <a:sym typeface="Monaco"/>
              </a:defRPr>
            </a:pPr>
            <a:r>
              <a:rPr lang="en-GB" sz="3000" dirty="0"/>
              <a:t>  -2.0   -1.2   -0.2    0.9    2.0 </a:t>
            </a:r>
          </a:p>
          <a:p>
            <a:pPr marL="168021" indent="-168021" defTabSz="286258">
              <a:spcBef>
                <a:spcPts val="1500"/>
              </a:spcBef>
              <a:buChar char=" "/>
              <a:defRPr sz="1372">
                <a:latin typeface="Monaco"/>
                <a:ea typeface="Monaco"/>
                <a:cs typeface="Monaco"/>
                <a:sym typeface="Monaco"/>
              </a:defRPr>
            </a:pPr>
            <a:r>
              <a:rPr lang="en-GB" sz="3000" dirty="0"/>
              <a:t>Coefficients:</a:t>
            </a:r>
          </a:p>
          <a:p>
            <a:pPr marL="168021" indent="-168021" defTabSz="286258">
              <a:spcBef>
                <a:spcPts val="1500"/>
              </a:spcBef>
              <a:buChar char=" "/>
              <a:defRPr sz="1372">
                <a:latin typeface="Monaco"/>
                <a:ea typeface="Monaco"/>
                <a:cs typeface="Monaco"/>
                <a:sym typeface="Monaco"/>
              </a:defRPr>
            </a:pPr>
            <a:r>
              <a:rPr lang="en-GB" sz="3000" dirty="0"/>
              <a:t>              Estimate Std. Error t value </a:t>
            </a:r>
            <a:r>
              <a:rPr lang="en-GB" sz="3000" dirty="0" err="1"/>
              <a:t>Pr</a:t>
            </a:r>
            <a:r>
              <a:rPr lang="en-GB" sz="3000" dirty="0"/>
              <a:t>(&gt;|t|)   </a:t>
            </a:r>
          </a:p>
          <a:p>
            <a:pPr marL="168021" indent="-168021" defTabSz="286258">
              <a:spcBef>
                <a:spcPts val="1500"/>
              </a:spcBef>
              <a:buChar char=" "/>
              <a:defRPr sz="1372">
                <a:latin typeface="Monaco"/>
                <a:ea typeface="Monaco"/>
                <a:cs typeface="Monaco"/>
                <a:sym typeface="Monaco"/>
              </a:defRPr>
            </a:pPr>
            <a:r>
              <a:rPr lang="en-GB" sz="3000" dirty="0"/>
              <a:t>(Intercept)     2.2000     0.6272   3.508  0.00432 **</a:t>
            </a:r>
          </a:p>
          <a:p>
            <a:pPr marL="168021" indent="-168021" defTabSz="286258">
              <a:spcBef>
                <a:spcPts val="1500"/>
              </a:spcBef>
              <a:buChar char=" "/>
              <a:defRPr sz="1372">
                <a:latin typeface="Monaco"/>
                <a:ea typeface="Monaco"/>
                <a:cs typeface="Monaco"/>
                <a:sym typeface="Monaco"/>
              </a:defRPr>
            </a:pPr>
            <a:r>
              <a:rPr lang="en-GB" sz="3000" dirty="0" err="1"/>
              <a:t>doseLow</a:t>
            </a:r>
            <a:r>
              <a:rPr lang="en-GB" sz="3000" dirty="0"/>
              <a:t> Dose    1.0000     0.8869   1.127  0.28158   </a:t>
            </a:r>
          </a:p>
          <a:p>
            <a:pPr marL="168021" indent="-168021" defTabSz="286258">
              <a:spcBef>
                <a:spcPts val="1500"/>
              </a:spcBef>
              <a:buChar char=" "/>
              <a:defRPr sz="1372">
                <a:latin typeface="Monaco"/>
                <a:ea typeface="Monaco"/>
                <a:cs typeface="Monaco"/>
                <a:sym typeface="Monaco"/>
              </a:defRPr>
            </a:pPr>
            <a:r>
              <a:rPr lang="en-GB" sz="3000" dirty="0" err="1"/>
              <a:t>doseHigh</a:t>
            </a:r>
            <a:r>
              <a:rPr lang="en-GB" sz="3000" dirty="0"/>
              <a:t> dose   2.8000     0.8869   3.157  0.00827 **</a:t>
            </a:r>
          </a:p>
          <a:p>
            <a:pPr marL="168021" indent="-168021" defTabSz="286258">
              <a:spcBef>
                <a:spcPts val="1500"/>
              </a:spcBef>
              <a:buChar char=" "/>
              <a:defRPr sz="1372">
                <a:latin typeface="Monaco"/>
                <a:ea typeface="Monaco"/>
                <a:cs typeface="Monaco"/>
                <a:sym typeface="Monaco"/>
              </a:defRPr>
            </a:pPr>
            <a:endParaRPr lang="en-GB" sz="3000" dirty="0"/>
          </a:p>
          <a:p>
            <a:pPr marL="168021" indent="-168021" defTabSz="286258">
              <a:spcBef>
                <a:spcPts val="1500"/>
              </a:spcBef>
              <a:buChar char=" "/>
              <a:defRPr sz="1372">
                <a:latin typeface="Monaco"/>
                <a:ea typeface="Monaco"/>
                <a:cs typeface="Monaco"/>
                <a:sym typeface="Monaco"/>
              </a:defRPr>
            </a:pPr>
            <a:r>
              <a:rPr lang="en-GB" sz="3000" dirty="0"/>
              <a:t>Residual standard error: 1.402 on 12 degrees of freedom</a:t>
            </a:r>
          </a:p>
          <a:p>
            <a:pPr marL="168021" indent="-168021" defTabSz="286258">
              <a:spcBef>
                <a:spcPts val="1500"/>
              </a:spcBef>
              <a:buChar char=" "/>
              <a:defRPr sz="1372">
                <a:latin typeface="Monaco"/>
                <a:ea typeface="Monaco"/>
                <a:cs typeface="Monaco"/>
                <a:sym typeface="Monaco"/>
              </a:defRPr>
            </a:pPr>
            <a:r>
              <a:rPr lang="en-GB" sz="3000" dirty="0"/>
              <a:t>Multiple R-squared:  0.4604,	Adjusted R-squared:  0.3704 </a:t>
            </a:r>
          </a:p>
          <a:p>
            <a:pPr marL="168021" indent="-168021" defTabSz="286258">
              <a:spcBef>
                <a:spcPts val="1500"/>
              </a:spcBef>
              <a:buChar char=" "/>
              <a:defRPr sz="1372">
                <a:latin typeface="Monaco"/>
                <a:ea typeface="Monaco"/>
                <a:cs typeface="Monaco"/>
                <a:sym typeface="Monaco"/>
              </a:defRPr>
            </a:pPr>
            <a:r>
              <a:rPr lang="en-GB" sz="3000" dirty="0"/>
              <a:t>F-statistic: 5.119 on 2 and 12 DF,  p-value: 0.02469</a:t>
            </a:r>
          </a:p>
          <a:p>
            <a:endParaRPr lang="en-CH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8684B84C-B4FF-8E4D-9B83-6A93072C2C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372" t="36577" r="27096" b="36577"/>
          <a:stretch>
            <a:fillRect/>
          </a:stretch>
        </p:blipFill>
        <p:spPr>
          <a:xfrm>
            <a:off x="7114027" y="3802836"/>
            <a:ext cx="4128076" cy="248852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F00566-73B7-4D42-8681-71B4D3007044}"/>
              </a:ext>
            </a:extLst>
          </p:cNvPr>
          <p:cNvSpPr/>
          <p:nvPr/>
        </p:nvSpPr>
        <p:spPr>
          <a:xfrm>
            <a:off x="7114027" y="2064524"/>
            <a:ext cx="4559240" cy="1364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200"/>
              </a:spcBef>
              <a:buSzPct val="75000"/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rPr lang="en-GB" sz="1400" dirty="0"/>
              <a:t>library(</a:t>
            </a:r>
            <a:r>
              <a:rPr lang="en-GB" sz="1400" dirty="0" err="1"/>
              <a:t>gridExtra</a:t>
            </a:r>
            <a:r>
              <a:rPr lang="en-GB" sz="1400" dirty="0"/>
              <a:t>)</a:t>
            </a:r>
          </a:p>
          <a:p>
            <a:pPr>
              <a:spcBef>
                <a:spcPts val="3200"/>
              </a:spcBef>
              <a:buSzPct val="75000"/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rPr lang="en-GB" sz="1400" dirty="0" err="1"/>
              <a:t>viagra</a:t>
            </a:r>
            <a:r>
              <a:rPr lang="en-GB" sz="1400" dirty="0"/>
              <a:t> %&gt;% </a:t>
            </a:r>
            <a:r>
              <a:rPr lang="en-GB" sz="1400" dirty="0" err="1"/>
              <a:t>group_by</a:t>
            </a:r>
            <a:r>
              <a:rPr lang="en-GB" sz="1400" dirty="0"/>
              <a:t>(dose) %&gt;% summarise(average = mean(libido)) %&gt;% </a:t>
            </a:r>
            <a:r>
              <a:rPr lang="en-GB" sz="1400" dirty="0" err="1"/>
              <a:t>grid.table</a:t>
            </a:r>
            <a:r>
              <a:rPr lang="en-GB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35047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F04D-970E-5D4A-B357-5BB2FF22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One-way analaysis of variance (ANOVA)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D3858-5B59-4942-87C2-9DE18AC50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27" y="1690688"/>
            <a:ext cx="5711869" cy="4850606"/>
          </a:xfrm>
        </p:spPr>
        <p:txBody>
          <a:bodyPr>
            <a:normAutofit/>
          </a:bodyPr>
          <a:lstStyle/>
          <a:p>
            <a:r>
              <a:rPr lang="en-CH" sz="3200" dirty="0"/>
              <a:t>Third, lets check the assumptions of the model.</a:t>
            </a:r>
          </a:p>
          <a:p>
            <a:pPr marL="0" indent="0" defTabSz="286258">
              <a:spcBef>
                <a:spcPts val="1500"/>
              </a:spcBef>
              <a:buNone/>
              <a:defRPr sz="1372">
                <a:latin typeface="Monaco"/>
                <a:ea typeface="Monaco"/>
                <a:cs typeface="Monaco"/>
                <a:sym typeface="Monaco"/>
              </a:defRPr>
            </a:pPr>
            <a:endParaRPr lang="en-GB" sz="2000" dirty="0"/>
          </a:p>
          <a:p>
            <a:pPr marL="0" indent="0" defTabSz="286258">
              <a:spcBef>
                <a:spcPts val="1500"/>
              </a:spcBef>
              <a:buNone/>
              <a:defRPr sz="1372">
                <a:latin typeface="Monaco"/>
                <a:ea typeface="Monaco"/>
                <a:cs typeface="Monaco"/>
                <a:sym typeface="Monaco"/>
              </a:defRPr>
            </a:pPr>
            <a:r>
              <a:rPr lang="en-GB" sz="2000" dirty="0"/>
              <a:t>library(</a:t>
            </a:r>
            <a:r>
              <a:rPr lang="en-GB" sz="2000" dirty="0" err="1"/>
              <a:t>ggfortify</a:t>
            </a:r>
            <a:r>
              <a:rPr lang="en-GB" sz="2000" dirty="0"/>
              <a:t>)</a:t>
            </a:r>
          </a:p>
          <a:p>
            <a:pPr marL="0" indent="0" defTabSz="286258">
              <a:spcBef>
                <a:spcPts val="1500"/>
              </a:spcBef>
              <a:buNone/>
              <a:defRPr sz="1372">
                <a:latin typeface="Monaco"/>
                <a:ea typeface="Monaco"/>
                <a:cs typeface="Monaco"/>
                <a:sym typeface="Monaco"/>
              </a:defRPr>
            </a:pPr>
            <a:r>
              <a:rPr lang="en-GB" sz="2000" dirty="0" err="1"/>
              <a:t>autoplot</a:t>
            </a:r>
            <a:r>
              <a:rPr lang="en-GB" sz="2000" dirty="0"/>
              <a:t>(model, </a:t>
            </a:r>
            <a:r>
              <a:rPr lang="en-GB" sz="2000" dirty="0" err="1"/>
              <a:t>smooth.colour</a:t>
            </a:r>
            <a:r>
              <a:rPr lang="en-GB" sz="2000" dirty="0"/>
              <a:t> = NA)</a:t>
            </a:r>
          </a:p>
          <a:p>
            <a:pPr marL="0" indent="0">
              <a:buNone/>
            </a:pPr>
            <a:endParaRPr lang="en-CH" dirty="0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B930B6BF-DCF8-904C-B7EA-A5C305921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696" y="1302708"/>
            <a:ext cx="5558398" cy="545056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226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F04D-970E-5D4A-B357-5BB2FF22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One-way analaysis of variance (ANOVA)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D3858-5B59-4942-87C2-9DE18AC50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27" y="1465545"/>
            <a:ext cx="5999968" cy="5305141"/>
          </a:xfrm>
        </p:spPr>
        <p:txBody>
          <a:bodyPr>
            <a:normAutofit fontScale="77500" lnSpcReduction="20000"/>
          </a:bodyPr>
          <a:lstStyle/>
          <a:p>
            <a:r>
              <a:rPr lang="en-CH" sz="3100" dirty="0"/>
              <a:t>Now, we can test, interpret, and replot.</a:t>
            </a:r>
          </a:p>
          <a:p>
            <a:r>
              <a:rPr lang="en-GB" sz="3100" dirty="0"/>
              <a:t>Viagra dose significantly increased the libido sensation (F = 10.1, df = 2,12, p = 0.025).</a:t>
            </a:r>
          </a:p>
          <a:p>
            <a:pPr marL="0" indent="0" defTabSz="508254">
              <a:spcBef>
                <a:spcPts val="2700"/>
              </a:spcBef>
              <a:buNone/>
              <a:defRPr sz="1827">
                <a:latin typeface="Monaco"/>
                <a:ea typeface="Monaco"/>
                <a:cs typeface="Monaco"/>
                <a:sym typeface="Monaco"/>
              </a:defRPr>
            </a:pPr>
            <a:r>
              <a:rPr lang="en-GB" sz="1600" dirty="0" err="1"/>
              <a:t>anova</a:t>
            </a:r>
            <a:r>
              <a:rPr lang="en-GB" sz="1600" dirty="0"/>
              <a:t>(model, test = “F”)</a:t>
            </a:r>
          </a:p>
          <a:p>
            <a:pPr marL="0" indent="0" defTabSz="508254">
              <a:spcBef>
                <a:spcPts val="2700"/>
              </a:spcBef>
              <a:buNone/>
              <a:defRPr sz="1827">
                <a:latin typeface="Monaco"/>
                <a:ea typeface="Monaco"/>
                <a:cs typeface="Monaco"/>
                <a:sym typeface="Monaco"/>
              </a:defRPr>
            </a:pPr>
            <a:r>
              <a:rPr lang="en-GB" sz="1600" dirty="0"/>
              <a:t>Analysis of Variance Table</a:t>
            </a:r>
          </a:p>
          <a:p>
            <a:pPr marL="223742" indent="-223742" defTabSz="508254">
              <a:spcBef>
                <a:spcPts val="2700"/>
              </a:spcBef>
              <a:buChar char=" "/>
              <a:defRPr sz="1827">
                <a:latin typeface="Monaco"/>
                <a:ea typeface="Monaco"/>
                <a:cs typeface="Monaco"/>
                <a:sym typeface="Monaco"/>
              </a:defRPr>
            </a:pPr>
            <a:endParaRPr lang="en-GB" sz="1600" dirty="0"/>
          </a:p>
          <a:p>
            <a:pPr marL="0" indent="0" defTabSz="508254">
              <a:spcBef>
                <a:spcPts val="2700"/>
              </a:spcBef>
              <a:buNone/>
              <a:defRPr sz="1827">
                <a:latin typeface="Monaco"/>
                <a:ea typeface="Monaco"/>
                <a:cs typeface="Monaco"/>
                <a:sym typeface="Monaco"/>
              </a:defRPr>
            </a:pPr>
            <a:r>
              <a:rPr lang="en-GB" sz="1600" dirty="0"/>
              <a:t>Response: libido</a:t>
            </a:r>
          </a:p>
          <a:p>
            <a:pPr marL="0" indent="0" defTabSz="508254">
              <a:spcBef>
                <a:spcPts val="2700"/>
              </a:spcBef>
              <a:buNone/>
              <a:defRPr sz="1827">
                <a:latin typeface="Monaco"/>
                <a:ea typeface="Monaco"/>
                <a:cs typeface="Monaco"/>
                <a:sym typeface="Monaco"/>
              </a:defRPr>
            </a:pPr>
            <a:r>
              <a:rPr lang="en-GB" sz="1600" dirty="0"/>
              <a:t>          Df Sum </a:t>
            </a:r>
            <a:r>
              <a:rPr lang="en-GB" sz="1600" dirty="0" err="1"/>
              <a:t>Sq</a:t>
            </a:r>
            <a:r>
              <a:rPr lang="en-GB" sz="1600" dirty="0"/>
              <a:t> Mean </a:t>
            </a:r>
            <a:r>
              <a:rPr lang="en-GB" sz="1600" dirty="0" err="1"/>
              <a:t>Sq</a:t>
            </a:r>
            <a:r>
              <a:rPr lang="en-GB" sz="1600" dirty="0"/>
              <a:t> F value  </a:t>
            </a:r>
            <a:r>
              <a:rPr lang="en-GB" sz="1600" dirty="0" err="1"/>
              <a:t>Pr</a:t>
            </a:r>
            <a:r>
              <a:rPr lang="en-GB" sz="1600" dirty="0"/>
              <a:t>(&gt;F)  </a:t>
            </a:r>
          </a:p>
          <a:p>
            <a:pPr marL="0" indent="0" defTabSz="508254">
              <a:spcBef>
                <a:spcPts val="2700"/>
              </a:spcBef>
              <a:buNone/>
              <a:defRPr sz="1827">
                <a:latin typeface="Monaco"/>
                <a:ea typeface="Monaco"/>
                <a:cs typeface="Monaco"/>
                <a:sym typeface="Monaco"/>
              </a:defRPr>
            </a:pPr>
            <a:r>
              <a:rPr lang="en-GB" sz="1600" dirty="0"/>
              <a:t>dose       2 20.133 10.0667  5.1186 0.02469 *</a:t>
            </a:r>
          </a:p>
          <a:p>
            <a:pPr marL="0" indent="0" defTabSz="508254">
              <a:spcBef>
                <a:spcPts val="2700"/>
              </a:spcBef>
              <a:buNone/>
              <a:defRPr sz="1827">
                <a:latin typeface="Monaco"/>
                <a:ea typeface="Monaco"/>
                <a:cs typeface="Monaco"/>
                <a:sym typeface="Monaco"/>
              </a:defRPr>
            </a:pPr>
            <a:r>
              <a:rPr lang="en-GB" sz="1600" dirty="0"/>
              <a:t>Residuals 12 23.600  1.9667                  </a:t>
            </a:r>
          </a:p>
          <a:p>
            <a:pPr marL="0" indent="0" defTabSz="508254">
              <a:spcBef>
                <a:spcPts val="2700"/>
              </a:spcBef>
              <a:buNone/>
              <a:defRPr sz="1827">
                <a:latin typeface="Monaco"/>
                <a:ea typeface="Monaco"/>
                <a:cs typeface="Monaco"/>
                <a:sym typeface="Monaco"/>
              </a:defRPr>
            </a:pPr>
            <a:r>
              <a:rPr lang="en-GB" sz="1600" dirty="0"/>
              <a:t>---</a:t>
            </a:r>
          </a:p>
          <a:p>
            <a:pPr marL="0" indent="0" defTabSz="508254">
              <a:spcBef>
                <a:spcPts val="2700"/>
              </a:spcBef>
              <a:buNone/>
              <a:defRPr sz="1827">
                <a:latin typeface="Monaco"/>
                <a:ea typeface="Monaco"/>
                <a:cs typeface="Monaco"/>
                <a:sym typeface="Monaco"/>
              </a:defRPr>
            </a:pPr>
            <a:r>
              <a:rPr lang="en-GB" sz="1600" dirty="0" err="1"/>
              <a:t>Signif</a:t>
            </a:r>
            <a:r>
              <a:rPr lang="en-GB" sz="1600" dirty="0"/>
              <a:t>. codes:  0 '***' 0.001 '**' 0.01 '*' 0.05 '.' 0.1 ' ' 1</a:t>
            </a:r>
          </a:p>
          <a:p>
            <a:pPr marL="0" indent="0">
              <a:buNone/>
            </a:pPr>
            <a:endParaRPr lang="en-CH" dirty="0"/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3AB86E6C-5BD3-A94E-A129-2E98D89D8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722" y="1690688"/>
            <a:ext cx="5080000" cy="5080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7665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B489-BA2B-1B4B-AEF6-CB97BF01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536EA-7473-1C4C-A18B-1ED9A1EA7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Using the data from </a:t>
            </a:r>
            <a:r>
              <a:rPr lang="en-CH" i="1" dirty="0"/>
              <a:t>iris, </a:t>
            </a:r>
            <a:r>
              <a:rPr lang="en-CH" dirty="0"/>
              <a:t>test whether sepal width is a good character to separate the three species from each other.</a:t>
            </a:r>
            <a:endParaRPr lang="en-CH" i="1" dirty="0"/>
          </a:p>
        </p:txBody>
      </p:sp>
    </p:spTree>
    <p:extLst>
      <p:ext uri="{BB962C8B-B14F-4D97-AF65-F5344CB8AC3E}">
        <p14:creationId xmlns:p14="http://schemas.microsoft.com/office/powerpoint/2010/main" val="182570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44FC-DC3F-4647-9203-37C85898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do we reject the null hypothesis if p &lt; 0.05 (Type-I error rate)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0A236-3ADA-E149-B4EE-97D902D54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GB" dirty="0"/>
              <a:t>This is an arbitrary value that was established by Fisher in 1925. But what does it really mean?</a:t>
            </a:r>
          </a:p>
          <a:p>
            <a:pPr marL="0" indent="0">
              <a:buNone/>
            </a:pPr>
            <a:endParaRPr lang="en-GB" sz="18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GB" sz="1800" dirty="0">
                <a:latin typeface="Monaco" pitchFamily="2" charset="77"/>
              </a:rPr>
              <a:t>&gt;  probs &lt;- vector()</a:t>
            </a:r>
          </a:p>
          <a:p>
            <a:pPr marL="0" indent="0">
              <a:buNone/>
            </a:pPr>
            <a:r>
              <a:rPr lang="en-GB" sz="1800" dirty="0">
                <a:latin typeface="Monaco" pitchFamily="2" charset="77"/>
              </a:rPr>
              <a:t>&gt;  for(</a:t>
            </a:r>
            <a:r>
              <a:rPr lang="en-GB" sz="1800" dirty="0" err="1">
                <a:latin typeface="Monaco" pitchFamily="2" charset="77"/>
              </a:rPr>
              <a:t>i</a:t>
            </a:r>
            <a:r>
              <a:rPr lang="en-GB" sz="1800" dirty="0">
                <a:latin typeface="Monaco" pitchFamily="2" charset="77"/>
              </a:rPr>
              <a:t> in 1:1000){ probs[</a:t>
            </a:r>
            <a:r>
              <a:rPr lang="en-GB" sz="1800" dirty="0" err="1">
                <a:latin typeface="Monaco" pitchFamily="2" charset="77"/>
              </a:rPr>
              <a:t>i</a:t>
            </a:r>
            <a:r>
              <a:rPr lang="en-GB" sz="1800" dirty="0">
                <a:latin typeface="Monaco" pitchFamily="2" charset="77"/>
              </a:rPr>
              <a:t>] &lt;- </a:t>
            </a:r>
            <a:r>
              <a:rPr lang="en-GB" sz="1800" dirty="0" err="1">
                <a:latin typeface="Monaco" pitchFamily="2" charset="77"/>
              </a:rPr>
              <a:t>t.test</a:t>
            </a:r>
            <a:r>
              <a:rPr lang="en-GB" sz="1800" dirty="0">
                <a:latin typeface="Monaco" pitchFamily="2" charset="77"/>
              </a:rPr>
              <a:t>(</a:t>
            </a:r>
            <a:r>
              <a:rPr lang="en-GB" sz="1800" dirty="0" err="1">
                <a:latin typeface="Monaco" pitchFamily="2" charset="77"/>
              </a:rPr>
              <a:t>rnorm</a:t>
            </a:r>
            <a:r>
              <a:rPr lang="en-GB" sz="1800" dirty="0">
                <a:latin typeface="Monaco" pitchFamily="2" charset="77"/>
              </a:rPr>
              <a:t>(100), mu = 0)$</a:t>
            </a:r>
            <a:r>
              <a:rPr lang="en-GB" sz="1800" dirty="0" err="1">
                <a:latin typeface="Monaco" pitchFamily="2" charset="77"/>
              </a:rPr>
              <a:t>p.value</a:t>
            </a:r>
            <a:r>
              <a:rPr lang="en-GB" sz="1800" dirty="0">
                <a:latin typeface="Monaco" pitchFamily="2" charset="77"/>
              </a:rPr>
              <a:t>}</a:t>
            </a:r>
          </a:p>
          <a:p>
            <a:pPr marL="0" indent="0">
              <a:buNone/>
            </a:pPr>
            <a:r>
              <a:rPr lang="en-GB" sz="1800" dirty="0">
                <a:latin typeface="Monaco" pitchFamily="2" charset="77"/>
              </a:rPr>
              <a:t>&gt;  sum(probs &lt;= 0.05)</a:t>
            </a:r>
          </a:p>
          <a:p>
            <a:pPr marL="0" indent="0">
              <a:buNone/>
            </a:pPr>
            <a:r>
              <a:rPr lang="en-GB" sz="1800" dirty="0">
                <a:latin typeface="Monaco" pitchFamily="2" charset="77"/>
              </a:rPr>
              <a:t>[1] 52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2F65A3-C3D7-4E42-BFA3-93DEB4971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59" y="2360179"/>
            <a:ext cx="4838641" cy="328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1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92FE-EDB2-4B42-967E-DF6BCA0F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inference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A623B-1735-D448-BDC2-CB3BC9466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711322" cy="4351338"/>
          </a:xfrm>
        </p:spPr>
        <p:txBody>
          <a:bodyPr/>
          <a:lstStyle/>
          <a:p>
            <a:r>
              <a:rPr lang="en-GB" dirty="0"/>
              <a:t>Model the data.</a:t>
            </a:r>
          </a:p>
          <a:p>
            <a:r>
              <a:rPr lang="en-GB" dirty="0"/>
              <a:t>Statistical inference usually assumes normality and homogeneity of variance.</a:t>
            </a:r>
          </a:p>
          <a:p>
            <a:r>
              <a:rPr lang="en-GB" dirty="0"/>
              <a:t>From the experimental design, it is important to establish the best-suited model for the data.</a:t>
            </a:r>
          </a:p>
          <a:p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4CB68-4775-E847-B5EB-876FAAD90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066" y="1722618"/>
            <a:ext cx="6704407" cy="341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1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9F76-64EA-6942-986D-40F1A670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Mean: the simplest model on your data.</a:t>
            </a:r>
            <a:endParaRPr lang="en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E8F15D-2BF2-174B-903E-0CC5BF81AC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en-CH" dirty="0"/>
                  <a:t>The mean is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f>
                        <m:fPr>
                          <m:ctrlPr>
                            <a:rPr lang="en-C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CH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C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H" dirty="0"/>
              </a:p>
              <a:p>
                <a:pPr/>
                <a:endParaRPr lang="en-CH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E8F15D-2BF2-174B-903E-0CC5BF81AC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169" t="-2441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9F1F68B-358C-C444-B3AC-A6AAAE856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332" y="1487560"/>
            <a:ext cx="5027468" cy="502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5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16B7F3-FF52-514A-835A-D22CBA63A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332" y="1490459"/>
            <a:ext cx="5027468" cy="50274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79F76-64EA-6942-986D-40F1A670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Mean: the simplest model on your data.</a:t>
            </a:r>
            <a:endParaRPr lang="en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E8F15D-2BF2-174B-903E-0CC5BF81AC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en-CH" dirty="0"/>
                  <a:t>The mean is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f>
                        <m:fPr>
                          <m:ctrlPr>
                            <a:rPr lang="en-C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CH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C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H" dirty="0"/>
              </a:p>
              <a:p>
                <a:pPr/>
                <a:endParaRPr lang="en-CH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E8F15D-2BF2-174B-903E-0CC5BF81AC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3"/>
                <a:stretch>
                  <a:fillRect l="-2169" t="-2441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62B2A33-8F88-D94A-B08A-286A5A1BA4B6}"/>
              </a:ext>
            </a:extLst>
          </p:cNvPr>
          <p:cNvSpPr txBox="1"/>
          <p:nvPr/>
        </p:nvSpPr>
        <p:spPr>
          <a:xfrm>
            <a:off x="11291170" y="350020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2.6</a:t>
            </a:r>
          </a:p>
        </p:txBody>
      </p:sp>
    </p:spTree>
    <p:extLst>
      <p:ext uri="{BB962C8B-B14F-4D97-AF65-F5344CB8AC3E}">
        <p14:creationId xmlns:p14="http://schemas.microsoft.com/office/powerpoint/2010/main" val="359998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CBFBA96-54EB-204A-B04F-10A92DDF3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332" y="1490459"/>
            <a:ext cx="5298951" cy="50274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79F76-64EA-6942-986D-40F1A670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Mean: the simplest model on your data.</a:t>
            </a:r>
            <a:endParaRPr lang="en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E8F15D-2BF2-174B-903E-0CC5BF81AC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>
                <a:normAutofit/>
              </a:bodyPr>
              <a:lstStyle/>
              <a:p>
                <a:r>
                  <a:rPr lang="en-CH" dirty="0"/>
                  <a:t>The mean is defined as:</a:t>
                </a:r>
              </a:p>
              <a:p>
                <a:pPr marL="0" indent="0" algn="ctr">
                  <a:buNone/>
                </a:pPr>
                <a:r>
                  <a:rPr lang="en-CH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H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CH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CH" dirty="0"/>
              </a:p>
              <a:p>
                <a:pPr/>
                <a:r>
                  <a:rPr lang="en-CH" dirty="0"/>
                  <a:t>And the data deviates from our model as:</a:t>
                </a:r>
              </a:p>
              <a:p>
                <a:pPr marL="0" indent="0" algn="ctr">
                  <a:buNone/>
                </a:pPr>
                <a:r>
                  <a:rPr lang="en-CH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CH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CH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CH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/>
                <a:r>
                  <a:rPr lang="en-CH" dirty="0"/>
                  <a:t>If we standardize this by the degrees of </a:t>
                </a:r>
                <a:r>
                  <a:rPr lang="en-GB" dirty="0"/>
                  <a:t>freedom(e.g. divided by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GB" dirty="0"/>
                  <a:t>,</a:t>
                </a:r>
                <a:r>
                  <a:rPr lang="en-CH" dirty="0"/>
                  <a:t> we obtain the variance (</a:t>
                </a:r>
                <a14:m>
                  <m:oMath xmlns:m="http://schemas.openxmlformats.org/officeDocument/2006/math">
                    <m:r>
                      <a:rPr lang="en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H" baseline="30000" dirty="0"/>
                  <a:t>2</a:t>
                </a:r>
                <a:r>
                  <a:rPr lang="en-CH" baseline="-25000" dirty="0"/>
                  <a:t>x</a:t>
                </a:r>
                <a:r>
                  <a:rPr lang="en-CH" dirty="0"/>
                  <a:t>) of our sample.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E8F15D-2BF2-174B-903E-0CC5BF81AC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3"/>
                <a:stretch>
                  <a:fillRect l="-2169" t="-2907" r="-964" b="-1191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62B2A33-8F88-D94A-B08A-286A5A1BA4B6}"/>
              </a:ext>
            </a:extLst>
          </p:cNvPr>
          <p:cNvSpPr txBox="1"/>
          <p:nvPr/>
        </p:nvSpPr>
        <p:spPr>
          <a:xfrm>
            <a:off x="11291170" y="350020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2.6</a:t>
            </a:r>
          </a:p>
        </p:txBody>
      </p:sp>
    </p:spTree>
    <p:extLst>
      <p:ext uri="{BB962C8B-B14F-4D97-AF65-F5344CB8AC3E}">
        <p14:creationId xmlns:p14="http://schemas.microsoft.com/office/powerpoint/2010/main" val="292913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23B4-7819-E241-805A-AE717249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How can we compare two means?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DEB2B-BFF2-194C-AD76-8F44E7EC7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CH" dirty="0"/>
              <a:t>Your data consists of two independent groups where the same response variable was measured.</a:t>
            </a:r>
          </a:p>
          <a:p>
            <a:r>
              <a:rPr lang="en-CH" dirty="0"/>
              <a:t>Do you want to tell whether the mean of the two groups differ.</a:t>
            </a:r>
          </a:p>
          <a:p>
            <a:r>
              <a:rPr lang="en-CH" dirty="0"/>
              <a:t>You might want to do a two sample t test.</a:t>
            </a:r>
          </a:p>
          <a:p>
            <a:r>
              <a:rPr lang="en-CH" dirty="0"/>
              <a:t>Your data must be normally distributed, and variation is homogeneous.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773CB-BED0-9348-9823-397124640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75644"/>
            <a:ext cx="5664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3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23B4-7819-E241-805A-AE717249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Ozone levels at two different locations of a city.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DEB2B-BFF2-194C-AD76-8F44E7EC7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CH" dirty="0"/>
              <a:t>Researchers wondered whether ozone levels differed between gardens at the east and west of the city.</a:t>
            </a:r>
          </a:p>
          <a:p>
            <a:r>
              <a:rPr lang="en-CH" dirty="0"/>
              <a:t>First, lets visualize our data:</a:t>
            </a:r>
          </a:p>
          <a:p>
            <a:pPr marL="0" indent="0">
              <a:buNone/>
            </a:pPr>
            <a:r>
              <a:rPr lang="en-GB" sz="2000" dirty="0" err="1">
                <a:latin typeface="Monaco" pitchFamily="2" charset="77"/>
              </a:rPr>
              <a:t>ggplot</a:t>
            </a:r>
            <a:r>
              <a:rPr lang="en-GB" sz="2000" dirty="0">
                <a:latin typeface="Monaco" pitchFamily="2" charset="77"/>
              </a:rPr>
              <a:t>(data = garden,</a:t>
            </a:r>
          </a:p>
          <a:p>
            <a:pPr marL="0" indent="0">
              <a:buNone/>
            </a:pPr>
            <a:r>
              <a:rPr lang="en-GB" sz="2000" dirty="0">
                <a:latin typeface="Monaco" pitchFamily="2" charset="77"/>
              </a:rPr>
              <a:t>      </a:t>
            </a:r>
            <a:r>
              <a:rPr lang="en-GB" sz="2000" dirty="0" err="1">
                <a:latin typeface="Monaco" pitchFamily="2" charset="77"/>
              </a:rPr>
              <a:t>aes</a:t>
            </a:r>
            <a:r>
              <a:rPr lang="en-GB" sz="2000" dirty="0">
                <a:latin typeface="Monaco" pitchFamily="2" charset="77"/>
              </a:rPr>
              <a:t>(x = Ozone)) +</a:t>
            </a:r>
          </a:p>
          <a:p>
            <a:pPr marL="0" indent="0">
              <a:buNone/>
            </a:pPr>
            <a:r>
              <a:rPr lang="en-GB" sz="2000" dirty="0">
                <a:latin typeface="Monaco" pitchFamily="2" charset="77"/>
              </a:rPr>
              <a:t>  </a:t>
            </a:r>
            <a:r>
              <a:rPr lang="en-GB" sz="2000" dirty="0" err="1">
                <a:latin typeface="Monaco" pitchFamily="2" charset="77"/>
              </a:rPr>
              <a:t>geom_freqpoly</a:t>
            </a:r>
            <a:r>
              <a:rPr lang="en-GB" sz="2000" dirty="0">
                <a:latin typeface="Monaco" pitchFamily="2" charset="77"/>
              </a:rPr>
              <a:t>(bins = 4) +</a:t>
            </a:r>
          </a:p>
          <a:p>
            <a:pPr marL="0" indent="0">
              <a:buNone/>
            </a:pPr>
            <a:r>
              <a:rPr lang="en-GB" sz="2000" dirty="0" err="1">
                <a:latin typeface="Monaco" pitchFamily="2" charset="77"/>
              </a:rPr>
              <a:t>facet_wrap</a:t>
            </a:r>
            <a:r>
              <a:rPr lang="en-GB" sz="2000" dirty="0">
                <a:latin typeface="Monaco" pitchFamily="2" charset="77"/>
              </a:rPr>
              <a:t>(.~</a:t>
            </a:r>
            <a:r>
              <a:rPr lang="en-GB" sz="2000" dirty="0" err="1">
                <a:latin typeface="Monaco" pitchFamily="2" charset="77"/>
              </a:rPr>
              <a:t>Garden.location</a:t>
            </a:r>
            <a:r>
              <a:rPr lang="en-GB" sz="2000" dirty="0">
                <a:latin typeface="Monaco" pitchFamily="2" charset="77"/>
              </a:rPr>
              <a:t>)</a:t>
            </a:r>
          </a:p>
          <a:p>
            <a:pPr marL="0" indent="0">
              <a:buNone/>
            </a:pPr>
            <a:endParaRPr lang="en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9D3F31-03C2-684E-A96F-E5E6B96E6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285" y="1690688"/>
            <a:ext cx="6217715" cy="43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53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1604</Words>
  <Application>Microsoft Macintosh PowerPoint</Application>
  <PresentationFormat>Widescreen</PresentationFormat>
  <Paragraphs>212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Helvetica</vt:lpstr>
      <vt:lpstr>Monaco</vt:lpstr>
      <vt:lpstr>Office Theme</vt:lpstr>
      <vt:lpstr>Short introduction to statistical inference in R</vt:lpstr>
      <vt:lpstr>Null hypothesis and statistical significance</vt:lpstr>
      <vt:lpstr>Why do we reject the null hypothesis if p &lt; 0.05 (Type-I error rate)</vt:lpstr>
      <vt:lpstr>Statistical inference</vt:lpstr>
      <vt:lpstr>Mean: the simplest model on your data.</vt:lpstr>
      <vt:lpstr>Mean: the simplest model on your data.</vt:lpstr>
      <vt:lpstr>Mean: the simplest model on your data.</vt:lpstr>
      <vt:lpstr>How can we compare two means?</vt:lpstr>
      <vt:lpstr>Ozone levels at two different locations of a city.</vt:lpstr>
      <vt:lpstr>Ozone levels at two different locations of a city.</vt:lpstr>
      <vt:lpstr>Ozone levels at two different locations of a city.</vt:lpstr>
      <vt:lpstr>Ozone levels at two different locations of a city.</vt:lpstr>
      <vt:lpstr>Ozone levels at two different locations of a city.</vt:lpstr>
      <vt:lpstr>Exercise</vt:lpstr>
      <vt:lpstr>How can you compare more than two means?</vt:lpstr>
      <vt:lpstr>One-way analaysis of variance (ANOVA)</vt:lpstr>
      <vt:lpstr>One-way analaysis of variance (ANOVA)</vt:lpstr>
      <vt:lpstr>One-way ANOVA - Partitioning the variance</vt:lpstr>
      <vt:lpstr>One-way ANOVA - Partitioning the variance</vt:lpstr>
      <vt:lpstr>One-way ANOVA - Partitioning the variance</vt:lpstr>
      <vt:lpstr>One-way ANOVA table</vt:lpstr>
      <vt:lpstr>One-way analaysis of variance (ANOVA)</vt:lpstr>
      <vt:lpstr>One-way analaysis of variance (ANOVA)</vt:lpstr>
      <vt:lpstr>One-way analaysis of variance (ANOVA)</vt:lpstr>
      <vt:lpstr>One-way analaysis of variance (ANOVA)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introduction to statistical inference in R</dc:title>
  <dc:creator>Alfonso Rojas Mora</dc:creator>
  <cp:lastModifiedBy>Alfonso Rojas Mora</cp:lastModifiedBy>
  <cp:revision>12</cp:revision>
  <dcterms:created xsi:type="dcterms:W3CDTF">2021-04-18T17:23:56Z</dcterms:created>
  <dcterms:modified xsi:type="dcterms:W3CDTF">2021-04-19T14:50:44Z</dcterms:modified>
</cp:coreProperties>
</file>