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handoutMasterIdLst>
    <p:handoutMasterId r:id="rId3"/>
  </p:handoutMasterIdLst>
  <p:sldIdLst>
    <p:sldId id="256" r:id="rId2"/>
  </p:sldIdLst>
  <p:sldSz cx="36576000" cy="43891200"/>
  <p:notesSz cx="9271000" cy="7010400"/>
  <p:defaultTextStyle>
    <a:defPPr>
      <a:defRPr lang="en-US"/>
    </a:defPPr>
    <a:lvl1pPr marL="0" algn="l" defTabSz="4694943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47472" algn="l" defTabSz="4694943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694943" algn="l" defTabSz="4694943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42416" algn="l" defTabSz="4694943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389888" algn="l" defTabSz="4694943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37359" algn="l" defTabSz="4694943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084831" algn="l" defTabSz="4694943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32302" algn="l" defTabSz="4694943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779776" algn="l" defTabSz="4694943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36" autoAdjust="0"/>
    <p:restoredTop sz="92494" autoAdjust="0"/>
  </p:normalViewPr>
  <p:slideViewPr>
    <p:cSldViewPr>
      <p:cViewPr>
        <p:scale>
          <a:sx n="25" d="100"/>
          <a:sy n="25" d="100"/>
        </p:scale>
        <p:origin x="2616" y="-1920"/>
      </p:cViewPr>
      <p:guideLst>
        <p:guide orient="horz" pos="13824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450" y="0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486B1-937D-405F-A6AC-172F1745009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450" y="6657975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782ED-C900-4B35-90DF-197A35EF2B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8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A276-D314-4B67-BBBE-3D9D108D231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0F3F-BF30-470A-AACA-DDBD126E8EE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9405" y="1757363"/>
            <a:ext cx="32917190" cy="73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405" y="10240963"/>
            <a:ext cx="32917190" cy="2896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9405" y="40681275"/>
            <a:ext cx="853319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A276-D314-4B67-BBBE-3D9D108D231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7405" y="40681275"/>
            <a:ext cx="1158119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3405" y="40681275"/>
            <a:ext cx="853319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0F3F-BF30-470A-AACA-DDBD126E8EE9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alf.roja@gmail.co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Sabrina.stoeckli@imu.unibe.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10382830" y="5272729"/>
            <a:ext cx="25528843" cy="31491700"/>
          </a:xfrm>
          <a:prstGeom prst="roundRect">
            <a:avLst>
              <a:gd name="adj" fmla="val 418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55" tIns="46578" rIns="93155" bIns="46578" rtlCol="0" anchor="ctr"/>
          <a:lstStyle/>
          <a:p>
            <a:pPr algn="ctr"/>
            <a:endParaRPr lang="en-US" sz="11715"/>
          </a:p>
        </p:txBody>
      </p:sp>
      <p:sp>
        <p:nvSpPr>
          <p:cNvPr id="29" name="TextBox 28"/>
          <p:cNvSpPr txBox="1"/>
          <p:nvPr/>
        </p:nvSpPr>
        <p:spPr>
          <a:xfrm>
            <a:off x="10457144" y="5383506"/>
            <a:ext cx="25433056" cy="1017395"/>
          </a:xfrm>
          <a:prstGeom prst="rect">
            <a:avLst/>
          </a:prstGeom>
          <a:noFill/>
        </p:spPr>
        <p:txBody>
          <a:bodyPr wrap="square" lIns="93155" tIns="46578" rIns="93155" bIns="46578" rtlCol="0">
            <a:spAutoFit/>
          </a:bodyPr>
          <a:lstStyle/>
          <a:p>
            <a:pPr algn="ctr"/>
            <a:r>
              <a:rPr lang="en-US" sz="6000" b="1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rial" pitchFamily="34" charset="0"/>
              </a:rPr>
              <a:t>Results</a:t>
            </a:r>
            <a:endParaRPr lang="en-US" sz="6000" b="1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132" y="609602"/>
            <a:ext cx="35247542" cy="430115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55" tIns="46578" rIns="93155" bIns="46578" rtlCol="0" anchor="ctr"/>
          <a:lstStyle/>
          <a:p>
            <a:pPr algn="ctr"/>
            <a:endParaRPr lang="en-US" sz="11715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9028" y="5246873"/>
            <a:ext cx="9085544" cy="15352433"/>
          </a:xfrm>
          <a:prstGeom prst="roundRect">
            <a:avLst>
              <a:gd name="adj" fmla="val 1172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55" tIns="46578" rIns="93155" bIns="46578" rtlCol="0" anchor="ctr"/>
          <a:lstStyle/>
          <a:p>
            <a:pPr algn="ctr"/>
            <a:endParaRPr lang="en-US" sz="11715"/>
          </a:p>
        </p:txBody>
      </p:sp>
      <p:sp>
        <p:nvSpPr>
          <p:cNvPr id="34" name="Rounded Rectangle 33"/>
          <p:cNvSpPr/>
          <p:nvPr/>
        </p:nvSpPr>
        <p:spPr>
          <a:xfrm>
            <a:off x="593424" y="21031200"/>
            <a:ext cx="9131148" cy="11890200"/>
          </a:xfrm>
          <a:prstGeom prst="roundRect">
            <a:avLst>
              <a:gd name="adj" fmla="val 1172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55" tIns="46578" rIns="93155" bIns="46578" rtlCol="0" anchor="ctr"/>
          <a:lstStyle/>
          <a:p>
            <a:pPr algn="ctr"/>
            <a:endParaRPr lang="en-US" sz="11715"/>
          </a:p>
        </p:txBody>
      </p:sp>
      <p:sp>
        <p:nvSpPr>
          <p:cNvPr id="30" name="TextBox 29"/>
          <p:cNvSpPr txBox="1"/>
          <p:nvPr/>
        </p:nvSpPr>
        <p:spPr>
          <a:xfrm>
            <a:off x="10599691" y="6596091"/>
            <a:ext cx="24833310" cy="5387823"/>
          </a:xfrm>
          <a:prstGeom prst="rect">
            <a:avLst/>
          </a:prstGeom>
          <a:noFill/>
        </p:spPr>
        <p:txBody>
          <a:bodyPr wrap="square" lIns="93155" tIns="46578" rIns="93155" bIns="46578" rtlCol="0">
            <a:spAutoFit/>
          </a:bodyPr>
          <a:lstStyle/>
          <a:p>
            <a:pPr algn="just"/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Linear </a:t>
            </a:r>
            <a:r>
              <a:rPr lang="en-US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mixed models </a:t>
            </a:r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for the six fertility indicators (</a:t>
            </a:r>
            <a:r>
              <a:rPr lang="en-US" sz="48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MOTILITY, PC100%, PC15%, PC10%, PC5%, </a:t>
            </a:r>
            <a:r>
              <a:rPr lang="en-US" sz="48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Cloacal_Protuberance</a:t>
            </a:r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) with TREATMENT, INFECTION_STATE and their interaction as predictors, and ID as random effect. </a:t>
            </a:r>
          </a:p>
          <a:p>
            <a:pPr algn="just"/>
            <a:endParaRPr lang="en-US" sz="50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algn="just"/>
            <a:endParaRPr lang="en-US" sz="5000" dirty="0" smtClean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algn="just"/>
            <a:endParaRPr lang="en-US" sz="4400" dirty="0">
              <a:solidFill>
                <a:schemeClr val="bg1">
                  <a:lumMod val="50000"/>
                </a:schemeClr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algn="just"/>
            <a:endParaRPr lang="en-US" sz="50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36413" y="5410200"/>
            <a:ext cx="4036940" cy="1017395"/>
          </a:xfrm>
          <a:prstGeom prst="rect">
            <a:avLst/>
          </a:prstGeom>
          <a:noFill/>
        </p:spPr>
        <p:txBody>
          <a:bodyPr wrap="none" lIns="93155" tIns="46578" rIns="93155" bIns="46578" rtlCol="0">
            <a:spAutoFit/>
          </a:bodyPr>
          <a:lstStyle/>
          <a:p>
            <a:r>
              <a:rPr lang="en-US" sz="60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71600" y="6713630"/>
            <a:ext cx="7739682" cy="13543902"/>
          </a:xfrm>
          <a:prstGeom prst="rect">
            <a:avLst/>
          </a:prstGeom>
          <a:noFill/>
        </p:spPr>
        <p:txBody>
          <a:bodyPr wrap="square" lIns="93155" tIns="46578" rIns="93155" bIns="46578" rtlCol="0">
            <a:spAutoFit/>
          </a:bodyPr>
          <a:lstStyle/>
          <a:p>
            <a:pPr algn="just"/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Parasites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are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unavoidable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natural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enemies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of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all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organisms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,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being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costly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to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their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hosts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. 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Due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to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the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trade-off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between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defense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against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parasites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and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bodily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functions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,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it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is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expected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that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parasitism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causes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shortened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lifespans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and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lowered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fertility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.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Sperm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production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is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deemed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to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incur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in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small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costs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,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but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recent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research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suggest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that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sperm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is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more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costly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than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initially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thought</a:t>
            </a:r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.</a:t>
            </a:r>
          </a:p>
          <a:p>
            <a:pPr algn="just"/>
            <a:endParaRPr lang="de-CH" sz="24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algn="just"/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This </a:t>
            </a:r>
            <a:r>
              <a:rPr lang="de-CH" sz="5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research</a:t>
            </a:r>
            <a:r>
              <a:rPr lang="de-CH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b="1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tests</a:t>
            </a:r>
            <a:r>
              <a:rPr lang="de-CH" sz="5000" b="1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b="1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whether</a:t>
            </a:r>
            <a:r>
              <a:rPr lang="de-CH" sz="5000" b="1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b="1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costs</a:t>
            </a:r>
            <a:r>
              <a:rPr lang="de-CH" sz="5000" b="1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b="1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of</a:t>
            </a:r>
            <a:r>
              <a:rPr lang="de-CH" sz="5000" b="1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b="1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parasitims</a:t>
            </a:r>
            <a:r>
              <a:rPr lang="de-CH" sz="5000" b="1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5000" b="1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affect</a:t>
            </a:r>
            <a:r>
              <a:rPr lang="de-CH" sz="5000" b="1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male </a:t>
            </a:r>
            <a:r>
              <a:rPr lang="de-CH" sz="5000" b="1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fertility</a:t>
            </a:r>
            <a:r>
              <a:rPr lang="de-CH" sz="5000" b="1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.</a:t>
            </a:r>
            <a:endParaRPr lang="en-US" sz="5000" b="1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0685" y="21412200"/>
            <a:ext cx="3703515" cy="1017395"/>
          </a:xfrm>
          <a:prstGeom prst="rect">
            <a:avLst/>
          </a:prstGeom>
          <a:noFill/>
        </p:spPr>
        <p:txBody>
          <a:bodyPr wrap="none" lIns="93155" tIns="46578" rIns="93155" bIns="46578" rtlCol="0">
            <a:spAutoFit/>
          </a:bodyPr>
          <a:lstStyle/>
          <a:p>
            <a:r>
              <a:rPr lang="en-US" sz="6000" b="1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rial" pitchFamily="34" charset="0"/>
              </a:rPr>
              <a:t>Experiment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70591" y="25422192"/>
            <a:ext cx="1607343" cy="863507"/>
          </a:xfrm>
          <a:prstGeom prst="rect">
            <a:avLst/>
          </a:prstGeom>
          <a:noFill/>
        </p:spPr>
        <p:txBody>
          <a:bodyPr wrap="square" lIns="93155" tIns="46578" rIns="93155" bIns="46578" rtlCol="0">
            <a:spAutoFit/>
          </a:bodyPr>
          <a:lstStyle/>
          <a:p>
            <a:pPr algn="just"/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n=30</a:t>
            </a:r>
            <a:endParaRPr lang="en-US" sz="50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6618" y="381000"/>
            <a:ext cx="35113582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800" b="1" dirty="0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Do </a:t>
            </a:r>
            <a:r>
              <a:rPr lang="de-CH" sz="8800" b="1" dirty="0" err="1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parasites</a:t>
            </a:r>
            <a:r>
              <a:rPr lang="de-CH" sz="8800" b="1" dirty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8800" b="1" dirty="0" err="1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affect</a:t>
            </a:r>
            <a:r>
              <a:rPr lang="de-CH" sz="8800" b="1" dirty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male </a:t>
            </a:r>
            <a:r>
              <a:rPr lang="de-CH" sz="8800" b="1" dirty="0" err="1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fertility</a:t>
            </a:r>
            <a:r>
              <a:rPr lang="de-CH" sz="8800" b="1" dirty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in a </a:t>
            </a:r>
            <a:r>
              <a:rPr lang="de-CH" sz="8800" b="1" dirty="0" err="1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common</a:t>
            </a:r>
            <a:r>
              <a:rPr lang="de-CH" sz="8800" b="1" dirty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  <a:r>
              <a:rPr lang="de-CH" sz="8800" b="1" dirty="0" err="1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bird</a:t>
            </a:r>
            <a:r>
              <a:rPr lang="de-CH" sz="8800" b="1" dirty="0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?</a:t>
            </a:r>
            <a:endParaRPr lang="en-US" sz="8800" b="1" dirty="0">
              <a:solidFill>
                <a:schemeClr val="tx1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8" name="Rectangle 4"/>
          <p:cNvSpPr/>
          <p:nvPr/>
        </p:nvSpPr>
        <p:spPr>
          <a:xfrm>
            <a:off x="789196" y="2590800"/>
            <a:ext cx="34988519" cy="229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0" dirty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Sabrina </a:t>
            </a:r>
            <a:r>
              <a:rPr lang="en-US" sz="5200" dirty="0" err="1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Stöckli</a:t>
            </a:r>
            <a:r>
              <a:rPr lang="en-US" sz="5200" baseline="30000" dirty="0" err="1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</a:t>
            </a:r>
            <a:r>
              <a:rPr lang="en-US" sz="5200" baseline="30000" dirty="0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,</a:t>
            </a:r>
            <a:r>
              <a:rPr lang="en-US" sz="5200" dirty="0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, Alfonso Rojas </a:t>
            </a:r>
            <a:r>
              <a:rPr lang="en-US" sz="5200" dirty="0" err="1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Mora</a:t>
            </a:r>
            <a:r>
              <a:rPr lang="en-US" sz="5200" baseline="30000" dirty="0" err="1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b</a:t>
            </a:r>
            <a:endParaRPr lang="de-CH" sz="5200" dirty="0">
              <a:solidFill>
                <a:schemeClr val="tx1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algn="ctr"/>
            <a:r>
              <a:rPr lang="en-US" sz="5200" baseline="30000" dirty="0" err="1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</a:t>
            </a:r>
            <a:r>
              <a:rPr lang="en-US" sz="5200" dirty="0" err="1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University</a:t>
            </a:r>
            <a:r>
              <a:rPr lang="en-US" sz="5200" dirty="0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of Bern, </a:t>
            </a:r>
            <a:r>
              <a:rPr lang="en-US" sz="5200" baseline="30000" dirty="0" err="1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b</a:t>
            </a:r>
            <a:r>
              <a:rPr lang="en-US" sz="5200" dirty="0" err="1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University</a:t>
            </a:r>
            <a:r>
              <a:rPr lang="en-US" sz="5200" dirty="0" smtClean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of Neuchâtel </a:t>
            </a:r>
            <a:endParaRPr lang="en-US" sz="5200" dirty="0">
              <a:solidFill>
                <a:schemeClr val="tx1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pic>
        <p:nvPicPr>
          <p:cNvPr id="15" name="Picture 2" descr="Aviary, bird, finch, small, sparrow, wagtail, wre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506289"/>
            <a:ext cx="1915763" cy="191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asite isolated icon simple element from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7" t="10216" r="16833" b="26080"/>
          <a:stretch/>
        </p:blipFill>
        <p:spPr bwMode="auto">
          <a:xfrm>
            <a:off x="8396234" y="25954642"/>
            <a:ext cx="1275884" cy="1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viary, bird, finch, small, sparrow, wagtail, wre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518" y="23497604"/>
            <a:ext cx="1915763" cy="191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>
            <a:off x="4852949" y="23550864"/>
            <a:ext cx="23851" cy="9138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38"/>
          <p:cNvSpPr txBox="1"/>
          <p:nvPr/>
        </p:nvSpPr>
        <p:spPr>
          <a:xfrm>
            <a:off x="7349727" y="25362613"/>
            <a:ext cx="1607343" cy="863507"/>
          </a:xfrm>
          <a:prstGeom prst="rect">
            <a:avLst/>
          </a:prstGeom>
          <a:noFill/>
        </p:spPr>
        <p:txBody>
          <a:bodyPr wrap="square" lIns="93155" tIns="46578" rIns="93155" bIns="46578" rtlCol="0">
            <a:spAutoFit/>
          </a:bodyPr>
          <a:lstStyle/>
          <a:p>
            <a:pPr algn="just"/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n=30</a:t>
            </a:r>
            <a:endParaRPr lang="en-US" sz="50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24" name="TextBox 38"/>
          <p:cNvSpPr txBox="1"/>
          <p:nvPr/>
        </p:nvSpPr>
        <p:spPr>
          <a:xfrm>
            <a:off x="3886200" y="24374685"/>
            <a:ext cx="2241765" cy="863507"/>
          </a:xfrm>
          <a:prstGeom prst="rect">
            <a:avLst/>
          </a:prstGeom>
          <a:solidFill>
            <a:schemeClr val="bg1"/>
          </a:solidFill>
        </p:spPr>
        <p:txBody>
          <a:bodyPr wrap="square" lIns="93155" tIns="46578" rIns="93155" bIns="46578" rtlCol="0">
            <a:spAutoFit/>
          </a:bodyPr>
          <a:lstStyle/>
          <a:p>
            <a:pPr algn="ctr"/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Day 0</a:t>
            </a:r>
            <a:endParaRPr lang="en-US" sz="50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3886200" y="27949523"/>
            <a:ext cx="2241765" cy="863507"/>
          </a:xfrm>
          <a:prstGeom prst="rect">
            <a:avLst/>
          </a:prstGeom>
          <a:solidFill>
            <a:schemeClr val="bg1"/>
          </a:solidFill>
        </p:spPr>
        <p:txBody>
          <a:bodyPr wrap="square" lIns="93155" tIns="46578" rIns="93155" bIns="46578" rtlCol="0">
            <a:spAutoFit/>
          </a:bodyPr>
          <a:lstStyle/>
          <a:p>
            <a:pPr algn="ctr"/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Day 9</a:t>
            </a:r>
            <a:endParaRPr lang="en-US" sz="50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1" name="TextBox 38"/>
          <p:cNvSpPr txBox="1"/>
          <p:nvPr/>
        </p:nvSpPr>
        <p:spPr>
          <a:xfrm>
            <a:off x="3888145" y="30695042"/>
            <a:ext cx="2241765" cy="863507"/>
          </a:xfrm>
          <a:prstGeom prst="rect">
            <a:avLst/>
          </a:prstGeom>
          <a:solidFill>
            <a:schemeClr val="bg1"/>
          </a:solidFill>
        </p:spPr>
        <p:txBody>
          <a:bodyPr wrap="square" lIns="93155" tIns="46578" rIns="93155" bIns="46578" rtlCol="0">
            <a:spAutoFit/>
          </a:bodyPr>
          <a:lstStyle/>
          <a:p>
            <a:pPr algn="ctr"/>
            <a:r>
              <a:rPr lang="de-CH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Day 18</a:t>
            </a:r>
            <a:endParaRPr lang="en-US" sz="50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3074973" y="27089767"/>
            <a:ext cx="354027" cy="1924238"/>
          </a:xfrm>
          <a:custGeom>
            <a:avLst/>
            <a:gdLst>
              <a:gd name="connsiteX0" fmla="*/ 0 w 721895"/>
              <a:gd name="connsiteY0" fmla="*/ 2611381 h 2900139"/>
              <a:gd name="connsiteX1" fmla="*/ 336884 w 721895"/>
              <a:gd name="connsiteY1" fmla="*/ 2900139 h 2900139"/>
              <a:gd name="connsiteX2" fmla="*/ 529390 w 721895"/>
              <a:gd name="connsiteY2" fmla="*/ 2852013 h 2900139"/>
              <a:gd name="connsiteX3" fmla="*/ 673769 w 721895"/>
              <a:gd name="connsiteY3" fmla="*/ 2755760 h 2900139"/>
              <a:gd name="connsiteX4" fmla="*/ 721895 w 721895"/>
              <a:gd name="connsiteY4" fmla="*/ 2611381 h 2900139"/>
              <a:gd name="connsiteX5" fmla="*/ 673769 w 721895"/>
              <a:gd name="connsiteY5" fmla="*/ 1696981 h 2900139"/>
              <a:gd name="connsiteX6" fmla="*/ 577516 w 721895"/>
              <a:gd name="connsiteY6" fmla="*/ 1408223 h 2900139"/>
              <a:gd name="connsiteX7" fmla="*/ 529390 w 721895"/>
              <a:gd name="connsiteY7" fmla="*/ 1263844 h 2900139"/>
              <a:gd name="connsiteX8" fmla="*/ 385011 w 721895"/>
              <a:gd name="connsiteY8" fmla="*/ 830707 h 2900139"/>
              <a:gd name="connsiteX9" fmla="*/ 336884 w 721895"/>
              <a:gd name="connsiteY9" fmla="*/ 686328 h 2900139"/>
              <a:gd name="connsiteX10" fmla="*/ 288758 w 721895"/>
              <a:gd name="connsiteY10" fmla="*/ 493823 h 2900139"/>
              <a:gd name="connsiteX11" fmla="*/ 529390 w 721895"/>
              <a:gd name="connsiteY11" fmla="*/ 301318 h 2900139"/>
              <a:gd name="connsiteX12" fmla="*/ 240632 w 721895"/>
              <a:gd name="connsiteY12" fmla="*/ 205065 h 2900139"/>
              <a:gd name="connsiteX13" fmla="*/ 529390 w 721895"/>
              <a:gd name="connsiteY13" fmla="*/ 156939 h 2900139"/>
              <a:gd name="connsiteX14" fmla="*/ 625642 w 721895"/>
              <a:gd name="connsiteY14" fmla="*/ 12560 h 2900139"/>
              <a:gd name="connsiteX15" fmla="*/ 288758 w 721895"/>
              <a:gd name="connsiteY15" fmla="*/ 60686 h 2900139"/>
              <a:gd name="connsiteX16" fmla="*/ 240632 w 721895"/>
              <a:gd name="connsiteY16" fmla="*/ 60686 h 290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1895" h="2900139">
                <a:moveTo>
                  <a:pt x="0" y="2611381"/>
                </a:moveTo>
                <a:cubicBezTo>
                  <a:pt x="93618" y="2728404"/>
                  <a:pt x="159545" y="2900139"/>
                  <a:pt x="336884" y="2900139"/>
                </a:cubicBezTo>
                <a:cubicBezTo>
                  <a:pt x="403028" y="2900139"/>
                  <a:pt x="465221" y="2868055"/>
                  <a:pt x="529390" y="2852013"/>
                </a:cubicBezTo>
                <a:cubicBezTo>
                  <a:pt x="577516" y="2819929"/>
                  <a:pt x="637636" y="2800926"/>
                  <a:pt x="673769" y="2755760"/>
                </a:cubicBezTo>
                <a:cubicBezTo>
                  <a:pt x="705459" y="2716147"/>
                  <a:pt x="721895" y="2662111"/>
                  <a:pt x="721895" y="2611381"/>
                </a:cubicBezTo>
                <a:cubicBezTo>
                  <a:pt x="721895" y="2306159"/>
                  <a:pt x="710135" y="2000029"/>
                  <a:pt x="673769" y="1696981"/>
                </a:cubicBezTo>
                <a:cubicBezTo>
                  <a:pt x="661681" y="1596244"/>
                  <a:pt x="609600" y="1504476"/>
                  <a:pt x="577516" y="1408223"/>
                </a:cubicBezTo>
                <a:lnTo>
                  <a:pt x="529390" y="1263844"/>
                </a:lnTo>
                <a:lnTo>
                  <a:pt x="385011" y="830707"/>
                </a:lnTo>
                <a:cubicBezTo>
                  <a:pt x="368969" y="782581"/>
                  <a:pt x="349188" y="735543"/>
                  <a:pt x="336884" y="686328"/>
                </a:cubicBezTo>
                <a:lnTo>
                  <a:pt x="288758" y="493823"/>
                </a:lnTo>
                <a:cubicBezTo>
                  <a:pt x="298521" y="490569"/>
                  <a:pt x="621048" y="415890"/>
                  <a:pt x="529390" y="301318"/>
                </a:cubicBezTo>
                <a:cubicBezTo>
                  <a:pt x="466009" y="222092"/>
                  <a:pt x="240632" y="205065"/>
                  <a:pt x="240632" y="205065"/>
                </a:cubicBezTo>
                <a:cubicBezTo>
                  <a:pt x="336885" y="189023"/>
                  <a:pt x="442111" y="200578"/>
                  <a:pt x="529390" y="156939"/>
                </a:cubicBezTo>
                <a:cubicBezTo>
                  <a:pt x="581124" y="131072"/>
                  <a:pt x="679346" y="34041"/>
                  <a:pt x="625642" y="12560"/>
                </a:cubicBezTo>
                <a:cubicBezTo>
                  <a:pt x="520321" y="-29569"/>
                  <a:pt x="401317" y="46616"/>
                  <a:pt x="288758" y="60686"/>
                </a:cubicBezTo>
                <a:cubicBezTo>
                  <a:pt x="272840" y="62676"/>
                  <a:pt x="256674" y="60686"/>
                  <a:pt x="240632" y="606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Freihandform 41"/>
          <p:cNvSpPr/>
          <p:nvPr/>
        </p:nvSpPr>
        <p:spPr>
          <a:xfrm>
            <a:off x="6324600" y="27089767"/>
            <a:ext cx="354027" cy="1924238"/>
          </a:xfrm>
          <a:custGeom>
            <a:avLst/>
            <a:gdLst>
              <a:gd name="connsiteX0" fmla="*/ 0 w 721895"/>
              <a:gd name="connsiteY0" fmla="*/ 2611381 h 2900139"/>
              <a:gd name="connsiteX1" fmla="*/ 336884 w 721895"/>
              <a:gd name="connsiteY1" fmla="*/ 2900139 h 2900139"/>
              <a:gd name="connsiteX2" fmla="*/ 529390 w 721895"/>
              <a:gd name="connsiteY2" fmla="*/ 2852013 h 2900139"/>
              <a:gd name="connsiteX3" fmla="*/ 673769 w 721895"/>
              <a:gd name="connsiteY3" fmla="*/ 2755760 h 2900139"/>
              <a:gd name="connsiteX4" fmla="*/ 721895 w 721895"/>
              <a:gd name="connsiteY4" fmla="*/ 2611381 h 2900139"/>
              <a:gd name="connsiteX5" fmla="*/ 673769 w 721895"/>
              <a:gd name="connsiteY5" fmla="*/ 1696981 h 2900139"/>
              <a:gd name="connsiteX6" fmla="*/ 577516 w 721895"/>
              <a:gd name="connsiteY6" fmla="*/ 1408223 h 2900139"/>
              <a:gd name="connsiteX7" fmla="*/ 529390 w 721895"/>
              <a:gd name="connsiteY7" fmla="*/ 1263844 h 2900139"/>
              <a:gd name="connsiteX8" fmla="*/ 385011 w 721895"/>
              <a:gd name="connsiteY8" fmla="*/ 830707 h 2900139"/>
              <a:gd name="connsiteX9" fmla="*/ 336884 w 721895"/>
              <a:gd name="connsiteY9" fmla="*/ 686328 h 2900139"/>
              <a:gd name="connsiteX10" fmla="*/ 288758 w 721895"/>
              <a:gd name="connsiteY10" fmla="*/ 493823 h 2900139"/>
              <a:gd name="connsiteX11" fmla="*/ 529390 w 721895"/>
              <a:gd name="connsiteY11" fmla="*/ 301318 h 2900139"/>
              <a:gd name="connsiteX12" fmla="*/ 240632 w 721895"/>
              <a:gd name="connsiteY12" fmla="*/ 205065 h 2900139"/>
              <a:gd name="connsiteX13" fmla="*/ 529390 w 721895"/>
              <a:gd name="connsiteY13" fmla="*/ 156939 h 2900139"/>
              <a:gd name="connsiteX14" fmla="*/ 625642 w 721895"/>
              <a:gd name="connsiteY14" fmla="*/ 12560 h 2900139"/>
              <a:gd name="connsiteX15" fmla="*/ 288758 w 721895"/>
              <a:gd name="connsiteY15" fmla="*/ 60686 h 2900139"/>
              <a:gd name="connsiteX16" fmla="*/ 240632 w 721895"/>
              <a:gd name="connsiteY16" fmla="*/ 60686 h 290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1895" h="2900139">
                <a:moveTo>
                  <a:pt x="0" y="2611381"/>
                </a:moveTo>
                <a:cubicBezTo>
                  <a:pt x="93618" y="2728404"/>
                  <a:pt x="159545" y="2900139"/>
                  <a:pt x="336884" y="2900139"/>
                </a:cubicBezTo>
                <a:cubicBezTo>
                  <a:pt x="403028" y="2900139"/>
                  <a:pt x="465221" y="2868055"/>
                  <a:pt x="529390" y="2852013"/>
                </a:cubicBezTo>
                <a:cubicBezTo>
                  <a:pt x="577516" y="2819929"/>
                  <a:pt x="637636" y="2800926"/>
                  <a:pt x="673769" y="2755760"/>
                </a:cubicBezTo>
                <a:cubicBezTo>
                  <a:pt x="705459" y="2716147"/>
                  <a:pt x="721895" y="2662111"/>
                  <a:pt x="721895" y="2611381"/>
                </a:cubicBezTo>
                <a:cubicBezTo>
                  <a:pt x="721895" y="2306159"/>
                  <a:pt x="710135" y="2000029"/>
                  <a:pt x="673769" y="1696981"/>
                </a:cubicBezTo>
                <a:cubicBezTo>
                  <a:pt x="661681" y="1596244"/>
                  <a:pt x="609600" y="1504476"/>
                  <a:pt x="577516" y="1408223"/>
                </a:cubicBezTo>
                <a:lnTo>
                  <a:pt x="529390" y="1263844"/>
                </a:lnTo>
                <a:lnTo>
                  <a:pt x="385011" y="830707"/>
                </a:lnTo>
                <a:cubicBezTo>
                  <a:pt x="368969" y="782581"/>
                  <a:pt x="349188" y="735543"/>
                  <a:pt x="336884" y="686328"/>
                </a:cubicBezTo>
                <a:lnTo>
                  <a:pt x="288758" y="493823"/>
                </a:lnTo>
                <a:cubicBezTo>
                  <a:pt x="298521" y="490569"/>
                  <a:pt x="621048" y="415890"/>
                  <a:pt x="529390" y="301318"/>
                </a:cubicBezTo>
                <a:cubicBezTo>
                  <a:pt x="466009" y="222092"/>
                  <a:pt x="240632" y="205065"/>
                  <a:pt x="240632" y="205065"/>
                </a:cubicBezTo>
                <a:cubicBezTo>
                  <a:pt x="336885" y="189023"/>
                  <a:pt x="442111" y="200578"/>
                  <a:pt x="529390" y="156939"/>
                </a:cubicBezTo>
                <a:cubicBezTo>
                  <a:pt x="581124" y="131072"/>
                  <a:pt x="679346" y="34041"/>
                  <a:pt x="625642" y="12560"/>
                </a:cubicBezTo>
                <a:cubicBezTo>
                  <a:pt x="520321" y="-29569"/>
                  <a:pt x="401317" y="46616"/>
                  <a:pt x="288758" y="60686"/>
                </a:cubicBezTo>
                <a:cubicBezTo>
                  <a:pt x="272840" y="62676"/>
                  <a:pt x="256674" y="60686"/>
                  <a:pt x="240632" y="606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Freihandform 44"/>
          <p:cNvSpPr/>
          <p:nvPr/>
        </p:nvSpPr>
        <p:spPr>
          <a:xfrm>
            <a:off x="3227373" y="23641529"/>
            <a:ext cx="354027" cy="1924238"/>
          </a:xfrm>
          <a:custGeom>
            <a:avLst/>
            <a:gdLst>
              <a:gd name="connsiteX0" fmla="*/ 0 w 721895"/>
              <a:gd name="connsiteY0" fmla="*/ 2611381 h 2900139"/>
              <a:gd name="connsiteX1" fmla="*/ 336884 w 721895"/>
              <a:gd name="connsiteY1" fmla="*/ 2900139 h 2900139"/>
              <a:gd name="connsiteX2" fmla="*/ 529390 w 721895"/>
              <a:gd name="connsiteY2" fmla="*/ 2852013 h 2900139"/>
              <a:gd name="connsiteX3" fmla="*/ 673769 w 721895"/>
              <a:gd name="connsiteY3" fmla="*/ 2755760 h 2900139"/>
              <a:gd name="connsiteX4" fmla="*/ 721895 w 721895"/>
              <a:gd name="connsiteY4" fmla="*/ 2611381 h 2900139"/>
              <a:gd name="connsiteX5" fmla="*/ 673769 w 721895"/>
              <a:gd name="connsiteY5" fmla="*/ 1696981 h 2900139"/>
              <a:gd name="connsiteX6" fmla="*/ 577516 w 721895"/>
              <a:gd name="connsiteY6" fmla="*/ 1408223 h 2900139"/>
              <a:gd name="connsiteX7" fmla="*/ 529390 w 721895"/>
              <a:gd name="connsiteY7" fmla="*/ 1263844 h 2900139"/>
              <a:gd name="connsiteX8" fmla="*/ 385011 w 721895"/>
              <a:gd name="connsiteY8" fmla="*/ 830707 h 2900139"/>
              <a:gd name="connsiteX9" fmla="*/ 336884 w 721895"/>
              <a:gd name="connsiteY9" fmla="*/ 686328 h 2900139"/>
              <a:gd name="connsiteX10" fmla="*/ 288758 w 721895"/>
              <a:gd name="connsiteY10" fmla="*/ 493823 h 2900139"/>
              <a:gd name="connsiteX11" fmla="*/ 529390 w 721895"/>
              <a:gd name="connsiteY11" fmla="*/ 301318 h 2900139"/>
              <a:gd name="connsiteX12" fmla="*/ 240632 w 721895"/>
              <a:gd name="connsiteY12" fmla="*/ 205065 h 2900139"/>
              <a:gd name="connsiteX13" fmla="*/ 529390 w 721895"/>
              <a:gd name="connsiteY13" fmla="*/ 156939 h 2900139"/>
              <a:gd name="connsiteX14" fmla="*/ 625642 w 721895"/>
              <a:gd name="connsiteY14" fmla="*/ 12560 h 2900139"/>
              <a:gd name="connsiteX15" fmla="*/ 288758 w 721895"/>
              <a:gd name="connsiteY15" fmla="*/ 60686 h 2900139"/>
              <a:gd name="connsiteX16" fmla="*/ 240632 w 721895"/>
              <a:gd name="connsiteY16" fmla="*/ 60686 h 290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1895" h="2900139">
                <a:moveTo>
                  <a:pt x="0" y="2611381"/>
                </a:moveTo>
                <a:cubicBezTo>
                  <a:pt x="93618" y="2728404"/>
                  <a:pt x="159545" y="2900139"/>
                  <a:pt x="336884" y="2900139"/>
                </a:cubicBezTo>
                <a:cubicBezTo>
                  <a:pt x="403028" y="2900139"/>
                  <a:pt x="465221" y="2868055"/>
                  <a:pt x="529390" y="2852013"/>
                </a:cubicBezTo>
                <a:cubicBezTo>
                  <a:pt x="577516" y="2819929"/>
                  <a:pt x="637636" y="2800926"/>
                  <a:pt x="673769" y="2755760"/>
                </a:cubicBezTo>
                <a:cubicBezTo>
                  <a:pt x="705459" y="2716147"/>
                  <a:pt x="721895" y="2662111"/>
                  <a:pt x="721895" y="2611381"/>
                </a:cubicBezTo>
                <a:cubicBezTo>
                  <a:pt x="721895" y="2306159"/>
                  <a:pt x="710135" y="2000029"/>
                  <a:pt x="673769" y="1696981"/>
                </a:cubicBezTo>
                <a:cubicBezTo>
                  <a:pt x="661681" y="1596244"/>
                  <a:pt x="609600" y="1504476"/>
                  <a:pt x="577516" y="1408223"/>
                </a:cubicBezTo>
                <a:lnTo>
                  <a:pt x="529390" y="1263844"/>
                </a:lnTo>
                <a:lnTo>
                  <a:pt x="385011" y="830707"/>
                </a:lnTo>
                <a:cubicBezTo>
                  <a:pt x="368969" y="782581"/>
                  <a:pt x="349188" y="735543"/>
                  <a:pt x="336884" y="686328"/>
                </a:cubicBezTo>
                <a:lnTo>
                  <a:pt x="288758" y="493823"/>
                </a:lnTo>
                <a:cubicBezTo>
                  <a:pt x="298521" y="490569"/>
                  <a:pt x="621048" y="415890"/>
                  <a:pt x="529390" y="301318"/>
                </a:cubicBezTo>
                <a:cubicBezTo>
                  <a:pt x="466009" y="222092"/>
                  <a:pt x="240632" y="205065"/>
                  <a:pt x="240632" y="205065"/>
                </a:cubicBezTo>
                <a:cubicBezTo>
                  <a:pt x="336885" y="189023"/>
                  <a:pt x="442111" y="200578"/>
                  <a:pt x="529390" y="156939"/>
                </a:cubicBezTo>
                <a:cubicBezTo>
                  <a:pt x="581124" y="131072"/>
                  <a:pt x="679346" y="34041"/>
                  <a:pt x="625642" y="12560"/>
                </a:cubicBezTo>
                <a:cubicBezTo>
                  <a:pt x="520321" y="-29569"/>
                  <a:pt x="401317" y="46616"/>
                  <a:pt x="288758" y="60686"/>
                </a:cubicBezTo>
                <a:cubicBezTo>
                  <a:pt x="272840" y="62676"/>
                  <a:pt x="256674" y="60686"/>
                  <a:pt x="240632" y="606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Freihandform 45"/>
          <p:cNvSpPr/>
          <p:nvPr/>
        </p:nvSpPr>
        <p:spPr>
          <a:xfrm>
            <a:off x="6477000" y="23641529"/>
            <a:ext cx="354027" cy="1924238"/>
          </a:xfrm>
          <a:custGeom>
            <a:avLst/>
            <a:gdLst>
              <a:gd name="connsiteX0" fmla="*/ 0 w 721895"/>
              <a:gd name="connsiteY0" fmla="*/ 2611381 h 2900139"/>
              <a:gd name="connsiteX1" fmla="*/ 336884 w 721895"/>
              <a:gd name="connsiteY1" fmla="*/ 2900139 h 2900139"/>
              <a:gd name="connsiteX2" fmla="*/ 529390 w 721895"/>
              <a:gd name="connsiteY2" fmla="*/ 2852013 h 2900139"/>
              <a:gd name="connsiteX3" fmla="*/ 673769 w 721895"/>
              <a:gd name="connsiteY3" fmla="*/ 2755760 h 2900139"/>
              <a:gd name="connsiteX4" fmla="*/ 721895 w 721895"/>
              <a:gd name="connsiteY4" fmla="*/ 2611381 h 2900139"/>
              <a:gd name="connsiteX5" fmla="*/ 673769 w 721895"/>
              <a:gd name="connsiteY5" fmla="*/ 1696981 h 2900139"/>
              <a:gd name="connsiteX6" fmla="*/ 577516 w 721895"/>
              <a:gd name="connsiteY6" fmla="*/ 1408223 h 2900139"/>
              <a:gd name="connsiteX7" fmla="*/ 529390 w 721895"/>
              <a:gd name="connsiteY7" fmla="*/ 1263844 h 2900139"/>
              <a:gd name="connsiteX8" fmla="*/ 385011 w 721895"/>
              <a:gd name="connsiteY8" fmla="*/ 830707 h 2900139"/>
              <a:gd name="connsiteX9" fmla="*/ 336884 w 721895"/>
              <a:gd name="connsiteY9" fmla="*/ 686328 h 2900139"/>
              <a:gd name="connsiteX10" fmla="*/ 288758 w 721895"/>
              <a:gd name="connsiteY10" fmla="*/ 493823 h 2900139"/>
              <a:gd name="connsiteX11" fmla="*/ 529390 w 721895"/>
              <a:gd name="connsiteY11" fmla="*/ 301318 h 2900139"/>
              <a:gd name="connsiteX12" fmla="*/ 240632 w 721895"/>
              <a:gd name="connsiteY12" fmla="*/ 205065 h 2900139"/>
              <a:gd name="connsiteX13" fmla="*/ 529390 w 721895"/>
              <a:gd name="connsiteY13" fmla="*/ 156939 h 2900139"/>
              <a:gd name="connsiteX14" fmla="*/ 625642 w 721895"/>
              <a:gd name="connsiteY14" fmla="*/ 12560 h 2900139"/>
              <a:gd name="connsiteX15" fmla="*/ 288758 w 721895"/>
              <a:gd name="connsiteY15" fmla="*/ 60686 h 2900139"/>
              <a:gd name="connsiteX16" fmla="*/ 240632 w 721895"/>
              <a:gd name="connsiteY16" fmla="*/ 60686 h 290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1895" h="2900139">
                <a:moveTo>
                  <a:pt x="0" y="2611381"/>
                </a:moveTo>
                <a:cubicBezTo>
                  <a:pt x="93618" y="2728404"/>
                  <a:pt x="159545" y="2900139"/>
                  <a:pt x="336884" y="2900139"/>
                </a:cubicBezTo>
                <a:cubicBezTo>
                  <a:pt x="403028" y="2900139"/>
                  <a:pt x="465221" y="2868055"/>
                  <a:pt x="529390" y="2852013"/>
                </a:cubicBezTo>
                <a:cubicBezTo>
                  <a:pt x="577516" y="2819929"/>
                  <a:pt x="637636" y="2800926"/>
                  <a:pt x="673769" y="2755760"/>
                </a:cubicBezTo>
                <a:cubicBezTo>
                  <a:pt x="705459" y="2716147"/>
                  <a:pt x="721895" y="2662111"/>
                  <a:pt x="721895" y="2611381"/>
                </a:cubicBezTo>
                <a:cubicBezTo>
                  <a:pt x="721895" y="2306159"/>
                  <a:pt x="710135" y="2000029"/>
                  <a:pt x="673769" y="1696981"/>
                </a:cubicBezTo>
                <a:cubicBezTo>
                  <a:pt x="661681" y="1596244"/>
                  <a:pt x="609600" y="1504476"/>
                  <a:pt x="577516" y="1408223"/>
                </a:cubicBezTo>
                <a:lnTo>
                  <a:pt x="529390" y="1263844"/>
                </a:lnTo>
                <a:lnTo>
                  <a:pt x="385011" y="830707"/>
                </a:lnTo>
                <a:cubicBezTo>
                  <a:pt x="368969" y="782581"/>
                  <a:pt x="349188" y="735543"/>
                  <a:pt x="336884" y="686328"/>
                </a:cubicBezTo>
                <a:lnTo>
                  <a:pt x="288758" y="493823"/>
                </a:lnTo>
                <a:cubicBezTo>
                  <a:pt x="298521" y="490569"/>
                  <a:pt x="621048" y="415890"/>
                  <a:pt x="529390" y="301318"/>
                </a:cubicBezTo>
                <a:cubicBezTo>
                  <a:pt x="466009" y="222092"/>
                  <a:pt x="240632" y="205065"/>
                  <a:pt x="240632" y="205065"/>
                </a:cubicBezTo>
                <a:cubicBezTo>
                  <a:pt x="336885" y="189023"/>
                  <a:pt x="442111" y="200578"/>
                  <a:pt x="529390" y="156939"/>
                </a:cubicBezTo>
                <a:cubicBezTo>
                  <a:pt x="581124" y="131072"/>
                  <a:pt x="679346" y="34041"/>
                  <a:pt x="625642" y="12560"/>
                </a:cubicBezTo>
                <a:cubicBezTo>
                  <a:pt x="520321" y="-29569"/>
                  <a:pt x="401317" y="46616"/>
                  <a:pt x="288758" y="60686"/>
                </a:cubicBezTo>
                <a:cubicBezTo>
                  <a:pt x="272840" y="62676"/>
                  <a:pt x="256674" y="60686"/>
                  <a:pt x="240632" y="606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Freihandform 46"/>
          <p:cNvSpPr/>
          <p:nvPr/>
        </p:nvSpPr>
        <p:spPr>
          <a:xfrm>
            <a:off x="3101946" y="30213967"/>
            <a:ext cx="354027" cy="1924238"/>
          </a:xfrm>
          <a:custGeom>
            <a:avLst/>
            <a:gdLst>
              <a:gd name="connsiteX0" fmla="*/ 0 w 721895"/>
              <a:gd name="connsiteY0" fmla="*/ 2611381 h 2900139"/>
              <a:gd name="connsiteX1" fmla="*/ 336884 w 721895"/>
              <a:gd name="connsiteY1" fmla="*/ 2900139 h 2900139"/>
              <a:gd name="connsiteX2" fmla="*/ 529390 w 721895"/>
              <a:gd name="connsiteY2" fmla="*/ 2852013 h 2900139"/>
              <a:gd name="connsiteX3" fmla="*/ 673769 w 721895"/>
              <a:gd name="connsiteY3" fmla="*/ 2755760 h 2900139"/>
              <a:gd name="connsiteX4" fmla="*/ 721895 w 721895"/>
              <a:gd name="connsiteY4" fmla="*/ 2611381 h 2900139"/>
              <a:gd name="connsiteX5" fmla="*/ 673769 w 721895"/>
              <a:gd name="connsiteY5" fmla="*/ 1696981 h 2900139"/>
              <a:gd name="connsiteX6" fmla="*/ 577516 w 721895"/>
              <a:gd name="connsiteY6" fmla="*/ 1408223 h 2900139"/>
              <a:gd name="connsiteX7" fmla="*/ 529390 w 721895"/>
              <a:gd name="connsiteY7" fmla="*/ 1263844 h 2900139"/>
              <a:gd name="connsiteX8" fmla="*/ 385011 w 721895"/>
              <a:gd name="connsiteY8" fmla="*/ 830707 h 2900139"/>
              <a:gd name="connsiteX9" fmla="*/ 336884 w 721895"/>
              <a:gd name="connsiteY9" fmla="*/ 686328 h 2900139"/>
              <a:gd name="connsiteX10" fmla="*/ 288758 w 721895"/>
              <a:gd name="connsiteY10" fmla="*/ 493823 h 2900139"/>
              <a:gd name="connsiteX11" fmla="*/ 529390 w 721895"/>
              <a:gd name="connsiteY11" fmla="*/ 301318 h 2900139"/>
              <a:gd name="connsiteX12" fmla="*/ 240632 w 721895"/>
              <a:gd name="connsiteY12" fmla="*/ 205065 h 2900139"/>
              <a:gd name="connsiteX13" fmla="*/ 529390 w 721895"/>
              <a:gd name="connsiteY13" fmla="*/ 156939 h 2900139"/>
              <a:gd name="connsiteX14" fmla="*/ 625642 w 721895"/>
              <a:gd name="connsiteY14" fmla="*/ 12560 h 2900139"/>
              <a:gd name="connsiteX15" fmla="*/ 288758 w 721895"/>
              <a:gd name="connsiteY15" fmla="*/ 60686 h 2900139"/>
              <a:gd name="connsiteX16" fmla="*/ 240632 w 721895"/>
              <a:gd name="connsiteY16" fmla="*/ 60686 h 290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1895" h="2900139">
                <a:moveTo>
                  <a:pt x="0" y="2611381"/>
                </a:moveTo>
                <a:cubicBezTo>
                  <a:pt x="93618" y="2728404"/>
                  <a:pt x="159545" y="2900139"/>
                  <a:pt x="336884" y="2900139"/>
                </a:cubicBezTo>
                <a:cubicBezTo>
                  <a:pt x="403028" y="2900139"/>
                  <a:pt x="465221" y="2868055"/>
                  <a:pt x="529390" y="2852013"/>
                </a:cubicBezTo>
                <a:cubicBezTo>
                  <a:pt x="577516" y="2819929"/>
                  <a:pt x="637636" y="2800926"/>
                  <a:pt x="673769" y="2755760"/>
                </a:cubicBezTo>
                <a:cubicBezTo>
                  <a:pt x="705459" y="2716147"/>
                  <a:pt x="721895" y="2662111"/>
                  <a:pt x="721895" y="2611381"/>
                </a:cubicBezTo>
                <a:cubicBezTo>
                  <a:pt x="721895" y="2306159"/>
                  <a:pt x="710135" y="2000029"/>
                  <a:pt x="673769" y="1696981"/>
                </a:cubicBezTo>
                <a:cubicBezTo>
                  <a:pt x="661681" y="1596244"/>
                  <a:pt x="609600" y="1504476"/>
                  <a:pt x="577516" y="1408223"/>
                </a:cubicBezTo>
                <a:lnTo>
                  <a:pt x="529390" y="1263844"/>
                </a:lnTo>
                <a:lnTo>
                  <a:pt x="385011" y="830707"/>
                </a:lnTo>
                <a:cubicBezTo>
                  <a:pt x="368969" y="782581"/>
                  <a:pt x="349188" y="735543"/>
                  <a:pt x="336884" y="686328"/>
                </a:cubicBezTo>
                <a:lnTo>
                  <a:pt x="288758" y="493823"/>
                </a:lnTo>
                <a:cubicBezTo>
                  <a:pt x="298521" y="490569"/>
                  <a:pt x="621048" y="415890"/>
                  <a:pt x="529390" y="301318"/>
                </a:cubicBezTo>
                <a:cubicBezTo>
                  <a:pt x="466009" y="222092"/>
                  <a:pt x="240632" y="205065"/>
                  <a:pt x="240632" y="205065"/>
                </a:cubicBezTo>
                <a:cubicBezTo>
                  <a:pt x="336885" y="189023"/>
                  <a:pt x="442111" y="200578"/>
                  <a:pt x="529390" y="156939"/>
                </a:cubicBezTo>
                <a:cubicBezTo>
                  <a:pt x="581124" y="131072"/>
                  <a:pt x="679346" y="34041"/>
                  <a:pt x="625642" y="12560"/>
                </a:cubicBezTo>
                <a:cubicBezTo>
                  <a:pt x="520321" y="-29569"/>
                  <a:pt x="401317" y="46616"/>
                  <a:pt x="288758" y="60686"/>
                </a:cubicBezTo>
                <a:cubicBezTo>
                  <a:pt x="272840" y="62676"/>
                  <a:pt x="256674" y="60686"/>
                  <a:pt x="240632" y="606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Freihandform 47"/>
          <p:cNvSpPr/>
          <p:nvPr/>
        </p:nvSpPr>
        <p:spPr>
          <a:xfrm>
            <a:off x="6351573" y="30213967"/>
            <a:ext cx="354027" cy="1924238"/>
          </a:xfrm>
          <a:custGeom>
            <a:avLst/>
            <a:gdLst>
              <a:gd name="connsiteX0" fmla="*/ 0 w 721895"/>
              <a:gd name="connsiteY0" fmla="*/ 2611381 h 2900139"/>
              <a:gd name="connsiteX1" fmla="*/ 336884 w 721895"/>
              <a:gd name="connsiteY1" fmla="*/ 2900139 h 2900139"/>
              <a:gd name="connsiteX2" fmla="*/ 529390 w 721895"/>
              <a:gd name="connsiteY2" fmla="*/ 2852013 h 2900139"/>
              <a:gd name="connsiteX3" fmla="*/ 673769 w 721895"/>
              <a:gd name="connsiteY3" fmla="*/ 2755760 h 2900139"/>
              <a:gd name="connsiteX4" fmla="*/ 721895 w 721895"/>
              <a:gd name="connsiteY4" fmla="*/ 2611381 h 2900139"/>
              <a:gd name="connsiteX5" fmla="*/ 673769 w 721895"/>
              <a:gd name="connsiteY5" fmla="*/ 1696981 h 2900139"/>
              <a:gd name="connsiteX6" fmla="*/ 577516 w 721895"/>
              <a:gd name="connsiteY6" fmla="*/ 1408223 h 2900139"/>
              <a:gd name="connsiteX7" fmla="*/ 529390 w 721895"/>
              <a:gd name="connsiteY7" fmla="*/ 1263844 h 2900139"/>
              <a:gd name="connsiteX8" fmla="*/ 385011 w 721895"/>
              <a:gd name="connsiteY8" fmla="*/ 830707 h 2900139"/>
              <a:gd name="connsiteX9" fmla="*/ 336884 w 721895"/>
              <a:gd name="connsiteY9" fmla="*/ 686328 h 2900139"/>
              <a:gd name="connsiteX10" fmla="*/ 288758 w 721895"/>
              <a:gd name="connsiteY10" fmla="*/ 493823 h 2900139"/>
              <a:gd name="connsiteX11" fmla="*/ 529390 w 721895"/>
              <a:gd name="connsiteY11" fmla="*/ 301318 h 2900139"/>
              <a:gd name="connsiteX12" fmla="*/ 240632 w 721895"/>
              <a:gd name="connsiteY12" fmla="*/ 205065 h 2900139"/>
              <a:gd name="connsiteX13" fmla="*/ 529390 w 721895"/>
              <a:gd name="connsiteY13" fmla="*/ 156939 h 2900139"/>
              <a:gd name="connsiteX14" fmla="*/ 625642 w 721895"/>
              <a:gd name="connsiteY14" fmla="*/ 12560 h 2900139"/>
              <a:gd name="connsiteX15" fmla="*/ 288758 w 721895"/>
              <a:gd name="connsiteY15" fmla="*/ 60686 h 2900139"/>
              <a:gd name="connsiteX16" fmla="*/ 240632 w 721895"/>
              <a:gd name="connsiteY16" fmla="*/ 60686 h 290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1895" h="2900139">
                <a:moveTo>
                  <a:pt x="0" y="2611381"/>
                </a:moveTo>
                <a:cubicBezTo>
                  <a:pt x="93618" y="2728404"/>
                  <a:pt x="159545" y="2900139"/>
                  <a:pt x="336884" y="2900139"/>
                </a:cubicBezTo>
                <a:cubicBezTo>
                  <a:pt x="403028" y="2900139"/>
                  <a:pt x="465221" y="2868055"/>
                  <a:pt x="529390" y="2852013"/>
                </a:cubicBezTo>
                <a:cubicBezTo>
                  <a:pt x="577516" y="2819929"/>
                  <a:pt x="637636" y="2800926"/>
                  <a:pt x="673769" y="2755760"/>
                </a:cubicBezTo>
                <a:cubicBezTo>
                  <a:pt x="705459" y="2716147"/>
                  <a:pt x="721895" y="2662111"/>
                  <a:pt x="721895" y="2611381"/>
                </a:cubicBezTo>
                <a:cubicBezTo>
                  <a:pt x="721895" y="2306159"/>
                  <a:pt x="710135" y="2000029"/>
                  <a:pt x="673769" y="1696981"/>
                </a:cubicBezTo>
                <a:cubicBezTo>
                  <a:pt x="661681" y="1596244"/>
                  <a:pt x="609600" y="1504476"/>
                  <a:pt x="577516" y="1408223"/>
                </a:cubicBezTo>
                <a:lnTo>
                  <a:pt x="529390" y="1263844"/>
                </a:lnTo>
                <a:lnTo>
                  <a:pt x="385011" y="830707"/>
                </a:lnTo>
                <a:cubicBezTo>
                  <a:pt x="368969" y="782581"/>
                  <a:pt x="349188" y="735543"/>
                  <a:pt x="336884" y="686328"/>
                </a:cubicBezTo>
                <a:lnTo>
                  <a:pt x="288758" y="493823"/>
                </a:lnTo>
                <a:cubicBezTo>
                  <a:pt x="298521" y="490569"/>
                  <a:pt x="621048" y="415890"/>
                  <a:pt x="529390" y="301318"/>
                </a:cubicBezTo>
                <a:cubicBezTo>
                  <a:pt x="466009" y="222092"/>
                  <a:pt x="240632" y="205065"/>
                  <a:pt x="240632" y="205065"/>
                </a:cubicBezTo>
                <a:cubicBezTo>
                  <a:pt x="336885" y="189023"/>
                  <a:pt x="442111" y="200578"/>
                  <a:pt x="529390" y="156939"/>
                </a:cubicBezTo>
                <a:cubicBezTo>
                  <a:pt x="581124" y="131072"/>
                  <a:pt x="679346" y="34041"/>
                  <a:pt x="625642" y="12560"/>
                </a:cubicBezTo>
                <a:cubicBezTo>
                  <a:pt x="520321" y="-29569"/>
                  <a:pt x="401317" y="46616"/>
                  <a:pt x="288758" y="60686"/>
                </a:cubicBezTo>
                <a:cubicBezTo>
                  <a:pt x="272840" y="62676"/>
                  <a:pt x="256674" y="60686"/>
                  <a:pt x="240632" y="606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ounded Rectangle 32"/>
          <p:cNvSpPr/>
          <p:nvPr/>
        </p:nvSpPr>
        <p:spPr>
          <a:xfrm>
            <a:off x="664132" y="33302400"/>
            <a:ext cx="9060440" cy="9964439"/>
          </a:xfrm>
          <a:prstGeom prst="roundRect">
            <a:avLst>
              <a:gd name="adj" fmla="val 1172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55" tIns="46578" rIns="93155" bIns="46578" rtlCol="0" anchor="ctr"/>
          <a:lstStyle/>
          <a:p>
            <a:pPr algn="ctr"/>
            <a:endParaRPr lang="en-US" sz="11715"/>
          </a:p>
        </p:txBody>
      </p:sp>
      <p:sp>
        <p:nvSpPr>
          <p:cNvPr id="41" name="TextBox 34"/>
          <p:cNvSpPr txBox="1"/>
          <p:nvPr/>
        </p:nvSpPr>
        <p:spPr>
          <a:xfrm>
            <a:off x="990599" y="33451800"/>
            <a:ext cx="8586329" cy="1017395"/>
          </a:xfrm>
          <a:prstGeom prst="rect">
            <a:avLst/>
          </a:prstGeom>
          <a:noFill/>
        </p:spPr>
        <p:txBody>
          <a:bodyPr wrap="square" lIns="93155" tIns="46578" rIns="93155" bIns="46578" rtlCol="0">
            <a:spAutoFit/>
          </a:bodyPr>
          <a:lstStyle/>
          <a:p>
            <a:pPr algn="ctr"/>
            <a:r>
              <a:rPr lang="en-US" sz="6000" b="1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rial" pitchFamily="34" charset="0"/>
              </a:rPr>
              <a:t>Measures</a:t>
            </a:r>
            <a:endParaRPr lang="en-US" sz="6000" b="1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Arial" pitchFamily="34" charset="0"/>
            </a:endParaRPr>
          </a:p>
        </p:txBody>
      </p:sp>
      <p:sp>
        <p:nvSpPr>
          <p:cNvPr id="43" name="TextBox 35"/>
          <p:cNvSpPr txBox="1"/>
          <p:nvPr/>
        </p:nvSpPr>
        <p:spPr>
          <a:xfrm>
            <a:off x="1167272" y="34671000"/>
            <a:ext cx="7944009" cy="8788754"/>
          </a:xfrm>
          <a:prstGeom prst="rect">
            <a:avLst/>
          </a:prstGeom>
          <a:noFill/>
        </p:spPr>
        <p:txBody>
          <a:bodyPr wrap="square" lIns="93155" tIns="46578" rIns="93155" bIns="46578" rtlCol="0">
            <a:spAutoFit/>
          </a:bodyPr>
          <a:lstStyle/>
          <a:p>
            <a:pPr algn="just"/>
            <a:r>
              <a:rPr lang="en-US" sz="4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TREATMENT </a:t>
            </a:r>
          </a:p>
          <a:p>
            <a:pPr algn="just"/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not infected vs. infected</a:t>
            </a:r>
            <a:endParaRPr lang="en-US" sz="3000" dirty="0" smtClean="0">
              <a:solidFill>
                <a:schemeClr val="bg1">
                  <a:lumMod val="50000"/>
                </a:schemeClr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algn="just"/>
            <a:endParaRPr lang="de-CH" sz="15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algn="just"/>
            <a:r>
              <a:rPr lang="en-US" sz="4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INFECTION_STATE </a:t>
            </a:r>
          </a:p>
          <a:p>
            <a:pPr algn="just"/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before vs. acute vs. chronic</a:t>
            </a:r>
          </a:p>
          <a:p>
            <a:pPr algn="just"/>
            <a:endParaRPr lang="en-US" sz="1500" dirty="0" smtClean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algn="just"/>
            <a:r>
              <a:rPr lang="en-US" sz="4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MOTILITY </a:t>
            </a:r>
          </a:p>
          <a:p>
            <a:pPr algn="just"/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%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alive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sperm</a:t>
            </a:r>
          </a:p>
          <a:p>
            <a:pPr algn="just"/>
            <a:r>
              <a:rPr lang="en-US" sz="4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PC100%</a:t>
            </a:r>
          </a:p>
          <a:p>
            <a:pPr algn="just"/>
            <a:r>
              <a:rPr lang="en-US" sz="4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PC15%</a:t>
            </a:r>
          </a:p>
          <a:p>
            <a:pPr algn="just"/>
            <a:r>
              <a:rPr lang="en-US" sz="4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PC10%</a:t>
            </a:r>
          </a:p>
          <a:p>
            <a:pPr algn="just"/>
            <a:r>
              <a:rPr lang="en-US" sz="4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PC5%</a:t>
            </a:r>
          </a:p>
          <a:p>
            <a:pPr algn="just"/>
            <a:r>
              <a:rPr lang="en-US" sz="4000" dirty="0" err="1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Cloacal_Protuberance</a:t>
            </a:r>
            <a:r>
              <a:rPr lang="en-US" sz="4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</a:t>
            </a:r>
          </a:p>
          <a:p>
            <a:pPr algn="just"/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sperm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quantity</a:t>
            </a:r>
          </a:p>
          <a:p>
            <a:pPr algn="just"/>
            <a:endParaRPr lang="en-US" sz="15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algn="just"/>
            <a:r>
              <a:rPr lang="en-US" sz="4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ID</a:t>
            </a:r>
            <a:endParaRPr lang="de-CH" sz="40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  <a:p>
            <a:pPr algn="just"/>
            <a:endParaRPr lang="en-US" sz="4000" dirty="0" smtClean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5" name="Geschweifte Klammer rechts 4"/>
          <p:cNvSpPr/>
          <p:nvPr/>
        </p:nvSpPr>
        <p:spPr>
          <a:xfrm>
            <a:off x="3185652" y="38510018"/>
            <a:ext cx="612760" cy="215572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3923269" y="38972084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sperm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swimming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abiltiy</a:t>
            </a:r>
            <a:endParaRPr lang="de-CH" sz="3000" dirty="0">
              <a:solidFill>
                <a:schemeClr val="bg1">
                  <a:lumMod val="50000"/>
                </a:schemeClr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44" name="Rounded Rectangle 32"/>
          <p:cNvSpPr/>
          <p:nvPr/>
        </p:nvSpPr>
        <p:spPr>
          <a:xfrm>
            <a:off x="10382829" y="37340899"/>
            <a:ext cx="18417080" cy="5877877"/>
          </a:xfrm>
          <a:prstGeom prst="roundRect">
            <a:avLst>
              <a:gd name="adj" fmla="val 1172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55" tIns="46578" rIns="93155" bIns="46578" rtlCol="0" anchor="ctr"/>
          <a:lstStyle/>
          <a:p>
            <a:pPr algn="ctr"/>
            <a:endParaRPr lang="en-US" sz="11715"/>
          </a:p>
        </p:txBody>
      </p:sp>
      <p:sp>
        <p:nvSpPr>
          <p:cNvPr id="49" name="TextBox 34"/>
          <p:cNvSpPr txBox="1"/>
          <p:nvPr/>
        </p:nvSpPr>
        <p:spPr>
          <a:xfrm>
            <a:off x="10382829" y="37456163"/>
            <a:ext cx="18417080" cy="1017395"/>
          </a:xfrm>
          <a:prstGeom prst="rect">
            <a:avLst/>
          </a:prstGeom>
          <a:noFill/>
        </p:spPr>
        <p:txBody>
          <a:bodyPr wrap="square" lIns="93155" tIns="46578" rIns="93155" bIns="46578" rtlCol="0">
            <a:spAutoFit/>
          </a:bodyPr>
          <a:lstStyle/>
          <a:p>
            <a:pPr algn="ctr"/>
            <a:r>
              <a:rPr lang="en-US" sz="6000" b="1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rial" pitchFamily="34" charset="0"/>
              </a:rPr>
              <a:t>Conclusion</a:t>
            </a:r>
            <a:endParaRPr lang="en-US" sz="6000" b="1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Arial" pitchFamily="34" charset="0"/>
            </a:endParaRPr>
          </a:p>
        </p:txBody>
      </p:sp>
      <p:sp>
        <p:nvSpPr>
          <p:cNvPr id="50" name="TextBox 35"/>
          <p:cNvSpPr txBox="1"/>
          <p:nvPr/>
        </p:nvSpPr>
        <p:spPr>
          <a:xfrm>
            <a:off x="10896599" y="38578327"/>
            <a:ext cx="17262276" cy="3941273"/>
          </a:xfrm>
          <a:prstGeom prst="rect">
            <a:avLst/>
          </a:prstGeom>
          <a:noFill/>
        </p:spPr>
        <p:txBody>
          <a:bodyPr wrap="square" lIns="93155" tIns="46578" rIns="93155" bIns="46578" rtlCol="0">
            <a:spAutoFit/>
          </a:bodyPr>
          <a:lstStyle/>
          <a:p>
            <a:pPr algn="just"/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Overall, </a:t>
            </a:r>
            <a:r>
              <a:rPr lang="en-US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we found that the parasite infection did not affect any of the </a:t>
            </a:r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fertility indicators. Yet, </a:t>
            </a:r>
            <a:r>
              <a:rPr lang="en-US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as the experiment progressed, all individuals increased their ejaculate swimming ability and motility. Further, sperm production was </a:t>
            </a:r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slightly </a:t>
            </a:r>
            <a:r>
              <a:rPr lang="en-US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decrease with time, as evidenced by the smaller cloacal protuberances.</a:t>
            </a:r>
          </a:p>
        </p:txBody>
      </p:sp>
      <p:sp>
        <p:nvSpPr>
          <p:cNvPr id="2" name="AutoShape 2" descr="data:image/png;base64,iVBORw0KGgoAAAANSUhEUgAAAZ4AAAEnCAYAAACZuSWyAAAABHNCSVQICAgIfAhkiAAAAAlwSFlzAAALEgAACxIB0t1+/AAAADh0RVh0U29mdHdhcmUAbWF0cGxvdGxpYiB2ZXJzaW9uMy4yLjIsIGh0dHA6Ly9tYXRwbG90bGliLm9yZy+WH4yJAAAgAElEQVR4nO3df3xcVZ3/8dcn05b8apukUKAFRNxFCxXrghXkVwKti2yVLwq4ZmspBcR1m0VEwIJCZLGsFHSx4CqwtdYQl93uStlaKEEbLIhsq4DQKvKr6EJRIUnbJB1oMp/vH3dS0ukknSR37vzI+/l4zCOdueeeOTNp5j333HPPMXdHREQkKiW5boCIiIwuCh4REYmUgkdERCKl4BERkUgpeEREJFIKHhERiVReBY+ZzTSzB83sYTO7MtftERGR8Fm+XMdjZvsBPwLOcffuXLcnRX68SSIihcMG2pBPRzwnAN3ASjNba2bTc90gEREJXz4Fz8HAe4Fzgc8D/5pawMwazcxTb1E3VEREhi+fgqcd+Lm7d7n7b4CJqQXcvdHdrf8t+maKiMhI5FPwPA6828xiZnYwsDPXDRIRkfCNyXUD+rh7u5ndCbQStOvy3LZIRESyIZ+OeHD377n7ye5+grs/kuv2iMjo1tbWxhVXXEFbW1uum1JU8ip4RETySXNzM5s2baK5uTnXTSkqCp4C0draysKFC3ff37hxI/Pnz09b9rXXXmPRokWD1rd48WKOPfbYIf1B3Xvvvbz66qsZl58/fz4bN27MuHw+2LJlC3PmzBlw+4oVK5gxYwbf+MY3Mq6ztbWVzZs3Z1y+sbGRlStXZlxesqOtrY2WlhbcnZaWFh31hChvzvEUqn+65dtsbesacT0H11Twlcs/F0KL4KCDDuLGG28ctMw999zDE088QUlJ5t897r33Xg455BCmTJky0iYOy7eu/xo7XnltRHWMn3oQ/3jtNcPe/+6772bNmjVDeg9aW1uZPn06Rx111LCfV6LX3NxMIpEAIJFI0NzcvMeXPxk+Bc8IbW3r4qnJnxp5RX/64bB2O/rooznrrLN45JFHOOyww2hqamLLli0sXLiQ1atXU1tby4c+9CE2bNgAwJo1a7jlllt4/vnnOe2007jlllt47rnnuP322+nt7WXBggVcdNFFbNmyhUsuuYR4PM6ECRO4+eabeeCBB3j66ac5+uijWbFiBVdccQUbNmygp6eHb3zjG8ycOZN77rmHG2+8kXe9611s37595O9LPzteeY1TH3tpRHU8fEJm5ebPn8/EiRN57rnnaG9v58c//jH33Xcfjz/+OOeeey5XX301ZWVlNDY24u7MmjWL6667jra2Ni688ELa2towM1atWsXy5cupqKjgjjvu4MEHH+Sb3/wm//3f/01PTw/XXHMNc+bMobW1lcsuu4xDDjmEcePGMX26rp/OtXXr1tHT0wNAT08P69atU/CERMFT4Lq7u5k3bx6LFy/mtNNO46WXXsJsz8ubTjnlFBYvXsyCBQt45JFH+NKXvkRTUxOtra20tbXxhS98gdbWVsyMU089lfPOO48vfvGLXHPNNZxyyin09vYSi8U444wzWLhwIccddxz3338/vb29tLa28uc//5nzzjuPhx56iK9+9ats2LCBsWPHcswxx+ToXQnHtGnTuPXWW7n++utZtWoVF1xwAcuXL2flypVMmjSJmTNn0traSkVFBeeccw7PPvssd955J2effTbz5s2jbzqq+fPnM336dM455xw2b97Mo48+yvr164nH45x00knMmTOHK6+8ktWrVzNlyhRmzZqV41cuAHV1daxdu5aenh7GjBlDXV1drptUNBQ8BaKsrIx4PL77/s6dOykrK6O8vJz3vOc9ABx22GG0tbUxadKkPfY99thj99je3wsvvMDzzz/P6aefDkB7ezuvvPIKv/vd7zj55JMBiMVie7XnmWeeYe3atdTW1gKwY8cOXn/9daZOnUpFRQUAM2bMCOGV507/9+2NN97YY9vrr7/Oiy++yN/8zd8A0NHRwe9//3s2b97MpZdeCrDXFwCATZs28cQTT+x+3zo7O9mxYwc7d+5k6tSpAHzgAx/I1kuSIaivr6elpQWAkpIS6uvrc9yi4qHgKRBHHnkkv/rVr3jzzTfZb7/9+MlPfsL73vc+1q9fv0e5dJO+9v8ATN1+xBFHMG3aNB588EFKSkrYtWsXY8eO5d3vfjePPPIIJ598MolEgpKSEsaNG7e76+Goo47iYx/72O5zSW+99RaxWIxXXnmF7u5uxo4dy5NPPhn22xCpwd63/fffnyOPPJL777+fsrIyEokE7s6DDz5Ia2srn/70p3fv0/99mzZtGscffzx33303ELxv48aNo6ysjK1bt3LQQQexceNGjjvuuIhepQykpqaG2bNns2bNGmbPnk1NTU2um1Q0FDwForq6mksvvZTa2lrGjRvHoYceyqJFi7jttttGVO+kSZO4+OKLqa2tJRaLUVZWxurVq1myZAkXX3wxu3btYuLEiaxatYozzzyTq666ihkzZnDrrbeyfv16amtrMTNmzpzJ17/+da699lpOPPFEDj/8cA499NCQXn3+MTO+9rWv8ZGPfAQzY+zYsTQ1NbFo0SIuuOAC7rrrLmKxGKtXr+b000/n8ssv57777qO5uZmZM2dyyimnEIvFeMc73sHy5cu56aabOPPMM5kyZQoTJkzI9cuTpPr6el5++WUd7YQsb5ZFGC4z8wjmbBvwTcrHUW3FKh9GtYlIxgb8XFbwZKaw3yQRKWi9vb10dHRkXHb79u1MmDAh7fnZdKqqqjIuOwQDfi6rq01EJM91dHQwd+7crNXf1NS016CkbNIRT2YK+00Skd0K8ehhKG1ub2+noaGBpUuXUl1dndE+OuIREcmiQjx6iMViQ66zuro60qOYoVDwiMioUlVVRVNTU0Zlh3v0IINT8IjIqFJsRw+FSLNTi4hIpBQ8IiISKQWPiIhESsEjIiKRUvCIiEikFDwiIhIpBY+IiERKwSMiIpFS8IiISKQUPCIiEikFj4iIRErBIyIikVLwiIhIpBQ8IiISKQWPiIhEKu+Cx8xOMjM3s/1z3RYREQlf3gUPcBmwMdeNEBGR7Mir4DGzjwKPAF25bouIiGRH3gSPmZUAfw/86yBlGpPdcLtv0bVQRETCkDfBA9QD97l7fKAC7t7o7tb/FmH7REQkBPkUPO8FzjGzB4BjgHty3B4REcmCMbluQB93v6rv32bWCnwyd60REZFsyZvg6c/da3PdBpHB9Pb20tHRkXHZ7du3M2HCBGKxWEb7VFVVZVxWpNDkZfCI5LuOjg7mzp2btfqbmpqYNGlS1uoXySUFj8gwVFVV0dTUlFHZ9vZ2GhoaWLp0KdXV1RnXL1KsFDwiwxCLxYZ8RFJdXa2jGBHya1SbiIiMAgoeERGJlIJHREQipXM8IqOAhn9LPlHwiIwCGv4t+UTBIzIKaPi35BMFj8gooOHfkk80uEBERCKl4BERkUgpeEREJFIKHhERiZSCR0REIqXgERGRSGk4tYgUha6uLuLxeKh1tre37/EzTKWlpQAF1+aKiooR16PgEZGC19XVxbz5F9DduSMr9Tc0NIReZ1lFJbFEgs6d3aHXDdlpc2V5OctXrBhx+Ch4RKTgxeNxujt30HnCl/H9JoZXsSewt3bg48aDhXdmwt7cBo/dAMCCP5VQ2Rta1SRwukugPAElWGj1dsZg2eRu4vG4gkdEpI/vNxEvDXf6Hi+rCbW+VJW9MD4RXkCAMTERYnW7eWg1aXCBiIhESsEjIiKRUvCIiEikFDwiIhIpBY+IiERKwSMiIpFS8IiISKQUPCIiEikFj4iIREozF+RIb28vHR0dGZfdvn07EyZMIBaLZbRPVVVVxmVFRKKUN8FjZtOAO4EE0Atc6O4v5rZV2dPR0cHcuXOzVn9TUxOTJk3KWv0iEo7OkvCmosmmvnYmEiOfjydvggd4HZjj7h1mdgZwNXBRjtuUNVVVVTQ1NWVUtr29nYaGBpYuXUp1dXXG9YtI/lt2oBPmPGjZtm3bNg444IAR1ZE3wePuf+53t4fgqKdoxWKxIR+RVFdX6yhGpMgs+KNRGeokodnRWeIsO9CZOHHks3/nTfD0MbNy4HrgwjTbGoHrom6TiEi2VCYs5Nmps8kpKRn5mLS8Ch4zGwP8O3CTu/8mdbu7NwKNKfsUzjGqiGRF33kHe3NbjluSmUJpZ7bkTfCYmQH/Btzv7vfmuj0iUji2bQs+yCuTi6tJfsub4AH+GjgXeIeZfRJ40t0/n+M2iUgB6DvvEPoKpFlib24b1SGZN8Hj7g8A5bluhwxM1x5Jvuo775CNFUglfHkTPJL/dO2RiIRBwSMZ07VHIhIGBY9kTNceiUgYNEmoiIhESkc8IgWsq6uLeDweap3t7e17/AxTaWkpFRUVodcrhUXBI1Kgurq6mD9vHp3d3Vmpv6GhIfQ6K8vLWb5ihcJnlFPwiBSoeDxOZ3c3C/5UQmWIMxsmcLpLoDwBJYQ3lUtnDJZN7iYejyt4RjkFj0iBq+wl5Lm+jIkjn/k+Dc1uJQENLhARkUjpiEdEJIc6YxDm0WA2u0rDouAR6aeQRol1Z2lQQSELfdZnT2Bv7cDHjQcLr4Oor50VZWUsm7wztHr3Fm73ZmV5OaWlpSOuR8EjktTV1cW8+RfQ3bkjK/WHPUqstFwn6PuUlpZSXjkeCmjizfLK8Xz79ttCn59wOLOGZCqs4fAKHpGkeDxOd+eO8Gc4zsK3ZntzW0F9yGZbRUUFK5Z/LytHq/n+IT6QfJ41RMEjkiIbMxx7WU2o9cneKioqsvZBns8f4oUotE5LM5tmZteGVZ+IiBSnMIdTHwVcF2J9IiJShHQdj4iIRGqf53jM7MUM69LqoSIisk+ZDC44FNgM/Hof5Q4DDhhxi0REpKhlEjy/BTa7+6cHK2RmnwBOCqVVIiJStDI5x7MROC7D+sKcqVBERIpQJkc8dwEvZVDuYaBuZM0REZFit8/gcfdHgUczKPc6QfiIiIgMSMOpRUQkUvsMHjN7v5m9YWZnDVLmrGSZ6eE2T0REik0mRzwLgafcfdVABZLbfgn8Y1gNExGR4pRJ8NQBP8ig3N3A6SNrjoiIFLtMgmcK8HwG5V4Epo6sOSIiUuwyCZ6dQGUG5SqBcBfDEBGRopPJdTybCLrQ7t9HuVnAMyNpjJldApwP7AIudPdMjrREQpFIJIAsLJ+cBYXQRpGBZBI8zcASM/sPd//fdAXM7HjgEuCK4TbEzGqABcCHgPcDNwLnDrc+kaHati34MK/Uyp4iWZVJ8NwB/C3wsJndAfwP8HJy2zuAjwKfAR5Plh2uDwLr3L0X2GhmR46gLpEhmzgxWO469KWvs8De3KaAlIKVycwFPWZ2BvAt4HNAA+D9iiSA5cDnk6ExXNVAR7/7e837ZmaNaLE5yZKSkuCUZzaWvs6mzhLfd6E80NfOvi5NGb0yOeLB3buBi8zseuBEgqUSAP4AtLr71hDa0g68t9/9vf53unsj0Nj/MTMrjL86kSxZdqCz53fB/LZt2zYOOEArqIxmmSwEFwO+AnweGA/0EnS3XejuHYPtO0SPA9cmn+99wHMh1i1StBb80ahM5P/E8J0lzrIDfXeXpoxemRzxfBa4FmgFNgBHAGcD24ELwmqIu7eZ2feB9SRHtYVVt0gxq0wY4wsgeAK+u0tTRq9Mgudi4E53v6TvgeSw59vM7BJ3fyusxrj7d4DvhFWfiIjkn0y+ehwB/GfKY/cAMYJRbSIiIhnLJHgqCbrV+tuR/Dk+3OaIiEixy2hUGzDVzI7odz/W7/E9Bhi4+4uhtExERIpSpsGzcoDH703zWCzNYyIiIkBmwRPayDUREZFMZi74fhQNkdzp6uoiHg93YvH29vY9foaltLSUioqKUOsUkWhl2tUmRaqrq4v58+bR2d2dlfobGhpCra+yvJzlK1YofEQKmIJnlIvH43R2d7PgTyVUjmSmvRQJnO4SKE9Ayd7T7g1LZwyWTe4mHo8reEQKmIJHAKjsJeSr342Joc8FGc18ZKGvdeMJ7K0d+LjxYOFcta/1eKSQKXhEkkpLSymvHA8FstxAaXkF8e6uXDdDZMgUPCJJFRUVrFj+vawMtGhoaGDp0qVUV1eHVm93dzef+cxnQqtPJCoKnpAV0ggxCD685G0VFRVZO39UXV3NpEmTslK3SCFR8ISoq6uLefMvoLtzx74LD0PYI8Qg6K4REYmSgidE8Xic7s4d4S+dnIWT05A8QV0g5zNERrPe3l46OjJb/mw4PSRVVVXEYtFNOqPgyYJsLJ3sZTWh1icihaOjo4O5c+cOaZ+h9JA0NTVF2g2s4BERyXNVVVU0NTVlVLa3t5ft27czYcKEjI9iqqrC/aK8LwoeERlVCrHbKhaLDemIZPLkyaE+f9gUPAJAZ0k0F2eORF8bE4nQr0yVUaTYuq0KkYJHAFh2oBPVzAAjtW3bNg444IBcNyNvdMYgzN9dNqY7gr525l6xdVsVIgWPALDgj0ZlqFPmhK+zxFl2oDNxYogjBgtYaWkpleXlLJuczWuxwv0yUlleTmlpaah1DlWxdVsVIgWPAFCZsJDnassWp6QkvCHlhayiooLlK1YUzEwLoGUtotDW1saNN97IokWLqKnJz9GwCh6RAqaZFiRVc3MzmzZtorm5mYULF+a6OWnpq6OISJFoa2ujpaUFd6elpYW2trZcNyktBY+ISJFobm7ePeozkUjQ3Nyc4xalp+ARESkS69ato6enB4Cenh7WrVuX4xalp+ARESkSdXV1jBkTnLofM2YMdXV1OW5RegoeEZEiUV9fj1kwOrWkpIT6+voctyg9BY+ISJGoqanh4IMPBuDggw/O2+HUCh4RkSLR1tbG1q1bAXj11Vc1qk1ERLKrubkZ92C2CXfXqLZ9MbPvm9nPzexxMzs/1+0RESk0hTKqLZ9mLrjB3Z8zs/2Ap8ys2d135bpRQ9E3ft7e3JbjlmSmUNopIpmpq6tj7dq19PT05PWotrwJHnd/LvnPvrApuLnvt20LPsgrtZy0iORAfX09LS0tQH6Pasub4OnnKuDf3b03dYOZNQLXRd6iDPXNmtx5wpfx/fJ/BmV7c5tCUqSI1NTUMHv2bNasWcPs2bPzdlRbpMFjZgcDP0qzabG732dmfwfMAD6Vbn93bwQaU+rMm0Vk+mZN9v0m4qVak0NEoldfX8/LL7+ct0c7EHHwuPtW4Ph028zsDGA+MMfdC66bTUQkH9TU1LBkyZJcN2NQ+dTVthx4FVibvPL2b939tZy2aBQphFUs82UFSxEZmbwJHnc/KNdtGK0qyspYNnlnFp8hvEDLhxUsRWRk8iZ4JHe+eeutlJeXh1pntlax1AqWIoPTCqRSEMrLy7O20qRWsRSJllYgFRGRyGgFUhERiZRWIBURkUgVylxtCh4RkSKhFUhFRCRS9fX1u2dQyee52hQ8IiJFom+uNjPTXG0iIhINzdUmIiKRKoS52tTVJiIikdIRTxaEvrKnJ7C3duDjxoOF911BK5CKDK4Qpp8pRAqeEJWWllJeOR4KaHG18srxmnRTZACFMP1MIVLwhKiiooIVy79HPB4Ptd5sTbgJmnRTZCCp08/U19frqCckCp6QVVRUZO2DXBNuikQn3fQzOuoJhwYXiIikUSjTzxQiBY+ISBqFMv1MIVLwiIikUSjTzxQineMRGYbe3l46OjoyKtve3r7Hz0xUVVURi8WG1TYJR9/0M2vWrMnr6WcKkYJHZBg6OjqYO3fukPZpaGjIuGxTU5MGkuSBQph+phApeESGoaqqiqampozK9vb2sn37diZMmJDxUUxVVdVImichKYTpZwqRgkdkGGKx2JCOSCZPnpzF1ogUFg0uEBGRSCl4REQkUupqExkFNApP8omCR2QU0Cg8yScKHpFRQKPwJJ8oeERGAY3Ck3yiwQUiIhIpBY+IiEQqr4LHzGJm9lsz+2Ku2yIiItmRV8EDLABeyHUjREQke/ImeMysFPgYsDLXbRERkezJm+ABGoDvAj5QATNrNDPvf4uueSIiEoZIg8fMDjazX6S5nQXUuvvqwfZ390Z3t9RbRM0XEZEQRHodj7tvBY5PfdzMPgjsb2YPAFOBsWb2lLu3RNk+ERHJvrzoanP3x939g+5+BnALcJdCR4pFW1sbV1xxBW1tbbluikheyIvg6c/dl7v7zbluh0hYmpub2bRpE83Nzbluikhe0JQ5kjHNcDx0bW1ttLS04O60tLRQX19PTU1NrpslklMKHsmYZjgeuubmZhKJBACJRILm5mYWLlyY41aJ5JaCRzKmGY6Hbt26dfT09ADQ09PDunXrFDwy6il4JGOa4Xjo6urqWLt2LT09PYwZM4a6urpcN0kk5/JucIFIMamvr6ekJPgzKykpob6+PsctEsk9BY9IFtXU1DB79mzMjNmzZ2tggQjqahPJuvr6el5++WUd7YgkKXhEsqympoYlS5bkuhkieUNdbSIiEikFj4iIREpdbTmiWQBEZLQydy1pk4HQ36Q33nhjyLMADEUxzgIgIgVlwCVrFDyZCf1NGsoRz3BnAdARj4jkkIJnhPQmiYgMzYDBo8EFIiISKQWPiIhESsEjIiKRUvCIiEikFDwiIhIpBY+IiERKwSMiIpHSlDmZGXA8uoiIDI2OeEREJFIKHhERiZSCR0REIqXgERGRSCl4REQkUgoeERGJlIJHREQipeAREZFIKXhERCRSCh4REYmUgkdERCKl4BERkUgpeEREJFIKHhERiZSCR0REIqXgERGRSCl4REQkUgoeERGJlIJHREQipeAREZFIKXhERCRSCh4REYmUgkdERCKl4BERkUiNyXUDJLfMzHPdBpHRzN0t122ImoJHRuV//GJhZq7fX+EarV/81NUmIiKRUvCIiEikFDwiIhIpBY98NdcNkBHR76+wjcrfn7mPynNbIiKSIzriERGRSCl4REQkUgqeImJmh5vZG2bWamYbzOzaQcrONrNfm9lNUbZR9s3M7jGz/xzGfvPNrDwbbZL0zOz9ZvagmT1sZr8ws6+Y2eqQn+N7YdaXDxQ8xecxd68FZgIfN7OqAcqdA3zW3a/cV4VmFguxfTIIM6sEDgAOMLMJQ9x9PqDgiYiZTQS+D3zG3U8FTgJeyWC/If09ufsFw2th/tLMBcVrXPLnLjNbAnyA4Pf9BaAGOAs4zsy+DfwWuBlwoMXdrzOz+cBHgDJgtZltB/4BiAHL3P2uKF/MKHI28F/Jf3/czH4I3AG8M/nY+cnbM+6+0sxqCb5E/CcwA1hlZo8CXwa+C7wjud9n3P35aF7CqDEHuM/dtwC4e4+Z/RS40MxWAMcAd7r77WbWCBwO7A9818yOB2oBAy5398fMrBX4OcHfKsCZ7r7LzJ5x9+lmdjjB77QU2O7uH43kVWaBgqf4nJD8D3w4sBo4BYi5e62ZHQD8h7vXmdkDwG3uvtHM/hc4291fMbMfm9mMZF1j3f1jZlYD/IjgD8WBh83sP9x9e8SvbTQ4B7gQSBB8m64EXnD38wHMLG0vhbs/bGZPAue4++tm9vfAE+5+gZm9F/gn4FORvILR4xDg/9I8PhU4jeBL2kbg9uTj7e4+38zeDxzj7iea2aHASuCDyTI/c/erzWwZwRHUun713gx8zd1/Vui9EAqe4vOYu89JfkCtBI4D/joZRgDj0+xT5u59XQSPAUcm//148ue7gL8AfpK8X03wx6XgCZGZ7U/w+2pKPvRegg+25r4y7p5Imd9roHnapgPHm9nHk/e7Qm6uBL+bo9I8vsnd3wQws0S/x3+R/Hlk37/d/Q8p5+V+mfz5e4Keif6OBNYn9+sdWdNzS8FTpJIfUB3Ar4Fyd18EYGbj0hTfaWZTk+FzAsGR0gyg7z/3i8BvgA8n6x3r7ruy/ypGnfOAa9393wDM7HygiuBIc33ysRKgHTg0uc8H+u3/Fm//TW8Gfu3u303ul+73LiOzGrjKzO509y1mNobgSGegiyP7/p6eA+YCJI94uvuVGexLxbMER0HrzazE3RMUKAVP8enrahtD8K1pTb/HHPhf4KqUfS4H/iv57eyn7v5kv+423P0NM7sTaDWzXoKgmlPI//Hz1KeAv+t3fy1BF+fzZrYe6AEWEJzPWWVms4AtvP1hdS/QZGbrgCXAt83sk8lt/wN8M+uvYBRx923JLwd3mNl+wH4E7/O+9vuVmT1jZj8nCJcvZPiUVwB3mtlYYBvBedqCpJkLREQkUhpOLSIikVLwiIhIpBQ8IiISKQWPiIhESsEjIiKRUvBIXktOfOlm9hfJ+8uT93+Wpuys5Lbafo81Jh9Ld+urs3aQMp46352ZHWZmt5nZc2YWN7PO5KSs15jZxH5t3Net1oKJXd3MLkrzej5sZvdbMPFr3Mx+Z2ZfN7PqNGW3JOu5Ps22G1IuOs3kfd/PzC4zs6fMbIeZbTez35rZ983sL/u1e1+31n51HmpmvWb2VvJi2YGe+zAz+5aZPWtmO82s28x+Y2bfMbO/SinbOshz/8tQXrNER9fxSKE62czOcPcHMix/Em9fwNfnDyn3/xHYkGbfHX3/MLNTgPuAPwHfAp4BxgLHE8xltz/B9DTf6bf/RQTT4KS2YTN7X53e9zxXA18juDbnIqANOJbgGqxPmFmdu6e2H+AyM1vq7n9OV+8Q/BD4MHATwVX2MWAacC7B1foPEFxs3N9jwHKC+cT69J/dYh7Bl90SgmuWlqY+afJLwyrgj8C3CS6ANoJ5z+YTzFNXlrLbr4FL0ryGrYO8Pskld9dNt7y9EXzYOPAXyfvLgVcJPmw2krwWLbltVrJsbb/HGpOPjRnkOWqTZWbtoy3VBIHzGFCRZnsFMDvN4wO2gWBOPQcu6vdYHcFcbd9MU/6dBCG0LuXxLUArEAduSdl2Q/CnnvF7fkSyTZcOsL1kgMcduGGQep8FngZeBjam2T4JeB14lGC2jdTtBnwu5bFW4JFc/z/VbWg3dbVJIUoAXyE4Avj4PsqG6WKCJQsa3H2vuc/cvcvdW0J4nisJwmVRmud4CfhnoNbMPpiy+f+AfwU+Z2ZTR/D8fTH+qk8AAAR1SURBVEdhr6Xb6MOYscLMTiCYa2wF8APgWDM7OqXYxQThs9Ddu1O24YFvD/W5Jf8oeKQgufsqgklMr7cBZmxOETOzMf1u6fYpSSkzxvacBXgW8Jq7bwzjNaRjwXxfpxIsTxEfoNh9yZ+npdm2mGBqna+MoBm/Jegi+2czm2tmB46grj7nE3xhuJsgfCDoeuvvdGCruz8x1MrT/N7GmNlAE6hKjil4pJBdQ3C+YW4GZePArn63FWnKrE0pswt4qt/2Qwm6tLJpEsE5jMGep2/boakbPDi38y/AAjN713Aa4O6dBO9pJcHRyWtm9kJyQMV7hlqfBfOYfRJ4yN1fdfffEZw3mpvyBeAQgm641P1TvzSkBsqJ7P172wV8YqhtlWhocIEULHf/iQULbzVasGDaYI5nzxP7b6Qp8w8Ek6j2t3METRyOML6l3wx8DvgqmYXyXtz9fyxYeOzDBOecTkzWeaGZfdTdHxpCdWcRzLLdP+y/T9AtOAt4MPnYQK99E/DufvdnA/2f/ymCARipXhhCGyVCCh4pdFcTfHu+iGC6+YH80t179lHX7/bRjfYHgjVysul1grA7fJAyfdvSjWrDg1mTbwIWm9mNw21I8jzWj5I3LFg18yGCc0zHDaGq8wmm/l/Xb2h639Hl+bwdPH8g/fo2nyA4CjyWPUcL9unMZvenhE9dbVLQ3P1xgnMeX2bvYbZhewg4yMyOzdYTJMPxZ8BsMysdoNjHkj9/OkhVSwlG4N0QYtt+QRAS6cIhreT5oQ8D5cArBGsJtROs8TQWONvM+hYn/CkwxYIVOvs/76ZksDw74hcheUHBI8Xgy8BBBF1l2XQXwRHJbWZWkbrRzMotWCNnpJYQnOtZnOY53klwLc/PkqGbVnJU2A3A/2PPxeL2yczGm9mENI/HgL9kaNfHzCXoWfl7gi67/rfPE3xZODdZ9k6CUFpqe67KKUVGXW1S8Nz9aTP7d6B+hFVNM7PONI8/nRwq3WZmnyA4wvqVmS3l7QtIZwKfJVhufCjnP/aSPHd1LcGIvcMJzo20A38FfIlgEbBPZ1DVncAXCY44huLdBN1iPyBY7vxPwMEE3ZnTCc71ZGoe8BLwXXffY/YECxa3u5Kgu22Zu79uZucSdO09aWZ9F5AmCAZSzCO4Vih1KPv4ZDdgqnZ311FSHlLwSLG4lmDp6JH8n/7WAI9/gOBiVdz9Z2b2PoLVIC8jGIm1i2Bp8NsJrrYfMXf/JzPbkHyO7xF0Vf2eIIRudPe2DOp4y8waCS66HYrnCY66ZgFnE8zG0Ak8CZzr7iszqSTZZXYMwXLee03Z4+69ZrYcWGRm73T3l5KhewxBYP4DQeA4b18ge4W7P5lS1TEEF/Wm+jEwJ5O2SrS0AqmIiERK53hERCRS6moTGUWSF2wO9oXT3T11MlWRUOmIR2R0uZb0V/n33XTRpWSdzvGIjCJmNgWYMkiRN9396ajaI6OTgkdERCKlrjYREYmUgkdERCKl4BERkUgpeEREJFIKHhERidT/B4+BGtxirfnkAAAAAElFTkSuQmCC"/>
          <p:cNvSpPr>
            <a:spLocks noChangeAspect="1" noChangeArrowheads="1"/>
          </p:cNvSpPr>
          <p:nvPr/>
        </p:nvSpPr>
        <p:spPr bwMode="auto">
          <a:xfrm>
            <a:off x="13509593" y="8476698"/>
            <a:ext cx="10969625" cy="1096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1" name="Geschweifte Klammer rechts 50"/>
          <p:cNvSpPr/>
          <p:nvPr/>
        </p:nvSpPr>
        <p:spPr>
          <a:xfrm>
            <a:off x="6134100" y="37557518"/>
            <a:ext cx="544528" cy="42291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Textfeld 51"/>
          <p:cNvSpPr txBox="1"/>
          <p:nvPr/>
        </p:nvSpPr>
        <p:spPr>
          <a:xfrm>
            <a:off x="6934200" y="39195476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f</a:t>
            </a:r>
            <a:r>
              <a:rPr lang="en-US" sz="3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ertility </a:t>
            </a:r>
            <a:r>
              <a:rPr lang="en-US" sz="3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indicators</a:t>
            </a:r>
            <a:endParaRPr lang="de-CH" sz="30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306" t="3970" r="498"/>
          <a:stretch/>
        </p:blipFill>
        <p:spPr>
          <a:xfrm>
            <a:off x="10902618" y="10693230"/>
            <a:ext cx="24227456" cy="492777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018322" y="33542407"/>
            <a:ext cx="10140553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Repeatability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cloaca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he</a:t>
            </a:r>
            <a:r>
              <a:rPr lang="de-DE" altLang="de-DE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ig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ht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measurements</a:t>
            </a:r>
            <a:r>
              <a:rPr lang="de-DE" altLang="de-DE" sz="360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0.81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Repeatability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cloaca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width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measurements</a:t>
            </a:r>
            <a:r>
              <a:rPr lang="de-DE" altLang="de-DE" sz="360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0.89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Repeatability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cloaca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length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de-DE" altLang="de-DE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measurements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0.84</a:t>
            </a:r>
            <a:r>
              <a:rPr kumimoji="0" lang="de-DE" altLang="de-D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16916400" y="15468600"/>
            <a:ext cx="0" cy="27644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Grafik 53" descr="C:\Users\sast\Desktop\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772" y="18516600"/>
            <a:ext cx="9132013" cy="64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rafik 56" descr="C:\Users\sast\Desktop\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3409" y="26441400"/>
            <a:ext cx="8790509" cy="64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fik 57" descr="C:\Users\sast\Desktop\Downlo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297" y="18745200"/>
            <a:ext cx="9163449" cy="64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erade Verbindung mit Pfeil 58"/>
          <p:cNvCxnSpPr/>
          <p:nvPr/>
        </p:nvCxnSpPr>
        <p:spPr>
          <a:xfrm>
            <a:off x="33640648" y="15501483"/>
            <a:ext cx="1652" cy="28313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winkelter Verbinder 12"/>
          <p:cNvCxnSpPr/>
          <p:nvPr/>
        </p:nvCxnSpPr>
        <p:spPr>
          <a:xfrm rot="5400000">
            <a:off x="21272719" y="17185804"/>
            <a:ext cx="10876262" cy="7441855"/>
          </a:xfrm>
          <a:prstGeom prst="bentConnector3">
            <a:avLst>
              <a:gd name="adj1" fmla="val 11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32"/>
          <p:cNvSpPr/>
          <p:nvPr/>
        </p:nvSpPr>
        <p:spPr>
          <a:xfrm>
            <a:off x="29070300" y="37340899"/>
            <a:ext cx="6841374" cy="5813590"/>
          </a:xfrm>
          <a:prstGeom prst="roundRect">
            <a:avLst>
              <a:gd name="adj" fmla="val 1172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55" tIns="46578" rIns="93155" bIns="46578" rtlCol="0" anchor="ctr"/>
          <a:lstStyle/>
          <a:p>
            <a:pPr algn="ctr"/>
            <a:endParaRPr lang="en-US" sz="11715"/>
          </a:p>
        </p:txBody>
      </p:sp>
      <p:sp>
        <p:nvSpPr>
          <p:cNvPr id="62" name="TextBox 34"/>
          <p:cNvSpPr txBox="1"/>
          <p:nvPr/>
        </p:nvSpPr>
        <p:spPr>
          <a:xfrm>
            <a:off x="29413200" y="37463605"/>
            <a:ext cx="6498474" cy="1017395"/>
          </a:xfrm>
          <a:prstGeom prst="rect">
            <a:avLst/>
          </a:prstGeom>
          <a:noFill/>
        </p:spPr>
        <p:txBody>
          <a:bodyPr wrap="square" lIns="93155" tIns="46578" rIns="93155" bIns="46578" rtlCol="0">
            <a:spAutoFit/>
          </a:bodyPr>
          <a:lstStyle/>
          <a:p>
            <a:pPr algn="ctr"/>
            <a:r>
              <a:rPr lang="en-US" sz="6000" b="1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Arial" pitchFamily="34" charset="0"/>
              </a:rPr>
              <a:t>References</a:t>
            </a:r>
            <a:endParaRPr lang="en-US" sz="6000" b="1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Arial" pitchFamily="34" charset="0"/>
            </a:endParaRPr>
          </a:p>
        </p:txBody>
      </p:sp>
      <p:sp>
        <p:nvSpPr>
          <p:cNvPr id="63" name="TextBox 35"/>
          <p:cNvSpPr txBox="1"/>
          <p:nvPr/>
        </p:nvSpPr>
        <p:spPr>
          <a:xfrm>
            <a:off x="29313679" y="38557200"/>
            <a:ext cx="6506019" cy="3941273"/>
          </a:xfrm>
          <a:prstGeom prst="rect">
            <a:avLst/>
          </a:prstGeom>
          <a:noFill/>
        </p:spPr>
        <p:txBody>
          <a:bodyPr wrap="square" lIns="93155" tIns="46578" rIns="93155" bIns="46578" rtlCol="0">
            <a:spAutoFit/>
          </a:bodyPr>
          <a:lstStyle/>
          <a:p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All references are available upon </a:t>
            </a:r>
            <a:r>
              <a:rPr lang="en-US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request </a:t>
            </a:r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(</a:t>
            </a:r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  <a:hlinkClick r:id="rId8"/>
              </a:rPr>
              <a:t>alf.roja@gmail.com</a:t>
            </a:r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or </a:t>
            </a:r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  <a:hlinkClick r:id="rId9"/>
              </a:rPr>
              <a:t>Sabrina.stoeckli@imu.unibe.ch</a:t>
            </a:r>
            <a:r>
              <a:rPr lang="en-US" sz="5000" dirty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)</a:t>
            </a:r>
            <a:r>
              <a:rPr lang="en-US" sz="5000" dirty="0" smtClean="0"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.</a:t>
            </a:r>
            <a:endParaRPr lang="en-US" sz="5000" dirty="0"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Benutzerdefiniert</PresentationFormat>
  <Paragraphs>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Source Sans Pro</vt:lpstr>
      <vt:lpstr>Source Sans Pro ExtraLight</vt:lpstr>
      <vt:lpstr>Office Theme</vt:lpstr>
      <vt:lpstr>PowerPoint-Präsentation</vt:lpstr>
    </vt:vector>
  </TitlesOfParts>
  <Company>Omnipress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Janel Savich</dc:creator>
  <cp:lastModifiedBy>Sabrina Stöckli</cp:lastModifiedBy>
  <cp:revision>82</cp:revision>
  <dcterms:modified xsi:type="dcterms:W3CDTF">2020-10-11T09:59:15Z</dcterms:modified>
</cp:coreProperties>
</file>