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sldIdLst>
    <p:sldId id="256" r:id="rId2"/>
    <p:sldId id="262" r:id="rId3"/>
    <p:sldId id="284" r:id="rId4"/>
    <p:sldId id="265" r:id="rId5"/>
    <p:sldId id="283" r:id="rId6"/>
    <p:sldId id="295" r:id="rId7"/>
    <p:sldId id="289" r:id="rId8"/>
    <p:sldId id="259" r:id="rId9"/>
    <p:sldId id="292" r:id="rId10"/>
    <p:sldId id="293" r:id="rId11"/>
    <p:sldId id="294" r:id="rId12"/>
    <p:sldId id="268" r:id="rId13"/>
    <p:sldId id="273"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507"/>
    <p:restoredTop sz="80610"/>
  </p:normalViewPr>
  <p:slideViewPr>
    <p:cSldViewPr snapToGrid="0" snapToObjects="1">
      <p:cViewPr varScale="1">
        <p:scale>
          <a:sx n="82" d="100"/>
          <a:sy n="82" d="100"/>
        </p:scale>
        <p:origin x="200" y="1096"/>
      </p:cViewPr>
      <p:guideLst/>
    </p:cSldViewPr>
  </p:slideViewPr>
  <p:notesTextViewPr>
    <p:cViewPr>
      <p:scale>
        <a:sx n="1" d="1"/>
        <a:sy n="1" d="1"/>
      </p:scale>
      <p:origin x="0" y="0"/>
    </p:cViewPr>
  </p:notesTextViewPr>
  <p:notesViewPr>
    <p:cSldViewPr snapToGrid="0" snapToObjects="1">
      <p:cViewPr varScale="1">
        <p:scale>
          <a:sx n="99" d="100"/>
          <a:sy n="99" d="100"/>
        </p:scale>
        <p:origin x="3784" y="1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7C75C03-D65E-8042-8DD4-831699179F59}" type="doc">
      <dgm:prSet loTypeId="urn:microsoft.com/office/officeart/2009/3/layout/RandomtoResultProcess" loCatId="" qsTypeId="urn:microsoft.com/office/officeart/2005/8/quickstyle/simple1" qsCatId="simple" csTypeId="urn:microsoft.com/office/officeart/2005/8/colors/colorful1" csCatId="colorful" phldr="1"/>
      <dgm:spPr/>
      <dgm:t>
        <a:bodyPr/>
        <a:lstStyle/>
        <a:p>
          <a:endParaRPr lang="en-US"/>
        </a:p>
      </dgm:t>
    </dgm:pt>
    <dgm:pt modelId="{1ECBAB22-315E-DD46-BECC-3118C7CF4395}">
      <dgm:prSet phldrT="[Text]"/>
      <dgm:spPr/>
      <dgm:t>
        <a:bodyPr/>
        <a:lstStyle/>
        <a:p>
          <a:r>
            <a:rPr lang="en-US" dirty="0"/>
            <a:t>Exploring the dataset</a:t>
          </a:r>
        </a:p>
      </dgm:t>
    </dgm:pt>
    <dgm:pt modelId="{B29E5D6E-8627-FD44-97E0-782049C801A8}" type="parTrans" cxnId="{BCBB5367-B0F8-6A4D-BB59-B8ADA57C7721}">
      <dgm:prSet/>
      <dgm:spPr/>
      <dgm:t>
        <a:bodyPr/>
        <a:lstStyle/>
        <a:p>
          <a:endParaRPr lang="en-US"/>
        </a:p>
      </dgm:t>
    </dgm:pt>
    <dgm:pt modelId="{1B6DF90A-D756-6A47-A1B0-1AEFB22133F8}" type="sibTrans" cxnId="{BCBB5367-B0F8-6A4D-BB59-B8ADA57C7721}">
      <dgm:prSet/>
      <dgm:spPr/>
      <dgm:t>
        <a:bodyPr/>
        <a:lstStyle/>
        <a:p>
          <a:endParaRPr lang="en-US"/>
        </a:p>
      </dgm:t>
    </dgm:pt>
    <dgm:pt modelId="{5FF2A3E6-7912-CA44-9CBD-9CA36D3B614D}">
      <dgm:prSet phldrT="[Text]" custT="1"/>
      <dgm:spPr/>
      <dgm:t>
        <a:bodyPr/>
        <a:lstStyle/>
        <a:p>
          <a:r>
            <a:rPr lang="en-US" sz="1500" dirty="0"/>
            <a:t>Pre-processing the data</a:t>
          </a:r>
        </a:p>
        <a:p>
          <a:r>
            <a:rPr lang="en-US" sz="1100" dirty="0"/>
            <a:t>(Cleaning &amp; Transformation)</a:t>
          </a:r>
        </a:p>
      </dgm:t>
    </dgm:pt>
    <dgm:pt modelId="{A8EBF4DC-9180-6344-93D8-EF85E7BA35E3}" type="parTrans" cxnId="{0F9EF774-6ED3-9641-92F7-66AD636B7EF2}">
      <dgm:prSet/>
      <dgm:spPr/>
      <dgm:t>
        <a:bodyPr/>
        <a:lstStyle/>
        <a:p>
          <a:endParaRPr lang="en-US"/>
        </a:p>
      </dgm:t>
    </dgm:pt>
    <dgm:pt modelId="{80A92DD2-3A4E-6046-BB51-FD34E33D3A89}" type="sibTrans" cxnId="{0F9EF774-6ED3-9641-92F7-66AD636B7EF2}">
      <dgm:prSet/>
      <dgm:spPr/>
      <dgm:t>
        <a:bodyPr/>
        <a:lstStyle/>
        <a:p>
          <a:endParaRPr lang="en-US"/>
        </a:p>
      </dgm:t>
    </dgm:pt>
    <dgm:pt modelId="{C6CC992E-A386-274B-8AAF-BCA303FF83E2}">
      <dgm:prSet phldrT="[Text]" custT="1"/>
      <dgm:spPr/>
      <dgm:t>
        <a:bodyPr/>
        <a:lstStyle/>
        <a:p>
          <a:r>
            <a:rPr lang="en-US" sz="1500" dirty="0"/>
            <a:t>Exploratory Analysis</a:t>
          </a:r>
        </a:p>
        <a:p>
          <a:r>
            <a:rPr lang="en-US" sz="1100" dirty="0"/>
            <a:t>(Identifying pre-processing and modeling methods)</a:t>
          </a:r>
        </a:p>
      </dgm:t>
    </dgm:pt>
    <dgm:pt modelId="{48AA8B2B-0C6B-9744-A618-7E6E71C301F2}" type="parTrans" cxnId="{004FC09E-2433-4F49-98D8-FB01C9B01E69}">
      <dgm:prSet/>
      <dgm:spPr/>
      <dgm:t>
        <a:bodyPr/>
        <a:lstStyle/>
        <a:p>
          <a:endParaRPr lang="en-US"/>
        </a:p>
      </dgm:t>
    </dgm:pt>
    <dgm:pt modelId="{D7D9B7F9-51AB-024B-B774-DA87629E393A}" type="sibTrans" cxnId="{004FC09E-2433-4F49-98D8-FB01C9B01E69}">
      <dgm:prSet/>
      <dgm:spPr/>
      <dgm:t>
        <a:bodyPr/>
        <a:lstStyle/>
        <a:p>
          <a:endParaRPr lang="en-US"/>
        </a:p>
      </dgm:t>
    </dgm:pt>
    <dgm:pt modelId="{B975A02D-4F92-E847-9C31-F2F28F5A60DE}">
      <dgm:prSet phldrT="[Text]"/>
      <dgm:spPr/>
      <dgm:t>
        <a:bodyPr/>
        <a:lstStyle/>
        <a:p>
          <a:r>
            <a:rPr lang="en-US" dirty="0"/>
            <a:t>Evaluating the model</a:t>
          </a:r>
        </a:p>
      </dgm:t>
    </dgm:pt>
    <dgm:pt modelId="{20F12C85-B3CE-F24F-934B-739081C08659}" type="parTrans" cxnId="{61F11D9E-4272-EC48-8B8F-D2F3A34A4B00}">
      <dgm:prSet/>
      <dgm:spPr/>
      <dgm:t>
        <a:bodyPr/>
        <a:lstStyle/>
        <a:p>
          <a:endParaRPr lang="en-US"/>
        </a:p>
      </dgm:t>
    </dgm:pt>
    <dgm:pt modelId="{958C90E7-7088-7046-BBB0-D059811F5A83}" type="sibTrans" cxnId="{61F11D9E-4272-EC48-8B8F-D2F3A34A4B00}">
      <dgm:prSet/>
      <dgm:spPr/>
      <dgm:t>
        <a:bodyPr/>
        <a:lstStyle/>
        <a:p>
          <a:endParaRPr lang="en-US"/>
        </a:p>
      </dgm:t>
    </dgm:pt>
    <dgm:pt modelId="{CD8833C1-1CB9-4E47-B77C-122ABF394D36}">
      <dgm:prSet phldrT="[Text]" custT="1"/>
      <dgm:spPr/>
      <dgm:t>
        <a:bodyPr/>
        <a:lstStyle/>
        <a:p>
          <a:r>
            <a:rPr lang="en-US" sz="1400" dirty="0"/>
            <a:t>Modeling Process</a:t>
          </a:r>
        </a:p>
        <a:p>
          <a:r>
            <a:rPr lang="en-US" sz="1100" dirty="0"/>
            <a:t>(Training &amp; Cross Validation</a:t>
          </a:r>
          <a:r>
            <a:rPr lang="en-US" sz="1200" dirty="0"/>
            <a:t>)</a:t>
          </a:r>
        </a:p>
      </dgm:t>
    </dgm:pt>
    <dgm:pt modelId="{9197BE80-CD8A-0043-B54F-DB28B8792AC1}" type="parTrans" cxnId="{300EA64F-D4B4-DF44-8FEB-88763DC3EB75}">
      <dgm:prSet/>
      <dgm:spPr/>
      <dgm:t>
        <a:bodyPr/>
        <a:lstStyle/>
        <a:p>
          <a:endParaRPr lang="en-US"/>
        </a:p>
      </dgm:t>
    </dgm:pt>
    <dgm:pt modelId="{4CA8BB79-C5C3-4A46-8643-F840E0173A32}" type="sibTrans" cxnId="{300EA64F-D4B4-DF44-8FEB-88763DC3EB75}">
      <dgm:prSet/>
      <dgm:spPr/>
      <dgm:t>
        <a:bodyPr/>
        <a:lstStyle/>
        <a:p>
          <a:endParaRPr lang="en-US"/>
        </a:p>
      </dgm:t>
    </dgm:pt>
    <dgm:pt modelId="{4BCCE1E1-5DB8-614F-BD18-B54A2A4444AD}" type="pres">
      <dgm:prSet presAssocID="{57C75C03-D65E-8042-8DD4-831699179F59}" presName="Name0" presStyleCnt="0">
        <dgm:presLayoutVars>
          <dgm:dir/>
          <dgm:animOne val="branch"/>
          <dgm:animLvl val="lvl"/>
        </dgm:presLayoutVars>
      </dgm:prSet>
      <dgm:spPr/>
    </dgm:pt>
    <dgm:pt modelId="{FB6D7173-91E6-1B45-9211-615F081ACB08}" type="pres">
      <dgm:prSet presAssocID="{1ECBAB22-315E-DD46-BECC-3118C7CF4395}" presName="chaos" presStyleCnt="0"/>
      <dgm:spPr/>
    </dgm:pt>
    <dgm:pt modelId="{CFC2A792-34B5-0F44-8092-BD436AFEF1AF}" type="pres">
      <dgm:prSet presAssocID="{1ECBAB22-315E-DD46-BECC-3118C7CF4395}" presName="parTx1" presStyleLbl="revTx" presStyleIdx="0" presStyleCnt="4"/>
      <dgm:spPr/>
    </dgm:pt>
    <dgm:pt modelId="{9ACA4CF9-FE3E-C54E-B42D-A4691CC7ADF8}" type="pres">
      <dgm:prSet presAssocID="{1ECBAB22-315E-DD46-BECC-3118C7CF4395}" presName="c1" presStyleLbl="node1" presStyleIdx="0" presStyleCnt="19"/>
      <dgm:spPr/>
    </dgm:pt>
    <dgm:pt modelId="{AE8E3D74-500D-2949-8919-0ED80493E2A5}" type="pres">
      <dgm:prSet presAssocID="{1ECBAB22-315E-DD46-BECC-3118C7CF4395}" presName="c2" presStyleLbl="node1" presStyleIdx="1" presStyleCnt="19"/>
      <dgm:spPr/>
    </dgm:pt>
    <dgm:pt modelId="{F318D59B-03DD-194E-BCAB-E2642D8A2184}" type="pres">
      <dgm:prSet presAssocID="{1ECBAB22-315E-DD46-BECC-3118C7CF4395}" presName="c3" presStyleLbl="node1" presStyleIdx="2" presStyleCnt="19"/>
      <dgm:spPr/>
    </dgm:pt>
    <dgm:pt modelId="{8AD1F9BB-59D3-2145-89E2-4DAA91A21062}" type="pres">
      <dgm:prSet presAssocID="{1ECBAB22-315E-DD46-BECC-3118C7CF4395}" presName="c4" presStyleLbl="node1" presStyleIdx="3" presStyleCnt="19"/>
      <dgm:spPr/>
    </dgm:pt>
    <dgm:pt modelId="{BEE10835-3C0C-724B-A052-280F5F6E7198}" type="pres">
      <dgm:prSet presAssocID="{1ECBAB22-315E-DD46-BECC-3118C7CF4395}" presName="c5" presStyleLbl="node1" presStyleIdx="4" presStyleCnt="19"/>
      <dgm:spPr/>
    </dgm:pt>
    <dgm:pt modelId="{483F8309-4D53-F242-859A-8C9B31414FC1}" type="pres">
      <dgm:prSet presAssocID="{1ECBAB22-315E-DD46-BECC-3118C7CF4395}" presName="c6" presStyleLbl="node1" presStyleIdx="5" presStyleCnt="19"/>
      <dgm:spPr/>
    </dgm:pt>
    <dgm:pt modelId="{16382F25-A19D-A344-9BA5-8D25BCA3AA69}" type="pres">
      <dgm:prSet presAssocID="{1ECBAB22-315E-DD46-BECC-3118C7CF4395}" presName="c7" presStyleLbl="node1" presStyleIdx="6" presStyleCnt="19"/>
      <dgm:spPr/>
    </dgm:pt>
    <dgm:pt modelId="{44404FD2-3980-354E-9579-986B00F37261}" type="pres">
      <dgm:prSet presAssocID="{1ECBAB22-315E-DD46-BECC-3118C7CF4395}" presName="c8" presStyleLbl="node1" presStyleIdx="7" presStyleCnt="19"/>
      <dgm:spPr/>
    </dgm:pt>
    <dgm:pt modelId="{D55AC540-E644-214E-A302-12469F3D2E9A}" type="pres">
      <dgm:prSet presAssocID="{1ECBAB22-315E-DD46-BECC-3118C7CF4395}" presName="c9" presStyleLbl="node1" presStyleIdx="8" presStyleCnt="19"/>
      <dgm:spPr/>
    </dgm:pt>
    <dgm:pt modelId="{31C6A4E8-F446-0841-B502-0D17C7EDF5CC}" type="pres">
      <dgm:prSet presAssocID="{1ECBAB22-315E-DD46-BECC-3118C7CF4395}" presName="c10" presStyleLbl="node1" presStyleIdx="9" presStyleCnt="19"/>
      <dgm:spPr/>
    </dgm:pt>
    <dgm:pt modelId="{4E9DE4ED-07D4-8E4C-BDAF-659F8F988F78}" type="pres">
      <dgm:prSet presAssocID="{1ECBAB22-315E-DD46-BECC-3118C7CF4395}" presName="c11" presStyleLbl="node1" presStyleIdx="10" presStyleCnt="19"/>
      <dgm:spPr/>
    </dgm:pt>
    <dgm:pt modelId="{771DF5B2-7AEE-E643-B19A-7AC104DA7B6D}" type="pres">
      <dgm:prSet presAssocID="{1ECBAB22-315E-DD46-BECC-3118C7CF4395}" presName="c12" presStyleLbl="node1" presStyleIdx="11" presStyleCnt="19"/>
      <dgm:spPr/>
    </dgm:pt>
    <dgm:pt modelId="{1654D327-E593-3941-9A77-C70F6FA40566}" type="pres">
      <dgm:prSet presAssocID="{1ECBAB22-315E-DD46-BECC-3118C7CF4395}" presName="c13" presStyleLbl="node1" presStyleIdx="12" presStyleCnt="19"/>
      <dgm:spPr/>
    </dgm:pt>
    <dgm:pt modelId="{E3AEB437-415F-3D48-B701-CFC05B203F09}" type="pres">
      <dgm:prSet presAssocID="{1ECBAB22-315E-DD46-BECC-3118C7CF4395}" presName="c14" presStyleLbl="node1" presStyleIdx="13" presStyleCnt="19"/>
      <dgm:spPr/>
    </dgm:pt>
    <dgm:pt modelId="{3FCB0F71-44DF-3849-B192-4B1119993022}" type="pres">
      <dgm:prSet presAssocID="{1ECBAB22-315E-DD46-BECC-3118C7CF4395}" presName="c15" presStyleLbl="node1" presStyleIdx="14" presStyleCnt="19"/>
      <dgm:spPr/>
    </dgm:pt>
    <dgm:pt modelId="{0E5C51D3-6A1F-314E-894D-9E9806BD44C3}" type="pres">
      <dgm:prSet presAssocID="{1ECBAB22-315E-DD46-BECC-3118C7CF4395}" presName="c16" presStyleLbl="node1" presStyleIdx="15" presStyleCnt="19"/>
      <dgm:spPr/>
    </dgm:pt>
    <dgm:pt modelId="{2249B1E7-B766-C047-BAEE-D7D5AB7666C9}" type="pres">
      <dgm:prSet presAssocID="{1ECBAB22-315E-DD46-BECC-3118C7CF4395}" presName="c17" presStyleLbl="node1" presStyleIdx="16" presStyleCnt="19"/>
      <dgm:spPr/>
    </dgm:pt>
    <dgm:pt modelId="{02077BD1-9ACC-1D40-ACD4-F238004B4809}" type="pres">
      <dgm:prSet presAssocID="{1ECBAB22-315E-DD46-BECC-3118C7CF4395}" presName="c18" presStyleLbl="node1" presStyleIdx="17" presStyleCnt="19"/>
      <dgm:spPr/>
    </dgm:pt>
    <dgm:pt modelId="{DD11AC36-CA42-1C40-943E-7274CB5BD9EA}" type="pres">
      <dgm:prSet presAssocID="{1B6DF90A-D756-6A47-A1B0-1AEFB22133F8}" presName="chevronComposite1" presStyleCnt="0"/>
      <dgm:spPr/>
    </dgm:pt>
    <dgm:pt modelId="{7277799E-744B-C44C-8C90-93F3ED1CF4FB}" type="pres">
      <dgm:prSet presAssocID="{1B6DF90A-D756-6A47-A1B0-1AEFB22133F8}" presName="chevron1" presStyleLbl="sibTrans2D1" presStyleIdx="0" presStyleCnt="4"/>
      <dgm:spPr/>
    </dgm:pt>
    <dgm:pt modelId="{0DA73BBE-CA3C-0041-9403-7141C374C720}" type="pres">
      <dgm:prSet presAssocID="{1B6DF90A-D756-6A47-A1B0-1AEFB22133F8}" presName="spChevron1" presStyleCnt="0"/>
      <dgm:spPr/>
    </dgm:pt>
    <dgm:pt modelId="{43AE341C-5407-A442-A87E-B2C60BD3AF9B}" type="pres">
      <dgm:prSet presAssocID="{5FF2A3E6-7912-CA44-9CBD-9CA36D3B614D}" presName="middle" presStyleCnt="0"/>
      <dgm:spPr/>
    </dgm:pt>
    <dgm:pt modelId="{135DCD65-8E65-D646-B3FA-060AAA3D2F7D}" type="pres">
      <dgm:prSet presAssocID="{5FF2A3E6-7912-CA44-9CBD-9CA36D3B614D}" presName="parTxMid" presStyleLbl="revTx" presStyleIdx="1" presStyleCnt="4"/>
      <dgm:spPr/>
    </dgm:pt>
    <dgm:pt modelId="{72F2F98C-3967-534B-9921-7D952400AA50}" type="pres">
      <dgm:prSet presAssocID="{5FF2A3E6-7912-CA44-9CBD-9CA36D3B614D}" presName="spMid" presStyleCnt="0"/>
      <dgm:spPr/>
    </dgm:pt>
    <dgm:pt modelId="{648E29DA-DE00-8444-8859-4C7C16C752E4}" type="pres">
      <dgm:prSet presAssocID="{80A92DD2-3A4E-6046-BB51-FD34E33D3A89}" presName="chevronComposite1" presStyleCnt="0"/>
      <dgm:spPr/>
    </dgm:pt>
    <dgm:pt modelId="{80A12A71-BA65-7042-B3FC-4A36E6AC1003}" type="pres">
      <dgm:prSet presAssocID="{80A92DD2-3A4E-6046-BB51-FD34E33D3A89}" presName="chevron1" presStyleLbl="sibTrans2D1" presStyleIdx="1" presStyleCnt="4"/>
      <dgm:spPr/>
    </dgm:pt>
    <dgm:pt modelId="{8A309D62-85BA-BC41-BC83-64B8BA705710}" type="pres">
      <dgm:prSet presAssocID="{80A92DD2-3A4E-6046-BB51-FD34E33D3A89}" presName="spChevron1" presStyleCnt="0"/>
      <dgm:spPr/>
    </dgm:pt>
    <dgm:pt modelId="{C8F78A6F-0E52-E742-829B-D9E37D7EA678}" type="pres">
      <dgm:prSet presAssocID="{C6CC992E-A386-274B-8AAF-BCA303FF83E2}" presName="middle" presStyleCnt="0"/>
      <dgm:spPr/>
    </dgm:pt>
    <dgm:pt modelId="{EEF8B566-7E6C-E543-A7E6-8528A627E1AD}" type="pres">
      <dgm:prSet presAssocID="{C6CC992E-A386-274B-8AAF-BCA303FF83E2}" presName="parTxMid" presStyleLbl="revTx" presStyleIdx="2" presStyleCnt="4"/>
      <dgm:spPr/>
    </dgm:pt>
    <dgm:pt modelId="{02C54068-EC1E-FB46-B81A-615AA9483780}" type="pres">
      <dgm:prSet presAssocID="{C6CC992E-A386-274B-8AAF-BCA303FF83E2}" presName="spMid" presStyleCnt="0"/>
      <dgm:spPr/>
    </dgm:pt>
    <dgm:pt modelId="{32AD434F-B324-FE40-A89F-A7CA4A9A1D63}" type="pres">
      <dgm:prSet presAssocID="{D7D9B7F9-51AB-024B-B774-DA87629E393A}" presName="chevronComposite1" presStyleCnt="0"/>
      <dgm:spPr/>
    </dgm:pt>
    <dgm:pt modelId="{1444A9FF-7D05-FF41-B2ED-A3B0354E07A5}" type="pres">
      <dgm:prSet presAssocID="{D7D9B7F9-51AB-024B-B774-DA87629E393A}" presName="chevron1" presStyleLbl="sibTrans2D1" presStyleIdx="2" presStyleCnt="4"/>
      <dgm:spPr/>
    </dgm:pt>
    <dgm:pt modelId="{82DA1DAB-2199-AB49-93BF-5ED7B4E75B26}" type="pres">
      <dgm:prSet presAssocID="{D7D9B7F9-51AB-024B-B774-DA87629E393A}" presName="spChevron1" presStyleCnt="0"/>
      <dgm:spPr/>
    </dgm:pt>
    <dgm:pt modelId="{96F7B6CD-A82C-A143-9D99-7A12F04F0DF3}" type="pres">
      <dgm:prSet presAssocID="{CD8833C1-1CB9-4E47-B77C-122ABF394D36}" presName="middle" presStyleCnt="0"/>
      <dgm:spPr/>
    </dgm:pt>
    <dgm:pt modelId="{7DE95B27-AE2E-164A-B94A-0BA00AC57A91}" type="pres">
      <dgm:prSet presAssocID="{CD8833C1-1CB9-4E47-B77C-122ABF394D36}" presName="parTxMid" presStyleLbl="revTx" presStyleIdx="3" presStyleCnt="4"/>
      <dgm:spPr/>
    </dgm:pt>
    <dgm:pt modelId="{0571629A-1E56-6741-8976-9DBDD01762C3}" type="pres">
      <dgm:prSet presAssocID="{CD8833C1-1CB9-4E47-B77C-122ABF394D36}" presName="spMid" presStyleCnt="0"/>
      <dgm:spPr/>
    </dgm:pt>
    <dgm:pt modelId="{090D8B1B-1597-5242-AB67-503ED9EB9F3E}" type="pres">
      <dgm:prSet presAssocID="{4CA8BB79-C5C3-4A46-8643-F840E0173A32}" presName="chevronComposite1" presStyleCnt="0"/>
      <dgm:spPr/>
    </dgm:pt>
    <dgm:pt modelId="{2990A1AB-B777-2141-AE00-839A2138B984}" type="pres">
      <dgm:prSet presAssocID="{4CA8BB79-C5C3-4A46-8643-F840E0173A32}" presName="chevron1" presStyleLbl="sibTrans2D1" presStyleIdx="3" presStyleCnt="4"/>
      <dgm:spPr/>
    </dgm:pt>
    <dgm:pt modelId="{1CB015DA-F4B0-FB4F-B1DA-6AEE0255AA9F}" type="pres">
      <dgm:prSet presAssocID="{4CA8BB79-C5C3-4A46-8643-F840E0173A32}" presName="spChevron1" presStyleCnt="0"/>
      <dgm:spPr/>
    </dgm:pt>
    <dgm:pt modelId="{4AEE4314-F270-2742-8506-763B6AD3681A}" type="pres">
      <dgm:prSet presAssocID="{B975A02D-4F92-E847-9C31-F2F28F5A60DE}" presName="last" presStyleCnt="0"/>
      <dgm:spPr/>
    </dgm:pt>
    <dgm:pt modelId="{B6BDE9D1-F386-8D49-B505-95F9D922DBBA}" type="pres">
      <dgm:prSet presAssocID="{B975A02D-4F92-E847-9C31-F2F28F5A60DE}" presName="circleTx" presStyleLbl="node1" presStyleIdx="18" presStyleCnt="19"/>
      <dgm:spPr/>
    </dgm:pt>
    <dgm:pt modelId="{2C88A30B-5085-C44B-9A19-0F4852E836C8}" type="pres">
      <dgm:prSet presAssocID="{B975A02D-4F92-E847-9C31-F2F28F5A60DE}" presName="spN" presStyleCnt="0"/>
      <dgm:spPr/>
    </dgm:pt>
  </dgm:ptLst>
  <dgm:cxnLst>
    <dgm:cxn modelId="{B1F71F4A-C6B2-2C47-96B7-7C0661F95602}" type="presOf" srcId="{CD8833C1-1CB9-4E47-B77C-122ABF394D36}" destId="{7DE95B27-AE2E-164A-B94A-0BA00AC57A91}" srcOrd="0" destOrd="0" presId="urn:microsoft.com/office/officeart/2009/3/layout/RandomtoResultProcess"/>
    <dgm:cxn modelId="{300EA64F-D4B4-DF44-8FEB-88763DC3EB75}" srcId="{57C75C03-D65E-8042-8DD4-831699179F59}" destId="{CD8833C1-1CB9-4E47-B77C-122ABF394D36}" srcOrd="3" destOrd="0" parTransId="{9197BE80-CD8A-0043-B54F-DB28B8792AC1}" sibTransId="{4CA8BB79-C5C3-4A46-8643-F840E0173A32}"/>
    <dgm:cxn modelId="{BCBB5367-B0F8-6A4D-BB59-B8ADA57C7721}" srcId="{57C75C03-D65E-8042-8DD4-831699179F59}" destId="{1ECBAB22-315E-DD46-BECC-3118C7CF4395}" srcOrd="0" destOrd="0" parTransId="{B29E5D6E-8627-FD44-97E0-782049C801A8}" sibTransId="{1B6DF90A-D756-6A47-A1B0-1AEFB22133F8}"/>
    <dgm:cxn modelId="{06209567-5837-084D-B1EC-283608BC60D0}" type="presOf" srcId="{5FF2A3E6-7912-CA44-9CBD-9CA36D3B614D}" destId="{135DCD65-8E65-D646-B3FA-060AAA3D2F7D}" srcOrd="0" destOrd="0" presId="urn:microsoft.com/office/officeart/2009/3/layout/RandomtoResultProcess"/>
    <dgm:cxn modelId="{0F9EF774-6ED3-9641-92F7-66AD636B7EF2}" srcId="{57C75C03-D65E-8042-8DD4-831699179F59}" destId="{5FF2A3E6-7912-CA44-9CBD-9CA36D3B614D}" srcOrd="1" destOrd="0" parTransId="{A8EBF4DC-9180-6344-93D8-EF85E7BA35E3}" sibTransId="{80A92DD2-3A4E-6046-BB51-FD34E33D3A89}"/>
    <dgm:cxn modelId="{9251EB79-A1C2-AD47-81EF-FC32647A4BF8}" type="presOf" srcId="{C6CC992E-A386-274B-8AAF-BCA303FF83E2}" destId="{EEF8B566-7E6C-E543-A7E6-8528A627E1AD}" srcOrd="0" destOrd="0" presId="urn:microsoft.com/office/officeart/2009/3/layout/RandomtoResultProcess"/>
    <dgm:cxn modelId="{A60FBE90-201A-FB4E-A7F4-2847C7BB9FAE}" type="presOf" srcId="{B975A02D-4F92-E847-9C31-F2F28F5A60DE}" destId="{B6BDE9D1-F386-8D49-B505-95F9D922DBBA}" srcOrd="0" destOrd="0" presId="urn:microsoft.com/office/officeart/2009/3/layout/RandomtoResultProcess"/>
    <dgm:cxn modelId="{5E0CF396-8278-AE4D-8086-18B1921CEC3B}" type="presOf" srcId="{1ECBAB22-315E-DD46-BECC-3118C7CF4395}" destId="{CFC2A792-34B5-0F44-8092-BD436AFEF1AF}" srcOrd="0" destOrd="0" presId="urn:microsoft.com/office/officeart/2009/3/layout/RandomtoResultProcess"/>
    <dgm:cxn modelId="{61F11D9E-4272-EC48-8B8F-D2F3A34A4B00}" srcId="{57C75C03-D65E-8042-8DD4-831699179F59}" destId="{B975A02D-4F92-E847-9C31-F2F28F5A60DE}" srcOrd="4" destOrd="0" parTransId="{20F12C85-B3CE-F24F-934B-739081C08659}" sibTransId="{958C90E7-7088-7046-BBB0-D059811F5A83}"/>
    <dgm:cxn modelId="{004FC09E-2433-4F49-98D8-FB01C9B01E69}" srcId="{57C75C03-D65E-8042-8DD4-831699179F59}" destId="{C6CC992E-A386-274B-8AAF-BCA303FF83E2}" srcOrd="2" destOrd="0" parTransId="{48AA8B2B-0C6B-9744-A618-7E6E71C301F2}" sibTransId="{D7D9B7F9-51AB-024B-B774-DA87629E393A}"/>
    <dgm:cxn modelId="{836017BF-3F03-174E-A7E1-A6ACAA6B040F}" type="presOf" srcId="{57C75C03-D65E-8042-8DD4-831699179F59}" destId="{4BCCE1E1-5DB8-614F-BD18-B54A2A4444AD}" srcOrd="0" destOrd="0" presId="urn:microsoft.com/office/officeart/2009/3/layout/RandomtoResultProcess"/>
    <dgm:cxn modelId="{697ACB2A-3CC6-1C47-A428-A4901195F5C1}" type="presParOf" srcId="{4BCCE1E1-5DB8-614F-BD18-B54A2A4444AD}" destId="{FB6D7173-91E6-1B45-9211-615F081ACB08}" srcOrd="0" destOrd="0" presId="urn:microsoft.com/office/officeart/2009/3/layout/RandomtoResultProcess"/>
    <dgm:cxn modelId="{475857C5-060D-454C-A212-F29B000AAF38}" type="presParOf" srcId="{FB6D7173-91E6-1B45-9211-615F081ACB08}" destId="{CFC2A792-34B5-0F44-8092-BD436AFEF1AF}" srcOrd="0" destOrd="0" presId="urn:microsoft.com/office/officeart/2009/3/layout/RandomtoResultProcess"/>
    <dgm:cxn modelId="{8B6AF637-812F-D74C-8E9A-2031788E23C1}" type="presParOf" srcId="{FB6D7173-91E6-1B45-9211-615F081ACB08}" destId="{9ACA4CF9-FE3E-C54E-B42D-A4691CC7ADF8}" srcOrd="1" destOrd="0" presId="urn:microsoft.com/office/officeart/2009/3/layout/RandomtoResultProcess"/>
    <dgm:cxn modelId="{84D06F07-D771-004C-A966-515C2E0E74DE}" type="presParOf" srcId="{FB6D7173-91E6-1B45-9211-615F081ACB08}" destId="{AE8E3D74-500D-2949-8919-0ED80493E2A5}" srcOrd="2" destOrd="0" presId="urn:microsoft.com/office/officeart/2009/3/layout/RandomtoResultProcess"/>
    <dgm:cxn modelId="{35E50C43-D5A0-E54E-955B-5F4248D84B00}" type="presParOf" srcId="{FB6D7173-91E6-1B45-9211-615F081ACB08}" destId="{F318D59B-03DD-194E-BCAB-E2642D8A2184}" srcOrd="3" destOrd="0" presId="urn:microsoft.com/office/officeart/2009/3/layout/RandomtoResultProcess"/>
    <dgm:cxn modelId="{406BD658-7817-3A40-9D4C-8AA37C4ACEBA}" type="presParOf" srcId="{FB6D7173-91E6-1B45-9211-615F081ACB08}" destId="{8AD1F9BB-59D3-2145-89E2-4DAA91A21062}" srcOrd="4" destOrd="0" presId="urn:microsoft.com/office/officeart/2009/3/layout/RandomtoResultProcess"/>
    <dgm:cxn modelId="{4CBBA946-09A0-1A43-AB6A-36B7F41BAF51}" type="presParOf" srcId="{FB6D7173-91E6-1B45-9211-615F081ACB08}" destId="{BEE10835-3C0C-724B-A052-280F5F6E7198}" srcOrd="5" destOrd="0" presId="urn:microsoft.com/office/officeart/2009/3/layout/RandomtoResultProcess"/>
    <dgm:cxn modelId="{0759C29F-8260-2E48-9E71-912778A8805B}" type="presParOf" srcId="{FB6D7173-91E6-1B45-9211-615F081ACB08}" destId="{483F8309-4D53-F242-859A-8C9B31414FC1}" srcOrd="6" destOrd="0" presId="urn:microsoft.com/office/officeart/2009/3/layout/RandomtoResultProcess"/>
    <dgm:cxn modelId="{17C94C2C-B920-B041-A03B-80AD12138F76}" type="presParOf" srcId="{FB6D7173-91E6-1B45-9211-615F081ACB08}" destId="{16382F25-A19D-A344-9BA5-8D25BCA3AA69}" srcOrd="7" destOrd="0" presId="urn:microsoft.com/office/officeart/2009/3/layout/RandomtoResultProcess"/>
    <dgm:cxn modelId="{3D19C915-2A77-F84E-BD9A-28DF3BE5E0E8}" type="presParOf" srcId="{FB6D7173-91E6-1B45-9211-615F081ACB08}" destId="{44404FD2-3980-354E-9579-986B00F37261}" srcOrd="8" destOrd="0" presId="urn:microsoft.com/office/officeart/2009/3/layout/RandomtoResultProcess"/>
    <dgm:cxn modelId="{8D7EA887-BB47-6C4C-9340-A5CFA6584192}" type="presParOf" srcId="{FB6D7173-91E6-1B45-9211-615F081ACB08}" destId="{D55AC540-E644-214E-A302-12469F3D2E9A}" srcOrd="9" destOrd="0" presId="urn:microsoft.com/office/officeart/2009/3/layout/RandomtoResultProcess"/>
    <dgm:cxn modelId="{854478DA-7E08-CD48-9074-8E1768F1572F}" type="presParOf" srcId="{FB6D7173-91E6-1B45-9211-615F081ACB08}" destId="{31C6A4E8-F446-0841-B502-0D17C7EDF5CC}" srcOrd="10" destOrd="0" presId="urn:microsoft.com/office/officeart/2009/3/layout/RandomtoResultProcess"/>
    <dgm:cxn modelId="{541BE946-5855-FD45-A1C7-AE0EC08F3256}" type="presParOf" srcId="{FB6D7173-91E6-1B45-9211-615F081ACB08}" destId="{4E9DE4ED-07D4-8E4C-BDAF-659F8F988F78}" srcOrd="11" destOrd="0" presId="urn:microsoft.com/office/officeart/2009/3/layout/RandomtoResultProcess"/>
    <dgm:cxn modelId="{F165FA14-E444-1F4B-B590-64FC2D45E179}" type="presParOf" srcId="{FB6D7173-91E6-1B45-9211-615F081ACB08}" destId="{771DF5B2-7AEE-E643-B19A-7AC104DA7B6D}" srcOrd="12" destOrd="0" presId="urn:microsoft.com/office/officeart/2009/3/layout/RandomtoResultProcess"/>
    <dgm:cxn modelId="{CB17427B-03F1-1A48-B132-D0B84122AC1A}" type="presParOf" srcId="{FB6D7173-91E6-1B45-9211-615F081ACB08}" destId="{1654D327-E593-3941-9A77-C70F6FA40566}" srcOrd="13" destOrd="0" presId="urn:microsoft.com/office/officeart/2009/3/layout/RandomtoResultProcess"/>
    <dgm:cxn modelId="{DD454486-301B-F44C-B277-F0661FEB5592}" type="presParOf" srcId="{FB6D7173-91E6-1B45-9211-615F081ACB08}" destId="{E3AEB437-415F-3D48-B701-CFC05B203F09}" srcOrd="14" destOrd="0" presId="urn:microsoft.com/office/officeart/2009/3/layout/RandomtoResultProcess"/>
    <dgm:cxn modelId="{FAD291D3-8E33-204A-8446-B85B07ACD251}" type="presParOf" srcId="{FB6D7173-91E6-1B45-9211-615F081ACB08}" destId="{3FCB0F71-44DF-3849-B192-4B1119993022}" srcOrd="15" destOrd="0" presId="urn:microsoft.com/office/officeart/2009/3/layout/RandomtoResultProcess"/>
    <dgm:cxn modelId="{71188C75-4576-8F4C-9373-8B67F7769011}" type="presParOf" srcId="{FB6D7173-91E6-1B45-9211-615F081ACB08}" destId="{0E5C51D3-6A1F-314E-894D-9E9806BD44C3}" srcOrd="16" destOrd="0" presId="urn:microsoft.com/office/officeart/2009/3/layout/RandomtoResultProcess"/>
    <dgm:cxn modelId="{35E7FCBE-AE8A-774C-91F5-37A6A8FE664B}" type="presParOf" srcId="{FB6D7173-91E6-1B45-9211-615F081ACB08}" destId="{2249B1E7-B766-C047-BAEE-D7D5AB7666C9}" srcOrd="17" destOrd="0" presId="urn:microsoft.com/office/officeart/2009/3/layout/RandomtoResultProcess"/>
    <dgm:cxn modelId="{7F32AE9E-5F4D-3345-89B6-D909917906E3}" type="presParOf" srcId="{FB6D7173-91E6-1B45-9211-615F081ACB08}" destId="{02077BD1-9ACC-1D40-ACD4-F238004B4809}" srcOrd="18" destOrd="0" presId="urn:microsoft.com/office/officeart/2009/3/layout/RandomtoResultProcess"/>
    <dgm:cxn modelId="{3AA00218-EFE4-2B46-B374-8F6AD3A86556}" type="presParOf" srcId="{4BCCE1E1-5DB8-614F-BD18-B54A2A4444AD}" destId="{DD11AC36-CA42-1C40-943E-7274CB5BD9EA}" srcOrd="1" destOrd="0" presId="urn:microsoft.com/office/officeart/2009/3/layout/RandomtoResultProcess"/>
    <dgm:cxn modelId="{ACEB797E-11A7-A54B-9A2D-BDF3CE374FB2}" type="presParOf" srcId="{DD11AC36-CA42-1C40-943E-7274CB5BD9EA}" destId="{7277799E-744B-C44C-8C90-93F3ED1CF4FB}" srcOrd="0" destOrd="0" presId="urn:microsoft.com/office/officeart/2009/3/layout/RandomtoResultProcess"/>
    <dgm:cxn modelId="{C8ACCFC7-1AC7-D945-8BA0-FD80A8DE7703}" type="presParOf" srcId="{DD11AC36-CA42-1C40-943E-7274CB5BD9EA}" destId="{0DA73BBE-CA3C-0041-9403-7141C374C720}" srcOrd="1" destOrd="0" presId="urn:microsoft.com/office/officeart/2009/3/layout/RandomtoResultProcess"/>
    <dgm:cxn modelId="{44A55BDB-4D51-A948-A9CE-8741695BB54B}" type="presParOf" srcId="{4BCCE1E1-5DB8-614F-BD18-B54A2A4444AD}" destId="{43AE341C-5407-A442-A87E-B2C60BD3AF9B}" srcOrd="2" destOrd="0" presId="urn:microsoft.com/office/officeart/2009/3/layout/RandomtoResultProcess"/>
    <dgm:cxn modelId="{FD579336-9D4F-4948-82BC-00A7A59623FA}" type="presParOf" srcId="{43AE341C-5407-A442-A87E-B2C60BD3AF9B}" destId="{135DCD65-8E65-D646-B3FA-060AAA3D2F7D}" srcOrd="0" destOrd="0" presId="urn:microsoft.com/office/officeart/2009/3/layout/RandomtoResultProcess"/>
    <dgm:cxn modelId="{06B39487-56F9-764C-8F3A-EF5E5F80569E}" type="presParOf" srcId="{43AE341C-5407-A442-A87E-B2C60BD3AF9B}" destId="{72F2F98C-3967-534B-9921-7D952400AA50}" srcOrd="1" destOrd="0" presId="urn:microsoft.com/office/officeart/2009/3/layout/RandomtoResultProcess"/>
    <dgm:cxn modelId="{7F1ECFEB-BB31-324C-B1E5-96FE26CF2B7D}" type="presParOf" srcId="{4BCCE1E1-5DB8-614F-BD18-B54A2A4444AD}" destId="{648E29DA-DE00-8444-8859-4C7C16C752E4}" srcOrd="3" destOrd="0" presId="urn:microsoft.com/office/officeart/2009/3/layout/RandomtoResultProcess"/>
    <dgm:cxn modelId="{4087CDD7-7C13-5A46-AC89-0C6EE6210313}" type="presParOf" srcId="{648E29DA-DE00-8444-8859-4C7C16C752E4}" destId="{80A12A71-BA65-7042-B3FC-4A36E6AC1003}" srcOrd="0" destOrd="0" presId="urn:microsoft.com/office/officeart/2009/3/layout/RandomtoResultProcess"/>
    <dgm:cxn modelId="{66B93446-B10E-1046-9FBF-51BB2D56EB00}" type="presParOf" srcId="{648E29DA-DE00-8444-8859-4C7C16C752E4}" destId="{8A309D62-85BA-BC41-BC83-64B8BA705710}" srcOrd="1" destOrd="0" presId="urn:microsoft.com/office/officeart/2009/3/layout/RandomtoResultProcess"/>
    <dgm:cxn modelId="{8FAA3A75-70CD-8D48-BD8F-C2B8E7180522}" type="presParOf" srcId="{4BCCE1E1-5DB8-614F-BD18-B54A2A4444AD}" destId="{C8F78A6F-0E52-E742-829B-D9E37D7EA678}" srcOrd="4" destOrd="0" presId="urn:microsoft.com/office/officeart/2009/3/layout/RandomtoResultProcess"/>
    <dgm:cxn modelId="{E19FD08D-6129-C542-B588-77F82F620204}" type="presParOf" srcId="{C8F78A6F-0E52-E742-829B-D9E37D7EA678}" destId="{EEF8B566-7E6C-E543-A7E6-8528A627E1AD}" srcOrd="0" destOrd="0" presId="urn:microsoft.com/office/officeart/2009/3/layout/RandomtoResultProcess"/>
    <dgm:cxn modelId="{CD865AA0-9D85-6446-A7AA-A25B253596F8}" type="presParOf" srcId="{C8F78A6F-0E52-E742-829B-D9E37D7EA678}" destId="{02C54068-EC1E-FB46-B81A-615AA9483780}" srcOrd="1" destOrd="0" presId="urn:microsoft.com/office/officeart/2009/3/layout/RandomtoResultProcess"/>
    <dgm:cxn modelId="{0F0DF37E-5424-3644-A572-1268DAF0436E}" type="presParOf" srcId="{4BCCE1E1-5DB8-614F-BD18-B54A2A4444AD}" destId="{32AD434F-B324-FE40-A89F-A7CA4A9A1D63}" srcOrd="5" destOrd="0" presId="urn:microsoft.com/office/officeart/2009/3/layout/RandomtoResultProcess"/>
    <dgm:cxn modelId="{BE240A58-17E8-1F49-ABD4-80CAF91CCB7A}" type="presParOf" srcId="{32AD434F-B324-FE40-A89F-A7CA4A9A1D63}" destId="{1444A9FF-7D05-FF41-B2ED-A3B0354E07A5}" srcOrd="0" destOrd="0" presId="urn:microsoft.com/office/officeart/2009/3/layout/RandomtoResultProcess"/>
    <dgm:cxn modelId="{562AAE0F-5B04-7540-ADAA-66DE06EF581E}" type="presParOf" srcId="{32AD434F-B324-FE40-A89F-A7CA4A9A1D63}" destId="{82DA1DAB-2199-AB49-93BF-5ED7B4E75B26}" srcOrd="1" destOrd="0" presId="urn:microsoft.com/office/officeart/2009/3/layout/RandomtoResultProcess"/>
    <dgm:cxn modelId="{37399EE1-C30A-2847-B858-F35FE88D5855}" type="presParOf" srcId="{4BCCE1E1-5DB8-614F-BD18-B54A2A4444AD}" destId="{96F7B6CD-A82C-A143-9D99-7A12F04F0DF3}" srcOrd="6" destOrd="0" presId="urn:microsoft.com/office/officeart/2009/3/layout/RandomtoResultProcess"/>
    <dgm:cxn modelId="{9E8A5391-29BA-8341-B80F-731CBB421A43}" type="presParOf" srcId="{96F7B6CD-A82C-A143-9D99-7A12F04F0DF3}" destId="{7DE95B27-AE2E-164A-B94A-0BA00AC57A91}" srcOrd="0" destOrd="0" presId="urn:microsoft.com/office/officeart/2009/3/layout/RandomtoResultProcess"/>
    <dgm:cxn modelId="{EA01F42E-CD18-DC4C-8C11-FF57B62E574D}" type="presParOf" srcId="{96F7B6CD-A82C-A143-9D99-7A12F04F0DF3}" destId="{0571629A-1E56-6741-8976-9DBDD01762C3}" srcOrd="1" destOrd="0" presId="urn:microsoft.com/office/officeart/2009/3/layout/RandomtoResultProcess"/>
    <dgm:cxn modelId="{D81F06A2-BFA9-8842-A3DB-5678D52D5A69}" type="presParOf" srcId="{4BCCE1E1-5DB8-614F-BD18-B54A2A4444AD}" destId="{090D8B1B-1597-5242-AB67-503ED9EB9F3E}" srcOrd="7" destOrd="0" presId="urn:microsoft.com/office/officeart/2009/3/layout/RandomtoResultProcess"/>
    <dgm:cxn modelId="{FD719A42-71BC-B347-8ECC-592D82CDFB0A}" type="presParOf" srcId="{090D8B1B-1597-5242-AB67-503ED9EB9F3E}" destId="{2990A1AB-B777-2141-AE00-839A2138B984}" srcOrd="0" destOrd="0" presId="urn:microsoft.com/office/officeart/2009/3/layout/RandomtoResultProcess"/>
    <dgm:cxn modelId="{93DE7FC6-CAEC-7E47-8288-61E8351196E8}" type="presParOf" srcId="{090D8B1B-1597-5242-AB67-503ED9EB9F3E}" destId="{1CB015DA-F4B0-FB4F-B1DA-6AEE0255AA9F}" srcOrd="1" destOrd="0" presId="urn:microsoft.com/office/officeart/2009/3/layout/RandomtoResultProcess"/>
    <dgm:cxn modelId="{300E5947-8254-9B40-932C-C2478B4C7C06}" type="presParOf" srcId="{4BCCE1E1-5DB8-614F-BD18-B54A2A4444AD}" destId="{4AEE4314-F270-2742-8506-763B6AD3681A}" srcOrd="8" destOrd="0" presId="urn:microsoft.com/office/officeart/2009/3/layout/RandomtoResultProcess"/>
    <dgm:cxn modelId="{56CCC277-449F-DC4B-ADE2-5D3FD6B935DC}" type="presParOf" srcId="{4AEE4314-F270-2742-8506-763B6AD3681A}" destId="{B6BDE9D1-F386-8D49-B505-95F9D922DBBA}" srcOrd="0" destOrd="0" presId="urn:microsoft.com/office/officeart/2009/3/layout/RandomtoResultProcess"/>
    <dgm:cxn modelId="{56ADC36A-8AD7-2A45-B279-0C75F58C7F35}" type="presParOf" srcId="{4AEE4314-F270-2742-8506-763B6AD3681A}" destId="{2C88A30B-5085-C44B-9A19-0F4852E836C8}" srcOrd="1" destOrd="0" presId="urn:microsoft.com/office/officeart/2009/3/layout/RandomtoResult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C2A792-34B5-0F44-8092-BD436AFEF1AF}">
      <dsp:nvSpPr>
        <dsp:cNvPr id="0" name=""/>
        <dsp:cNvSpPr/>
      </dsp:nvSpPr>
      <dsp:spPr>
        <a:xfrm>
          <a:off x="116308" y="808290"/>
          <a:ext cx="1630658" cy="5373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Exploring the dataset</a:t>
          </a:r>
        </a:p>
      </dsp:txBody>
      <dsp:txXfrm>
        <a:off x="116308" y="808290"/>
        <a:ext cx="1630658" cy="537376"/>
      </dsp:txXfrm>
    </dsp:sp>
    <dsp:sp modelId="{9ACA4CF9-FE3E-C54E-B42D-A4691CC7ADF8}">
      <dsp:nvSpPr>
        <dsp:cNvPr id="0" name=""/>
        <dsp:cNvSpPr/>
      </dsp:nvSpPr>
      <dsp:spPr>
        <a:xfrm>
          <a:off x="114455" y="644853"/>
          <a:ext cx="129711" cy="129711"/>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E8E3D74-500D-2949-8919-0ED80493E2A5}">
      <dsp:nvSpPr>
        <dsp:cNvPr id="0" name=""/>
        <dsp:cNvSpPr/>
      </dsp:nvSpPr>
      <dsp:spPr>
        <a:xfrm>
          <a:off x="205253" y="463257"/>
          <a:ext cx="129711" cy="129711"/>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318D59B-03DD-194E-BCAB-E2642D8A2184}">
      <dsp:nvSpPr>
        <dsp:cNvPr id="0" name=""/>
        <dsp:cNvSpPr/>
      </dsp:nvSpPr>
      <dsp:spPr>
        <a:xfrm>
          <a:off x="423168" y="499577"/>
          <a:ext cx="203832" cy="203832"/>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AD1F9BB-59D3-2145-89E2-4DAA91A21062}">
      <dsp:nvSpPr>
        <dsp:cNvPr id="0" name=""/>
        <dsp:cNvSpPr/>
      </dsp:nvSpPr>
      <dsp:spPr>
        <a:xfrm>
          <a:off x="604764" y="299821"/>
          <a:ext cx="129711" cy="129711"/>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EE10835-3C0C-724B-A052-280F5F6E7198}">
      <dsp:nvSpPr>
        <dsp:cNvPr id="0" name=""/>
        <dsp:cNvSpPr/>
      </dsp:nvSpPr>
      <dsp:spPr>
        <a:xfrm>
          <a:off x="840839" y="227183"/>
          <a:ext cx="129711" cy="129711"/>
        </a:xfrm>
        <a:prstGeom prst="ellipse">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83F8309-4D53-F242-859A-8C9B31414FC1}">
      <dsp:nvSpPr>
        <dsp:cNvPr id="0" name=""/>
        <dsp:cNvSpPr/>
      </dsp:nvSpPr>
      <dsp:spPr>
        <a:xfrm>
          <a:off x="1131392" y="354300"/>
          <a:ext cx="129711" cy="129711"/>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6382F25-A19D-A344-9BA5-8D25BCA3AA69}">
      <dsp:nvSpPr>
        <dsp:cNvPr id="0" name=""/>
        <dsp:cNvSpPr/>
      </dsp:nvSpPr>
      <dsp:spPr>
        <a:xfrm>
          <a:off x="1312988" y="445098"/>
          <a:ext cx="203832" cy="203832"/>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4404FD2-3980-354E-9579-986B00F37261}">
      <dsp:nvSpPr>
        <dsp:cNvPr id="0" name=""/>
        <dsp:cNvSpPr/>
      </dsp:nvSpPr>
      <dsp:spPr>
        <a:xfrm>
          <a:off x="1567223" y="644853"/>
          <a:ext cx="129711" cy="129711"/>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55AC540-E644-214E-A302-12469F3D2E9A}">
      <dsp:nvSpPr>
        <dsp:cNvPr id="0" name=""/>
        <dsp:cNvSpPr/>
      </dsp:nvSpPr>
      <dsp:spPr>
        <a:xfrm>
          <a:off x="1676180" y="844609"/>
          <a:ext cx="129711" cy="129711"/>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1C6A4E8-F446-0841-B502-0D17C7EDF5CC}">
      <dsp:nvSpPr>
        <dsp:cNvPr id="0" name=""/>
        <dsp:cNvSpPr/>
      </dsp:nvSpPr>
      <dsp:spPr>
        <a:xfrm>
          <a:off x="731881" y="463257"/>
          <a:ext cx="333543" cy="333543"/>
        </a:xfrm>
        <a:prstGeom prst="ellipse">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E9DE4ED-07D4-8E4C-BDAF-659F8F988F78}">
      <dsp:nvSpPr>
        <dsp:cNvPr id="0" name=""/>
        <dsp:cNvSpPr/>
      </dsp:nvSpPr>
      <dsp:spPr>
        <a:xfrm>
          <a:off x="23657" y="1153322"/>
          <a:ext cx="129711" cy="129711"/>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71DF5B2-7AEE-E643-B19A-7AC104DA7B6D}">
      <dsp:nvSpPr>
        <dsp:cNvPr id="0" name=""/>
        <dsp:cNvSpPr/>
      </dsp:nvSpPr>
      <dsp:spPr>
        <a:xfrm>
          <a:off x="132614" y="1316759"/>
          <a:ext cx="203832" cy="203832"/>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654D327-E593-3941-9A77-C70F6FA40566}">
      <dsp:nvSpPr>
        <dsp:cNvPr id="0" name=""/>
        <dsp:cNvSpPr/>
      </dsp:nvSpPr>
      <dsp:spPr>
        <a:xfrm>
          <a:off x="405008" y="1462036"/>
          <a:ext cx="296483" cy="296483"/>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3AEB437-415F-3D48-B701-CFC05B203F09}">
      <dsp:nvSpPr>
        <dsp:cNvPr id="0" name=""/>
        <dsp:cNvSpPr/>
      </dsp:nvSpPr>
      <dsp:spPr>
        <a:xfrm>
          <a:off x="786360" y="1698110"/>
          <a:ext cx="129711" cy="129711"/>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FCB0F71-44DF-3849-B192-4B1119993022}">
      <dsp:nvSpPr>
        <dsp:cNvPr id="0" name=""/>
        <dsp:cNvSpPr/>
      </dsp:nvSpPr>
      <dsp:spPr>
        <a:xfrm>
          <a:off x="858998" y="1462036"/>
          <a:ext cx="203832" cy="203832"/>
        </a:xfrm>
        <a:prstGeom prst="ellipse">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E5C51D3-6A1F-314E-894D-9E9806BD44C3}">
      <dsp:nvSpPr>
        <dsp:cNvPr id="0" name=""/>
        <dsp:cNvSpPr/>
      </dsp:nvSpPr>
      <dsp:spPr>
        <a:xfrm>
          <a:off x="1040594" y="1716270"/>
          <a:ext cx="129711" cy="129711"/>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49B1E7-B766-C047-BAEE-D7D5AB7666C9}">
      <dsp:nvSpPr>
        <dsp:cNvPr id="0" name=""/>
        <dsp:cNvSpPr/>
      </dsp:nvSpPr>
      <dsp:spPr>
        <a:xfrm>
          <a:off x="1204031" y="1425716"/>
          <a:ext cx="296483" cy="296483"/>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2077BD1-9ACC-1D40-ACD4-F238004B4809}">
      <dsp:nvSpPr>
        <dsp:cNvPr id="0" name=""/>
        <dsp:cNvSpPr/>
      </dsp:nvSpPr>
      <dsp:spPr>
        <a:xfrm>
          <a:off x="1603542" y="1353078"/>
          <a:ext cx="203832" cy="203832"/>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277799E-744B-C44C-8C90-93F3ED1CF4FB}">
      <dsp:nvSpPr>
        <dsp:cNvPr id="0" name=""/>
        <dsp:cNvSpPr/>
      </dsp:nvSpPr>
      <dsp:spPr>
        <a:xfrm>
          <a:off x="1807374" y="499275"/>
          <a:ext cx="598626" cy="1142843"/>
        </a:xfrm>
        <a:prstGeom prst="chevron">
          <a:avLst>
            <a:gd name="adj" fmla="val 6231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35DCD65-8E65-D646-B3FA-060AAA3D2F7D}">
      <dsp:nvSpPr>
        <dsp:cNvPr id="0" name=""/>
        <dsp:cNvSpPr/>
      </dsp:nvSpPr>
      <dsp:spPr>
        <a:xfrm>
          <a:off x="2406001" y="499830"/>
          <a:ext cx="1632617" cy="11428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Pre-processing the data</a:t>
          </a:r>
        </a:p>
        <a:p>
          <a:pPr marL="0" lvl="0" indent="0" algn="ctr" defTabSz="666750">
            <a:lnSpc>
              <a:spcPct val="90000"/>
            </a:lnSpc>
            <a:spcBef>
              <a:spcPct val="0"/>
            </a:spcBef>
            <a:spcAft>
              <a:spcPct val="35000"/>
            </a:spcAft>
            <a:buNone/>
          </a:pPr>
          <a:r>
            <a:rPr lang="en-US" sz="1100" kern="1200" dirty="0"/>
            <a:t>(Cleaning &amp; Transformation)</a:t>
          </a:r>
        </a:p>
      </dsp:txBody>
      <dsp:txXfrm>
        <a:off x="2406001" y="499830"/>
        <a:ext cx="1632617" cy="1142832"/>
      </dsp:txXfrm>
    </dsp:sp>
    <dsp:sp modelId="{80A12A71-BA65-7042-B3FC-4A36E6AC1003}">
      <dsp:nvSpPr>
        <dsp:cNvPr id="0" name=""/>
        <dsp:cNvSpPr/>
      </dsp:nvSpPr>
      <dsp:spPr>
        <a:xfrm>
          <a:off x="4038618" y="499275"/>
          <a:ext cx="598626" cy="1142843"/>
        </a:xfrm>
        <a:prstGeom prst="chevron">
          <a:avLst>
            <a:gd name="adj" fmla="val 6231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EF8B566-7E6C-E543-A7E6-8528A627E1AD}">
      <dsp:nvSpPr>
        <dsp:cNvPr id="0" name=""/>
        <dsp:cNvSpPr/>
      </dsp:nvSpPr>
      <dsp:spPr>
        <a:xfrm>
          <a:off x="4637245" y="499830"/>
          <a:ext cx="1632617" cy="11428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Exploratory Analysis</a:t>
          </a:r>
        </a:p>
        <a:p>
          <a:pPr marL="0" lvl="0" indent="0" algn="ctr" defTabSz="666750">
            <a:lnSpc>
              <a:spcPct val="90000"/>
            </a:lnSpc>
            <a:spcBef>
              <a:spcPct val="0"/>
            </a:spcBef>
            <a:spcAft>
              <a:spcPct val="35000"/>
            </a:spcAft>
            <a:buNone/>
          </a:pPr>
          <a:r>
            <a:rPr lang="en-US" sz="1100" kern="1200" dirty="0"/>
            <a:t>(Identifying pre-processing and modeling methods)</a:t>
          </a:r>
        </a:p>
      </dsp:txBody>
      <dsp:txXfrm>
        <a:off x="4637245" y="499830"/>
        <a:ext cx="1632617" cy="1142832"/>
      </dsp:txXfrm>
    </dsp:sp>
    <dsp:sp modelId="{1444A9FF-7D05-FF41-B2ED-A3B0354E07A5}">
      <dsp:nvSpPr>
        <dsp:cNvPr id="0" name=""/>
        <dsp:cNvSpPr/>
      </dsp:nvSpPr>
      <dsp:spPr>
        <a:xfrm>
          <a:off x="6269862" y="499275"/>
          <a:ext cx="598626" cy="1142843"/>
        </a:xfrm>
        <a:prstGeom prst="chevron">
          <a:avLst>
            <a:gd name="adj" fmla="val 6231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DE95B27-AE2E-164A-B94A-0BA00AC57A91}">
      <dsp:nvSpPr>
        <dsp:cNvPr id="0" name=""/>
        <dsp:cNvSpPr/>
      </dsp:nvSpPr>
      <dsp:spPr>
        <a:xfrm>
          <a:off x="6868488" y="499830"/>
          <a:ext cx="1632617" cy="11428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Modeling Process</a:t>
          </a:r>
        </a:p>
        <a:p>
          <a:pPr marL="0" lvl="0" indent="0" algn="ctr" defTabSz="622300">
            <a:lnSpc>
              <a:spcPct val="90000"/>
            </a:lnSpc>
            <a:spcBef>
              <a:spcPct val="0"/>
            </a:spcBef>
            <a:spcAft>
              <a:spcPct val="35000"/>
            </a:spcAft>
            <a:buNone/>
          </a:pPr>
          <a:r>
            <a:rPr lang="en-US" sz="1100" kern="1200" dirty="0"/>
            <a:t>(Training &amp; Cross Validation</a:t>
          </a:r>
          <a:r>
            <a:rPr lang="en-US" sz="1200" kern="1200" dirty="0"/>
            <a:t>)</a:t>
          </a:r>
        </a:p>
      </dsp:txBody>
      <dsp:txXfrm>
        <a:off x="6868488" y="499830"/>
        <a:ext cx="1632617" cy="1142832"/>
      </dsp:txXfrm>
    </dsp:sp>
    <dsp:sp modelId="{2990A1AB-B777-2141-AE00-839A2138B984}">
      <dsp:nvSpPr>
        <dsp:cNvPr id="0" name=""/>
        <dsp:cNvSpPr/>
      </dsp:nvSpPr>
      <dsp:spPr>
        <a:xfrm>
          <a:off x="8501106" y="499275"/>
          <a:ext cx="598626" cy="1142843"/>
        </a:xfrm>
        <a:prstGeom prst="chevron">
          <a:avLst>
            <a:gd name="adj" fmla="val 6231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6BDE9D1-F386-8D49-B505-95F9D922DBBA}">
      <dsp:nvSpPr>
        <dsp:cNvPr id="0" name=""/>
        <dsp:cNvSpPr/>
      </dsp:nvSpPr>
      <dsp:spPr>
        <a:xfrm>
          <a:off x="9165037" y="404828"/>
          <a:ext cx="1387724" cy="1387724"/>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r>
            <a:rPr lang="en-US" sz="1500" kern="1200" dirty="0"/>
            <a:t>Evaluating the model</a:t>
          </a:r>
        </a:p>
      </dsp:txBody>
      <dsp:txXfrm>
        <a:off x="9368264" y="608055"/>
        <a:ext cx="981270" cy="981270"/>
      </dsp:txXfrm>
    </dsp:sp>
  </dsp:spTree>
</dsp:drawing>
</file>

<file path=ppt/diagrams/layout1.xml><?xml version="1.0" encoding="utf-8"?>
<dgm:layoutDef xmlns:dgm="http://schemas.openxmlformats.org/drawingml/2006/diagram" xmlns:a="http://schemas.openxmlformats.org/drawingml/2006/main" uniqueId="urn:microsoft.com/office/officeart/2009/3/layout/RandomtoResultProcess">
  <dgm:title val=""/>
  <dgm:desc val=""/>
  <dgm:catLst>
    <dgm:cat type="process" pri="1275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41" srcId="1" destId="11" srcOrd="0" destOrd="0"/>
        <dgm:cxn modelId="5" srcId="0" destId="2" srcOrd="0" destOrd="0"/>
        <dgm:cxn modelId="51" srcId="2" destId="21" srcOrd="0"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clrData>
  <dgm:layoutNode name="Name0">
    <dgm:varLst>
      <dgm:dir/>
      <dgm:animOne val="branch"/>
      <dgm:animLvl val="lvl"/>
    </dgm:varLst>
    <dgm:choose name="Name1">
      <dgm:if name="Name2" func="var" arg="dir" op="equ" val="norm">
        <dgm:alg type="lin">
          <dgm:param type="fallback" val="2D"/>
          <dgm:param type="nodeVertAlign" val="t"/>
        </dgm:alg>
      </dgm:if>
      <dgm:else name="Name3">
        <dgm:alg type="lin">
          <dgm:param type="fallback" val="2D"/>
          <dgm:param type="nodeVertAlign" val="t"/>
          <dgm:param type="linDir" val="fromR"/>
        </dgm:alg>
      </dgm:else>
    </dgm:choose>
    <dgm:shape xmlns:r="http://schemas.openxmlformats.org/officeDocument/2006/relationships" r:blip="">
      <dgm:adjLst/>
    </dgm:shape>
    <dgm:constrLst>
      <dgm:constr type="userH" refType="h" fact="2"/>
      <dgm:constr type="w" for="ch" forName="chaos" refType="userH" fact="0.681"/>
      <dgm:constr type="h" for="ch" forName="chaos" refType="userH"/>
      <dgm:constr type="w" for="ch" forName="middle" refType="userH" fact="0.6"/>
      <dgm:constr type="h" for="ch" forName="middle" refType="userH"/>
      <dgm:constr type="w" for="ch" forName="last" refType="userH" fact="0.6"/>
      <dgm:constr type="h" for="ch" forName="last" refType="userH"/>
      <dgm:constr type="w" for="ch" forName="chevronComposite1" refType="userH" fact="0.22"/>
      <dgm:constr type="h" for="ch" forName="chevronComposite1" refType="userH" fact="0.52"/>
      <dgm:constr type="w" for="ch" forName="chevronComposite2" refType="userH" fact="0.22"/>
      <dgm:constr type="h" for="ch" forName="chevronComposite2" refType="userH" fact="0.52"/>
      <dgm:constr type="w" for="ch" forName="overlap" refType="userH" fact="-0.04"/>
      <dgm:constr type="h" for="ch" forName="overlap" refType="userH" fact="0.06"/>
      <dgm:constr type="primFontSz" for="des" forName="parTx1" op="equ" val="65"/>
      <dgm:constr type="primFontSz" for="des" forName="parTxMid" refType="primFontSz" refFor="des" refForName="parTx1" op="equ"/>
      <dgm:constr type="primFontSz" for="des" forName="circleTx" refType="primFontSz" refFor="des" refForName="parTx1" op="equ"/>
      <dgm:constr type="primFontSz" for="des" forName="desTx1" op="equ" val="65"/>
      <dgm:constr type="primFontSz" for="des" forName="desTxMid" refType="primFontSz" refFor="des" refForName="desTx1" op="equ"/>
      <dgm:constr type="primFontSz" for="des" forName="desTxN" refType="primFontSz" refFor="des" refForName="desTx1" op="equ"/>
    </dgm:constrLst>
    <dgm:forEach name="Name4" axis="ch" ptType="node">
      <dgm:choose name="Name5">
        <dgm:if name="Name6" axis="self" ptType="node" func="pos" op="equ" val="1">
          <dgm:layoutNode name="chaos">
            <dgm:alg type="composite"/>
            <dgm:shape xmlns:r="http://schemas.openxmlformats.org/officeDocument/2006/relationships" r:blip="">
              <dgm:adjLst/>
            </dgm:shape>
            <dgm:presOf/>
            <dgm:constrLst>
              <dgm:constr type="ctrX" for="ch" forName="parTx1" refType="w" fact="0.5"/>
              <dgm:constr type="t" for="ch" forName="parTx1" refType="w" fact="0.32"/>
              <dgm:constr type="w" for="ch" forName="parTx1" refType="w" fact="0.88"/>
              <dgm:constr type="h" for="ch" forName="parTx1" refType="w" fact="0.29"/>
              <dgm:constr type="ctrX" for="ch" forName="desTx1" refType="w" fact="0.5"/>
              <dgm:constr type="b" for="ch" forName="desTx1" refType="h"/>
              <dgm:constr type="w" for="ch" forName="desTx1" refType="w" fact="0.88"/>
              <dgm:constr type="h" for="ch" forName="desTx1" refType="h" fact="0.37"/>
              <dgm:constr type="l" for="ch" forName="c1" refType="w" fact="0.05"/>
              <dgm:constr type="t" for="ch" forName="c1" refType="w" fact="0.23"/>
              <dgm:constr type="w" for="ch" forName="c1" refType="w" fact="0.07"/>
              <dgm:constr type="h" for="ch" forName="c1" refType="w" refFor="ch" refForName="c1"/>
              <dgm:constr type="l" for="ch" forName="c2" refType="w" fact="0.1"/>
              <dgm:constr type="t" for="ch" forName="c2" refType="w" fact="0.13"/>
              <dgm:constr type="w" for="ch" forName="c2" refType="w" fact="0.07"/>
              <dgm:constr type="h" for="ch" forName="c2" refType="w" refFor="ch" refForName="c2"/>
              <dgm:constr type="l" for="ch" forName="c3" refType="w" fact="0.22"/>
              <dgm:constr type="t" for="ch" forName="c3" refType="w" fact="0.15"/>
              <dgm:constr type="w" for="ch" forName="c3" refType="w" fact="0.11"/>
              <dgm:constr type="h" for="ch" forName="c3" refType="w" refFor="ch" refForName="c3"/>
              <dgm:constr type="l" for="ch" forName="c4" refType="w" fact="0.32"/>
              <dgm:constr type="t" for="ch" forName="c4" refType="w" fact="0.04"/>
              <dgm:constr type="w" for="ch" forName="c4" refType="w" fact="0.07"/>
              <dgm:constr type="h" for="ch" forName="c4" refType="w" refFor="ch" refForName="c4"/>
              <dgm:constr type="l" for="ch" forName="c5" refType="w" fact="0.45"/>
              <dgm:constr type="t" for="ch" forName="c5" refType="w" fact="0"/>
              <dgm:constr type="w" for="ch" forName="c5" refType="w" fact="0.07"/>
              <dgm:constr type="h" for="ch" forName="c5" refType="w" refFor="ch" refForName="c5"/>
              <dgm:constr type="l" for="ch" forName="c6" refType="w" fact="0.61"/>
              <dgm:constr type="t" for="ch" forName="c6" refType="w" fact="0.07"/>
              <dgm:constr type="w" for="ch" forName="c6" refType="w" fact="0.07"/>
              <dgm:constr type="h" for="ch" forName="c6" refType="w" refFor="ch" refForName="c6"/>
              <dgm:constr type="l" for="ch" forName="c7" refType="w" fact="0.71"/>
              <dgm:constr type="t" for="ch" forName="c7" refType="w" fact="0.12"/>
              <dgm:constr type="w" for="ch" forName="c7" refType="w" fact="0.11"/>
              <dgm:constr type="h" for="ch" forName="c7" refType="w" refFor="ch" refForName="c7"/>
              <dgm:constr type="l" for="ch" forName="c8" refType="w" fact="0.85"/>
              <dgm:constr type="t" for="ch" forName="c8" refType="w" fact="0.23"/>
              <dgm:constr type="w" for="ch" forName="c8" refType="w" fact="0.07"/>
              <dgm:constr type="h" for="ch" forName="c8" refType="w" refFor="ch" refForName="c8"/>
              <dgm:constr type="l" for="ch" forName="c9" refType="w" fact="0.91"/>
              <dgm:constr type="t" for="ch" forName="c9" refType="w" fact="0.34"/>
              <dgm:constr type="w" for="ch" forName="c9" refType="w" fact="0.07"/>
              <dgm:constr type="h" for="ch" forName="c9" refType="w" refFor="ch" refForName="c9"/>
              <dgm:constr type="l" for="ch" forName="c10" refType="w" fact="0.39"/>
              <dgm:constr type="t" for="ch" forName="c10" refType="w" fact="0.13"/>
              <dgm:constr type="w" for="ch" forName="c10" refType="w" fact="0.18"/>
              <dgm:constr type="h" for="ch" forName="c10" refType="w" refFor="ch" refForName="c10"/>
              <dgm:constr type="l" for="ch" forName="c11" refType="w" fact="0"/>
              <dgm:constr type="t" for="ch" forName="c11" refType="w" fact="0.51"/>
              <dgm:constr type="w" for="ch" forName="c11" refType="w" fact="0.07"/>
              <dgm:constr type="h" for="ch" forName="c11" refType="w" refFor="ch" refForName="c11"/>
              <dgm:constr type="l" for="ch" forName="c12" refType="w" fact="0.06"/>
              <dgm:constr type="t" for="ch" forName="c12" refType="w" fact="0.6"/>
              <dgm:constr type="w" for="ch" forName="c12" refType="w" fact="0.11"/>
              <dgm:constr type="h" for="ch" forName="c12" refType="w" refFor="ch" refForName="c12"/>
              <dgm:constr type="l" for="ch" forName="c13" refType="w" fact="0.21"/>
              <dgm:constr type="t" for="ch" forName="c13" refType="w" fact="0.68"/>
              <dgm:constr type="w" for="ch" forName="c13" refType="w" fact="0.16"/>
              <dgm:constr type="h" for="ch" forName="c13" refType="w" refFor="ch" refForName="c13"/>
              <dgm:constr type="l" for="ch" forName="c14" refType="w" fact="0.42"/>
              <dgm:constr type="t" for="ch" forName="c14" refType="w" fact="0.81"/>
              <dgm:constr type="w" for="ch" forName="c14" refType="w" fact="0.07"/>
              <dgm:constr type="h" for="ch" forName="c14" refType="w" refFor="ch" refForName="c14"/>
              <dgm:constr type="l" for="ch" forName="c15" refType="w" fact="0.46"/>
              <dgm:constr type="t" for="ch" forName="c15" refType="w" fact="0.68"/>
              <dgm:constr type="w" for="ch" forName="c15" refType="w" fact="0.11"/>
              <dgm:constr type="h" for="ch" forName="c15" refType="w" refFor="ch" refForName="c15"/>
              <dgm:constr type="l" for="ch" forName="c16" refType="w" fact="0.56"/>
              <dgm:constr type="t" for="ch" forName="c16" refType="w" fact="0.82"/>
              <dgm:constr type="w" for="ch" forName="c16" refType="w" fact="0.07"/>
              <dgm:constr type="h" for="ch" forName="c16" refType="w" refFor="ch" refForName="c16"/>
              <dgm:constr type="l" for="ch" forName="c17" refType="w" fact="0.65"/>
              <dgm:constr type="t" for="ch" forName="c17" refType="w" fact="0.66"/>
              <dgm:constr type="w" for="ch" forName="c17" refType="w" fact="0.16"/>
              <dgm:constr type="h" for="ch" forName="c17" refType="w" refFor="ch" refForName="c17"/>
              <dgm:constr type="l" for="ch" forName="c18" refType="w" fact="0.87"/>
              <dgm:constr type="t" for="ch" forName="c18" refType="w" fact="0.62"/>
              <dgm:constr type="w" for="ch" forName="c18" refType="w" fact="0.11"/>
              <dgm:constr type="h" for="ch" forName="c18" refType="w" refFor="ch" refForName="c18"/>
            </dgm:constrLst>
            <dgm:layoutNode name="parTx1" styleLbl="revTx">
              <dgm:alg type="tx"/>
              <dgm:shape xmlns:r="http://schemas.openxmlformats.org/officeDocument/2006/relationships" type="rect"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7">
              <dgm:if name="Name8" axis="ch" ptType="node" func="cnt" op="gte" val="1">
                <dgm:layoutNode name="desTx1" styleLbl="revTx">
                  <dgm:varLst>
                    <dgm:bulletEnabled val="1"/>
                  </dgm:varLst>
                  <dgm:choose name="Name9">
                    <dgm:if name="Name10" axis="ch" ptType="node" func="cnt" op="equ" val="1">
                      <dgm:alg type="tx">
                        <dgm:param type="shpTxLTRAlignCh" val="l"/>
                      </dgm:alg>
                    </dgm:if>
                    <dgm:else name="Name11">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12"/>
            </dgm:choose>
            <dgm:layoutNode name="c1" styleLbl="node1">
              <dgm:alg type="sp"/>
              <dgm:shape xmlns:r="http://schemas.openxmlformats.org/officeDocument/2006/relationships" type="ellipse" r:blip="">
                <dgm:adjLst/>
              </dgm:shape>
              <dgm:presOf/>
            </dgm:layoutNode>
            <dgm:layoutNode name="c2" styleLbl="node1">
              <dgm:alg type="sp"/>
              <dgm:shape xmlns:r="http://schemas.openxmlformats.org/officeDocument/2006/relationships" type="ellipse" r:blip="">
                <dgm:adjLst/>
              </dgm:shape>
              <dgm:presOf/>
            </dgm:layoutNode>
            <dgm:layoutNode name="c3" styleLbl="node1">
              <dgm:alg type="sp"/>
              <dgm:shape xmlns:r="http://schemas.openxmlformats.org/officeDocument/2006/relationships" type="ellipse" r:blip="">
                <dgm:adjLst/>
              </dgm:shape>
              <dgm:presOf/>
            </dgm:layoutNode>
            <dgm:layoutNode name="c4" styleLbl="node1">
              <dgm:alg type="sp"/>
              <dgm:shape xmlns:r="http://schemas.openxmlformats.org/officeDocument/2006/relationships" type="ellipse" r:blip="">
                <dgm:adjLst/>
              </dgm:shape>
              <dgm:presOf/>
            </dgm:layoutNode>
            <dgm:layoutNode name="c5" styleLbl="node1">
              <dgm:alg type="sp"/>
              <dgm:shape xmlns:r="http://schemas.openxmlformats.org/officeDocument/2006/relationships" type="ellipse" r:blip="">
                <dgm:adjLst/>
              </dgm:shape>
              <dgm:presOf/>
            </dgm:layoutNode>
            <dgm:layoutNode name="c6" styleLbl="node1">
              <dgm:alg type="sp"/>
              <dgm:shape xmlns:r="http://schemas.openxmlformats.org/officeDocument/2006/relationships" type="ellipse" r:blip="">
                <dgm:adjLst/>
              </dgm:shape>
              <dgm:presOf/>
            </dgm:layoutNode>
            <dgm:layoutNode name="c7" styleLbl="node1">
              <dgm:alg type="sp"/>
              <dgm:shape xmlns:r="http://schemas.openxmlformats.org/officeDocument/2006/relationships" type="ellipse" r:blip="">
                <dgm:adjLst/>
              </dgm:shape>
              <dgm:presOf/>
            </dgm:layoutNode>
            <dgm:layoutNode name="c8" styleLbl="node1">
              <dgm:alg type="sp"/>
              <dgm:shape xmlns:r="http://schemas.openxmlformats.org/officeDocument/2006/relationships" type="ellipse" r:blip="">
                <dgm:adjLst/>
              </dgm:shape>
              <dgm:presOf/>
            </dgm:layoutNode>
            <dgm:layoutNode name="c9" styleLbl="node1">
              <dgm:alg type="sp"/>
              <dgm:shape xmlns:r="http://schemas.openxmlformats.org/officeDocument/2006/relationships" type="ellipse" r:blip="">
                <dgm:adjLst/>
              </dgm:shape>
              <dgm:presOf/>
            </dgm:layoutNode>
            <dgm:layoutNode name="c10" styleLbl="node1">
              <dgm:alg type="sp"/>
              <dgm:shape xmlns:r="http://schemas.openxmlformats.org/officeDocument/2006/relationships" type="ellipse" r:blip="">
                <dgm:adjLst/>
              </dgm:shape>
              <dgm:presOf/>
            </dgm:layoutNode>
            <dgm:layoutNode name="c11" styleLbl="node1">
              <dgm:alg type="sp"/>
              <dgm:shape xmlns:r="http://schemas.openxmlformats.org/officeDocument/2006/relationships" type="ellipse" r:blip="">
                <dgm:adjLst/>
              </dgm:shape>
              <dgm:presOf/>
            </dgm:layoutNode>
            <dgm:layoutNode name="c12" styleLbl="node1">
              <dgm:alg type="sp"/>
              <dgm:shape xmlns:r="http://schemas.openxmlformats.org/officeDocument/2006/relationships" type="ellipse" r:blip="">
                <dgm:adjLst/>
              </dgm:shape>
              <dgm:presOf/>
            </dgm:layoutNode>
            <dgm:layoutNode name="c13" styleLbl="node1">
              <dgm:alg type="sp"/>
              <dgm:shape xmlns:r="http://schemas.openxmlformats.org/officeDocument/2006/relationships" type="ellipse" r:blip="">
                <dgm:adjLst/>
              </dgm:shape>
              <dgm:presOf/>
            </dgm:layoutNode>
            <dgm:layoutNode name="c14" styleLbl="node1">
              <dgm:alg type="sp"/>
              <dgm:shape xmlns:r="http://schemas.openxmlformats.org/officeDocument/2006/relationships" type="ellipse" r:blip="">
                <dgm:adjLst/>
              </dgm:shape>
              <dgm:presOf/>
            </dgm:layoutNode>
            <dgm:layoutNode name="c15" styleLbl="node1">
              <dgm:alg type="sp"/>
              <dgm:shape xmlns:r="http://schemas.openxmlformats.org/officeDocument/2006/relationships" type="ellipse" r:blip="">
                <dgm:adjLst/>
              </dgm:shape>
              <dgm:presOf/>
            </dgm:layoutNode>
            <dgm:layoutNode name="c16" styleLbl="node1">
              <dgm:alg type="sp"/>
              <dgm:shape xmlns:r="http://schemas.openxmlformats.org/officeDocument/2006/relationships" type="ellipse" r:blip="">
                <dgm:adjLst/>
              </dgm:shape>
              <dgm:presOf/>
            </dgm:layoutNode>
            <dgm:layoutNode name="c17" styleLbl="node1">
              <dgm:alg type="sp"/>
              <dgm:shape xmlns:r="http://schemas.openxmlformats.org/officeDocument/2006/relationships" type="ellipse" r:blip="">
                <dgm:adjLst/>
              </dgm:shape>
              <dgm:presOf/>
            </dgm:layoutNode>
            <dgm:layoutNode name="c18" styleLbl="node1">
              <dgm:alg type="sp"/>
              <dgm:shape xmlns:r="http://schemas.openxmlformats.org/officeDocument/2006/relationships" type="ellipse" r:blip="">
                <dgm:adjLst/>
              </dgm:shape>
              <dgm:presOf/>
            </dgm:layoutNode>
          </dgm:layoutNode>
        </dgm:if>
        <dgm:if name="Name13" axis="self" ptType="node" func="revPos" op="equ" val="1">
          <dgm:layoutNode name="last">
            <dgm:alg type="composite"/>
            <dgm:shape xmlns:r="http://schemas.openxmlformats.org/officeDocument/2006/relationships" r:blip="">
              <dgm:adjLst/>
            </dgm:shape>
            <dgm:presOf/>
            <dgm:constrLst>
              <dgm:constr type="ctrX" for="ch" forName="circleTx" refType="w" fact="0.5"/>
              <dgm:constr type="t" for="ch" forName="circleTx" refType="w" fact="0.117"/>
              <dgm:constr type="w" for="ch" forName="circleTx" refType="h" refFor="ch" refForName="circleTx"/>
              <dgm:constr type="h" for="ch" forName="circleTx" refType="w" fact="0.85"/>
              <dgm:constr type="l" for="ch" forName="desTxN"/>
              <dgm:constr type="b" for="ch" forName="desTxN" refType="h"/>
              <dgm:constr type="w" for="ch" forName="desTxN" refType="w"/>
              <dgm:constr type="h" for="ch" forName="desTxN" refType="h" fact="0.37"/>
              <dgm:constr type="ctrX" for="ch" forName="spN" refType="w" fact="0.5"/>
              <dgm:constr type="t" for="ch" forName="spN"/>
              <dgm:constr type="w" for="ch" forName="spN" refType="w" fact="0.93"/>
              <dgm:constr type="h" for="ch" forName="spN" refType="h" fact="0.01"/>
            </dgm:constrLst>
            <dgm:layoutNode name="circleTx" styleLbl="node1">
              <dgm:alg type="tx"/>
              <dgm:shape xmlns:r="http://schemas.openxmlformats.org/officeDocument/2006/relationships" type="ellipse" r:blip="">
                <dgm:adjLst/>
              </dgm:shape>
              <dgm:presOf axis="self" ptType="node"/>
              <dgm:constrLst>
                <dgm:constr type="lMarg"/>
                <dgm:constr type="rMarg"/>
                <dgm:constr type="tMarg"/>
                <dgm:constr type="bMarg"/>
              </dgm:constrLst>
              <dgm:ruleLst>
                <dgm:rule type="primFontSz" val="5" fact="NaN" max="NaN"/>
              </dgm:ruleLst>
            </dgm:layoutNode>
            <dgm:choose name="Name14">
              <dgm:if name="Name15" axis="ch" ptType="node" func="cnt" op="gte" val="1">
                <dgm:layoutNode name="desTxN" styleLbl="revTx">
                  <dgm:varLst>
                    <dgm:bulletEnabled val="1"/>
                  </dgm:varLst>
                  <dgm:choose name="Name16">
                    <dgm:if name="Name17" axis="ch" ptType="node" func="cnt" op="equ" val="1">
                      <dgm:alg type="tx">
                        <dgm:param type="shpTxLTRAlignCh" val="l"/>
                      </dgm:alg>
                    </dgm:if>
                    <dgm:else name="Name18">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19"/>
            </dgm:choose>
            <dgm:layoutNode name="spN">
              <dgm:alg type="sp"/>
              <dgm:shape xmlns:r="http://schemas.openxmlformats.org/officeDocument/2006/relationships" r:blip="">
                <dgm:adjLst/>
              </dgm:shape>
              <dgm:presOf/>
            </dgm:layoutNode>
          </dgm:layoutNode>
        </dgm:if>
        <dgm:else name="Name20">
          <dgm:layoutNode name="middle">
            <dgm:alg type="composite"/>
            <dgm:shape xmlns:r="http://schemas.openxmlformats.org/officeDocument/2006/relationships" r:blip="">
              <dgm:adjLst/>
            </dgm:shape>
            <dgm:presOf/>
            <dgm:constrLst>
              <dgm:constr type="l" for="ch" forName="parTxMid"/>
              <dgm:constr type="t" for="ch" forName="parTxMid" refType="w" fact="0.167"/>
              <dgm:constr type="w" for="ch" forName="parTxMid" refType="w"/>
              <dgm:constr type="h" for="ch" forName="parTxMid" refType="w" fact="0.7"/>
              <dgm:constr type="l" for="ch" forName="desTxMid"/>
              <dgm:constr type="b" for="ch" forName="desTxMid" refType="h"/>
              <dgm:constr type="w" for="ch" forName="desTxMid" refType="w"/>
              <dgm:constr type="h" for="ch" forName="desTxMid" refType="h" fact="0.37"/>
              <dgm:constr type="ctrX" for="ch" forName="spMid" refType="w" fact="0.5"/>
              <dgm:constr type="t" for="ch" forName="spMid"/>
              <dgm:constr type="w" for="ch" forName="spMid" refType="w" fact="0.01"/>
              <dgm:constr type="h" for="ch" forName="spMid" refType="h" fact="0.01"/>
            </dgm:constrLst>
            <dgm:layoutNode name="parTxMid" styleLbl="revTx">
              <dgm:alg type="tx"/>
              <dgm:shape xmlns:r="http://schemas.openxmlformats.org/officeDocument/2006/relationships" type="rect"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1">
              <dgm:if name="Name22" axis="ch" ptType="node" func="cnt" op="gte" val="1">
                <dgm:layoutNode name="desTxMid" styleLbl="revTx">
                  <dgm:varLst>
                    <dgm:bulletEnabled val="1"/>
                  </dgm:varLst>
                  <dgm:choose name="Name23">
                    <dgm:if name="Name24" axis="ch" ptType="node" func="cnt" op="equ" val="1">
                      <dgm:alg type="tx">
                        <dgm:param type="shpTxLTRAlignCh" val="l"/>
                      </dgm:alg>
                    </dgm:if>
                    <dgm:else name="Name25">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26"/>
            </dgm:choose>
            <dgm:layoutNode name="spMid">
              <dgm:alg type="sp"/>
              <dgm:shape xmlns:r="http://schemas.openxmlformats.org/officeDocument/2006/relationships" r:blip="">
                <dgm:adjLst/>
              </dgm:shape>
              <dgm:presOf/>
            </dgm:layoutNode>
          </dgm:layoutNode>
        </dgm:else>
      </dgm:choose>
      <dgm:forEach name="Name27" axis="followSib" ptType="sibTrans" cnt="1">
        <dgm:layoutNode name="chevronComposite1" styleLbl="alignImgPlace1">
          <dgm:alg type="composite"/>
          <dgm:shape xmlns:r="http://schemas.openxmlformats.org/officeDocument/2006/relationships" r:blip="">
            <dgm:adjLst/>
          </dgm:shape>
          <dgm:presOf/>
          <dgm:constrLst>
            <dgm:constr type="l" for="ch" forName="chevron1"/>
            <dgm:constr type="t" for="ch" forName="chevron1" refType="h" fact="0.1923"/>
            <dgm:constr type="w" for="ch" forName="chevron1" refType="w"/>
            <dgm:constr type="b" for="ch" forName="chevron1" refType="h"/>
            <dgm:constr type="l" for="ch" forName="spChevron1"/>
            <dgm:constr type="t" for="ch" forName="spChevron1"/>
            <dgm:constr type="w" for="ch" forName="spChevron1" refType="w" fact="0.01"/>
            <dgm:constr type="h" for="ch" forName="spChevron1" refType="h" fact="0.01"/>
          </dgm:constrLst>
          <dgm:layoutNode name="chevron1">
            <dgm:alg type="sp"/>
            <dgm:choose name="Name28">
              <dgm:if name="Name29" func="var" arg="dir" op="equ" val="norm">
                <dgm:shape xmlns:r="http://schemas.openxmlformats.org/officeDocument/2006/relationships" type="chevron" r:blip="">
                  <dgm:adjLst>
                    <dgm:adj idx="1" val="0.6231"/>
                  </dgm:adjLst>
                </dgm:shape>
              </dgm:if>
              <dgm:else name="Name30">
                <dgm:shape xmlns:r="http://schemas.openxmlformats.org/officeDocument/2006/relationships" rot="180" type="chevron" r:blip="">
                  <dgm:adjLst>
                    <dgm:adj idx="1" val="0.6231"/>
                  </dgm:adjLst>
                </dgm:shape>
              </dgm:else>
            </dgm:choose>
            <dgm:presOf/>
          </dgm:layoutNode>
          <dgm:layoutNode name="spChevron1">
            <dgm:alg type="sp"/>
            <dgm:shape xmlns:r="http://schemas.openxmlformats.org/officeDocument/2006/relationships" r:blip="">
              <dgm:adjLst/>
            </dgm:shape>
            <dgm:presOf/>
          </dgm:layoutNode>
        </dgm:layoutNode>
        <dgm:choose name="Name31">
          <dgm:if name="Name32" axis="root ch" ptType="all node" func="cnt" op="equ" val="2">
            <dgm:layoutNode name="overlap">
              <dgm:alg type="sp"/>
              <dgm:shape xmlns:r="http://schemas.openxmlformats.org/officeDocument/2006/relationships" r:blip="">
                <dgm:adjLst/>
              </dgm:shape>
              <dgm:presOf/>
            </dgm:layoutNode>
            <dgm:layoutNode name="chevronComposite2" styleLbl="alignImgPlace1">
              <dgm:alg type="composite"/>
              <dgm:shape xmlns:r="http://schemas.openxmlformats.org/officeDocument/2006/relationships" r:blip="">
                <dgm:adjLst/>
              </dgm:shape>
              <dgm:presOf/>
              <dgm:constrLst>
                <dgm:constr type="l" for="ch" forName="chevron2"/>
                <dgm:constr type="t" for="ch" forName="chevron2" refType="h" fact="0.1923"/>
                <dgm:constr type="w" for="ch" forName="chevron2" refType="w"/>
                <dgm:constr type="b" for="ch" forName="chevron2" refType="h"/>
                <dgm:constr type="l" for="ch" forName="spChevron2"/>
                <dgm:constr type="t" for="ch" forName="spChevron2"/>
                <dgm:constr type="w" for="ch" forName="spChevron2" refType="w" fact="0.01"/>
                <dgm:constr type="h" for="ch" forName="spChevron2" refType="h" fact="0.01"/>
              </dgm:constrLst>
              <dgm:layoutNode name="chevron2">
                <dgm:alg type="sp"/>
                <dgm:choose name="Name33">
                  <dgm:if name="Name34" func="var" arg="dir" op="equ" val="norm">
                    <dgm:shape xmlns:r="http://schemas.openxmlformats.org/officeDocument/2006/relationships" type="chevron" r:blip="">
                      <dgm:adjLst>
                        <dgm:adj idx="1" val="0.6231"/>
                      </dgm:adjLst>
                    </dgm:shape>
                  </dgm:if>
                  <dgm:else name="Name35">
                    <dgm:shape xmlns:r="http://schemas.openxmlformats.org/officeDocument/2006/relationships" rot="180" type="chevron" r:blip="">
                      <dgm:adjLst>
                        <dgm:adj idx="1" val="0.6231"/>
                      </dgm:adjLst>
                    </dgm:shape>
                  </dgm:else>
                </dgm:choose>
                <dgm:presOf/>
              </dgm:layoutNode>
              <dgm:layoutNode name="spChevron2">
                <dgm:alg type="sp"/>
                <dgm:shape xmlns:r="http://schemas.openxmlformats.org/officeDocument/2006/relationships" r:blip="">
                  <dgm:adjLst/>
                </dgm:shape>
                <dgm:presOf/>
              </dgm:layoutNode>
            </dgm:layoutNode>
          </dgm:if>
          <dgm:else name="Name36"/>
        </dgm:choos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31A302-251A-794F-95DE-CFBEEB67DAD6}" type="datetimeFigureOut">
              <a:rPr lang="en-US" smtClean="0"/>
              <a:t>3/2/24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081EDC-3B8C-A94F-BCC5-E229B643D775}" type="slidenum">
              <a:rPr lang="en-US" smtClean="0"/>
              <a:t>‹#›</a:t>
            </a:fld>
            <a:endParaRPr lang="en-US"/>
          </a:p>
        </p:txBody>
      </p:sp>
    </p:spTree>
    <p:extLst>
      <p:ext uri="{BB962C8B-B14F-4D97-AF65-F5344CB8AC3E}">
        <p14:creationId xmlns:p14="http://schemas.microsoft.com/office/powerpoint/2010/main" val="2622254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day, ladies and gentlemen. I'm going to present the process of supervised learning classifiers to predict students’ success in a course during a school year based on students’ social, and demographic data</a:t>
            </a:r>
            <a:r>
              <a:rPr lang="en-US" sz="1200" dirty="0">
                <a:ln w="0"/>
                <a:effectLst>
                  <a:outerShdw blurRad="38100" dist="19050" dir="2700000" algn="tl" rotWithShape="0">
                    <a:schemeClr val="dk1">
                      <a:alpha val="40000"/>
                    </a:schemeClr>
                  </a:outerShdw>
                </a:effectLst>
              </a:rPr>
              <a:t>. </a:t>
            </a:r>
          </a:p>
          <a:p>
            <a:endParaRPr lang="en-US" b="0" i="0" dirty="0">
              <a:solidFill>
                <a:srgbClr val="1F1F1F"/>
              </a:solidFill>
              <a:effectLst/>
              <a:latin typeface="Source Sans Pro" panose="020B0503030403020204" pitchFamily="34" charset="0"/>
            </a:endParaRPr>
          </a:p>
        </p:txBody>
      </p:sp>
      <p:sp>
        <p:nvSpPr>
          <p:cNvPr id="4" name="Slide Number Placeholder 3"/>
          <p:cNvSpPr>
            <a:spLocks noGrp="1"/>
          </p:cNvSpPr>
          <p:nvPr>
            <p:ph type="sldNum" sz="quarter" idx="5"/>
          </p:nvPr>
        </p:nvSpPr>
        <p:spPr/>
        <p:txBody>
          <a:bodyPr/>
          <a:lstStyle/>
          <a:p>
            <a:fld id="{25081EDC-3B8C-A94F-BCC5-E229B643D775}" type="slidenum">
              <a:rPr lang="en-US" smtClean="0"/>
              <a:t>1</a:t>
            </a:fld>
            <a:endParaRPr lang="en-US"/>
          </a:p>
        </p:txBody>
      </p:sp>
    </p:spTree>
    <p:extLst>
      <p:ext uri="{BB962C8B-B14F-4D97-AF65-F5344CB8AC3E}">
        <p14:creationId xmlns:p14="http://schemas.microsoft.com/office/powerpoint/2010/main" val="40982509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5081EDC-3B8C-A94F-BCC5-E229B643D775}" type="slidenum">
              <a:rPr lang="en-US" smtClean="0"/>
              <a:t>10</a:t>
            </a:fld>
            <a:endParaRPr lang="en-US"/>
          </a:p>
        </p:txBody>
      </p:sp>
    </p:spTree>
    <p:extLst>
      <p:ext uri="{BB962C8B-B14F-4D97-AF65-F5344CB8AC3E}">
        <p14:creationId xmlns:p14="http://schemas.microsoft.com/office/powerpoint/2010/main" val="9540499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5081EDC-3B8C-A94F-BCC5-E229B643D775}" type="slidenum">
              <a:rPr lang="en-US" smtClean="0"/>
              <a:t>11</a:t>
            </a:fld>
            <a:endParaRPr lang="en-US"/>
          </a:p>
        </p:txBody>
      </p:sp>
    </p:spTree>
    <p:extLst>
      <p:ext uri="{BB962C8B-B14F-4D97-AF65-F5344CB8AC3E}">
        <p14:creationId xmlns:p14="http://schemas.microsoft.com/office/powerpoint/2010/main" val="34438088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conclusion, </a:t>
            </a:r>
          </a:p>
          <a:p>
            <a:endParaRPr lang="en-US" dirty="0"/>
          </a:p>
          <a:p>
            <a:r>
              <a:rPr lang="en-US" dirty="0"/>
              <a:t>Even though, </a:t>
            </a:r>
          </a:p>
        </p:txBody>
      </p:sp>
      <p:sp>
        <p:nvSpPr>
          <p:cNvPr id="4" name="Slide Number Placeholder 3"/>
          <p:cNvSpPr>
            <a:spLocks noGrp="1"/>
          </p:cNvSpPr>
          <p:nvPr>
            <p:ph type="sldNum" sz="quarter" idx="5"/>
          </p:nvPr>
        </p:nvSpPr>
        <p:spPr/>
        <p:txBody>
          <a:bodyPr/>
          <a:lstStyle/>
          <a:p>
            <a:fld id="{25081EDC-3B8C-A94F-BCC5-E229B643D775}" type="slidenum">
              <a:rPr lang="en-US" smtClean="0"/>
              <a:t>12</a:t>
            </a:fld>
            <a:endParaRPr lang="en-US"/>
          </a:p>
        </p:txBody>
      </p:sp>
    </p:spTree>
    <p:extLst>
      <p:ext uri="{BB962C8B-B14F-4D97-AF65-F5344CB8AC3E}">
        <p14:creationId xmlns:p14="http://schemas.microsoft.com/office/powerpoint/2010/main" val="17612965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5081EDC-3B8C-A94F-BCC5-E229B643D775}" type="slidenum">
              <a:rPr lang="en-US" smtClean="0"/>
              <a:t>2</a:t>
            </a:fld>
            <a:endParaRPr lang="en-US"/>
          </a:p>
        </p:txBody>
      </p:sp>
    </p:spTree>
    <p:extLst>
      <p:ext uri="{BB962C8B-B14F-4D97-AF65-F5344CB8AC3E}">
        <p14:creationId xmlns:p14="http://schemas.microsoft.com/office/powerpoint/2010/main" val="25644870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5081EDC-3B8C-A94F-BCC5-E229B643D775}" type="slidenum">
              <a:rPr lang="en-US" smtClean="0"/>
              <a:t>3</a:t>
            </a:fld>
            <a:endParaRPr lang="en-US"/>
          </a:p>
        </p:txBody>
      </p:sp>
    </p:spTree>
    <p:extLst>
      <p:ext uri="{BB962C8B-B14F-4D97-AF65-F5344CB8AC3E}">
        <p14:creationId xmlns:p14="http://schemas.microsoft.com/office/powerpoint/2010/main" val="35733639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5081EDC-3B8C-A94F-BCC5-E229B643D775}" type="slidenum">
              <a:rPr lang="en-US" smtClean="0"/>
              <a:t>4</a:t>
            </a:fld>
            <a:endParaRPr lang="en-US"/>
          </a:p>
        </p:txBody>
      </p:sp>
    </p:spTree>
    <p:extLst>
      <p:ext uri="{BB962C8B-B14F-4D97-AF65-F5344CB8AC3E}">
        <p14:creationId xmlns:p14="http://schemas.microsoft.com/office/powerpoint/2010/main" val="7189372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5081EDC-3B8C-A94F-BCC5-E229B643D775}" type="slidenum">
              <a:rPr lang="en-US" smtClean="0"/>
              <a:t>5</a:t>
            </a:fld>
            <a:endParaRPr lang="en-US"/>
          </a:p>
        </p:txBody>
      </p:sp>
    </p:spTree>
    <p:extLst>
      <p:ext uri="{BB962C8B-B14F-4D97-AF65-F5344CB8AC3E}">
        <p14:creationId xmlns:p14="http://schemas.microsoft.com/office/powerpoint/2010/main" val="25482355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5081EDC-3B8C-A94F-BCC5-E229B643D775}" type="slidenum">
              <a:rPr lang="en-US" smtClean="0"/>
              <a:t>6</a:t>
            </a:fld>
            <a:endParaRPr lang="en-US"/>
          </a:p>
        </p:txBody>
      </p:sp>
    </p:spTree>
    <p:extLst>
      <p:ext uri="{BB962C8B-B14F-4D97-AF65-F5344CB8AC3E}">
        <p14:creationId xmlns:p14="http://schemas.microsoft.com/office/powerpoint/2010/main" val="9402887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5081EDC-3B8C-A94F-BCC5-E229B643D775}" type="slidenum">
              <a:rPr lang="en-US" smtClean="0"/>
              <a:t>7</a:t>
            </a:fld>
            <a:endParaRPr lang="en-US"/>
          </a:p>
        </p:txBody>
      </p:sp>
    </p:spTree>
    <p:extLst>
      <p:ext uri="{BB962C8B-B14F-4D97-AF65-F5344CB8AC3E}">
        <p14:creationId xmlns:p14="http://schemas.microsoft.com/office/powerpoint/2010/main" val="11186543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5081EDC-3B8C-A94F-BCC5-E229B643D775}" type="slidenum">
              <a:rPr lang="en-US" smtClean="0"/>
              <a:t>8</a:t>
            </a:fld>
            <a:endParaRPr lang="en-US"/>
          </a:p>
        </p:txBody>
      </p:sp>
    </p:spTree>
    <p:extLst>
      <p:ext uri="{BB962C8B-B14F-4D97-AF65-F5344CB8AC3E}">
        <p14:creationId xmlns:p14="http://schemas.microsoft.com/office/powerpoint/2010/main" val="36246624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5081EDC-3B8C-A94F-BCC5-E229B643D775}" type="slidenum">
              <a:rPr lang="en-US" smtClean="0"/>
              <a:t>9</a:t>
            </a:fld>
            <a:endParaRPr lang="en-US"/>
          </a:p>
        </p:txBody>
      </p:sp>
    </p:spTree>
    <p:extLst>
      <p:ext uri="{BB962C8B-B14F-4D97-AF65-F5344CB8AC3E}">
        <p14:creationId xmlns:p14="http://schemas.microsoft.com/office/powerpoint/2010/main" val="9176902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3/2/24</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3/2/24</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3/2/24</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3/2/24</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3/2/24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3/2/24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3/2/24</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3/2/24</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3/2/24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3/2/24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3/2/24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3/2/24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3/2/24</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hyperlink" Target="https://archive.ics.uci.edu/dataset/320/student+performance"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708C0-8E57-FE43-9E5B-3ED83C51A33F}"/>
              </a:ext>
            </a:extLst>
          </p:cNvPr>
          <p:cNvSpPr>
            <a:spLocks noGrp="1"/>
          </p:cNvSpPr>
          <p:nvPr>
            <p:ph type="ctrTitle"/>
          </p:nvPr>
        </p:nvSpPr>
        <p:spPr/>
        <p:txBody>
          <a:bodyPr anchor="ctr">
            <a:normAutofit/>
          </a:bodyPr>
          <a:lstStyle/>
          <a:p>
            <a:pPr algn="ctr"/>
            <a:r>
              <a:rPr lang="en-US" sz="3600" dirty="0"/>
              <a:t>Using Supervised Learning Classifiers to Predict Student Success in School</a:t>
            </a:r>
            <a:endParaRPr lang="en-US" dirty="0"/>
          </a:p>
        </p:txBody>
      </p:sp>
    </p:spTree>
    <p:extLst>
      <p:ext uri="{BB962C8B-B14F-4D97-AF65-F5344CB8AC3E}">
        <p14:creationId xmlns:p14="http://schemas.microsoft.com/office/powerpoint/2010/main" val="32661427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3FF26-AC8D-FA43-BD4B-46F541E78BFA}"/>
              </a:ext>
            </a:extLst>
          </p:cNvPr>
          <p:cNvSpPr>
            <a:spLocks noGrp="1"/>
          </p:cNvSpPr>
          <p:nvPr>
            <p:ph type="title"/>
          </p:nvPr>
        </p:nvSpPr>
        <p:spPr/>
        <p:txBody>
          <a:bodyPr/>
          <a:lstStyle/>
          <a:p>
            <a:r>
              <a:rPr lang="en-US" dirty="0"/>
              <a:t>Results</a:t>
            </a:r>
            <a:br>
              <a:rPr lang="en-US" dirty="0"/>
            </a:br>
            <a:r>
              <a:rPr lang="en-US" sz="2400" dirty="0"/>
              <a:t>Predictive Performance</a:t>
            </a:r>
            <a:endParaRPr lang="en-US" dirty="0"/>
          </a:p>
        </p:txBody>
      </p:sp>
      <p:sp>
        <p:nvSpPr>
          <p:cNvPr id="18" name="TextBox 17">
            <a:extLst>
              <a:ext uri="{FF2B5EF4-FFF2-40B4-BE49-F238E27FC236}">
                <a16:creationId xmlns:a16="http://schemas.microsoft.com/office/drawing/2014/main" id="{B6F2D4CC-B591-5B58-7852-D9243B30F0B7}"/>
              </a:ext>
            </a:extLst>
          </p:cNvPr>
          <p:cNvSpPr txBox="1"/>
          <p:nvPr/>
        </p:nvSpPr>
        <p:spPr>
          <a:xfrm flipH="1">
            <a:off x="685800" y="1872735"/>
            <a:ext cx="3243580" cy="369332"/>
          </a:xfrm>
          <a:prstGeom prst="rect">
            <a:avLst/>
          </a:prstGeom>
          <a:noFill/>
        </p:spPr>
        <p:txBody>
          <a:bodyPr wrap="square" rtlCol="0">
            <a:spAutoFit/>
          </a:bodyPr>
          <a:lstStyle/>
          <a:p>
            <a:r>
              <a:rPr lang="en-US" b="1" dirty="0"/>
              <a:t>By Feature Selection:</a:t>
            </a:r>
          </a:p>
        </p:txBody>
      </p:sp>
      <p:pic>
        <p:nvPicPr>
          <p:cNvPr id="3" name="Picture 2">
            <a:extLst>
              <a:ext uri="{FF2B5EF4-FFF2-40B4-BE49-F238E27FC236}">
                <a16:creationId xmlns:a16="http://schemas.microsoft.com/office/drawing/2014/main" id="{2405D315-C882-D190-3007-AC5116EF9706}"/>
              </a:ext>
            </a:extLst>
          </p:cNvPr>
          <p:cNvPicPr>
            <a:picLocks noChangeAspect="1"/>
          </p:cNvPicPr>
          <p:nvPr/>
        </p:nvPicPr>
        <p:blipFill>
          <a:blip r:embed="rId3"/>
          <a:stretch>
            <a:fillRect/>
          </a:stretch>
        </p:blipFill>
        <p:spPr>
          <a:xfrm>
            <a:off x="3432003" y="2242067"/>
            <a:ext cx="4748241" cy="4313193"/>
          </a:xfrm>
          <a:prstGeom prst="rect">
            <a:avLst/>
          </a:prstGeom>
        </p:spPr>
      </p:pic>
      <p:cxnSp>
        <p:nvCxnSpPr>
          <p:cNvPr id="4" name="Straight Connector 3">
            <a:extLst>
              <a:ext uri="{FF2B5EF4-FFF2-40B4-BE49-F238E27FC236}">
                <a16:creationId xmlns:a16="http://schemas.microsoft.com/office/drawing/2014/main" id="{E5364C61-8B92-691C-6B4D-C66953A96470}"/>
              </a:ext>
            </a:extLst>
          </p:cNvPr>
          <p:cNvCxnSpPr>
            <a:cxnSpLocks/>
          </p:cNvCxnSpPr>
          <p:nvPr/>
        </p:nvCxnSpPr>
        <p:spPr>
          <a:xfrm>
            <a:off x="4394200" y="6299200"/>
            <a:ext cx="34036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24D27E82-8CB6-6E19-8ACB-6BFE5200CC20}"/>
              </a:ext>
            </a:extLst>
          </p:cNvPr>
          <p:cNvCxnSpPr>
            <a:cxnSpLocks/>
          </p:cNvCxnSpPr>
          <p:nvPr/>
        </p:nvCxnSpPr>
        <p:spPr>
          <a:xfrm>
            <a:off x="4394200" y="5295900"/>
            <a:ext cx="34036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247DECBF-FDD1-FB85-2B14-6124A5223D7D}"/>
              </a:ext>
            </a:extLst>
          </p:cNvPr>
          <p:cNvCxnSpPr>
            <a:cxnSpLocks/>
          </p:cNvCxnSpPr>
          <p:nvPr/>
        </p:nvCxnSpPr>
        <p:spPr>
          <a:xfrm>
            <a:off x="4394200" y="3949700"/>
            <a:ext cx="34036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62B6EAF-5CF2-8F20-0361-C441F9CA5BE2}"/>
              </a:ext>
            </a:extLst>
          </p:cNvPr>
          <p:cNvCxnSpPr>
            <a:cxnSpLocks/>
          </p:cNvCxnSpPr>
          <p:nvPr/>
        </p:nvCxnSpPr>
        <p:spPr>
          <a:xfrm>
            <a:off x="4394200" y="4279900"/>
            <a:ext cx="3403600" cy="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61258E-1DDD-35AD-01EE-BCEC306BF987}"/>
              </a:ext>
            </a:extLst>
          </p:cNvPr>
          <p:cNvCxnSpPr>
            <a:cxnSpLocks/>
          </p:cNvCxnSpPr>
          <p:nvPr/>
        </p:nvCxnSpPr>
        <p:spPr>
          <a:xfrm>
            <a:off x="3632200" y="5638800"/>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4011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3FF26-AC8D-FA43-BD4B-46F541E78BFA}"/>
              </a:ext>
            </a:extLst>
          </p:cNvPr>
          <p:cNvSpPr>
            <a:spLocks noGrp="1"/>
          </p:cNvSpPr>
          <p:nvPr>
            <p:ph type="title"/>
          </p:nvPr>
        </p:nvSpPr>
        <p:spPr/>
        <p:txBody>
          <a:bodyPr/>
          <a:lstStyle/>
          <a:p>
            <a:r>
              <a:rPr lang="en-US" dirty="0"/>
              <a:t>Results</a:t>
            </a:r>
            <a:br>
              <a:rPr lang="en-US" dirty="0"/>
            </a:br>
            <a:r>
              <a:rPr lang="en-US" sz="2400" dirty="0"/>
              <a:t>Descriptive Knowledge</a:t>
            </a:r>
            <a:endParaRPr lang="en-US" dirty="0"/>
          </a:p>
        </p:txBody>
      </p:sp>
      <p:sp>
        <p:nvSpPr>
          <p:cNvPr id="18" name="TextBox 17">
            <a:extLst>
              <a:ext uri="{FF2B5EF4-FFF2-40B4-BE49-F238E27FC236}">
                <a16:creationId xmlns:a16="http://schemas.microsoft.com/office/drawing/2014/main" id="{B6F2D4CC-B591-5B58-7852-D9243B30F0B7}"/>
              </a:ext>
            </a:extLst>
          </p:cNvPr>
          <p:cNvSpPr txBox="1"/>
          <p:nvPr/>
        </p:nvSpPr>
        <p:spPr>
          <a:xfrm flipH="1">
            <a:off x="685800" y="1872735"/>
            <a:ext cx="3243580" cy="369332"/>
          </a:xfrm>
          <a:prstGeom prst="rect">
            <a:avLst/>
          </a:prstGeom>
          <a:noFill/>
        </p:spPr>
        <p:txBody>
          <a:bodyPr wrap="square" rtlCol="0">
            <a:spAutoFit/>
          </a:bodyPr>
          <a:lstStyle/>
          <a:p>
            <a:r>
              <a:rPr lang="en-US" b="1" dirty="0"/>
              <a:t>Based on best model:</a:t>
            </a:r>
          </a:p>
        </p:txBody>
      </p:sp>
      <p:pic>
        <p:nvPicPr>
          <p:cNvPr id="4" name="Picture 3">
            <a:extLst>
              <a:ext uri="{FF2B5EF4-FFF2-40B4-BE49-F238E27FC236}">
                <a16:creationId xmlns:a16="http://schemas.microsoft.com/office/drawing/2014/main" id="{31E2C256-1A49-FE9F-E6DE-639AC1A546B9}"/>
              </a:ext>
            </a:extLst>
          </p:cNvPr>
          <p:cNvPicPr>
            <a:picLocks noChangeAspect="1"/>
          </p:cNvPicPr>
          <p:nvPr/>
        </p:nvPicPr>
        <p:blipFill>
          <a:blip r:embed="rId3"/>
          <a:stretch>
            <a:fillRect/>
          </a:stretch>
        </p:blipFill>
        <p:spPr>
          <a:xfrm>
            <a:off x="3314528" y="2242067"/>
            <a:ext cx="5118100" cy="4038600"/>
          </a:xfrm>
          <a:prstGeom prst="rect">
            <a:avLst/>
          </a:prstGeom>
        </p:spPr>
      </p:pic>
    </p:spTree>
    <p:extLst>
      <p:ext uri="{BB962C8B-B14F-4D97-AF65-F5344CB8AC3E}">
        <p14:creationId xmlns:p14="http://schemas.microsoft.com/office/powerpoint/2010/main" val="13920616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3FF26-AC8D-FA43-BD4B-46F541E78BFA}"/>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73A3FF66-36DA-0E4A-A462-C1D91E34521D}"/>
              </a:ext>
            </a:extLst>
          </p:cNvPr>
          <p:cNvSpPr>
            <a:spLocks noGrp="1"/>
          </p:cNvSpPr>
          <p:nvPr>
            <p:ph idx="1"/>
          </p:nvPr>
        </p:nvSpPr>
        <p:spPr/>
        <p:txBody>
          <a:bodyPr>
            <a:normAutofit/>
            <a:scene3d>
              <a:camera prst="orthographicFront"/>
              <a:lightRig rig="harsh" dir="t"/>
            </a:scene3d>
            <a:sp3d extrusionH="57150" prstMaterial="matte">
              <a:bevelT w="63500" h="12700" prst="angle"/>
              <a:contourClr>
                <a:schemeClr val="bg1">
                  <a:lumMod val="65000"/>
                </a:schemeClr>
              </a:contourClr>
            </a:sp3d>
          </a:bodyPr>
          <a:lstStyle/>
          <a:p>
            <a:pPr algn="just"/>
            <a:r>
              <a:rPr lang="en-US" b="1" dirty="0">
                <a:ln/>
                <a:solidFill>
                  <a:schemeClr val="accent3"/>
                </a:solidFill>
              </a:rPr>
              <a:t>The results revealed that it is possible to predict student educational success over a school period using students' demographic, social, and other school-related data with an accuracy and precision of around 85%. </a:t>
            </a:r>
          </a:p>
          <a:p>
            <a:pPr algn="just"/>
            <a:r>
              <a:rPr lang="en-US" b="1" dirty="0">
                <a:ln/>
                <a:solidFill>
                  <a:schemeClr val="accent3"/>
                </a:solidFill>
              </a:rPr>
              <a:t>The Random Forest (RF) classification algorithm was the best classifier, followed closely by the Support Vector Machine (SVM) algorithm. </a:t>
            </a:r>
          </a:p>
          <a:p>
            <a:pPr algn="just"/>
            <a:r>
              <a:rPr lang="en-US" b="1" dirty="0">
                <a:ln/>
                <a:solidFill>
                  <a:schemeClr val="accent3"/>
                </a:solidFill>
              </a:rPr>
              <a:t>Mitigating class imbalance using oversampling techniques did not significantly improve the model's performance in distinguishing between the majority and minority classes.</a:t>
            </a:r>
          </a:p>
          <a:p>
            <a:pPr algn="just"/>
            <a:r>
              <a:rPr lang="en-US" b="1" dirty="0">
                <a:ln/>
                <a:solidFill>
                  <a:schemeClr val="accent3"/>
                </a:solidFill>
              </a:rPr>
              <a:t>In line with what was observed during the data exploration analysis, the most important factors in student educational success are study time, travel time, free time, past failures, family relationships, and parents' education.</a:t>
            </a:r>
          </a:p>
          <a:p>
            <a:pPr marL="0" indent="0" algn="just">
              <a:buNone/>
            </a:pPr>
            <a:endParaRPr lang="en-US" b="1" dirty="0">
              <a:ln/>
              <a:solidFill>
                <a:schemeClr val="accent3"/>
              </a:solidFill>
            </a:endParaRPr>
          </a:p>
          <a:p>
            <a:pPr algn="just"/>
            <a:endParaRPr lang="en-US" b="1" dirty="0">
              <a:ln/>
              <a:solidFill>
                <a:schemeClr val="accent3"/>
              </a:solidFill>
            </a:endParaRPr>
          </a:p>
        </p:txBody>
      </p:sp>
    </p:spTree>
    <p:extLst>
      <p:ext uri="{BB962C8B-B14F-4D97-AF65-F5344CB8AC3E}">
        <p14:creationId xmlns:p14="http://schemas.microsoft.com/office/powerpoint/2010/main" val="2315466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9BA8BFE-4F01-B148-9F92-A020D2DBDC21}"/>
              </a:ext>
            </a:extLst>
          </p:cNvPr>
          <p:cNvSpPr>
            <a:spLocks noGrp="1"/>
          </p:cNvSpPr>
          <p:nvPr>
            <p:ph type="title"/>
          </p:nvPr>
        </p:nvSpPr>
        <p:spPr>
          <a:xfrm>
            <a:off x="685800" y="1695365"/>
            <a:ext cx="10820399" cy="2801935"/>
          </a:xfrm>
        </p:spPr>
        <p:txBody>
          <a:bodyPr anchor="ctr">
            <a:normAutofit/>
          </a:bodyPr>
          <a:lstStyle/>
          <a:p>
            <a:pPr algn="ctr"/>
            <a:r>
              <a:rPr lang="en-US" sz="9600" b="1" dirty="0">
                <a:latin typeface="Mistral" panose="03090702030407020403" pitchFamily="66" charset="0"/>
                <a:ea typeface="STXingkai" panose="02010800040101010101" pitchFamily="2" charset="-122"/>
                <a:cs typeface="APPLE CHANCERY" panose="03020702040506060504" pitchFamily="66" charset="-79"/>
              </a:rPr>
              <a:t>Thank you</a:t>
            </a:r>
          </a:p>
        </p:txBody>
      </p:sp>
    </p:spTree>
    <p:extLst>
      <p:ext uri="{BB962C8B-B14F-4D97-AF65-F5344CB8AC3E}">
        <p14:creationId xmlns:p14="http://schemas.microsoft.com/office/powerpoint/2010/main" val="17961020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B3671-E9A7-2044-889B-EBD2A2A02915}"/>
              </a:ext>
            </a:extLst>
          </p:cNvPr>
          <p:cNvSpPr>
            <a:spLocks noGrp="1"/>
          </p:cNvSpPr>
          <p:nvPr>
            <p:ph type="title"/>
          </p:nvPr>
        </p:nvSpPr>
        <p:spPr/>
        <p:txBody>
          <a:bodyPr/>
          <a:lstStyle/>
          <a:p>
            <a:r>
              <a:rPr lang="en-US" dirty="0"/>
              <a:t>Topic</a:t>
            </a:r>
          </a:p>
        </p:txBody>
      </p:sp>
      <p:sp>
        <p:nvSpPr>
          <p:cNvPr id="3" name="Content Placeholder 2">
            <a:extLst>
              <a:ext uri="{FF2B5EF4-FFF2-40B4-BE49-F238E27FC236}">
                <a16:creationId xmlns:a16="http://schemas.microsoft.com/office/drawing/2014/main" id="{CFABA241-AC52-2F44-8C6C-FF35671C0385}"/>
              </a:ext>
            </a:extLst>
          </p:cNvPr>
          <p:cNvSpPr>
            <a:spLocks noGrp="1"/>
          </p:cNvSpPr>
          <p:nvPr>
            <p:ph sz="half" idx="1"/>
          </p:nvPr>
        </p:nvSpPr>
        <p:spPr>
          <a:xfrm>
            <a:off x="685800" y="2194559"/>
            <a:ext cx="6629400" cy="4024125"/>
          </a:xfrm>
        </p:spPr>
        <p:txBody>
          <a:bodyPr>
            <a:normAutofit/>
            <a:scene3d>
              <a:camera prst="orthographicFront"/>
              <a:lightRig rig="harsh" dir="t"/>
            </a:scene3d>
            <a:sp3d extrusionH="57150" prstMaterial="matte">
              <a:bevelT w="63500" h="12700" prst="angle"/>
              <a:contourClr>
                <a:schemeClr val="bg1">
                  <a:lumMod val="65000"/>
                </a:schemeClr>
              </a:contourClr>
            </a:sp3d>
          </a:bodyPr>
          <a:lstStyle/>
          <a:p>
            <a:pPr marL="0" indent="0" algn="just">
              <a:buNone/>
            </a:pPr>
            <a:r>
              <a:rPr lang="en-US" sz="1600" dirty="0">
                <a:ln w="0"/>
                <a:effectLst>
                  <a:outerShdw blurRad="38100" dist="19050" dir="2700000" algn="tl" rotWithShape="0">
                    <a:schemeClr val="dk1">
                      <a:alpha val="40000"/>
                    </a:schemeClr>
                  </a:outerShdw>
                </a:effectLst>
              </a:rPr>
              <a:t>This study intends to model student achievement in secondary education using classification techniques to evaluate whether a good predictive accuracy could be achieved based on student grades, demographic, and social-related features. </a:t>
            </a:r>
          </a:p>
          <a:p>
            <a:pPr marL="0" indent="0" algn="just">
              <a:buNone/>
            </a:pPr>
            <a:endParaRPr lang="en-US" sz="1600" dirty="0">
              <a:ln w="0"/>
              <a:effectLst>
                <a:outerShdw blurRad="38100" dist="19050" dir="2700000" algn="tl" rotWithShape="0">
                  <a:schemeClr val="dk1">
                    <a:alpha val="40000"/>
                  </a:schemeClr>
                </a:outerShdw>
              </a:effectLst>
            </a:endParaRPr>
          </a:p>
          <a:p>
            <a:pPr marL="0" indent="0" algn="just">
              <a:buNone/>
            </a:pPr>
            <a:r>
              <a:rPr lang="en-US" sz="1600" dirty="0">
                <a:ln w="0"/>
                <a:effectLst>
                  <a:outerShdw blurRad="38100" dist="19050" dir="2700000" algn="tl" rotWithShape="0">
                    <a:schemeClr val="dk1">
                      <a:alpha val="40000"/>
                    </a:schemeClr>
                  </a:outerShdw>
                </a:effectLst>
              </a:rPr>
              <a:t>The aim is to identify the key variables that affect students' educational success/failure, to better administer school resources, and to target the most vulnerable students based on their demographic and social characteristics. </a:t>
            </a:r>
          </a:p>
        </p:txBody>
      </p:sp>
      <p:pic>
        <p:nvPicPr>
          <p:cNvPr id="2050" name="Picture 2" descr="Student Success | Catawba College">
            <a:extLst>
              <a:ext uri="{FF2B5EF4-FFF2-40B4-BE49-F238E27FC236}">
                <a16:creationId xmlns:a16="http://schemas.microsoft.com/office/drawing/2014/main" id="{7EBB4918-DDFB-7123-631A-19FABBD92D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38347" y="2194559"/>
            <a:ext cx="2967853" cy="29678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82021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B3671-E9A7-2044-889B-EBD2A2A02915}"/>
              </a:ext>
            </a:extLst>
          </p:cNvPr>
          <p:cNvSpPr>
            <a:spLocks noGrp="1"/>
          </p:cNvSpPr>
          <p:nvPr>
            <p:ph type="title"/>
          </p:nvPr>
        </p:nvSpPr>
        <p:spPr/>
        <p:txBody>
          <a:bodyPr/>
          <a:lstStyle/>
          <a:p>
            <a:r>
              <a:rPr lang="en-US" dirty="0"/>
              <a:t>The DATASET</a:t>
            </a:r>
          </a:p>
        </p:txBody>
      </p:sp>
      <p:sp>
        <p:nvSpPr>
          <p:cNvPr id="3" name="Content Placeholder 2">
            <a:extLst>
              <a:ext uri="{FF2B5EF4-FFF2-40B4-BE49-F238E27FC236}">
                <a16:creationId xmlns:a16="http://schemas.microsoft.com/office/drawing/2014/main" id="{CFABA241-AC52-2F44-8C6C-FF35671C0385}"/>
              </a:ext>
            </a:extLst>
          </p:cNvPr>
          <p:cNvSpPr>
            <a:spLocks noGrp="1"/>
          </p:cNvSpPr>
          <p:nvPr>
            <p:ph sz="half" idx="1"/>
          </p:nvPr>
        </p:nvSpPr>
        <p:spPr>
          <a:xfrm>
            <a:off x="685800" y="2194559"/>
            <a:ext cx="6972300" cy="4024125"/>
          </a:xfrm>
        </p:spPr>
        <p:txBody>
          <a:bodyPr>
            <a:normAutofit/>
            <a:scene3d>
              <a:camera prst="orthographicFront"/>
              <a:lightRig rig="harsh" dir="t"/>
            </a:scene3d>
            <a:sp3d extrusionH="57150" prstMaterial="matte">
              <a:bevelT w="63500" h="12700" prst="angle"/>
              <a:contourClr>
                <a:schemeClr val="bg1">
                  <a:lumMod val="65000"/>
                </a:schemeClr>
              </a:contourClr>
            </a:sp3d>
          </a:bodyPr>
          <a:lstStyle/>
          <a:p>
            <a:pPr marL="0" indent="0" algn="just">
              <a:buNone/>
            </a:pPr>
            <a:r>
              <a:rPr lang="en-US" sz="1600" dirty="0">
                <a:ln w="0"/>
                <a:effectLst>
                  <a:outerShdw blurRad="38100" dist="19050" dir="2700000" algn="tl" rotWithShape="0">
                    <a:schemeClr val="dk1">
                      <a:alpha val="40000"/>
                    </a:schemeClr>
                  </a:outerShdw>
                </a:effectLst>
              </a:rPr>
              <a:t>The dataset is </a:t>
            </a:r>
            <a:r>
              <a:rPr lang="en-US" sz="1600" dirty="0">
                <a:ln w="0"/>
                <a:solidFill>
                  <a:schemeClr val="accent3"/>
                </a:solidFill>
                <a:effectLst>
                  <a:outerShdw blurRad="38100" dist="19050" dir="2700000" algn="tl" rotWithShape="0">
                    <a:schemeClr val="dk1">
                      <a:alpha val="40000"/>
                    </a:schemeClr>
                  </a:outerShdw>
                </a:effectLst>
              </a:rPr>
              <a:t>Student Performance</a:t>
            </a:r>
            <a:r>
              <a:rPr lang="en-US" sz="1600" dirty="0">
                <a:ln w="0"/>
                <a:effectLst>
                  <a:outerShdw blurRad="38100" dist="19050" dir="2700000" algn="tl" rotWithShape="0">
                    <a:schemeClr val="dk1">
                      <a:alpha val="40000"/>
                    </a:schemeClr>
                  </a:outerShdw>
                </a:effectLst>
              </a:rPr>
              <a:t>, donated by Pablo Cortez (2014), and published in UC Irvine Machine Learning Repository. </a:t>
            </a:r>
          </a:p>
          <a:p>
            <a:pPr marL="0" indent="0" algn="just">
              <a:buNone/>
            </a:pPr>
            <a:r>
              <a:rPr lang="en-US" sz="1600" dirty="0">
                <a:ln w="0"/>
                <a:effectLst>
                  <a:outerShdw blurRad="38100" dist="19050" dir="2700000" algn="tl" rotWithShape="0">
                    <a:schemeClr val="dk1">
                      <a:alpha val="40000"/>
                    </a:schemeClr>
                  </a:outerShdw>
                </a:effectLst>
              </a:rPr>
              <a:t>The dataset includes the student grades, demographic, social, and school-related features for Portuguese language courses in two Portuguese schools. The data was collected by using school reports and questionnaires.</a:t>
            </a:r>
          </a:p>
          <a:p>
            <a:pPr marL="0" indent="0">
              <a:buNone/>
            </a:pPr>
            <a:r>
              <a:rPr lang="en-US" sz="1600" dirty="0">
                <a:ln w="0"/>
                <a:effectLst>
                  <a:outerShdw blurRad="38100" dist="19050" dir="2700000" algn="tl" rotWithShape="0">
                    <a:schemeClr val="dk1">
                      <a:alpha val="40000"/>
                    </a:schemeClr>
                  </a:outerShdw>
                </a:effectLst>
              </a:rPr>
              <a:t>The dataset contains 30 features and 649 instances.</a:t>
            </a:r>
          </a:p>
          <a:p>
            <a:pPr marL="0" indent="0">
              <a:buNone/>
            </a:pPr>
            <a:endParaRPr lang="en-US" sz="1600" dirty="0">
              <a:ln w="0"/>
              <a:effectLst>
                <a:outerShdw blurRad="38100" dist="19050" dir="2700000" algn="tl" rotWithShape="0">
                  <a:schemeClr val="dk1">
                    <a:alpha val="40000"/>
                  </a:schemeClr>
                </a:outerShdw>
              </a:effectLst>
            </a:endParaRPr>
          </a:p>
          <a:p>
            <a:pPr marL="0" indent="0">
              <a:buNone/>
            </a:pPr>
            <a:r>
              <a:rPr lang="en-US" sz="1600" dirty="0">
                <a:ln w="0"/>
                <a:effectLst>
                  <a:outerShdw blurRad="38100" dist="19050" dir="2700000" algn="tl" rotWithShape="0">
                    <a:schemeClr val="dk1">
                      <a:alpha val="40000"/>
                    </a:schemeClr>
                  </a:outerShdw>
                </a:effectLst>
              </a:rPr>
              <a:t>Source: </a:t>
            </a:r>
            <a:r>
              <a:rPr lang="en-US" sz="1600" b="1" dirty="0">
                <a:ln w="0"/>
                <a:effectLst>
                  <a:outerShdw blurRad="38100" dist="19050" dir="2700000" algn="tl" rotWithShape="0">
                    <a:schemeClr val="dk1">
                      <a:alpha val="40000"/>
                    </a:schemeClr>
                  </a:outerShdw>
                </a:effectLst>
              </a:rPr>
              <a:t>UC Irvine Machine Learning Repository</a:t>
            </a:r>
            <a:endParaRPr lang="en-US" sz="1600" dirty="0">
              <a:ln w="0"/>
              <a:effectLst>
                <a:outerShdw blurRad="38100" dist="19050" dir="2700000" algn="tl" rotWithShape="0">
                  <a:schemeClr val="dk1">
                    <a:alpha val="40000"/>
                  </a:schemeClr>
                </a:outerShdw>
              </a:effectLst>
            </a:endParaRPr>
          </a:p>
          <a:p>
            <a:pPr marL="0" indent="0">
              <a:buNone/>
            </a:pPr>
            <a:r>
              <a:rPr lang="en-US" sz="1600" dirty="0">
                <a:ln w="0"/>
                <a:effectLst>
                  <a:outerShdw blurRad="38100" dist="19050" dir="2700000" algn="tl" rotWithShape="0">
                    <a:schemeClr val="dk1">
                      <a:alpha val="40000"/>
                    </a:schemeClr>
                  </a:outerShdw>
                </a:effectLst>
              </a:rPr>
              <a:t>Link: </a:t>
            </a:r>
            <a:r>
              <a:rPr lang="en-US" sz="1600" dirty="0">
                <a:ln w="0"/>
                <a:effectLst>
                  <a:outerShdw blurRad="38100" dist="19050" dir="2700000" algn="tl" rotWithShape="0">
                    <a:schemeClr val="dk1">
                      <a:alpha val="40000"/>
                    </a:schemeClr>
                  </a:outerShdw>
                </a:effectLst>
                <a:hlinkClick r:id="rId3">
                  <a:extLst>
                    <a:ext uri="{A12FA001-AC4F-418D-AE19-62706E023703}">
                      <ahyp:hlinkClr xmlns:ahyp="http://schemas.microsoft.com/office/drawing/2018/hyperlinkcolor" val="tx"/>
                    </a:ext>
                  </a:extLst>
                </a:hlinkClick>
              </a:rPr>
              <a:t>https://archive.ics.uci.edu/dataset/320/student+performance</a:t>
            </a:r>
            <a:endParaRPr lang="en-US" sz="1600" dirty="0">
              <a:ln w="0"/>
              <a:effectLst>
                <a:outerShdw blurRad="38100" dist="19050" dir="2700000" algn="tl" rotWithShape="0">
                  <a:schemeClr val="dk1">
                    <a:alpha val="40000"/>
                  </a:schemeClr>
                </a:outerShdw>
              </a:effectLst>
            </a:endParaRPr>
          </a:p>
        </p:txBody>
      </p:sp>
      <p:pic>
        <p:nvPicPr>
          <p:cNvPr id="1026" name="Picture 2" descr="ITSociety MMU Cyberjaya - Weekly Posting - Where to find data set for  training? The UCI Machine Learning Repository is a collection of databases,  domain theories, and data generators that are used">
            <a:extLst>
              <a:ext uri="{FF2B5EF4-FFF2-40B4-BE49-F238E27FC236}">
                <a16:creationId xmlns:a16="http://schemas.microsoft.com/office/drawing/2014/main" id="{FE4C3A51-DF00-6FC3-68A2-B757C6C6FE1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45500" y="2286000"/>
            <a:ext cx="3060700" cy="228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01519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DF571-81BF-7741-8853-14F2BEC5CA54}"/>
              </a:ext>
            </a:extLst>
          </p:cNvPr>
          <p:cNvSpPr>
            <a:spLocks noGrp="1"/>
          </p:cNvSpPr>
          <p:nvPr>
            <p:ph type="title"/>
          </p:nvPr>
        </p:nvSpPr>
        <p:spPr/>
        <p:txBody>
          <a:bodyPr/>
          <a:lstStyle/>
          <a:p>
            <a:r>
              <a:rPr lang="en-US" dirty="0"/>
              <a:t>Knowledge </a:t>
            </a:r>
            <a:br>
              <a:rPr lang="en-US" dirty="0"/>
            </a:br>
            <a:r>
              <a:rPr lang="en-US" dirty="0"/>
              <a:t>discovery process</a:t>
            </a:r>
          </a:p>
        </p:txBody>
      </p:sp>
      <p:graphicFrame>
        <p:nvGraphicFramePr>
          <p:cNvPr id="3" name="Diagram 2">
            <a:extLst>
              <a:ext uri="{FF2B5EF4-FFF2-40B4-BE49-F238E27FC236}">
                <a16:creationId xmlns:a16="http://schemas.microsoft.com/office/drawing/2014/main" id="{EF877427-7506-D846-AF44-894348DC3DF1}"/>
              </a:ext>
            </a:extLst>
          </p:cNvPr>
          <p:cNvGraphicFramePr/>
          <p:nvPr>
            <p:extLst>
              <p:ext uri="{D42A27DB-BD31-4B8C-83A1-F6EECF244321}">
                <p14:modId xmlns:p14="http://schemas.microsoft.com/office/powerpoint/2010/main" val="923217266"/>
              </p:ext>
            </p:extLst>
          </p:nvPr>
        </p:nvGraphicFramePr>
        <p:xfrm>
          <a:off x="780393" y="2317881"/>
          <a:ext cx="10641724" cy="20731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5" name="U-Turn Arrow 14">
            <a:extLst>
              <a:ext uri="{FF2B5EF4-FFF2-40B4-BE49-F238E27FC236}">
                <a16:creationId xmlns:a16="http://schemas.microsoft.com/office/drawing/2014/main" id="{0035D541-566E-CD36-C80B-F2FC924459E5}"/>
              </a:ext>
            </a:extLst>
          </p:cNvPr>
          <p:cNvSpPr/>
          <p:nvPr/>
        </p:nvSpPr>
        <p:spPr>
          <a:xfrm rot="10800000">
            <a:off x="5854096" y="4689903"/>
            <a:ext cx="4905343" cy="773573"/>
          </a:xfrm>
          <a:prstGeom prst="utur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TextBox 17">
            <a:extLst>
              <a:ext uri="{FF2B5EF4-FFF2-40B4-BE49-F238E27FC236}">
                <a16:creationId xmlns:a16="http://schemas.microsoft.com/office/drawing/2014/main" id="{2203DB50-A391-B123-30B2-6B3E2CECAAFF}"/>
              </a:ext>
            </a:extLst>
          </p:cNvPr>
          <p:cNvSpPr txBox="1"/>
          <p:nvPr/>
        </p:nvSpPr>
        <p:spPr>
          <a:xfrm>
            <a:off x="5109210" y="4084165"/>
            <a:ext cx="1871980" cy="707886"/>
          </a:xfrm>
          <a:prstGeom prst="rect">
            <a:avLst/>
          </a:prstGeom>
          <a:noFill/>
        </p:spPr>
        <p:txBody>
          <a:bodyPr wrap="square">
            <a:spAutoFit/>
          </a:bodyPr>
          <a:lstStyle/>
          <a:p>
            <a:pPr marL="171450" indent="-171450" algn="just">
              <a:spcBef>
                <a:spcPts val="0"/>
              </a:spcBef>
              <a:buFont typeface="Arial" panose="020B0604020202020204" pitchFamily="34" charset="0"/>
              <a:buChar char="•"/>
            </a:pPr>
            <a:r>
              <a:rPr lang="en-US" sz="1000" dirty="0">
                <a:ln w="0"/>
                <a:effectLst>
                  <a:outerShdw blurRad="38100" dist="19050" dir="2700000" algn="tl" rotWithShape="0">
                    <a:schemeClr val="dk1">
                      <a:alpha val="40000"/>
                    </a:schemeClr>
                  </a:outerShdw>
                </a:effectLst>
              </a:rPr>
              <a:t>Data Distribution</a:t>
            </a:r>
          </a:p>
          <a:p>
            <a:pPr marL="171450" indent="-171450" algn="just">
              <a:spcBef>
                <a:spcPts val="0"/>
              </a:spcBef>
              <a:buFont typeface="Arial" panose="020B0604020202020204" pitchFamily="34" charset="0"/>
              <a:buChar char="•"/>
            </a:pPr>
            <a:r>
              <a:rPr lang="en-US" sz="1000" dirty="0">
                <a:ln w="0"/>
                <a:effectLst>
                  <a:outerShdw blurRad="38100" dist="19050" dir="2700000" algn="tl" rotWithShape="0">
                    <a:schemeClr val="dk1">
                      <a:alpha val="40000"/>
                    </a:schemeClr>
                  </a:outerShdw>
                </a:effectLst>
              </a:rPr>
              <a:t>Data Imbalance</a:t>
            </a:r>
          </a:p>
          <a:p>
            <a:pPr marL="171450" indent="-171450" algn="just">
              <a:spcBef>
                <a:spcPts val="0"/>
              </a:spcBef>
              <a:buFont typeface="Arial" panose="020B0604020202020204" pitchFamily="34" charset="0"/>
              <a:buChar char="•"/>
            </a:pPr>
            <a:r>
              <a:rPr lang="en-US" sz="1000" dirty="0">
                <a:ln w="0"/>
                <a:effectLst>
                  <a:outerShdw blurRad="38100" dist="19050" dir="2700000" algn="tl" rotWithShape="0">
                    <a:schemeClr val="dk1">
                      <a:alpha val="40000"/>
                    </a:schemeClr>
                  </a:outerShdw>
                </a:effectLst>
              </a:rPr>
              <a:t>Correlation Analysis</a:t>
            </a:r>
          </a:p>
          <a:p>
            <a:pPr marL="171450" indent="-171450" algn="just">
              <a:spcBef>
                <a:spcPts val="0"/>
              </a:spcBef>
              <a:buFont typeface="Arial" panose="020B0604020202020204" pitchFamily="34" charset="0"/>
              <a:buChar char="•"/>
            </a:pPr>
            <a:r>
              <a:rPr lang="en-US" sz="1000" dirty="0">
                <a:ln w="0"/>
                <a:effectLst>
                  <a:outerShdw blurRad="38100" dist="19050" dir="2700000" algn="tl" rotWithShape="0">
                    <a:schemeClr val="dk1">
                      <a:alpha val="40000"/>
                    </a:schemeClr>
                  </a:outerShdw>
                </a:effectLst>
              </a:rPr>
              <a:t>Features Importance</a:t>
            </a:r>
          </a:p>
        </p:txBody>
      </p:sp>
      <p:sp>
        <p:nvSpPr>
          <p:cNvPr id="23" name="TextBox 22">
            <a:extLst>
              <a:ext uri="{FF2B5EF4-FFF2-40B4-BE49-F238E27FC236}">
                <a16:creationId xmlns:a16="http://schemas.microsoft.com/office/drawing/2014/main" id="{C1106459-903C-ACB7-D0C3-F761625F1FAA}"/>
              </a:ext>
            </a:extLst>
          </p:cNvPr>
          <p:cNvSpPr txBox="1"/>
          <p:nvPr/>
        </p:nvSpPr>
        <p:spPr>
          <a:xfrm flipH="1">
            <a:off x="7068312" y="4938190"/>
            <a:ext cx="2779776" cy="1015663"/>
          </a:xfrm>
          <a:prstGeom prst="rect">
            <a:avLst/>
          </a:prstGeom>
          <a:noFill/>
        </p:spPr>
        <p:txBody>
          <a:bodyPr wrap="square" rtlCol="0">
            <a:spAutoFit/>
          </a:bodyPr>
          <a:lstStyle/>
          <a:p>
            <a:pPr algn="ctr"/>
            <a:r>
              <a:rPr lang="en-US" sz="1200" dirty="0"/>
              <a:t>The best modeling setup</a:t>
            </a:r>
          </a:p>
          <a:p>
            <a:pPr algn="ctr"/>
            <a:endParaRPr lang="en-US" sz="1200" dirty="0"/>
          </a:p>
          <a:p>
            <a:pPr algn="ctr"/>
            <a:endParaRPr lang="en-US" sz="1200" dirty="0"/>
          </a:p>
          <a:p>
            <a:pPr algn="ctr"/>
            <a:r>
              <a:rPr lang="en-US" sz="1100" dirty="0"/>
              <a:t>Predictive Performance</a:t>
            </a:r>
          </a:p>
          <a:p>
            <a:pPr algn="ctr"/>
            <a:r>
              <a:rPr lang="en-US" sz="1100" dirty="0"/>
              <a:t>Descriptive Knowledge</a:t>
            </a:r>
          </a:p>
        </p:txBody>
      </p:sp>
      <p:sp>
        <p:nvSpPr>
          <p:cNvPr id="4" name="TextBox 3">
            <a:extLst>
              <a:ext uri="{FF2B5EF4-FFF2-40B4-BE49-F238E27FC236}">
                <a16:creationId xmlns:a16="http://schemas.microsoft.com/office/drawing/2014/main" id="{E350968E-5CF0-498A-5515-5986402967E7}"/>
              </a:ext>
            </a:extLst>
          </p:cNvPr>
          <p:cNvSpPr txBox="1"/>
          <p:nvPr/>
        </p:nvSpPr>
        <p:spPr>
          <a:xfrm>
            <a:off x="2864787" y="4084165"/>
            <a:ext cx="1871980" cy="707886"/>
          </a:xfrm>
          <a:prstGeom prst="rect">
            <a:avLst/>
          </a:prstGeom>
          <a:noFill/>
        </p:spPr>
        <p:txBody>
          <a:bodyPr wrap="square">
            <a:spAutoFit/>
          </a:bodyPr>
          <a:lstStyle/>
          <a:p>
            <a:pPr marL="171450" indent="-171450" algn="just">
              <a:spcBef>
                <a:spcPts val="0"/>
              </a:spcBef>
              <a:buFont typeface="Arial" panose="020B0604020202020204" pitchFamily="34" charset="0"/>
              <a:buChar char="•"/>
            </a:pPr>
            <a:r>
              <a:rPr lang="en-US" sz="1000" dirty="0">
                <a:ln w="0"/>
                <a:effectLst>
                  <a:outerShdw blurRad="38100" dist="19050" dir="2700000" algn="tl" rotWithShape="0">
                    <a:schemeClr val="dk1">
                      <a:alpha val="40000"/>
                    </a:schemeClr>
                  </a:outerShdw>
                </a:effectLst>
              </a:rPr>
              <a:t>Missing Values</a:t>
            </a:r>
          </a:p>
          <a:p>
            <a:pPr marL="171450" indent="-171450" algn="just">
              <a:spcBef>
                <a:spcPts val="0"/>
              </a:spcBef>
              <a:buFont typeface="Arial" panose="020B0604020202020204" pitchFamily="34" charset="0"/>
              <a:buChar char="•"/>
            </a:pPr>
            <a:r>
              <a:rPr lang="en-US" sz="1000" dirty="0">
                <a:ln w="0"/>
                <a:effectLst>
                  <a:outerShdw blurRad="38100" dist="19050" dir="2700000" algn="tl" rotWithShape="0">
                    <a:schemeClr val="dk1">
                      <a:alpha val="40000"/>
                    </a:schemeClr>
                  </a:outerShdw>
                </a:effectLst>
              </a:rPr>
              <a:t>Duplicated Values</a:t>
            </a:r>
          </a:p>
          <a:p>
            <a:pPr marL="171450" indent="-171450" algn="just">
              <a:spcBef>
                <a:spcPts val="0"/>
              </a:spcBef>
              <a:buFont typeface="Arial" panose="020B0604020202020204" pitchFamily="34" charset="0"/>
              <a:buChar char="•"/>
            </a:pPr>
            <a:r>
              <a:rPr lang="en-US" sz="1000" dirty="0">
                <a:ln w="0"/>
                <a:effectLst>
                  <a:outerShdw blurRad="38100" dist="19050" dir="2700000" algn="tl" rotWithShape="0">
                    <a:schemeClr val="dk1">
                      <a:alpha val="40000"/>
                    </a:schemeClr>
                  </a:outerShdw>
                </a:effectLst>
              </a:rPr>
              <a:t>Features Reduction</a:t>
            </a:r>
          </a:p>
          <a:p>
            <a:pPr marL="171450" indent="-171450" algn="just">
              <a:spcBef>
                <a:spcPts val="0"/>
              </a:spcBef>
              <a:buFont typeface="Arial" panose="020B0604020202020204" pitchFamily="34" charset="0"/>
              <a:buChar char="•"/>
            </a:pPr>
            <a:r>
              <a:rPr lang="en-US" sz="1000" dirty="0">
                <a:ln w="0"/>
                <a:effectLst>
                  <a:outerShdw blurRad="38100" dist="19050" dir="2700000" algn="tl" rotWithShape="0">
                    <a:schemeClr val="dk1">
                      <a:alpha val="40000"/>
                    </a:schemeClr>
                  </a:outerShdw>
                </a:effectLst>
              </a:rPr>
              <a:t>Variable Transformation</a:t>
            </a:r>
          </a:p>
        </p:txBody>
      </p:sp>
      <p:sp>
        <p:nvSpPr>
          <p:cNvPr id="5" name="TextBox 4">
            <a:extLst>
              <a:ext uri="{FF2B5EF4-FFF2-40B4-BE49-F238E27FC236}">
                <a16:creationId xmlns:a16="http://schemas.microsoft.com/office/drawing/2014/main" id="{0E947DE7-B58E-5BFF-2114-E4EB70A732B2}"/>
              </a:ext>
            </a:extLst>
          </p:cNvPr>
          <p:cNvSpPr txBox="1"/>
          <p:nvPr/>
        </p:nvSpPr>
        <p:spPr>
          <a:xfrm>
            <a:off x="7522210" y="4037103"/>
            <a:ext cx="1871980" cy="707886"/>
          </a:xfrm>
          <a:prstGeom prst="rect">
            <a:avLst/>
          </a:prstGeom>
          <a:noFill/>
        </p:spPr>
        <p:txBody>
          <a:bodyPr wrap="square">
            <a:spAutoFit/>
          </a:bodyPr>
          <a:lstStyle/>
          <a:p>
            <a:pPr marL="171450" indent="-171450" algn="just">
              <a:spcBef>
                <a:spcPts val="0"/>
              </a:spcBef>
              <a:buFont typeface="Arial" panose="020B0604020202020204" pitchFamily="34" charset="0"/>
              <a:buChar char="•"/>
            </a:pPr>
            <a:r>
              <a:rPr lang="en-US" sz="1000" dirty="0">
                <a:ln w="0"/>
                <a:effectLst>
                  <a:outerShdw blurRad="38100" dist="19050" dir="2700000" algn="tl" rotWithShape="0">
                    <a:schemeClr val="dk1">
                      <a:alpha val="40000"/>
                    </a:schemeClr>
                  </a:outerShdw>
                </a:effectLst>
              </a:rPr>
              <a:t>Decision Tree</a:t>
            </a:r>
          </a:p>
          <a:p>
            <a:pPr marL="171450" indent="-171450" algn="just">
              <a:spcBef>
                <a:spcPts val="0"/>
              </a:spcBef>
              <a:buFont typeface="Arial" panose="020B0604020202020204" pitchFamily="34" charset="0"/>
              <a:buChar char="•"/>
            </a:pPr>
            <a:r>
              <a:rPr lang="en-US" sz="1000" dirty="0">
                <a:ln w="0"/>
                <a:effectLst>
                  <a:outerShdw blurRad="38100" dist="19050" dir="2700000" algn="tl" rotWithShape="0">
                    <a:schemeClr val="dk1">
                      <a:alpha val="40000"/>
                    </a:schemeClr>
                  </a:outerShdw>
                </a:effectLst>
              </a:rPr>
              <a:t>Random Forest</a:t>
            </a:r>
          </a:p>
          <a:p>
            <a:pPr marL="171450" indent="-171450" algn="just">
              <a:spcBef>
                <a:spcPts val="0"/>
              </a:spcBef>
              <a:buFont typeface="Arial" panose="020B0604020202020204" pitchFamily="34" charset="0"/>
              <a:buChar char="•"/>
            </a:pPr>
            <a:r>
              <a:rPr lang="en-US" sz="1000" dirty="0">
                <a:ln w="0"/>
                <a:effectLst>
                  <a:outerShdw blurRad="38100" dist="19050" dir="2700000" algn="tl" rotWithShape="0">
                    <a:schemeClr val="dk1">
                      <a:alpha val="40000"/>
                    </a:schemeClr>
                  </a:outerShdw>
                </a:effectLst>
              </a:rPr>
              <a:t>AdaBoost</a:t>
            </a:r>
          </a:p>
          <a:p>
            <a:pPr marL="171450" indent="-171450" algn="just">
              <a:spcBef>
                <a:spcPts val="0"/>
              </a:spcBef>
              <a:buFont typeface="Arial" panose="020B0604020202020204" pitchFamily="34" charset="0"/>
              <a:buChar char="•"/>
            </a:pPr>
            <a:r>
              <a:rPr lang="en-US" sz="1000" dirty="0">
                <a:ln w="0"/>
                <a:effectLst>
                  <a:outerShdw blurRad="38100" dist="19050" dir="2700000" algn="tl" rotWithShape="0">
                    <a:schemeClr val="dk1">
                      <a:alpha val="40000"/>
                    </a:schemeClr>
                  </a:outerShdw>
                </a:effectLst>
              </a:rPr>
              <a:t>Support Vector Machine</a:t>
            </a:r>
          </a:p>
        </p:txBody>
      </p:sp>
    </p:spTree>
    <p:extLst>
      <p:ext uri="{BB962C8B-B14F-4D97-AF65-F5344CB8AC3E}">
        <p14:creationId xmlns:p14="http://schemas.microsoft.com/office/powerpoint/2010/main" val="772161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graphicEl>
                                              <a:dgm id="{4E9DE4ED-07D4-8E4C-BDAF-659F8F988F78}"/>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graphicEl>
                                              <a:dgm id="{31C6A4E8-F446-0841-B502-0D17C7EDF5CC}"/>
                                            </p:graphic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graphicEl>
                                              <a:dgm id="{D55AC540-E644-214E-A302-12469F3D2E9A}"/>
                                            </p:graphic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graphicEl>
                                              <a:dgm id="{0E5C51D3-6A1F-314E-894D-9E9806BD44C3}"/>
                                            </p:graphic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graphicEl>
                                              <a:dgm id="{3FCB0F71-44DF-3849-B192-4B1119993022}"/>
                                            </p:graphic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graphicEl>
                                              <a:dgm id="{771DF5B2-7AEE-E643-B19A-7AC104DA7B6D}"/>
                                            </p:graphic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graphicEl>
                                              <a:dgm id="{9ACA4CF9-FE3E-C54E-B42D-A4691CC7ADF8}"/>
                                            </p:graphic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graphicEl>
                                              <a:dgm id="{02077BD1-9ACC-1D40-ACD4-F238004B4809}"/>
                                            </p:graphic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graphicEl>
                                              <a:dgm id="{BEE10835-3C0C-724B-A052-280F5F6E7198}"/>
                                            </p:graphic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graphicEl>
                                              <a:dgm id="{44404FD2-3980-354E-9579-986B00F37261}"/>
                                            </p:graphic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graphicEl>
                                              <a:dgm id="{8AD1F9BB-59D3-2145-89E2-4DAA91A21062}"/>
                                            </p:graphic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graphicEl>
                                              <a:dgm id="{483F8309-4D53-F242-859A-8C9B31414FC1}"/>
                                            </p:graphic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graphicEl>
                                              <a:dgm id="{2249B1E7-B766-C047-BAEE-D7D5AB7666C9}"/>
                                            </p:graphic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graphicEl>
                                              <a:dgm id="{AE8E3D74-500D-2949-8919-0ED80493E2A5}"/>
                                            </p:graphic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graphicEl>
                                              <a:dgm id="{F318D59B-03DD-194E-BCAB-E2642D8A2184}"/>
                                            </p:graphic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graphicEl>
                                              <a:dgm id="{16382F25-A19D-A344-9BA5-8D25BCA3AA69}"/>
                                            </p:graphic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graphicEl>
                                              <a:dgm id="{1654D327-E593-3941-9A77-C70F6FA40566}"/>
                                            </p:graphic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graphicEl>
                                              <a:dgm id="{E3AEB437-415F-3D48-B701-CFC05B203F09}"/>
                                            </p:graphic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
                                            <p:graphicEl>
                                              <a:dgm id="{CFC2A792-34B5-0F44-8092-BD436AFEF1AF}"/>
                                            </p:graphic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graphicEl>
                                              <a:dgm id="{7277799E-744B-C44C-8C90-93F3ED1CF4FB}"/>
                                            </p:graphic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
                                            <p:graphicEl>
                                              <a:dgm id="{135DCD65-8E65-D646-B3FA-060AAA3D2F7D}"/>
                                            </p:graphic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
                                            <p:graphicEl>
                                              <a:dgm id="{80A12A71-BA65-7042-B3FC-4A36E6AC1003}"/>
                                            </p:graphicEl>
                                          </p:spTgt>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
                                            <p:graphicEl>
                                              <a:dgm id="{EEF8B566-7E6C-E543-A7E6-8528A627E1AD}"/>
                                            </p:graphicEl>
                                          </p:spTgt>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8"/>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
                                            <p:graphicEl>
                                              <a:dgm id="{1444A9FF-7D05-FF41-B2ED-A3B0354E07A5}"/>
                                            </p:graphicEl>
                                          </p:spTgt>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
                                            <p:graphicEl>
                                              <a:dgm id="{7DE95B27-AE2E-164A-B94A-0BA00AC57A91}"/>
                                            </p:graphicEl>
                                          </p:spTgt>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5"/>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3">
                                            <p:graphicEl>
                                              <a:dgm id="{2990A1AB-B777-2141-AE00-839A2138B984}"/>
                                            </p:graphicEl>
                                          </p:spTgt>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
                                            <p:graphicEl>
                                              <a:dgm id="{B6BDE9D1-F386-8D49-B505-95F9D922DBBA}"/>
                                            </p:graphic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22" presetClass="entr" presetSubtype="2" fill="hold" grpId="0" nodeType="clickEffect">
                                  <p:stCondLst>
                                    <p:cond delay="0"/>
                                  </p:stCondLst>
                                  <p:childTnLst>
                                    <p:set>
                                      <p:cBhvr>
                                        <p:cTn id="76" dur="1" fill="hold">
                                          <p:stCondLst>
                                            <p:cond delay="0"/>
                                          </p:stCondLst>
                                        </p:cTn>
                                        <p:tgtEl>
                                          <p:spTgt spid="15"/>
                                        </p:tgtEl>
                                        <p:attrNameLst>
                                          <p:attrName>style.visibility</p:attrName>
                                        </p:attrNameLst>
                                      </p:cBhvr>
                                      <p:to>
                                        <p:strVal val="visible"/>
                                      </p:to>
                                    </p:set>
                                    <p:animEffect transition="in" filter="wipe(right)">
                                      <p:cBhvr>
                                        <p:cTn id="77" dur="500"/>
                                        <p:tgtEl>
                                          <p:spTgt spid="15"/>
                                        </p:tgtEl>
                                      </p:cBhvr>
                                    </p:animEffect>
                                  </p:childTnLst>
                                </p:cTn>
                              </p:par>
                              <p:par>
                                <p:cTn id="78" presetID="22" presetClass="entr" presetSubtype="2" fill="hold" grpId="0" nodeType="withEffect">
                                  <p:stCondLst>
                                    <p:cond delay="0"/>
                                  </p:stCondLst>
                                  <p:childTnLst>
                                    <p:set>
                                      <p:cBhvr>
                                        <p:cTn id="79" dur="1" fill="hold">
                                          <p:stCondLst>
                                            <p:cond delay="0"/>
                                          </p:stCondLst>
                                        </p:cTn>
                                        <p:tgtEl>
                                          <p:spTgt spid="23"/>
                                        </p:tgtEl>
                                        <p:attrNameLst>
                                          <p:attrName>style.visibility</p:attrName>
                                        </p:attrNameLst>
                                      </p:cBhvr>
                                      <p:to>
                                        <p:strVal val="visible"/>
                                      </p:to>
                                    </p:set>
                                    <p:animEffect transition="in" filter="wipe(right)">
                                      <p:cBhvr>
                                        <p:cTn id="80"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uiExpand="1">
        <p:bldSub>
          <a:bldDgm bld="lvlAtOnce"/>
        </p:bldSub>
      </p:bldGraphic>
      <p:bldP spid="15" grpId="0" animBg="1"/>
      <p:bldP spid="18" grpId="0"/>
      <p:bldP spid="23" grpId="0"/>
      <p:bldP spid="4" grpId="0"/>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B3671-E9A7-2044-889B-EBD2A2A02915}"/>
              </a:ext>
            </a:extLst>
          </p:cNvPr>
          <p:cNvSpPr>
            <a:spLocks noGrp="1"/>
          </p:cNvSpPr>
          <p:nvPr>
            <p:ph type="title"/>
          </p:nvPr>
        </p:nvSpPr>
        <p:spPr/>
        <p:txBody>
          <a:bodyPr/>
          <a:lstStyle/>
          <a:p>
            <a:r>
              <a:rPr lang="en-US" dirty="0"/>
              <a:t>Data Pre-processing</a:t>
            </a:r>
          </a:p>
        </p:txBody>
      </p:sp>
      <p:sp>
        <p:nvSpPr>
          <p:cNvPr id="3" name="Content Placeholder 2">
            <a:extLst>
              <a:ext uri="{FF2B5EF4-FFF2-40B4-BE49-F238E27FC236}">
                <a16:creationId xmlns:a16="http://schemas.microsoft.com/office/drawing/2014/main" id="{CFABA241-AC52-2F44-8C6C-FF35671C0385}"/>
              </a:ext>
            </a:extLst>
          </p:cNvPr>
          <p:cNvSpPr>
            <a:spLocks noGrp="1"/>
          </p:cNvSpPr>
          <p:nvPr>
            <p:ph sz="half" idx="1"/>
          </p:nvPr>
        </p:nvSpPr>
        <p:spPr>
          <a:xfrm>
            <a:off x="685800" y="2194559"/>
            <a:ext cx="6279204" cy="4024125"/>
          </a:xfrm>
        </p:spPr>
        <p:txBody>
          <a:bodyPr>
            <a:normAutofit/>
            <a:scene3d>
              <a:camera prst="orthographicFront"/>
              <a:lightRig rig="harsh" dir="t"/>
            </a:scene3d>
            <a:sp3d extrusionH="57150" prstMaterial="matte">
              <a:bevelT w="63500" h="12700" prst="angle"/>
              <a:contourClr>
                <a:schemeClr val="bg1">
                  <a:lumMod val="65000"/>
                </a:schemeClr>
              </a:contourClr>
            </a:sp3d>
          </a:bodyPr>
          <a:lstStyle/>
          <a:p>
            <a:pPr marL="0" indent="0" algn="just">
              <a:spcBef>
                <a:spcPts val="0"/>
              </a:spcBef>
              <a:buNone/>
            </a:pPr>
            <a:r>
              <a:rPr lang="en-US" sz="1600" dirty="0">
                <a:ln w="0"/>
                <a:effectLst>
                  <a:outerShdw blurRad="38100" dist="19050" dir="2700000" algn="tl" rotWithShape="0">
                    <a:schemeClr val="dk1">
                      <a:alpha val="40000"/>
                    </a:schemeClr>
                  </a:outerShdw>
                </a:effectLst>
              </a:rPr>
              <a:t>Highlights:</a:t>
            </a:r>
          </a:p>
          <a:p>
            <a:pPr marL="0" indent="0" algn="just">
              <a:spcBef>
                <a:spcPts val="0"/>
              </a:spcBef>
              <a:buNone/>
            </a:pPr>
            <a:endParaRPr lang="en-US" sz="1600" dirty="0">
              <a:ln w="0"/>
              <a:effectLst>
                <a:outerShdw blurRad="38100" dist="19050" dir="2700000" algn="tl" rotWithShape="0">
                  <a:schemeClr val="dk1">
                    <a:alpha val="40000"/>
                  </a:schemeClr>
                </a:outerShdw>
              </a:effectLst>
            </a:endParaRPr>
          </a:p>
          <a:p>
            <a:pPr algn="just">
              <a:spcBef>
                <a:spcPts val="0"/>
              </a:spcBef>
            </a:pPr>
            <a:r>
              <a:rPr lang="en-US" sz="1600" dirty="0">
                <a:ln w="0"/>
                <a:effectLst>
                  <a:outerShdw blurRad="38100" dist="19050" dir="2700000" algn="tl" rotWithShape="0">
                    <a:schemeClr val="dk1">
                      <a:alpha val="40000"/>
                    </a:schemeClr>
                  </a:outerShdw>
                </a:effectLst>
              </a:rPr>
              <a:t>No missing values.</a:t>
            </a:r>
          </a:p>
          <a:p>
            <a:pPr algn="just">
              <a:spcBef>
                <a:spcPts val="0"/>
              </a:spcBef>
            </a:pPr>
            <a:r>
              <a:rPr lang="en-US" sz="1600" dirty="0">
                <a:ln w="0"/>
                <a:effectLst>
                  <a:outerShdw blurRad="38100" dist="19050" dir="2700000" algn="tl" rotWithShape="0">
                    <a:schemeClr val="dk1">
                      <a:alpha val="40000"/>
                    </a:schemeClr>
                  </a:outerShdw>
                </a:effectLst>
              </a:rPr>
              <a:t>No duplicated values.</a:t>
            </a:r>
          </a:p>
          <a:p>
            <a:pPr algn="just">
              <a:spcBef>
                <a:spcPts val="0"/>
              </a:spcBef>
            </a:pPr>
            <a:r>
              <a:rPr lang="en-US" sz="1600" dirty="0">
                <a:ln w="0"/>
                <a:effectLst>
                  <a:outerShdw blurRad="38100" dist="19050" dir="2700000" algn="tl" rotWithShape="0">
                    <a:schemeClr val="dk1">
                      <a:alpha val="40000"/>
                    </a:schemeClr>
                  </a:outerShdw>
                </a:effectLst>
              </a:rPr>
              <a:t>Outliers were identified and removed using </a:t>
            </a:r>
            <a:r>
              <a:rPr lang="en-US" sz="1600" dirty="0" err="1">
                <a:ln w="0"/>
                <a:effectLst>
                  <a:outerShdw blurRad="38100" dist="19050" dir="2700000" algn="tl" rotWithShape="0">
                    <a:schemeClr val="dk1">
                      <a:alpha val="40000"/>
                    </a:schemeClr>
                  </a:outerShdw>
                </a:effectLst>
              </a:rPr>
              <a:t>EllipticEnvelope</a:t>
            </a:r>
            <a:r>
              <a:rPr lang="en-US" sz="1600" dirty="0">
                <a:ln w="0"/>
                <a:effectLst>
                  <a:outerShdw blurRad="38100" dist="19050" dir="2700000" algn="tl" rotWithShape="0">
                    <a:schemeClr val="dk1">
                      <a:alpha val="40000"/>
                    </a:schemeClr>
                  </a:outerShdw>
                </a:effectLst>
              </a:rPr>
              <a:t> with a 3% contamination.</a:t>
            </a:r>
          </a:p>
          <a:p>
            <a:pPr algn="just">
              <a:spcBef>
                <a:spcPts val="0"/>
              </a:spcBef>
            </a:pPr>
            <a:r>
              <a:rPr lang="en-US" sz="1600" dirty="0">
                <a:ln w="0"/>
                <a:effectLst>
                  <a:outerShdw blurRad="38100" dist="19050" dir="2700000" algn="tl" rotWithShape="0">
                    <a:schemeClr val="dk1">
                      <a:alpha val="40000"/>
                    </a:schemeClr>
                  </a:outerShdw>
                </a:effectLst>
              </a:rPr>
              <a:t>Dropped two feature variables without predicting power for student success.</a:t>
            </a:r>
          </a:p>
          <a:p>
            <a:pPr algn="just">
              <a:spcBef>
                <a:spcPts val="0"/>
              </a:spcBef>
            </a:pPr>
            <a:r>
              <a:rPr lang="en-US" sz="1600" dirty="0">
                <a:ln w="0"/>
                <a:effectLst>
                  <a:outerShdw blurRad="38100" dist="19050" dir="2700000" algn="tl" rotWithShape="0">
                    <a:schemeClr val="dk1">
                      <a:alpha val="40000"/>
                    </a:schemeClr>
                  </a:outerShdw>
                </a:effectLst>
              </a:rPr>
              <a:t>Dropped two target variables related to first-term and second-term grades.</a:t>
            </a:r>
          </a:p>
          <a:p>
            <a:pPr algn="just">
              <a:spcBef>
                <a:spcPts val="0"/>
              </a:spcBef>
            </a:pPr>
            <a:r>
              <a:rPr lang="en-US" sz="1600" dirty="0">
                <a:ln w="0"/>
                <a:effectLst>
                  <a:outerShdw blurRad="38100" dist="19050" dir="2700000" algn="tl" rotWithShape="0">
                    <a:schemeClr val="dk1">
                      <a:alpha val="40000"/>
                    </a:schemeClr>
                  </a:outerShdw>
                </a:effectLst>
              </a:rPr>
              <a:t>Transformed nominal variables into multiple binary columns.</a:t>
            </a:r>
          </a:p>
          <a:p>
            <a:pPr algn="just">
              <a:spcBef>
                <a:spcPts val="0"/>
              </a:spcBef>
            </a:pPr>
            <a:r>
              <a:rPr lang="en-US" sz="1600" dirty="0">
                <a:ln w="0"/>
                <a:effectLst>
                  <a:outerShdw blurRad="38100" dist="19050" dir="2700000" algn="tl" rotWithShape="0">
                    <a:schemeClr val="dk1">
                      <a:alpha val="40000"/>
                    </a:schemeClr>
                  </a:outerShdw>
                </a:effectLst>
              </a:rPr>
              <a:t>The target variable (G3) converted into a pass/fail (binary) class</a:t>
            </a:r>
          </a:p>
          <a:p>
            <a:pPr marL="0" indent="0" algn="just">
              <a:spcBef>
                <a:spcPts val="0"/>
              </a:spcBef>
              <a:buNone/>
            </a:pPr>
            <a:endParaRPr lang="en-US" sz="1600" dirty="0">
              <a:ln w="0"/>
              <a:effectLst>
                <a:outerShdw blurRad="38100" dist="19050" dir="2700000" algn="tl" rotWithShape="0">
                  <a:schemeClr val="dk1">
                    <a:alpha val="40000"/>
                  </a:schemeClr>
                </a:outerShdw>
              </a:effectLst>
            </a:endParaRPr>
          </a:p>
          <a:p>
            <a:pPr marL="0" indent="0" algn="just">
              <a:spcBef>
                <a:spcPts val="0"/>
              </a:spcBef>
              <a:buNone/>
            </a:pPr>
            <a:endParaRPr lang="en-US" sz="1600" dirty="0">
              <a:ln w="0"/>
              <a:effectLst>
                <a:outerShdw blurRad="38100" dist="19050" dir="2700000" algn="tl" rotWithShape="0">
                  <a:schemeClr val="dk1">
                    <a:alpha val="40000"/>
                  </a:schemeClr>
                </a:outerShdw>
              </a:effectLst>
            </a:endParaRPr>
          </a:p>
          <a:p>
            <a:pPr marL="0" indent="0">
              <a:buNone/>
            </a:pPr>
            <a:r>
              <a:rPr lang="en-US" sz="1600" dirty="0">
                <a:ln w="0"/>
                <a:effectLst>
                  <a:outerShdw blurRad="38100" dist="19050" dir="2700000" algn="tl" rotWithShape="0">
                    <a:schemeClr val="dk1">
                      <a:alpha val="40000"/>
                    </a:schemeClr>
                  </a:outerShdw>
                </a:effectLst>
              </a:rPr>
              <a:t> </a:t>
            </a:r>
            <a:endParaRPr lang="en-US" sz="2000" b="1" dirty="0">
              <a:ln/>
              <a:solidFill>
                <a:schemeClr val="accent3"/>
              </a:solidFill>
            </a:endParaRPr>
          </a:p>
        </p:txBody>
      </p:sp>
      <p:pic>
        <p:nvPicPr>
          <p:cNvPr id="5" name="Picture 4">
            <a:extLst>
              <a:ext uri="{FF2B5EF4-FFF2-40B4-BE49-F238E27FC236}">
                <a16:creationId xmlns:a16="http://schemas.microsoft.com/office/drawing/2014/main" id="{F729EF20-E008-D33C-063D-3B7258C92F1D}"/>
              </a:ext>
            </a:extLst>
          </p:cNvPr>
          <p:cNvPicPr>
            <a:picLocks noChangeAspect="1"/>
          </p:cNvPicPr>
          <p:nvPr/>
        </p:nvPicPr>
        <p:blipFill>
          <a:blip r:embed="rId3"/>
          <a:stretch>
            <a:fillRect/>
          </a:stretch>
        </p:blipFill>
        <p:spPr>
          <a:xfrm>
            <a:off x="7200900" y="1921480"/>
            <a:ext cx="2466526" cy="2409563"/>
          </a:xfrm>
          <a:prstGeom prst="rect">
            <a:avLst/>
          </a:prstGeom>
        </p:spPr>
      </p:pic>
      <p:pic>
        <p:nvPicPr>
          <p:cNvPr id="6" name="Picture 5">
            <a:extLst>
              <a:ext uri="{FF2B5EF4-FFF2-40B4-BE49-F238E27FC236}">
                <a16:creationId xmlns:a16="http://schemas.microsoft.com/office/drawing/2014/main" id="{B5E37BAD-29B5-1902-4AF0-DC9982E7D51F}"/>
              </a:ext>
            </a:extLst>
          </p:cNvPr>
          <p:cNvPicPr>
            <a:picLocks noChangeAspect="1"/>
          </p:cNvPicPr>
          <p:nvPr/>
        </p:nvPicPr>
        <p:blipFill>
          <a:blip r:embed="rId4"/>
          <a:stretch>
            <a:fillRect/>
          </a:stretch>
        </p:blipFill>
        <p:spPr>
          <a:xfrm>
            <a:off x="9517704" y="4206621"/>
            <a:ext cx="2466526" cy="2409563"/>
          </a:xfrm>
          <a:prstGeom prst="rect">
            <a:avLst/>
          </a:prstGeom>
        </p:spPr>
      </p:pic>
    </p:spTree>
    <p:extLst>
      <p:ext uri="{BB962C8B-B14F-4D97-AF65-F5344CB8AC3E}">
        <p14:creationId xmlns:p14="http://schemas.microsoft.com/office/powerpoint/2010/main" val="70327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B3671-E9A7-2044-889B-EBD2A2A02915}"/>
              </a:ext>
            </a:extLst>
          </p:cNvPr>
          <p:cNvSpPr>
            <a:spLocks noGrp="1"/>
          </p:cNvSpPr>
          <p:nvPr>
            <p:ph type="title"/>
          </p:nvPr>
        </p:nvSpPr>
        <p:spPr/>
        <p:txBody>
          <a:bodyPr/>
          <a:lstStyle/>
          <a:p>
            <a:r>
              <a:rPr lang="en-US" dirty="0"/>
              <a:t>Exploratory analysis</a:t>
            </a:r>
          </a:p>
        </p:txBody>
      </p:sp>
      <p:sp>
        <p:nvSpPr>
          <p:cNvPr id="3" name="Content Placeholder 2">
            <a:extLst>
              <a:ext uri="{FF2B5EF4-FFF2-40B4-BE49-F238E27FC236}">
                <a16:creationId xmlns:a16="http://schemas.microsoft.com/office/drawing/2014/main" id="{CFABA241-AC52-2F44-8C6C-FF35671C0385}"/>
              </a:ext>
            </a:extLst>
          </p:cNvPr>
          <p:cNvSpPr>
            <a:spLocks noGrp="1"/>
          </p:cNvSpPr>
          <p:nvPr>
            <p:ph sz="half" idx="1"/>
          </p:nvPr>
        </p:nvSpPr>
        <p:spPr>
          <a:xfrm>
            <a:off x="685800" y="2194559"/>
            <a:ext cx="6279204" cy="4024125"/>
          </a:xfrm>
        </p:spPr>
        <p:txBody>
          <a:bodyPr>
            <a:normAutofit/>
            <a:scene3d>
              <a:camera prst="orthographicFront"/>
              <a:lightRig rig="harsh" dir="t"/>
            </a:scene3d>
            <a:sp3d extrusionH="57150" prstMaterial="matte">
              <a:bevelT w="63500" h="12700" prst="angle"/>
              <a:contourClr>
                <a:schemeClr val="bg1">
                  <a:lumMod val="65000"/>
                </a:schemeClr>
              </a:contourClr>
            </a:sp3d>
          </a:bodyPr>
          <a:lstStyle/>
          <a:p>
            <a:pPr marL="0" indent="0" algn="just">
              <a:spcBef>
                <a:spcPts val="0"/>
              </a:spcBef>
              <a:buNone/>
            </a:pPr>
            <a:r>
              <a:rPr lang="en-US" sz="1600" dirty="0">
                <a:ln w="0"/>
                <a:effectLst>
                  <a:outerShdw blurRad="38100" dist="19050" dir="2700000" algn="tl" rotWithShape="0">
                    <a:schemeClr val="dk1">
                      <a:alpha val="40000"/>
                    </a:schemeClr>
                  </a:outerShdw>
                </a:effectLst>
              </a:rPr>
              <a:t>Highlights:</a:t>
            </a:r>
          </a:p>
          <a:p>
            <a:pPr marL="0" indent="0" algn="just">
              <a:spcBef>
                <a:spcPts val="0"/>
              </a:spcBef>
              <a:buNone/>
            </a:pPr>
            <a:endParaRPr lang="en-US" sz="1600" dirty="0">
              <a:ln w="0"/>
              <a:effectLst>
                <a:outerShdw blurRad="38100" dist="19050" dir="2700000" algn="tl" rotWithShape="0">
                  <a:schemeClr val="dk1">
                    <a:alpha val="40000"/>
                  </a:schemeClr>
                </a:outerShdw>
              </a:effectLst>
            </a:endParaRPr>
          </a:p>
          <a:p>
            <a:pPr algn="just">
              <a:spcBef>
                <a:spcPts val="0"/>
              </a:spcBef>
            </a:pPr>
            <a:r>
              <a:rPr lang="en-US" sz="1600" dirty="0">
                <a:ln w="0"/>
                <a:effectLst>
                  <a:outerShdw blurRad="38100" dist="19050" dir="2700000" algn="tl" rotWithShape="0">
                    <a:schemeClr val="dk1">
                      <a:alpha val="40000"/>
                    </a:schemeClr>
                  </a:outerShdw>
                </a:effectLst>
              </a:rPr>
              <a:t>Presence of Class Imbalance.</a:t>
            </a:r>
          </a:p>
          <a:p>
            <a:pPr algn="just">
              <a:spcBef>
                <a:spcPts val="0"/>
              </a:spcBef>
            </a:pPr>
            <a:r>
              <a:rPr lang="en-US" sz="1600" dirty="0">
                <a:ln w="0"/>
                <a:effectLst>
                  <a:outerShdw blurRad="38100" dist="19050" dir="2700000" algn="tl" rotWithShape="0">
                    <a:schemeClr val="dk1">
                      <a:alpha val="40000"/>
                    </a:schemeClr>
                  </a:outerShdw>
                </a:effectLst>
              </a:rPr>
              <a:t>Correlated Analysis, most correlated features:</a:t>
            </a:r>
          </a:p>
          <a:p>
            <a:pPr algn="just">
              <a:spcBef>
                <a:spcPts val="0"/>
              </a:spcBef>
            </a:pPr>
            <a:endParaRPr lang="en-US" sz="1600" dirty="0">
              <a:ln w="0"/>
              <a:effectLst>
                <a:outerShdw blurRad="38100" dist="19050" dir="2700000" algn="tl" rotWithShape="0">
                  <a:schemeClr val="dk1">
                    <a:alpha val="40000"/>
                  </a:schemeClr>
                </a:outerShdw>
              </a:effectLst>
            </a:endParaRPr>
          </a:p>
          <a:p>
            <a:pPr marL="800100" lvl="1" indent="-342900" algn="just">
              <a:spcBef>
                <a:spcPts val="0"/>
              </a:spcBef>
              <a:buFont typeface="+mj-lt"/>
              <a:buAutoNum type="arabicPeriod"/>
            </a:pPr>
            <a:r>
              <a:rPr lang="en-US" sz="1400" dirty="0">
                <a:ln w="0"/>
                <a:effectLst>
                  <a:outerShdw blurRad="38100" dist="19050" dir="2700000" algn="tl" rotWithShape="0">
                    <a:schemeClr val="dk1">
                      <a:alpha val="40000"/>
                    </a:schemeClr>
                  </a:outerShdw>
                </a:effectLst>
              </a:rPr>
              <a:t>Past failures [failures]</a:t>
            </a:r>
          </a:p>
          <a:p>
            <a:pPr marL="800100" lvl="1" indent="-342900" algn="just">
              <a:spcBef>
                <a:spcPts val="0"/>
              </a:spcBef>
              <a:buFont typeface="+mj-lt"/>
              <a:buAutoNum type="arabicPeriod"/>
            </a:pPr>
            <a:r>
              <a:rPr lang="en-US" sz="1400" dirty="0">
                <a:ln w="0"/>
                <a:effectLst>
                  <a:outerShdw blurRad="38100" dist="19050" dir="2700000" algn="tl" rotWithShape="0">
                    <a:schemeClr val="dk1">
                      <a:alpha val="40000"/>
                    </a:schemeClr>
                  </a:outerShdw>
                </a:effectLst>
              </a:rPr>
              <a:t>Pursuing higher education [higher]</a:t>
            </a:r>
          </a:p>
          <a:p>
            <a:pPr marL="800100" lvl="1" indent="-342900" algn="just">
              <a:spcBef>
                <a:spcPts val="0"/>
              </a:spcBef>
              <a:buFont typeface="+mj-lt"/>
              <a:buAutoNum type="arabicPeriod"/>
            </a:pPr>
            <a:r>
              <a:rPr lang="en-US" sz="1400" dirty="0">
                <a:ln w="0"/>
                <a:effectLst>
                  <a:outerShdw blurRad="38100" dist="19050" dir="2700000" algn="tl" rotWithShape="0">
                    <a:schemeClr val="dk1">
                      <a:alpha val="40000"/>
                    </a:schemeClr>
                  </a:outerShdw>
                </a:effectLst>
              </a:rPr>
              <a:t>Mother education [</a:t>
            </a:r>
            <a:r>
              <a:rPr lang="en-US" sz="1400" dirty="0" err="1">
                <a:ln w="0"/>
                <a:effectLst>
                  <a:outerShdw blurRad="38100" dist="19050" dir="2700000" algn="tl" rotWithShape="0">
                    <a:schemeClr val="dk1">
                      <a:alpha val="40000"/>
                    </a:schemeClr>
                  </a:outerShdw>
                </a:effectLst>
              </a:rPr>
              <a:t>Medu</a:t>
            </a:r>
            <a:r>
              <a:rPr lang="en-US" sz="1400" dirty="0">
                <a:ln w="0"/>
                <a:effectLst>
                  <a:outerShdw blurRad="38100" dist="19050" dir="2700000" algn="tl" rotWithShape="0">
                    <a:schemeClr val="dk1">
                      <a:alpha val="40000"/>
                    </a:schemeClr>
                  </a:outerShdw>
                </a:effectLst>
              </a:rPr>
              <a:t>]</a:t>
            </a:r>
          </a:p>
          <a:p>
            <a:pPr marL="800100" lvl="1" indent="-342900" algn="just">
              <a:spcBef>
                <a:spcPts val="0"/>
              </a:spcBef>
              <a:buFont typeface="+mj-lt"/>
              <a:buAutoNum type="arabicPeriod"/>
            </a:pPr>
            <a:r>
              <a:rPr lang="en-US" sz="1400" dirty="0">
                <a:ln w="0"/>
                <a:effectLst>
                  <a:outerShdw blurRad="38100" dist="19050" dir="2700000" algn="tl" rotWithShape="0">
                    <a:schemeClr val="dk1">
                      <a:alpha val="40000"/>
                    </a:schemeClr>
                  </a:outerShdw>
                </a:effectLst>
              </a:rPr>
              <a:t>Number of absences from school [absences]</a:t>
            </a:r>
          </a:p>
          <a:p>
            <a:pPr marL="800100" lvl="1" indent="-342900" algn="just">
              <a:spcBef>
                <a:spcPts val="0"/>
              </a:spcBef>
              <a:buFont typeface="+mj-lt"/>
              <a:buAutoNum type="arabicPeriod"/>
            </a:pPr>
            <a:r>
              <a:rPr lang="en-US" sz="1400" dirty="0">
                <a:ln w="0"/>
                <a:effectLst>
                  <a:outerShdw blurRad="38100" dist="19050" dir="2700000" algn="tl" rotWithShape="0">
                    <a:schemeClr val="dk1">
                      <a:alpha val="40000"/>
                    </a:schemeClr>
                  </a:outerShdw>
                </a:effectLst>
              </a:rPr>
              <a:t>Weekly study time [</a:t>
            </a:r>
            <a:r>
              <a:rPr lang="en-US" sz="1400" dirty="0" err="1">
                <a:ln w="0"/>
                <a:effectLst>
                  <a:outerShdw blurRad="38100" dist="19050" dir="2700000" algn="tl" rotWithShape="0">
                    <a:schemeClr val="dk1">
                      <a:alpha val="40000"/>
                    </a:schemeClr>
                  </a:outerShdw>
                </a:effectLst>
              </a:rPr>
              <a:t>studytime</a:t>
            </a:r>
            <a:r>
              <a:rPr lang="en-US" sz="1400" dirty="0">
                <a:ln w="0"/>
                <a:effectLst>
                  <a:outerShdw blurRad="38100" dist="19050" dir="2700000" algn="tl" rotWithShape="0">
                    <a:schemeClr val="dk1">
                      <a:alpha val="40000"/>
                    </a:schemeClr>
                  </a:outerShdw>
                </a:effectLst>
              </a:rPr>
              <a:t>]</a:t>
            </a:r>
          </a:p>
          <a:p>
            <a:pPr algn="just">
              <a:spcBef>
                <a:spcPts val="0"/>
              </a:spcBef>
            </a:pPr>
            <a:endParaRPr lang="en-US" sz="1600" dirty="0">
              <a:ln w="0"/>
              <a:effectLst>
                <a:outerShdw blurRad="38100" dist="19050" dir="2700000" algn="tl" rotWithShape="0">
                  <a:schemeClr val="dk1">
                    <a:alpha val="40000"/>
                  </a:schemeClr>
                </a:outerShdw>
              </a:effectLst>
            </a:endParaRPr>
          </a:p>
          <a:p>
            <a:pPr algn="just">
              <a:spcBef>
                <a:spcPts val="0"/>
              </a:spcBef>
            </a:pPr>
            <a:r>
              <a:rPr lang="en-US" sz="1600" dirty="0">
                <a:ln w="0"/>
                <a:effectLst>
                  <a:outerShdw blurRad="38100" dist="19050" dir="2700000" algn="tl" rotWithShape="0">
                    <a:schemeClr val="dk1">
                      <a:alpha val="40000"/>
                    </a:schemeClr>
                  </a:outerShdw>
                </a:effectLst>
              </a:rPr>
              <a:t>Feature Importance, top 5 important features:</a:t>
            </a:r>
          </a:p>
          <a:p>
            <a:pPr algn="just">
              <a:spcBef>
                <a:spcPts val="0"/>
              </a:spcBef>
            </a:pPr>
            <a:endParaRPr lang="en-US" sz="1600" dirty="0">
              <a:ln w="0"/>
              <a:effectLst>
                <a:outerShdw blurRad="38100" dist="19050" dir="2700000" algn="tl" rotWithShape="0">
                  <a:schemeClr val="dk1">
                    <a:alpha val="40000"/>
                  </a:schemeClr>
                </a:outerShdw>
              </a:effectLst>
            </a:endParaRPr>
          </a:p>
          <a:p>
            <a:pPr marL="800100" lvl="1" indent="-342900" algn="just">
              <a:spcBef>
                <a:spcPts val="0"/>
              </a:spcBef>
              <a:buFont typeface="+mj-lt"/>
              <a:buAutoNum type="arabicPeriod"/>
            </a:pPr>
            <a:r>
              <a:rPr lang="en-US" sz="1400" dirty="0">
                <a:ln w="0"/>
                <a:effectLst>
                  <a:outerShdw blurRad="38100" dist="19050" dir="2700000" algn="tl" rotWithShape="0">
                    <a:schemeClr val="dk1">
                      <a:alpha val="40000"/>
                    </a:schemeClr>
                  </a:outerShdw>
                </a:effectLst>
              </a:rPr>
              <a:t>Mother education [</a:t>
            </a:r>
            <a:r>
              <a:rPr lang="en-US" sz="1400" dirty="0" err="1">
                <a:ln w="0"/>
                <a:effectLst>
                  <a:outerShdw blurRad="38100" dist="19050" dir="2700000" algn="tl" rotWithShape="0">
                    <a:schemeClr val="dk1">
                      <a:alpha val="40000"/>
                    </a:schemeClr>
                  </a:outerShdw>
                </a:effectLst>
              </a:rPr>
              <a:t>Medu</a:t>
            </a:r>
            <a:r>
              <a:rPr lang="en-US" sz="1400" dirty="0">
                <a:ln w="0"/>
                <a:effectLst>
                  <a:outerShdw blurRad="38100" dist="19050" dir="2700000" algn="tl" rotWithShape="0">
                    <a:schemeClr val="dk1">
                      <a:alpha val="40000"/>
                    </a:schemeClr>
                  </a:outerShdw>
                </a:effectLst>
              </a:rPr>
              <a:t>]</a:t>
            </a:r>
          </a:p>
          <a:p>
            <a:pPr marL="800100" lvl="1" indent="-342900" algn="just">
              <a:spcBef>
                <a:spcPts val="0"/>
              </a:spcBef>
              <a:buFont typeface="+mj-lt"/>
              <a:buAutoNum type="arabicPeriod"/>
            </a:pPr>
            <a:r>
              <a:rPr lang="en-US" sz="1400" dirty="0">
                <a:ln w="0"/>
                <a:effectLst>
                  <a:outerShdw blurRad="38100" dist="19050" dir="2700000" algn="tl" rotWithShape="0">
                    <a:schemeClr val="dk1">
                      <a:alpha val="40000"/>
                    </a:schemeClr>
                  </a:outerShdw>
                </a:effectLst>
              </a:rPr>
              <a:t>Father education [</a:t>
            </a:r>
            <a:r>
              <a:rPr lang="en-US" sz="1400" dirty="0" err="1">
                <a:ln w="0"/>
                <a:effectLst>
                  <a:outerShdw blurRad="38100" dist="19050" dir="2700000" algn="tl" rotWithShape="0">
                    <a:schemeClr val="dk1">
                      <a:alpha val="40000"/>
                    </a:schemeClr>
                  </a:outerShdw>
                </a:effectLst>
              </a:rPr>
              <a:t>Fedu</a:t>
            </a:r>
            <a:r>
              <a:rPr lang="en-US" sz="1400" dirty="0">
                <a:ln w="0"/>
                <a:effectLst>
                  <a:outerShdw blurRad="38100" dist="19050" dir="2700000" algn="tl" rotWithShape="0">
                    <a:schemeClr val="dk1">
                      <a:alpha val="40000"/>
                    </a:schemeClr>
                  </a:outerShdw>
                </a:effectLst>
              </a:rPr>
              <a:t>]</a:t>
            </a:r>
          </a:p>
          <a:p>
            <a:pPr marL="800100" lvl="1" indent="-342900" algn="just">
              <a:spcBef>
                <a:spcPts val="0"/>
              </a:spcBef>
              <a:buFont typeface="+mj-lt"/>
              <a:buAutoNum type="arabicPeriod"/>
            </a:pPr>
            <a:r>
              <a:rPr lang="en-US" sz="1400" dirty="0">
                <a:ln w="0"/>
                <a:effectLst>
                  <a:outerShdw blurRad="38100" dist="19050" dir="2700000" algn="tl" rotWithShape="0">
                    <a:schemeClr val="dk1">
                      <a:alpha val="40000"/>
                    </a:schemeClr>
                  </a:outerShdw>
                </a:effectLst>
              </a:rPr>
              <a:t>Number of absences from school [absences]</a:t>
            </a:r>
          </a:p>
          <a:p>
            <a:pPr marL="800100" lvl="1" indent="-342900" algn="just">
              <a:spcBef>
                <a:spcPts val="0"/>
              </a:spcBef>
              <a:buFont typeface="+mj-lt"/>
              <a:buAutoNum type="arabicPeriod"/>
            </a:pPr>
            <a:r>
              <a:rPr lang="en-US" sz="1400" dirty="0">
                <a:ln w="0"/>
                <a:effectLst>
                  <a:outerShdw blurRad="38100" dist="19050" dir="2700000" algn="tl" rotWithShape="0">
                    <a:schemeClr val="dk1">
                      <a:alpha val="40000"/>
                    </a:schemeClr>
                  </a:outerShdw>
                </a:effectLst>
              </a:rPr>
              <a:t>Past failures [failures]</a:t>
            </a:r>
          </a:p>
          <a:p>
            <a:pPr marL="800100" lvl="1" indent="-342900" algn="just">
              <a:spcBef>
                <a:spcPts val="0"/>
              </a:spcBef>
              <a:buFont typeface="+mj-lt"/>
              <a:buAutoNum type="arabicPeriod"/>
            </a:pPr>
            <a:r>
              <a:rPr lang="en-US" sz="1400" dirty="0">
                <a:ln w="0"/>
                <a:effectLst>
                  <a:outerShdw blurRad="38100" dist="19050" dir="2700000" algn="tl" rotWithShape="0">
                    <a:schemeClr val="dk1">
                      <a:alpha val="40000"/>
                    </a:schemeClr>
                  </a:outerShdw>
                </a:effectLst>
              </a:rPr>
              <a:t>Weekly study time [</a:t>
            </a:r>
            <a:r>
              <a:rPr lang="en-US" sz="1400" dirty="0" err="1">
                <a:ln w="0"/>
                <a:effectLst>
                  <a:outerShdw blurRad="38100" dist="19050" dir="2700000" algn="tl" rotWithShape="0">
                    <a:schemeClr val="dk1">
                      <a:alpha val="40000"/>
                    </a:schemeClr>
                  </a:outerShdw>
                </a:effectLst>
              </a:rPr>
              <a:t>studytime</a:t>
            </a:r>
            <a:r>
              <a:rPr lang="en-US" sz="1400" dirty="0">
                <a:ln w="0"/>
                <a:effectLst>
                  <a:outerShdw blurRad="38100" dist="19050" dir="2700000" algn="tl" rotWithShape="0">
                    <a:schemeClr val="dk1">
                      <a:alpha val="40000"/>
                    </a:schemeClr>
                  </a:outerShdw>
                </a:effectLst>
              </a:rPr>
              <a:t>]</a:t>
            </a:r>
          </a:p>
          <a:p>
            <a:pPr algn="just">
              <a:spcBef>
                <a:spcPts val="0"/>
              </a:spcBef>
            </a:pPr>
            <a:endParaRPr lang="en-US" sz="1600" dirty="0">
              <a:ln w="0"/>
              <a:effectLst>
                <a:outerShdw blurRad="38100" dist="19050" dir="2700000" algn="tl" rotWithShape="0">
                  <a:schemeClr val="dk1">
                    <a:alpha val="40000"/>
                  </a:schemeClr>
                </a:outerShdw>
              </a:effectLst>
            </a:endParaRPr>
          </a:p>
          <a:p>
            <a:pPr marL="0" indent="0" algn="just">
              <a:spcBef>
                <a:spcPts val="0"/>
              </a:spcBef>
              <a:buNone/>
            </a:pPr>
            <a:endParaRPr lang="en-US" sz="1600" dirty="0">
              <a:ln w="0"/>
              <a:effectLst>
                <a:outerShdw blurRad="38100" dist="19050" dir="2700000" algn="tl" rotWithShape="0">
                  <a:schemeClr val="dk1">
                    <a:alpha val="40000"/>
                  </a:schemeClr>
                </a:outerShdw>
              </a:effectLst>
            </a:endParaRPr>
          </a:p>
          <a:p>
            <a:pPr marL="0" indent="0" algn="just">
              <a:spcBef>
                <a:spcPts val="0"/>
              </a:spcBef>
              <a:buNone/>
            </a:pPr>
            <a:endParaRPr lang="en-US" sz="1600" dirty="0">
              <a:ln w="0"/>
              <a:effectLst>
                <a:outerShdw blurRad="38100" dist="19050" dir="2700000" algn="tl" rotWithShape="0">
                  <a:schemeClr val="dk1">
                    <a:alpha val="40000"/>
                  </a:schemeClr>
                </a:outerShdw>
              </a:effectLst>
            </a:endParaRPr>
          </a:p>
          <a:p>
            <a:pPr marL="0" indent="0">
              <a:buNone/>
            </a:pPr>
            <a:endParaRPr lang="en-US" sz="2000" b="1" dirty="0">
              <a:ln/>
              <a:solidFill>
                <a:schemeClr val="accent3"/>
              </a:solidFill>
            </a:endParaRPr>
          </a:p>
        </p:txBody>
      </p:sp>
      <p:pic>
        <p:nvPicPr>
          <p:cNvPr id="4" name="Picture 3">
            <a:extLst>
              <a:ext uri="{FF2B5EF4-FFF2-40B4-BE49-F238E27FC236}">
                <a16:creationId xmlns:a16="http://schemas.microsoft.com/office/drawing/2014/main" id="{0A1D71E4-46C2-CC19-04BC-758EAA82BCB7}"/>
              </a:ext>
            </a:extLst>
          </p:cNvPr>
          <p:cNvPicPr>
            <a:picLocks noChangeAspect="1"/>
          </p:cNvPicPr>
          <p:nvPr/>
        </p:nvPicPr>
        <p:blipFill>
          <a:blip r:embed="rId3"/>
          <a:stretch>
            <a:fillRect/>
          </a:stretch>
        </p:blipFill>
        <p:spPr>
          <a:xfrm>
            <a:off x="6542633" y="1937288"/>
            <a:ext cx="4833616" cy="4669632"/>
          </a:xfrm>
          <a:prstGeom prst="rect">
            <a:avLst/>
          </a:prstGeom>
        </p:spPr>
      </p:pic>
    </p:spTree>
    <p:extLst>
      <p:ext uri="{BB962C8B-B14F-4D97-AF65-F5344CB8AC3E}">
        <p14:creationId xmlns:p14="http://schemas.microsoft.com/office/powerpoint/2010/main" val="3800095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3" end="13"/>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4" end="14"/>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B3671-E9A7-2044-889B-EBD2A2A02915}"/>
              </a:ext>
            </a:extLst>
          </p:cNvPr>
          <p:cNvSpPr>
            <a:spLocks noGrp="1"/>
          </p:cNvSpPr>
          <p:nvPr>
            <p:ph type="title"/>
          </p:nvPr>
        </p:nvSpPr>
        <p:spPr/>
        <p:txBody>
          <a:bodyPr/>
          <a:lstStyle/>
          <a:p>
            <a:r>
              <a:rPr lang="en-US" dirty="0"/>
              <a:t>Modeling process</a:t>
            </a:r>
          </a:p>
        </p:txBody>
      </p:sp>
      <p:sp>
        <p:nvSpPr>
          <p:cNvPr id="3" name="Content Placeholder 2">
            <a:extLst>
              <a:ext uri="{FF2B5EF4-FFF2-40B4-BE49-F238E27FC236}">
                <a16:creationId xmlns:a16="http://schemas.microsoft.com/office/drawing/2014/main" id="{CFABA241-AC52-2F44-8C6C-FF35671C0385}"/>
              </a:ext>
            </a:extLst>
          </p:cNvPr>
          <p:cNvSpPr>
            <a:spLocks noGrp="1"/>
          </p:cNvSpPr>
          <p:nvPr>
            <p:ph sz="half" idx="1"/>
          </p:nvPr>
        </p:nvSpPr>
        <p:spPr>
          <a:xfrm>
            <a:off x="685800" y="2194559"/>
            <a:ext cx="6279204" cy="4024125"/>
          </a:xfrm>
        </p:spPr>
        <p:txBody>
          <a:bodyPr>
            <a:normAutofit/>
            <a:scene3d>
              <a:camera prst="orthographicFront"/>
              <a:lightRig rig="harsh" dir="t"/>
            </a:scene3d>
            <a:sp3d extrusionH="57150" prstMaterial="matte">
              <a:bevelT w="63500" h="12700" prst="angle"/>
              <a:contourClr>
                <a:schemeClr val="bg1">
                  <a:lumMod val="65000"/>
                </a:schemeClr>
              </a:contourClr>
            </a:sp3d>
          </a:bodyPr>
          <a:lstStyle/>
          <a:p>
            <a:pPr marL="0" indent="0" algn="just">
              <a:spcBef>
                <a:spcPts val="0"/>
              </a:spcBef>
              <a:buNone/>
            </a:pPr>
            <a:r>
              <a:rPr lang="en-US" sz="1600" dirty="0">
                <a:ln w="0"/>
                <a:effectLst>
                  <a:outerShdw blurRad="38100" dist="19050" dir="2700000" algn="tl" rotWithShape="0">
                    <a:schemeClr val="dk1">
                      <a:alpha val="40000"/>
                    </a:schemeClr>
                  </a:outerShdw>
                </a:effectLst>
              </a:rPr>
              <a:t>Highlights:</a:t>
            </a:r>
          </a:p>
          <a:p>
            <a:pPr marL="0" indent="0" algn="just">
              <a:spcBef>
                <a:spcPts val="0"/>
              </a:spcBef>
              <a:buNone/>
            </a:pPr>
            <a:endParaRPr lang="en-US" sz="1600" dirty="0">
              <a:ln w="0"/>
              <a:effectLst>
                <a:outerShdw blurRad="38100" dist="19050" dir="2700000" algn="tl" rotWithShape="0">
                  <a:schemeClr val="dk1">
                    <a:alpha val="40000"/>
                  </a:schemeClr>
                </a:outerShdw>
              </a:effectLst>
            </a:endParaRPr>
          </a:p>
          <a:p>
            <a:pPr algn="just">
              <a:spcBef>
                <a:spcPts val="0"/>
              </a:spcBef>
            </a:pPr>
            <a:r>
              <a:rPr lang="en-US" sz="1600" dirty="0">
                <a:ln w="0"/>
                <a:effectLst>
                  <a:outerShdw blurRad="38100" dist="19050" dir="2700000" algn="tl" rotWithShape="0">
                    <a:schemeClr val="dk1">
                      <a:alpha val="40000"/>
                    </a:schemeClr>
                  </a:outerShdw>
                </a:effectLst>
              </a:rPr>
              <a:t>Setting up a pipeline with the following steps:</a:t>
            </a:r>
          </a:p>
          <a:p>
            <a:pPr algn="just">
              <a:spcBef>
                <a:spcPts val="0"/>
              </a:spcBef>
            </a:pPr>
            <a:endParaRPr lang="en-US" sz="1600" dirty="0">
              <a:ln w="0"/>
              <a:effectLst>
                <a:outerShdw blurRad="38100" dist="19050" dir="2700000" algn="tl" rotWithShape="0">
                  <a:schemeClr val="dk1">
                    <a:alpha val="40000"/>
                  </a:schemeClr>
                </a:outerShdw>
              </a:effectLst>
            </a:endParaRPr>
          </a:p>
          <a:p>
            <a:pPr marL="800100" lvl="1" indent="-342900" algn="just">
              <a:spcBef>
                <a:spcPts val="0"/>
              </a:spcBef>
              <a:buFont typeface="+mj-lt"/>
              <a:buAutoNum type="arabicPeriod"/>
            </a:pPr>
            <a:r>
              <a:rPr lang="en-US" sz="1400" dirty="0">
                <a:ln w="0"/>
                <a:effectLst>
                  <a:outerShdw blurRad="38100" dist="19050" dir="2700000" algn="tl" rotWithShape="0">
                    <a:schemeClr val="dk1">
                      <a:alpha val="40000"/>
                    </a:schemeClr>
                  </a:outerShdw>
                </a:effectLst>
              </a:rPr>
              <a:t>Standardization [</a:t>
            </a:r>
            <a:r>
              <a:rPr lang="en-US" sz="1400" dirty="0" err="1">
                <a:ln w="0"/>
                <a:effectLst>
                  <a:outerShdw blurRad="38100" dist="19050" dir="2700000" algn="tl" rotWithShape="0">
                    <a:schemeClr val="dk1">
                      <a:alpha val="40000"/>
                    </a:schemeClr>
                  </a:outerShdw>
                </a:effectLst>
              </a:rPr>
              <a:t>StandardScaler</a:t>
            </a:r>
            <a:r>
              <a:rPr lang="en-US" sz="1400" dirty="0">
                <a:ln w="0"/>
                <a:effectLst>
                  <a:outerShdw blurRad="38100" dist="19050" dir="2700000" algn="tl" rotWithShape="0">
                    <a:schemeClr val="dk1">
                      <a:alpha val="40000"/>
                    </a:schemeClr>
                  </a:outerShdw>
                </a:effectLst>
              </a:rPr>
              <a:t>, Normalizer]</a:t>
            </a:r>
          </a:p>
          <a:p>
            <a:pPr marL="800100" lvl="1" indent="-342900" algn="just">
              <a:spcBef>
                <a:spcPts val="0"/>
              </a:spcBef>
              <a:buFont typeface="+mj-lt"/>
              <a:buAutoNum type="arabicPeriod"/>
            </a:pPr>
            <a:r>
              <a:rPr lang="en-US" sz="1400" dirty="0">
                <a:ln w="0"/>
                <a:effectLst>
                  <a:outerShdw blurRad="38100" dist="19050" dir="2700000" algn="tl" rotWithShape="0">
                    <a:schemeClr val="dk1">
                      <a:alpha val="40000"/>
                    </a:schemeClr>
                  </a:outerShdw>
                </a:effectLst>
              </a:rPr>
              <a:t>Oversampling (</a:t>
            </a:r>
            <a:r>
              <a:rPr lang="en-US" sz="1400" dirty="0" err="1">
                <a:ln w="0"/>
                <a:effectLst>
                  <a:outerShdw blurRad="38100" dist="19050" dir="2700000" algn="tl" rotWithShape="0">
                    <a:schemeClr val="dk1">
                      <a:alpha val="40000"/>
                    </a:schemeClr>
                  </a:outerShdw>
                </a:effectLst>
              </a:rPr>
              <a:t>RandomOverSampler</a:t>
            </a:r>
            <a:r>
              <a:rPr lang="en-US" sz="1400" dirty="0">
                <a:ln w="0"/>
                <a:effectLst>
                  <a:outerShdw blurRad="38100" dist="19050" dir="2700000" algn="tl" rotWithShape="0">
                    <a:schemeClr val="dk1">
                      <a:alpha val="40000"/>
                    </a:schemeClr>
                  </a:outerShdw>
                </a:effectLst>
              </a:rPr>
              <a:t>, SMOTE)</a:t>
            </a:r>
          </a:p>
          <a:p>
            <a:pPr marL="800100" lvl="1" indent="-342900" algn="just">
              <a:spcBef>
                <a:spcPts val="0"/>
              </a:spcBef>
              <a:buFont typeface="+mj-lt"/>
              <a:buAutoNum type="arabicPeriod"/>
            </a:pPr>
            <a:r>
              <a:rPr lang="en-US" sz="1400" dirty="0">
                <a:ln w="0"/>
                <a:effectLst>
                  <a:outerShdw blurRad="38100" dist="19050" dir="2700000" algn="tl" rotWithShape="0">
                    <a:schemeClr val="dk1">
                      <a:alpha val="40000"/>
                    </a:schemeClr>
                  </a:outerShdw>
                </a:effectLst>
              </a:rPr>
              <a:t>Feature Selection (PCA, chi2, MI)</a:t>
            </a:r>
          </a:p>
          <a:p>
            <a:pPr marL="800100" lvl="1" indent="-342900" algn="just">
              <a:spcBef>
                <a:spcPts val="0"/>
              </a:spcBef>
              <a:buFont typeface="+mj-lt"/>
              <a:buAutoNum type="arabicPeriod"/>
            </a:pPr>
            <a:r>
              <a:rPr lang="en-US" sz="1400" dirty="0">
                <a:ln w="0"/>
                <a:effectLst>
                  <a:outerShdw blurRad="38100" dist="19050" dir="2700000" algn="tl" rotWithShape="0">
                    <a:schemeClr val="dk1">
                      <a:alpha val="40000"/>
                    </a:schemeClr>
                  </a:outerShdw>
                </a:effectLst>
              </a:rPr>
              <a:t>Cross Validation (</a:t>
            </a:r>
            <a:r>
              <a:rPr lang="en-US" sz="1400" dirty="0" err="1">
                <a:ln w="0"/>
                <a:effectLst>
                  <a:outerShdw blurRad="38100" dist="19050" dir="2700000" algn="tl" rotWithShape="0">
                    <a:schemeClr val="dk1">
                      <a:alpha val="40000"/>
                    </a:schemeClr>
                  </a:outerShdw>
                </a:effectLst>
              </a:rPr>
              <a:t>Kfold</a:t>
            </a:r>
            <a:r>
              <a:rPr lang="en-US" sz="1400" dirty="0">
                <a:ln w="0"/>
                <a:effectLst>
                  <a:outerShdw blurRad="38100" dist="19050" dir="2700000" algn="tl" rotWithShape="0">
                    <a:schemeClr val="dk1">
                      <a:alpha val="40000"/>
                    </a:schemeClr>
                  </a:outerShdw>
                </a:effectLst>
              </a:rPr>
              <a:t>, </a:t>
            </a:r>
            <a:r>
              <a:rPr lang="en-US" sz="1400" dirty="0" err="1">
                <a:ln w="0"/>
                <a:effectLst>
                  <a:outerShdw blurRad="38100" dist="19050" dir="2700000" algn="tl" rotWithShape="0">
                    <a:schemeClr val="dk1">
                      <a:alpha val="40000"/>
                    </a:schemeClr>
                  </a:outerShdw>
                </a:effectLst>
              </a:rPr>
              <a:t>StratifiedKfold</a:t>
            </a:r>
            <a:r>
              <a:rPr lang="en-US" sz="1400" dirty="0">
                <a:ln w="0"/>
                <a:effectLst>
                  <a:outerShdw blurRad="38100" dist="19050" dir="2700000" algn="tl" rotWithShape="0">
                    <a:schemeClr val="dk1">
                      <a:alpha val="40000"/>
                    </a:schemeClr>
                  </a:outerShdw>
                </a:effectLst>
              </a:rPr>
              <a:t>, </a:t>
            </a:r>
            <a:r>
              <a:rPr lang="en-US" sz="1400" dirty="0" err="1">
                <a:ln w="0"/>
                <a:effectLst>
                  <a:outerShdw blurRad="38100" dist="19050" dir="2700000" algn="tl" rotWithShape="0">
                    <a:schemeClr val="dk1">
                      <a:alpha val="40000"/>
                    </a:schemeClr>
                  </a:outerShdw>
                </a:effectLst>
              </a:rPr>
              <a:t>ShuffleSplit</a:t>
            </a:r>
            <a:r>
              <a:rPr lang="en-US" sz="1400" dirty="0">
                <a:ln w="0"/>
                <a:effectLst>
                  <a:outerShdw blurRad="38100" dist="19050" dir="2700000" algn="tl" rotWithShape="0">
                    <a:schemeClr val="dk1">
                      <a:alpha val="40000"/>
                    </a:schemeClr>
                  </a:outerShdw>
                </a:effectLst>
              </a:rPr>
              <a:t>)</a:t>
            </a:r>
          </a:p>
          <a:p>
            <a:pPr marL="800100" lvl="1" indent="-342900" algn="just">
              <a:spcBef>
                <a:spcPts val="0"/>
              </a:spcBef>
              <a:buFont typeface="+mj-lt"/>
              <a:buAutoNum type="arabicPeriod"/>
            </a:pPr>
            <a:r>
              <a:rPr lang="en-US" sz="1400" dirty="0">
                <a:ln w="0"/>
                <a:effectLst>
                  <a:outerShdw blurRad="38100" dist="19050" dir="2700000" algn="tl" rotWithShape="0">
                    <a:schemeClr val="dk1">
                      <a:alpha val="40000"/>
                    </a:schemeClr>
                  </a:outerShdw>
                </a:effectLst>
              </a:rPr>
              <a:t>Classification (DT, RF, AB, SVC)</a:t>
            </a:r>
          </a:p>
          <a:p>
            <a:pPr algn="just">
              <a:spcBef>
                <a:spcPts val="0"/>
              </a:spcBef>
            </a:pPr>
            <a:endParaRPr lang="en-US" sz="1600" dirty="0">
              <a:ln w="0"/>
              <a:effectLst>
                <a:outerShdw blurRad="38100" dist="19050" dir="2700000" algn="tl" rotWithShape="0">
                  <a:schemeClr val="dk1">
                    <a:alpha val="40000"/>
                  </a:schemeClr>
                </a:outerShdw>
              </a:effectLst>
            </a:endParaRPr>
          </a:p>
          <a:p>
            <a:pPr algn="just">
              <a:spcBef>
                <a:spcPts val="0"/>
              </a:spcBef>
            </a:pPr>
            <a:r>
              <a:rPr lang="en-US" sz="1600" dirty="0">
                <a:ln w="0"/>
                <a:effectLst>
                  <a:outerShdw blurRad="38100" dist="19050" dir="2700000" algn="tl" rotWithShape="0">
                    <a:schemeClr val="dk1">
                      <a:alpha val="40000"/>
                    </a:schemeClr>
                  </a:outerShdw>
                </a:effectLst>
              </a:rPr>
              <a:t>612 different model setups evaluated using cross-validation and 3 scoring metrics: accuracy, precision and </a:t>
            </a:r>
            <a:r>
              <a:rPr lang="en-US" sz="1600" dirty="0" err="1">
                <a:ln w="0"/>
                <a:effectLst>
                  <a:outerShdw blurRad="38100" dist="19050" dir="2700000" algn="tl" rotWithShape="0">
                    <a:schemeClr val="dk1">
                      <a:alpha val="40000"/>
                    </a:schemeClr>
                  </a:outerShdw>
                </a:effectLst>
              </a:rPr>
              <a:t>au_roc</a:t>
            </a:r>
            <a:r>
              <a:rPr lang="en-US" sz="1600" dirty="0">
                <a:ln w="0"/>
                <a:effectLst>
                  <a:outerShdw blurRad="38100" dist="19050" dir="2700000" algn="tl" rotWithShape="0">
                    <a:schemeClr val="dk1">
                      <a:alpha val="40000"/>
                    </a:schemeClr>
                  </a:outerShdw>
                </a:effectLst>
              </a:rPr>
              <a:t>.</a:t>
            </a:r>
          </a:p>
          <a:p>
            <a:pPr algn="just">
              <a:spcBef>
                <a:spcPts val="0"/>
              </a:spcBef>
            </a:pPr>
            <a:endParaRPr lang="en-US" sz="1600" dirty="0">
              <a:ln w="0"/>
              <a:effectLst>
                <a:outerShdw blurRad="38100" dist="19050" dir="2700000" algn="tl" rotWithShape="0">
                  <a:schemeClr val="dk1">
                    <a:alpha val="40000"/>
                  </a:schemeClr>
                </a:outerShdw>
              </a:effectLst>
            </a:endParaRPr>
          </a:p>
          <a:p>
            <a:pPr algn="just">
              <a:spcBef>
                <a:spcPts val="0"/>
              </a:spcBef>
            </a:pPr>
            <a:r>
              <a:rPr lang="en-US" sz="1600" dirty="0">
                <a:ln w="0"/>
                <a:effectLst>
                  <a:outerShdw blurRad="38100" dist="19050" dir="2700000" algn="tl" rotWithShape="0">
                    <a:schemeClr val="dk1">
                      <a:alpha val="40000"/>
                    </a:schemeClr>
                  </a:outerShdw>
                </a:effectLst>
              </a:rPr>
              <a:t>Best Model Setup, a Random Forest Classifier, achieved 86.3% accuracy, 87.6% precision, and 84.3% </a:t>
            </a:r>
            <a:r>
              <a:rPr lang="en-US" sz="1600" dirty="0" err="1">
                <a:ln w="0"/>
                <a:effectLst>
                  <a:outerShdw blurRad="38100" dist="19050" dir="2700000" algn="tl" rotWithShape="0">
                    <a:schemeClr val="dk1">
                      <a:alpha val="40000"/>
                    </a:schemeClr>
                  </a:outerShdw>
                </a:effectLst>
              </a:rPr>
              <a:t>au_roc</a:t>
            </a:r>
            <a:r>
              <a:rPr lang="en-US" sz="1600" dirty="0">
                <a:ln w="0"/>
                <a:effectLst>
                  <a:outerShdw blurRad="38100" dist="19050" dir="2700000" algn="tl" rotWithShape="0">
                    <a:schemeClr val="dk1">
                      <a:alpha val="40000"/>
                    </a:schemeClr>
                  </a:outerShdw>
                </a:effectLst>
              </a:rPr>
              <a:t> average across folds for the validation sets. </a:t>
            </a:r>
          </a:p>
          <a:p>
            <a:pPr algn="just">
              <a:spcBef>
                <a:spcPts val="0"/>
              </a:spcBef>
            </a:pPr>
            <a:endParaRPr lang="en-US" sz="1600" dirty="0">
              <a:ln w="0"/>
              <a:effectLst>
                <a:outerShdw blurRad="38100" dist="19050" dir="2700000" algn="tl" rotWithShape="0">
                  <a:schemeClr val="dk1">
                    <a:alpha val="40000"/>
                  </a:schemeClr>
                </a:outerShdw>
              </a:effectLst>
            </a:endParaRPr>
          </a:p>
          <a:p>
            <a:pPr algn="just">
              <a:spcBef>
                <a:spcPts val="0"/>
              </a:spcBef>
            </a:pPr>
            <a:endParaRPr lang="en-US" sz="1600" dirty="0">
              <a:ln w="0"/>
              <a:effectLst>
                <a:outerShdw blurRad="38100" dist="19050" dir="2700000" algn="tl" rotWithShape="0">
                  <a:schemeClr val="dk1">
                    <a:alpha val="40000"/>
                  </a:schemeClr>
                </a:outerShdw>
              </a:effectLst>
            </a:endParaRPr>
          </a:p>
        </p:txBody>
      </p:sp>
      <p:pic>
        <p:nvPicPr>
          <p:cNvPr id="3076" name="Picture 4" descr="Supervised, Unsupervised and Semi-supervised Learning">
            <a:extLst>
              <a:ext uri="{FF2B5EF4-FFF2-40B4-BE49-F238E27FC236}">
                <a16:creationId xmlns:a16="http://schemas.microsoft.com/office/drawing/2014/main" id="{DDC1A736-A5DF-13C4-60C7-14485C0C8A2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417" t="16889" r="5624"/>
          <a:stretch/>
        </p:blipFill>
        <p:spPr bwMode="auto">
          <a:xfrm>
            <a:off x="7436925" y="2740828"/>
            <a:ext cx="4444502" cy="2235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4955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3FF26-AC8D-FA43-BD4B-46F541E78BFA}"/>
              </a:ext>
            </a:extLst>
          </p:cNvPr>
          <p:cNvSpPr>
            <a:spLocks noGrp="1"/>
          </p:cNvSpPr>
          <p:nvPr>
            <p:ph type="title"/>
          </p:nvPr>
        </p:nvSpPr>
        <p:spPr/>
        <p:txBody>
          <a:bodyPr/>
          <a:lstStyle/>
          <a:p>
            <a:r>
              <a:rPr lang="en-US" dirty="0"/>
              <a:t>Results</a:t>
            </a:r>
            <a:br>
              <a:rPr lang="en-US" dirty="0"/>
            </a:br>
            <a:r>
              <a:rPr lang="en-US" sz="2400" dirty="0"/>
              <a:t>Predictive Performance</a:t>
            </a:r>
            <a:endParaRPr lang="en-US" dirty="0"/>
          </a:p>
        </p:txBody>
      </p:sp>
      <p:sp>
        <p:nvSpPr>
          <p:cNvPr id="18" name="TextBox 17">
            <a:extLst>
              <a:ext uri="{FF2B5EF4-FFF2-40B4-BE49-F238E27FC236}">
                <a16:creationId xmlns:a16="http://schemas.microsoft.com/office/drawing/2014/main" id="{B6F2D4CC-B591-5B58-7852-D9243B30F0B7}"/>
              </a:ext>
            </a:extLst>
          </p:cNvPr>
          <p:cNvSpPr txBox="1"/>
          <p:nvPr/>
        </p:nvSpPr>
        <p:spPr>
          <a:xfrm flipH="1">
            <a:off x="685800" y="1872735"/>
            <a:ext cx="3243580" cy="369332"/>
          </a:xfrm>
          <a:prstGeom prst="rect">
            <a:avLst/>
          </a:prstGeom>
          <a:noFill/>
        </p:spPr>
        <p:txBody>
          <a:bodyPr wrap="square" rtlCol="0">
            <a:spAutoFit/>
          </a:bodyPr>
          <a:lstStyle/>
          <a:p>
            <a:r>
              <a:rPr lang="en-US" b="1" dirty="0"/>
              <a:t>By Classifier:</a:t>
            </a:r>
          </a:p>
        </p:txBody>
      </p:sp>
      <p:pic>
        <p:nvPicPr>
          <p:cNvPr id="3" name="Picture 2">
            <a:extLst>
              <a:ext uri="{FF2B5EF4-FFF2-40B4-BE49-F238E27FC236}">
                <a16:creationId xmlns:a16="http://schemas.microsoft.com/office/drawing/2014/main" id="{FC8BA2B0-65DD-B75A-E725-D70615443E57}"/>
              </a:ext>
            </a:extLst>
          </p:cNvPr>
          <p:cNvPicPr>
            <a:picLocks noChangeAspect="1"/>
          </p:cNvPicPr>
          <p:nvPr/>
        </p:nvPicPr>
        <p:blipFill>
          <a:blip r:embed="rId3"/>
          <a:stretch>
            <a:fillRect/>
          </a:stretch>
        </p:blipFill>
        <p:spPr>
          <a:xfrm>
            <a:off x="2275907" y="2413023"/>
            <a:ext cx="3243580" cy="1656296"/>
          </a:xfrm>
          <a:prstGeom prst="rect">
            <a:avLst/>
          </a:prstGeom>
        </p:spPr>
      </p:pic>
      <p:pic>
        <p:nvPicPr>
          <p:cNvPr id="4" name="Picture 3">
            <a:extLst>
              <a:ext uri="{FF2B5EF4-FFF2-40B4-BE49-F238E27FC236}">
                <a16:creationId xmlns:a16="http://schemas.microsoft.com/office/drawing/2014/main" id="{269FF6A4-C220-664A-0369-C932EC6710AE}"/>
              </a:ext>
            </a:extLst>
          </p:cNvPr>
          <p:cNvPicPr>
            <a:picLocks noChangeAspect="1"/>
          </p:cNvPicPr>
          <p:nvPr/>
        </p:nvPicPr>
        <p:blipFill>
          <a:blip r:embed="rId4"/>
          <a:stretch>
            <a:fillRect/>
          </a:stretch>
        </p:blipFill>
        <p:spPr>
          <a:xfrm>
            <a:off x="6277556" y="2413023"/>
            <a:ext cx="4032657" cy="4014159"/>
          </a:xfrm>
          <a:prstGeom prst="rect">
            <a:avLst/>
          </a:prstGeom>
        </p:spPr>
      </p:pic>
      <p:sp>
        <p:nvSpPr>
          <p:cNvPr id="5" name="Frame 4">
            <a:extLst>
              <a:ext uri="{FF2B5EF4-FFF2-40B4-BE49-F238E27FC236}">
                <a16:creationId xmlns:a16="http://schemas.microsoft.com/office/drawing/2014/main" id="{A9A879EC-827D-174C-A267-04B5B0A9CE09}"/>
              </a:ext>
            </a:extLst>
          </p:cNvPr>
          <p:cNvSpPr/>
          <p:nvPr/>
        </p:nvSpPr>
        <p:spPr>
          <a:xfrm>
            <a:off x="2275907" y="3429000"/>
            <a:ext cx="3243580" cy="368300"/>
          </a:xfrm>
          <a:prstGeom prst="fram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23218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3FF26-AC8D-FA43-BD4B-46F541E78BFA}"/>
              </a:ext>
            </a:extLst>
          </p:cNvPr>
          <p:cNvSpPr>
            <a:spLocks noGrp="1"/>
          </p:cNvSpPr>
          <p:nvPr>
            <p:ph type="title"/>
          </p:nvPr>
        </p:nvSpPr>
        <p:spPr/>
        <p:txBody>
          <a:bodyPr/>
          <a:lstStyle/>
          <a:p>
            <a:r>
              <a:rPr lang="en-US" dirty="0"/>
              <a:t>Results</a:t>
            </a:r>
            <a:br>
              <a:rPr lang="en-US" dirty="0"/>
            </a:br>
            <a:r>
              <a:rPr lang="en-US" sz="2400" dirty="0"/>
              <a:t>Predictive Performance</a:t>
            </a:r>
            <a:endParaRPr lang="en-US" dirty="0"/>
          </a:p>
        </p:txBody>
      </p:sp>
      <p:sp>
        <p:nvSpPr>
          <p:cNvPr id="18" name="TextBox 17">
            <a:extLst>
              <a:ext uri="{FF2B5EF4-FFF2-40B4-BE49-F238E27FC236}">
                <a16:creationId xmlns:a16="http://schemas.microsoft.com/office/drawing/2014/main" id="{B6F2D4CC-B591-5B58-7852-D9243B30F0B7}"/>
              </a:ext>
            </a:extLst>
          </p:cNvPr>
          <p:cNvSpPr txBox="1"/>
          <p:nvPr/>
        </p:nvSpPr>
        <p:spPr>
          <a:xfrm flipH="1">
            <a:off x="685800" y="1872735"/>
            <a:ext cx="3243580" cy="369332"/>
          </a:xfrm>
          <a:prstGeom prst="rect">
            <a:avLst/>
          </a:prstGeom>
          <a:noFill/>
        </p:spPr>
        <p:txBody>
          <a:bodyPr wrap="square" rtlCol="0">
            <a:spAutoFit/>
          </a:bodyPr>
          <a:lstStyle/>
          <a:p>
            <a:r>
              <a:rPr lang="en-US" b="1" dirty="0"/>
              <a:t>By Over Sampler:</a:t>
            </a:r>
          </a:p>
        </p:txBody>
      </p:sp>
      <p:pic>
        <p:nvPicPr>
          <p:cNvPr id="5" name="Picture 4">
            <a:extLst>
              <a:ext uri="{FF2B5EF4-FFF2-40B4-BE49-F238E27FC236}">
                <a16:creationId xmlns:a16="http://schemas.microsoft.com/office/drawing/2014/main" id="{EA60E3E6-7169-F066-63AC-417E67F56AD0}"/>
              </a:ext>
            </a:extLst>
          </p:cNvPr>
          <p:cNvPicPr>
            <a:picLocks noChangeAspect="1"/>
          </p:cNvPicPr>
          <p:nvPr/>
        </p:nvPicPr>
        <p:blipFill>
          <a:blip r:embed="rId3"/>
          <a:stretch>
            <a:fillRect/>
          </a:stretch>
        </p:blipFill>
        <p:spPr>
          <a:xfrm>
            <a:off x="3435178" y="2236573"/>
            <a:ext cx="4053179" cy="4244166"/>
          </a:xfrm>
          <a:prstGeom prst="rect">
            <a:avLst/>
          </a:prstGeom>
        </p:spPr>
      </p:pic>
      <p:cxnSp>
        <p:nvCxnSpPr>
          <p:cNvPr id="8" name="Straight Connector 7">
            <a:extLst>
              <a:ext uri="{FF2B5EF4-FFF2-40B4-BE49-F238E27FC236}">
                <a16:creationId xmlns:a16="http://schemas.microsoft.com/office/drawing/2014/main" id="{EAE9EA77-BD17-6E5C-4F5A-98BCDE91CF53}"/>
              </a:ext>
            </a:extLst>
          </p:cNvPr>
          <p:cNvCxnSpPr/>
          <p:nvPr/>
        </p:nvCxnSpPr>
        <p:spPr>
          <a:xfrm>
            <a:off x="5829300" y="4610100"/>
            <a:ext cx="5969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41B38814-BF52-3797-2263-DEB1C95B167B}"/>
              </a:ext>
            </a:extLst>
          </p:cNvPr>
          <p:cNvCxnSpPr/>
          <p:nvPr/>
        </p:nvCxnSpPr>
        <p:spPr>
          <a:xfrm>
            <a:off x="5829300" y="6045200"/>
            <a:ext cx="5969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BBC91D21-A05D-C7B1-DFEC-C835BAE027BB}"/>
              </a:ext>
            </a:extLst>
          </p:cNvPr>
          <p:cNvCxnSpPr/>
          <p:nvPr/>
        </p:nvCxnSpPr>
        <p:spPr>
          <a:xfrm>
            <a:off x="5829300" y="5753100"/>
            <a:ext cx="596900" cy="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33EF1D4-D03F-FAD2-D43B-6CE14AFC2D89}"/>
              </a:ext>
            </a:extLst>
          </p:cNvPr>
          <p:cNvCxnSpPr/>
          <p:nvPr/>
        </p:nvCxnSpPr>
        <p:spPr>
          <a:xfrm>
            <a:off x="5829300" y="4051300"/>
            <a:ext cx="596900" cy="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5287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Vapor Trail</Template>
  <TotalTime>29217</TotalTime>
  <Words>719</Words>
  <Application>Microsoft Macintosh PowerPoint</Application>
  <PresentationFormat>Widescreen</PresentationFormat>
  <Paragraphs>116</Paragraphs>
  <Slides>13</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Century Gothic</vt:lpstr>
      <vt:lpstr>Mistral</vt:lpstr>
      <vt:lpstr>Source Sans Pro</vt:lpstr>
      <vt:lpstr>Vapor Trail</vt:lpstr>
      <vt:lpstr>Using Supervised Learning Classifiers to Predict Student Success in School</vt:lpstr>
      <vt:lpstr>Topic</vt:lpstr>
      <vt:lpstr>The DATASET</vt:lpstr>
      <vt:lpstr>Knowledge  discovery process</vt:lpstr>
      <vt:lpstr>Data Pre-processing</vt:lpstr>
      <vt:lpstr>Exploratory analysis</vt:lpstr>
      <vt:lpstr>Modeling process</vt:lpstr>
      <vt:lpstr>Results Predictive Performance</vt:lpstr>
      <vt:lpstr>Results Predictive Performance</vt:lpstr>
      <vt:lpstr>Results Predictive Performance</vt:lpstr>
      <vt:lpstr>Results Descriptive Knowledge</vt:lpstr>
      <vt:lpstr>Conclusions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NYPD Shooting Incident Report</dc:title>
  <dc:creator>Angel Rojas Kingland</dc:creator>
  <cp:lastModifiedBy>Angel E. Rojas Kingland</cp:lastModifiedBy>
  <cp:revision>138</cp:revision>
  <dcterms:created xsi:type="dcterms:W3CDTF">2021-05-27T16:34:09Z</dcterms:created>
  <dcterms:modified xsi:type="dcterms:W3CDTF">2024-03-05T21:08:15Z</dcterms:modified>
</cp:coreProperties>
</file>