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64" r:id="rId4"/>
    <p:sldId id="265" r:id="rId5"/>
    <p:sldId id="268" r:id="rId6"/>
    <p:sldId id="269" r:id="rId7"/>
    <p:sldId id="270" r:id="rId8"/>
    <p:sldId id="271" r:id="rId9"/>
    <p:sldId id="272" r:id="rId10"/>
    <p:sldId id="273" r:id="rId11"/>
    <p:sldId id="274" r:id="rId12"/>
    <p:sldId id="275" r:id="rId13"/>
    <p:sldId id="276" r:id="rId14"/>
    <p:sldId id="277" r:id="rId15"/>
    <p:sldId id="279" r:id="rId16"/>
    <p:sldId id="280" r:id="rId17"/>
    <p:sldId id="281" r:id="rId18"/>
    <p:sldId id="278" r:id="rId19"/>
    <p:sldId id="282" r:id="rId20"/>
    <p:sldId id="283" r:id="rId21"/>
    <p:sldId id="284" r:id="rId22"/>
    <p:sldId id="285" r:id="rId23"/>
    <p:sldId id="286" r:id="rId24"/>
    <p:sldId id="289" r:id="rId25"/>
    <p:sldId id="288" r:id="rId26"/>
    <p:sldId id="287" r:id="rId27"/>
    <p:sldId id="290" r:id="rId28"/>
    <p:sldId id="291" r:id="rId29"/>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15" autoAdjust="0"/>
    <p:restoredTop sz="94655" autoAdjust="0"/>
  </p:normalViewPr>
  <p:slideViewPr>
    <p:cSldViewPr>
      <p:cViewPr>
        <p:scale>
          <a:sx n="85" d="100"/>
          <a:sy n="85" d="100"/>
        </p:scale>
        <p:origin x="1550" y="48"/>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3049062-50C5-4513-AB2B-38909067CC55}" type="slidenum">
              <a:rPr lang="ru-RU"/>
              <a:pPr/>
              <a:t>‹Nº›</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752975" y="2852738"/>
            <a:ext cx="4391025" cy="893762"/>
          </a:xfrm>
        </p:spPr>
        <p:txBody>
          <a:bodyPr/>
          <a:lstStyle>
            <a:lvl1pPr>
              <a:defRPr sz="2400">
                <a:solidFill>
                  <a:schemeClr val="bg1"/>
                </a:solidFill>
              </a:defRPr>
            </a:lvl1pPr>
          </a:lstStyle>
          <a:p>
            <a:r>
              <a:rPr lang="ru-RU"/>
              <a:t>Click to edit Master title style</a:t>
            </a:r>
          </a:p>
        </p:txBody>
      </p:sp>
      <p:sp>
        <p:nvSpPr>
          <p:cNvPr id="5123" name="Rectangle 3"/>
          <p:cNvSpPr>
            <a:spLocks noGrp="1" noChangeArrowheads="1"/>
          </p:cNvSpPr>
          <p:nvPr>
            <p:ph type="subTitle" idx="1"/>
          </p:nvPr>
        </p:nvSpPr>
        <p:spPr>
          <a:xfrm>
            <a:off x="4752975" y="3644900"/>
            <a:ext cx="4391025" cy="503238"/>
          </a:xfrm>
          <a:effectLst>
            <a:outerShdw dist="17961" dir="2700000" algn="ctr" rotWithShape="0">
              <a:schemeClr val="bg2"/>
            </a:outerShdw>
          </a:effectLst>
        </p:spPr>
        <p:txBody>
          <a:bodyPr/>
          <a:lstStyle>
            <a:lvl1pPr marL="0" indent="0">
              <a:buFontTx/>
              <a:buNone/>
              <a:defRPr sz="20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67538" y="188913"/>
            <a:ext cx="1709737" cy="489585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835150" y="188913"/>
            <a:ext cx="4979988" cy="48958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835150" y="908050"/>
            <a:ext cx="33083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295900" y="908050"/>
            <a:ext cx="33083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188913"/>
            <a:ext cx="6769100"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27" name="Rectangle 3"/>
          <p:cNvSpPr>
            <a:spLocks noGrp="1" noChangeArrowheads="1"/>
          </p:cNvSpPr>
          <p:nvPr>
            <p:ph type="body" idx="1"/>
          </p:nvPr>
        </p:nvSpPr>
        <p:spPr bwMode="auto">
          <a:xfrm>
            <a:off x="1835150" y="908050"/>
            <a:ext cx="6769100" cy="4176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a:solidFill>
            <a:srgbClr val="080808"/>
          </a:solidFill>
          <a:latin typeface="+mj-lt"/>
          <a:ea typeface="+mj-ea"/>
          <a:cs typeface="+mj-cs"/>
        </a:defRPr>
      </a:lvl1pPr>
      <a:lvl2pPr algn="l" rtl="0" fontAlgn="base">
        <a:spcBef>
          <a:spcPct val="0"/>
        </a:spcBef>
        <a:spcAft>
          <a:spcPct val="0"/>
        </a:spcAft>
        <a:defRPr sz="2800" b="1">
          <a:solidFill>
            <a:srgbClr val="080808"/>
          </a:solidFill>
          <a:latin typeface="Arial" charset="0"/>
        </a:defRPr>
      </a:lvl2pPr>
      <a:lvl3pPr algn="l" rtl="0" fontAlgn="base">
        <a:spcBef>
          <a:spcPct val="0"/>
        </a:spcBef>
        <a:spcAft>
          <a:spcPct val="0"/>
        </a:spcAft>
        <a:defRPr sz="2800" b="1">
          <a:solidFill>
            <a:srgbClr val="080808"/>
          </a:solidFill>
          <a:latin typeface="Arial" charset="0"/>
        </a:defRPr>
      </a:lvl3pPr>
      <a:lvl4pPr algn="l" rtl="0" fontAlgn="base">
        <a:spcBef>
          <a:spcPct val="0"/>
        </a:spcBef>
        <a:spcAft>
          <a:spcPct val="0"/>
        </a:spcAft>
        <a:defRPr sz="2800" b="1">
          <a:solidFill>
            <a:srgbClr val="080808"/>
          </a:solidFill>
          <a:latin typeface="Arial" charset="0"/>
        </a:defRPr>
      </a:lvl4pPr>
      <a:lvl5pPr algn="l" rtl="0" fontAlgn="base">
        <a:spcBef>
          <a:spcPct val="0"/>
        </a:spcBef>
        <a:spcAft>
          <a:spcPct val="0"/>
        </a:spcAft>
        <a:defRPr sz="2800" b="1">
          <a:solidFill>
            <a:srgbClr val="080808"/>
          </a:solidFill>
          <a:latin typeface="Arial" charset="0"/>
        </a:defRPr>
      </a:lvl5pPr>
      <a:lvl6pPr marL="457200" algn="l" rtl="0" fontAlgn="base">
        <a:spcBef>
          <a:spcPct val="0"/>
        </a:spcBef>
        <a:spcAft>
          <a:spcPct val="0"/>
        </a:spcAft>
        <a:defRPr sz="2800" b="1">
          <a:solidFill>
            <a:srgbClr val="080808"/>
          </a:solidFill>
          <a:latin typeface="Arial" charset="0"/>
        </a:defRPr>
      </a:lvl6pPr>
      <a:lvl7pPr marL="914400" algn="l" rtl="0" fontAlgn="base">
        <a:spcBef>
          <a:spcPct val="0"/>
        </a:spcBef>
        <a:spcAft>
          <a:spcPct val="0"/>
        </a:spcAft>
        <a:defRPr sz="2800" b="1">
          <a:solidFill>
            <a:srgbClr val="080808"/>
          </a:solidFill>
          <a:latin typeface="Arial" charset="0"/>
        </a:defRPr>
      </a:lvl7pPr>
      <a:lvl8pPr marL="1371600" algn="l" rtl="0" fontAlgn="base">
        <a:spcBef>
          <a:spcPct val="0"/>
        </a:spcBef>
        <a:spcAft>
          <a:spcPct val="0"/>
        </a:spcAft>
        <a:defRPr sz="2800" b="1">
          <a:solidFill>
            <a:srgbClr val="080808"/>
          </a:solidFill>
          <a:latin typeface="Arial" charset="0"/>
        </a:defRPr>
      </a:lvl8pPr>
      <a:lvl9pPr marL="1828800" algn="l" rtl="0" fontAlgn="base">
        <a:spcBef>
          <a:spcPct val="0"/>
        </a:spcBef>
        <a:spcAft>
          <a:spcPct val="0"/>
        </a:spcAft>
        <a:defRPr sz="2800" b="1">
          <a:solidFill>
            <a:srgbClr val="080808"/>
          </a:solidFill>
          <a:latin typeface="Arial" charset="0"/>
        </a:defRPr>
      </a:lvl9pPr>
    </p:titleStyle>
    <p:body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5220072" y="2924175"/>
            <a:ext cx="3744912" cy="793750"/>
          </a:xfrm>
          <a:noFill/>
        </p:spPr>
        <p:txBody>
          <a:bodyPr/>
          <a:lstStyle/>
          <a:p>
            <a:r>
              <a:rPr lang="es-419" dirty="0" smtClean="0">
                <a:latin typeface="Tahoma" charset="0"/>
              </a:rPr>
              <a:t>Base de Datos</a:t>
            </a:r>
            <a:endParaRPr lang="uk-UA" dirty="0">
              <a:latin typeface="Tahoma" charset="0"/>
            </a:endParaRPr>
          </a:p>
        </p:txBody>
      </p:sp>
      <p:sp>
        <p:nvSpPr>
          <p:cNvPr id="34819" name="Rectangle 3"/>
          <p:cNvSpPr>
            <a:spLocks noGrp="1" noChangeArrowheads="1"/>
          </p:cNvSpPr>
          <p:nvPr>
            <p:ph type="subTitle" idx="1"/>
          </p:nvPr>
        </p:nvSpPr>
        <p:spPr>
          <a:xfrm>
            <a:off x="5220072" y="3571875"/>
            <a:ext cx="371120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
        <p:nvSpPr>
          <p:cNvPr id="5" name="Rectangle 3"/>
          <p:cNvSpPr txBox="1">
            <a:spLocks noChangeArrowheads="1"/>
          </p:cNvSpPr>
          <p:nvPr/>
        </p:nvSpPr>
        <p:spPr bwMode="auto">
          <a:xfrm>
            <a:off x="7302975" y="4509120"/>
            <a:ext cx="1691681" cy="433388"/>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FontTx/>
              <a:buNone/>
              <a:defRPr sz="2000" b="1">
                <a:solidFill>
                  <a:schemeClr val="bg1"/>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algn="r">
              <a:lnSpc>
                <a:spcPct val="90000"/>
              </a:lnSpc>
            </a:pPr>
            <a:r>
              <a:rPr lang="es-419" sz="1600" kern="0" dirty="0" smtClean="0"/>
              <a:t>Freddy Rojas</a:t>
            </a:r>
            <a:endParaRPr lang="uk-UA" sz="1600" kern="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23928" y="1210742"/>
            <a:ext cx="4824536"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r>
              <a:rPr lang="es-MX" sz="1400" kern="0" dirty="0" smtClean="0">
                <a:solidFill>
                  <a:schemeClr val="tx1"/>
                </a:solidFill>
              </a:rPr>
              <a:t>:</a:t>
            </a:r>
          </a:p>
          <a:p>
            <a:pPr marL="0" indent="0" algn="just">
              <a:lnSpc>
                <a:spcPct val="150000"/>
              </a:lnSpc>
              <a:buFontTx/>
              <a:buNone/>
            </a:pPr>
            <a:endParaRPr lang="es-MX" sz="1400" kern="0" dirty="0">
              <a:solidFill>
                <a:schemeClr val="tx1"/>
              </a:solidFill>
            </a:endParaRPr>
          </a:p>
          <a:p>
            <a:pPr algn="just">
              <a:lnSpc>
                <a:spcPct val="150000"/>
              </a:lnSpc>
            </a:pPr>
            <a:r>
              <a:rPr lang="es-MX" sz="1400" kern="0" dirty="0" smtClean="0">
                <a:solidFill>
                  <a:schemeClr val="tx1"/>
                </a:solidFill>
              </a:rPr>
              <a:t>Nombre </a:t>
            </a:r>
            <a:r>
              <a:rPr lang="es-MX" sz="1400" kern="0" dirty="0">
                <a:solidFill>
                  <a:schemeClr val="tx1"/>
                </a:solidFill>
              </a:rPr>
              <a:t>del producto: nombre que identifica al tipo de crudo o su derivado. </a:t>
            </a:r>
            <a:endParaRPr lang="es-MX" sz="1400" kern="0" dirty="0" smtClean="0">
              <a:solidFill>
                <a:schemeClr val="tx1"/>
              </a:solidFill>
            </a:endParaRPr>
          </a:p>
          <a:p>
            <a:pPr algn="just">
              <a:lnSpc>
                <a:spcPct val="150000"/>
              </a:lnSpc>
            </a:pPr>
            <a:r>
              <a:rPr lang="es-MX" sz="1400" kern="0" dirty="0">
                <a:solidFill>
                  <a:schemeClr val="tx1"/>
                </a:solidFill>
              </a:rPr>
              <a:t>Volumen de inventario: referido al volumen actual de crudo o producto almacenado en los tanques de la empresa matriz o filial que están disponibles para la venta</a:t>
            </a:r>
            <a:r>
              <a:rPr lang="es-MX" sz="1400" kern="0" dirty="0" smtClean="0">
                <a:solidFill>
                  <a:schemeClr val="tx1"/>
                </a:solidFill>
              </a:rPr>
              <a:t>.</a:t>
            </a:r>
          </a:p>
          <a:p>
            <a:pPr algn="just">
              <a:lnSpc>
                <a:spcPct val="150000"/>
              </a:lnSpc>
            </a:pPr>
            <a:r>
              <a:rPr lang="es-MX" sz="1400" kern="0" dirty="0" smtClean="0">
                <a:solidFill>
                  <a:schemeClr val="tx1"/>
                </a:solidFill>
              </a:rPr>
              <a:t>precio </a:t>
            </a:r>
            <a:r>
              <a:rPr lang="es-MX" sz="1400" kern="0" dirty="0">
                <a:solidFill>
                  <a:schemeClr val="tx1"/>
                </a:solidFill>
              </a:rPr>
              <a:t>del producto: </a:t>
            </a:r>
            <a:r>
              <a:rPr lang="es-MX" sz="1400" kern="0" dirty="0" smtClean="0">
                <a:solidFill>
                  <a:schemeClr val="tx1"/>
                </a:solidFill>
              </a:rPr>
              <a:t>valor en dólares/barril </a:t>
            </a:r>
            <a:r>
              <a:rPr lang="es-MX" sz="1400" kern="0" dirty="0">
                <a:solidFill>
                  <a:schemeClr val="tx1"/>
                </a:solidFill>
              </a:rPr>
              <a:t>que </a:t>
            </a:r>
            <a:r>
              <a:rPr lang="es-MX" sz="1400" kern="0" dirty="0" smtClean="0">
                <a:solidFill>
                  <a:schemeClr val="tx1"/>
                </a:solidFill>
              </a:rPr>
              <a:t>posee el crudo </a:t>
            </a:r>
            <a:r>
              <a:rPr lang="es-MX" sz="1400" kern="0" dirty="0">
                <a:solidFill>
                  <a:schemeClr val="tx1"/>
                </a:solidFill>
              </a:rPr>
              <a:t>o su derivado. </a:t>
            </a:r>
          </a:p>
          <a:p>
            <a:pPr algn="just">
              <a:lnSpc>
                <a:spcPct val="150000"/>
              </a:lnSpc>
            </a:pPr>
            <a:r>
              <a:rPr lang="es-MX" sz="1400" kern="0" dirty="0" err="1" smtClean="0">
                <a:solidFill>
                  <a:schemeClr val="tx1"/>
                </a:solidFill>
              </a:rPr>
              <a:t>ID_Categoria_producto</a:t>
            </a:r>
            <a:r>
              <a:rPr lang="es-MX" sz="1400" kern="0" dirty="0">
                <a:solidFill>
                  <a:schemeClr val="tx1"/>
                </a:solidFill>
              </a:rPr>
              <a:t>: señala el código de categoría del producto, esto es, si a un hidrocarburo liviano, mediano o a un crudo mejorado por un proceso de refinación a altas temperaturas. </a:t>
            </a:r>
          </a:p>
        </p:txBody>
      </p:sp>
      <p:sp>
        <p:nvSpPr>
          <p:cNvPr id="29" name="TextBox 14"/>
          <p:cNvSpPr txBox="1"/>
          <p:nvPr/>
        </p:nvSpPr>
        <p:spPr>
          <a:xfrm>
            <a:off x="971603" y="1459523"/>
            <a:ext cx="2808311" cy="338554"/>
          </a:xfrm>
          <a:prstGeom prst="rect">
            <a:avLst/>
          </a:prstGeom>
          <a:noFill/>
        </p:spPr>
        <p:txBody>
          <a:bodyPr wrap="square" rtlCol="0" anchor="ctr">
            <a:spAutoFit/>
          </a:bodyPr>
          <a:lstStyle/>
          <a:p>
            <a:r>
              <a:rPr lang="es-419" sz="1600" b="1" dirty="0"/>
              <a:t>Tabla </a:t>
            </a:r>
            <a:r>
              <a:rPr lang="es-419" sz="1600" b="1" dirty="0" smtClean="0"/>
              <a:t>Producto:</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251521" y="2067312"/>
            <a:ext cx="3397113"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smtClean="0">
                <a:solidFill>
                  <a:schemeClr val="tx1"/>
                </a:solidFill>
              </a:rPr>
              <a:t>Referido </a:t>
            </a:r>
            <a:r>
              <a:rPr lang="es-MX" sz="1200" kern="0" dirty="0">
                <a:solidFill>
                  <a:schemeClr val="tx1"/>
                </a:solidFill>
              </a:rPr>
              <a:t>al crudo o subproductos derivados de la destilación del crudo, entendiendo como crudo a la mezcla de hidrocarburos que existe en fase liquida y en reservorio bajo tierra y que permanece en fase liquida a presión atmosférica después de haber sido tratado en facilidades de separación superficial.</a:t>
            </a: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05</a:t>
            </a:r>
            <a:endParaRPr lang="ko-KR" altLang="en-US" sz="2400" b="1" dirty="0">
              <a:solidFill>
                <a:schemeClr val="bg1"/>
              </a:solidFill>
              <a:cs typeface="Arial"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1602285799"/>
              </p:ext>
            </p:extLst>
          </p:nvPr>
        </p:nvGraphicFramePr>
        <p:xfrm>
          <a:off x="737226" y="4279076"/>
          <a:ext cx="2538630" cy="1742211"/>
        </p:xfrm>
        <a:graphic>
          <a:graphicData uri="http://schemas.openxmlformats.org/drawingml/2006/table">
            <a:tbl>
              <a:tblPr/>
              <a:tblGrid>
                <a:gridCol w="537593">
                  <a:extLst>
                    <a:ext uri="{9D8B030D-6E8A-4147-A177-3AD203B41FA5}">
                      <a16:colId xmlns:a16="http://schemas.microsoft.com/office/drawing/2014/main" val="1938885303"/>
                    </a:ext>
                  </a:extLst>
                </a:gridCol>
                <a:gridCol w="2001037">
                  <a:extLst>
                    <a:ext uri="{9D8B030D-6E8A-4147-A177-3AD203B41FA5}">
                      <a16:colId xmlns:a16="http://schemas.microsoft.com/office/drawing/2014/main" val="515108507"/>
                    </a:ext>
                  </a:extLst>
                </a:gridCol>
              </a:tblGrid>
              <a:tr h="283617">
                <a:tc gridSpan="2">
                  <a:txBody>
                    <a:bodyPr/>
                    <a:lstStyle/>
                    <a:p>
                      <a:pPr algn="ctr" fontAlgn="b"/>
                      <a:r>
                        <a:rPr lang="es-AR" sz="1400" b="1" i="0" u="none" strike="noStrike" dirty="0">
                          <a:solidFill>
                            <a:srgbClr val="000000"/>
                          </a:solidFill>
                          <a:effectLst/>
                          <a:latin typeface="+mn-lt"/>
                        </a:rPr>
                        <a:t>Producto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929260794"/>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ID_Producto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87128488"/>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Nombre_producto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24167975"/>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volumen_inventario_actual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65048534"/>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precio_producto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7648524"/>
                  </a:ext>
                </a:extLst>
              </a:tr>
              <a:tr h="243099">
                <a:tc>
                  <a:txBody>
                    <a:bodyPr/>
                    <a:lstStyle/>
                    <a:p>
                      <a:pPr marL="0" algn="ctr" defTabSz="914400" rtl="0" eaLnBrk="1" fontAlgn="ctr" latinLnBrk="0" hangingPunct="1"/>
                      <a:r>
                        <a:rPr lang="es-AR" sz="1200" b="0" i="0" u="none" strike="noStrike" kern="1200" dirty="0">
                          <a:solidFill>
                            <a:srgbClr val="000000"/>
                          </a:solidFill>
                          <a:effectLst/>
                          <a:latin typeface="+mn-lt"/>
                          <a:ea typeface="+mn-ea"/>
                          <a:cs typeface="+mn-cs"/>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dirty="0" err="1">
                          <a:solidFill>
                            <a:srgbClr val="000000"/>
                          </a:solidFill>
                          <a:effectLst/>
                          <a:latin typeface="+mn-lt"/>
                          <a:ea typeface="+mn-ea"/>
                          <a:cs typeface="+mn-cs"/>
                        </a:rPr>
                        <a:t>ID_Categoria_producto</a:t>
                      </a:r>
                      <a:endParaRPr lang="es-AR" sz="1200" b="0" i="0" u="none" strike="noStrike" kern="1200" dirty="0">
                        <a:solidFill>
                          <a:srgbClr val="000000"/>
                        </a:solidFill>
                        <a:effectLst/>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88744972"/>
                  </a:ext>
                </a:extLst>
              </a:tr>
              <a:tr h="243099">
                <a:tc>
                  <a:txBody>
                    <a:bodyPr/>
                    <a:lstStyle/>
                    <a:p>
                      <a:pPr marL="0" algn="ctr" defTabSz="914400" rtl="0" eaLnBrk="1" fontAlgn="ctr" latinLnBrk="0" hangingPunct="1"/>
                      <a:r>
                        <a:rPr lang="es-AR" sz="1200" b="0" i="0" u="none" strike="noStrike" kern="1200" dirty="0">
                          <a:solidFill>
                            <a:srgbClr val="000000"/>
                          </a:solidFill>
                          <a:effectLst/>
                          <a:latin typeface="+mn-lt"/>
                          <a:ea typeface="+mn-ea"/>
                          <a:cs typeface="+mn-cs"/>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s-AR" sz="1200" b="0" i="0" u="none" strike="noStrike" kern="1200" dirty="0" err="1" smtClean="0">
                          <a:solidFill>
                            <a:srgbClr val="000000"/>
                          </a:solidFill>
                          <a:effectLst/>
                          <a:latin typeface="+mn-lt"/>
                          <a:ea typeface="+mn-ea"/>
                          <a:cs typeface="+mn-cs"/>
                        </a:rPr>
                        <a:t>ID_empresa_proveedor</a:t>
                      </a:r>
                      <a:endParaRPr lang="es-AR" sz="1200" b="0" i="0" u="none" strike="noStrike" kern="1200" dirty="0">
                        <a:solidFill>
                          <a:srgbClr val="000000"/>
                        </a:solidFill>
                        <a:effectLst/>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9833311"/>
                  </a:ext>
                </a:extLst>
              </a:tr>
            </a:tbl>
          </a:graphicData>
        </a:graphic>
      </p:graphicFrame>
    </p:spTree>
    <p:extLst>
      <p:ext uri="{BB962C8B-B14F-4D97-AF65-F5344CB8AC3E}">
        <p14:creationId xmlns:p14="http://schemas.microsoft.com/office/powerpoint/2010/main" val="1693901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4128524" y="1269267"/>
            <a:ext cx="4608512" cy="30683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r>
              <a:rPr lang="es-MX" sz="1400" kern="0" dirty="0" smtClean="0">
                <a:solidFill>
                  <a:schemeClr val="tx1"/>
                </a:solidFill>
              </a:rPr>
              <a:t>:</a:t>
            </a:r>
          </a:p>
          <a:p>
            <a:pPr marL="0" indent="0" algn="just">
              <a:lnSpc>
                <a:spcPct val="150000"/>
              </a:lnSpc>
              <a:buFontTx/>
              <a:buNone/>
            </a:pPr>
            <a:endParaRPr lang="es-MX" sz="1400" kern="0" dirty="0" smtClean="0">
              <a:solidFill>
                <a:schemeClr val="tx1"/>
              </a:solidFill>
            </a:endParaRPr>
          </a:p>
          <a:p>
            <a:pPr algn="just">
              <a:lnSpc>
                <a:spcPct val="150000"/>
              </a:lnSpc>
            </a:pPr>
            <a:r>
              <a:rPr lang="es-MX" sz="1400" kern="0" dirty="0" err="1">
                <a:solidFill>
                  <a:schemeClr val="tx1"/>
                </a:solidFill>
              </a:rPr>
              <a:t>ID_empresa_proveedor</a:t>
            </a:r>
            <a:r>
              <a:rPr lang="es-MX" sz="1400" kern="0" dirty="0">
                <a:solidFill>
                  <a:schemeClr val="tx1"/>
                </a:solidFill>
              </a:rPr>
              <a:t>: código que identifica a la empresa proveedora del crudo o producto.</a:t>
            </a:r>
          </a:p>
          <a:p>
            <a:pPr marL="0" indent="0" algn="just">
              <a:lnSpc>
                <a:spcPct val="150000"/>
              </a:lnSpc>
              <a:buNone/>
            </a:pPr>
            <a:endParaRPr lang="es-MX" sz="1400" u="sng" kern="0" dirty="0" smtClean="0">
              <a:solidFill>
                <a:schemeClr val="tx1"/>
              </a:solidFill>
            </a:endParaRPr>
          </a:p>
          <a:p>
            <a:pPr marL="0" indent="0" algn="just">
              <a:lnSpc>
                <a:spcPct val="150000"/>
              </a:lnSpc>
              <a:buNone/>
            </a:pPr>
            <a:r>
              <a:rPr lang="es-MX" sz="1400" u="sng" kern="0" dirty="0" smtClean="0">
                <a:solidFill>
                  <a:schemeClr val="tx1"/>
                </a:solidFill>
              </a:rPr>
              <a:t>Llave </a:t>
            </a:r>
            <a:r>
              <a:rPr lang="es-MX" sz="1400" u="sng" kern="0" dirty="0">
                <a:solidFill>
                  <a:schemeClr val="tx1"/>
                </a:solidFill>
              </a:rPr>
              <a:t>Primaria</a:t>
            </a:r>
            <a:r>
              <a:rPr lang="es-MX" sz="1400" kern="0" dirty="0">
                <a:solidFill>
                  <a:schemeClr val="tx1"/>
                </a:solidFill>
              </a:rPr>
              <a:t>: </a:t>
            </a:r>
            <a:r>
              <a:rPr lang="es-MX" sz="1400" kern="0" dirty="0" err="1">
                <a:solidFill>
                  <a:schemeClr val="tx1"/>
                </a:solidFill>
              </a:rPr>
              <a:t>ID_producto</a:t>
            </a:r>
            <a:r>
              <a:rPr lang="es-MX" sz="1400" kern="0" dirty="0">
                <a:solidFill>
                  <a:schemeClr val="tx1"/>
                </a:solidFill>
              </a:rPr>
              <a:t>, referida al número correlativo </a:t>
            </a:r>
            <a:r>
              <a:rPr lang="es-MX" sz="1400" kern="0" dirty="0" smtClean="0">
                <a:solidFill>
                  <a:schemeClr val="tx1"/>
                </a:solidFill>
              </a:rPr>
              <a:t>que identifica el </a:t>
            </a:r>
            <a:r>
              <a:rPr lang="es-MX" sz="1400" kern="0" dirty="0">
                <a:solidFill>
                  <a:schemeClr val="tx1"/>
                </a:solidFill>
              </a:rPr>
              <a:t>crudo o </a:t>
            </a:r>
            <a:r>
              <a:rPr lang="es-MX" sz="1400" kern="0" dirty="0" smtClean="0">
                <a:solidFill>
                  <a:schemeClr val="tx1"/>
                </a:solidFill>
              </a:rPr>
              <a:t>producto. </a:t>
            </a:r>
          </a:p>
          <a:p>
            <a:pPr marL="0" indent="0" algn="just">
              <a:lnSpc>
                <a:spcPct val="150000"/>
              </a:lnSpc>
              <a:buNone/>
            </a:pPr>
            <a:r>
              <a:rPr lang="es-MX" sz="1400" u="sng" kern="0" dirty="0" smtClean="0">
                <a:solidFill>
                  <a:schemeClr val="tx1"/>
                </a:solidFill>
              </a:rPr>
              <a:t>Llaves </a:t>
            </a:r>
            <a:r>
              <a:rPr lang="es-MX" sz="1400" u="sng" kern="0" dirty="0">
                <a:solidFill>
                  <a:schemeClr val="tx1"/>
                </a:solidFill>
              </a:rPr>
              <a:t>secundarias</a:t>
            </a:r>
            <a:r>
              <a:rPr lang="es-MX" sz="1400" kern="0" dirty="0">
                <a:solidFill>
                  <a:schemeClr val="tx1"/>
                </a:solidFill>
              </a:rPr>
              <a:t>: </a:t>
            </a:r>
          </a:p>
          <a:p>
            <a:pPr algn="just">
              <a:lnSpc>
                <a:spcPct val="150000"/>
              </a:lnSpc>
              <a:buFont typeface="Arial" panose="020B0604020202020204" pitchFamily="34" charset="0"/>
              <a:buChar char="→"/>
            </a:pPr>
            <a:r>
              <a:rPr lang="es-MX" sz="1400" kern="0" dirty="0" err="1">
                <a:solidFill>
                  <a:schemeClr val="tx1"/>
                </a:solidFill>
              </a:rPr>
              <a:t>ID_categoria_producto</a:t>
            </a:r>
            <a:r>
              <a:rPr lang="es-MX" sz="1400" kern="0" dirty="0">
                <a:solidFill>
                  <a:schemeClr val="tx1"/>
                </a:solidFill>
              </a:rPr>
              <a:t>, relacionada con el ID de la tabla </a:t>
            </a:r>
            <a:r>
              <a:rPr lang="es-MX" sz="1400" kern="0" dirty="0" err="1">
                <a:solidFill>
                  <a:schemeClr val="tx1"/>
                </a:solidFill>
              </a:rPr>
              <a:t>categoría_producto</a:t>
            </a:r>
            <a:r>
              <a:rPr lang="es-MX" sz="1400" kern="0" dirty="0">
                <a:solidFill>
                  <a:schemeClr val="tx1"/>
                </a:solidFill>
              </a:rPr>
              <a:t>, </a:t>
            </a:r>
          </a:p>
          <a:p>
            <a:pPr algn="just">
              <a:lnSpc>
                <a:spcPct val="150000"/>
              </a:lnSpc>
              <a:buFont typeface="Arial" panose="020B0604020202020204" pitchFamily="34" charset="0"/>
              <a:buChar char="→"/>
            </a:pPr>
            <a:r>
              <a:rPr lang="es-MX" sz="1400" kern="0" dirty="0" err="1">
                <a:solidFill>
                  <a:schemeClr val="tx1"/>
                </a:solidFill>
              </a:rPr>
              <a:t>ID_empresa_proveedor</a:t>
            </a:r>
            <a:r>
              <a:rPr lang="es-MX" sz="1400" kern="0" dirty="0">
                <a:solidFill>
                  <a:schemeClr val="tx1"/>
                </a:solidFill>
              </a:rPr>
              <a:t>, relacionada con el ID de la tabla proveedor.</a:t>
            </a:r>
          </a:p>
          <a:p>
            <a:pPr marL="0" indent="0" algn="just">
              <a:lnSpc>
                <a:spcPct val="150000"/>
              </a:lnSpc>
              <a:buNone/>
            </a:pPr>
            <a:endParaRPr lang="es-MX" sz="1400" kern="0" dirty="0" smtClean="0">
              <a:solidFill>
                <a:schemeClr val="tx1"/>
              </a:solidFill>
            </a:endParaRPr>
          </a:p>
        </p:txBody>
      </p:sp>
      <p:sp>
        <p:nvSpPr>
          <p:cNvPr id="29" name="TextBox 14"/>
          <p:cNvSpPr txBox="1"/>
          <p:nvPr/>
        </p:nvSpPr>
        <p:spPr>
          <a:xfrm>
            <a:off x="971603" y="1459523"/>
            <a:ext cx="2808311" cy="338554"/>
          </a:xfrm>
          <a:prstGeom prst="rect">
            <a:avLst/>
          </a:prstGeom>
          <a:noFill/>
        </p:spPr>
        <p:txBody>
          <a:bodyPr wrap="square" rtlCol="0" anchor="ctr">
            <a:spAutoFit/>
          </a:bodyPr>
          <a:lstStyle/>
          <a:p>
            <a:r>
              <a:rPr lang="es-419" sz="1600" b="1" dirty="0"/>
              <a:t>Tabla </a:t>
            </a:r>
            <a:r>
              <a:rPr lang="es-419" sz="1600" b="1" dirty="0" smtClean="0"/>
              <a:t>Producto:</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251521" y="2067312"/>
            <a:ext cx="3397113"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smtClean="0">
                <a:solidFill>
                  <a:schemeClr val="tx1"/>
                </a:solidFill>
              </a:rPr>
              <a:t>Referido </a:t>
            </a:r>
            <a:r>
              <a:rPr lang="es-MX" sz="1200" kern="0" dirty="0">
                <a:solidFill>
                  <a:schemeClr val="tx1"/>
                </a:solidFill>
              </a:rPr>
              <a:t>al crudo o subproductos derivados de la destilación del crudo, entendiendo como crudo a la mezcla de hidrocarburos que existe en fase liquida y en reservorio bajo tierra y que permanece en fase liquida a presión atmosférica después de haber sido tratado en facilidades de separación superficial.</a:t>
            </a: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05</a:t>
            </a:r>
            <a:endParaRPr lang="ko-KR" altLang="en-US" sz="2400" b="1" dirty="0">
              <a:solidFill>
                <a:schemeClr val="bg1"/>
              </a:solidFill>
              <a:cs typeface="Arial" pitchFamily="34" charset="0"/>
            </a:endParaRPr>
          </a:p>
        </p:txBody>
      </p:sp>
      <p:graphicFrame>
        <p:nvGraphicFramePr>
          <p:cNvPr id="2" name="Tabla 1"/>
          <p:cNvGraphicFramePr>
            <a:graphicFrameLocks noGrp="1"/>
          </p:cNvGraphicFramePr>
          <p:nvPr/>
        </p:nvGraphicFramePr>
        <p:xfrm>
          <a:off x="737226" y="4279076"/>
          <a:ext cx="2538630" cy="1742211"/>
        </p:xfrm>
        <a:graphic>
          <a:graphicData uri="http://schemas.openxmlformats.org/drawingml/2006/table">
            <a:tbl>
              <a:tblPr/>
              <a:tblGrid>
                <a:gridCol w="537593">
                  <a:extLst>
                    <a:ext uri="{9D8B030D-6E8A-4147-A177-3AD203B41FA5}">
                      <a16:colId xmlns:a16="http://schemas.microsoft.com/office/drawing/2014/main" val="1938885303"/>
                    </a:ext>
                  </a:extLst>
                </a:gridCol>
                <a:gridCol w="2001037">
                  <a:extLst>
                    <a:ext uri="{9D8B030D-6E8A-4147-A177-3AD203B41FA5}">
                      <a16:colId xmlns:a16="http://schemas.microsoft.com/office/drawing/2014/main" val="515108507"/>
                    </a:ext>
                  </a:extLst>
                </a:gridCol>
              </a:tblGrid>
              <a:tr h="283617">
                <a:tc gridSpan="2">
                  <a:txBody>
                    <a:bodyPr/>
                    <a:lstStyle/>
                    <a:p>
                      <a:pPr algn="ctr" fontAlgn="b"/>
                      <a:r>
                        <a:rPr lang="es-AR" sz="1400" b="1" i="0" u="none" strike="noStrike" dirty="0">
                          <a:solidFill>
                            <a:srgbClr val="000000"/>
                          </a:solidFill>
                          <a:effectLst/>
                          <a:latin typeface="+mn-lt"/>
                        </a:rPr>
                        <a:t>Producto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929260794"/>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ID_Producto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87128488"/>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Nombre_producto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24167975"/>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volumen_inventario_actual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65048534"/>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precio_producto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7648524"/>
                  </a:ext>
                </a:extLst>
              </a:tr>
              <a:tr h="243099">
                <a:tc>
                  <a:txBody>
                    <a:bodyPr/>
                    <a:lstStyle/>
                    <a:p>
                      <a:pPr marL="0" algn="ctr" defTabSz="914400" rtl="0" eaLnBrk="1" fontAlgn="ctr" latinLnBrk="0" hangingPunct="1"/>
                      <a:r>
                        <a:rPr lang="es-AR" sz="1200" b="0" i="0" u="none" strike="noStrike" kern="1200" dirty="0">
                          <a:solidFill>
                            <a:srgbClr val="000000"/>
                          </a:solidFill>
                          <a:effectLst/>
                          <a:latin typeface="+mn-lt"/>
                          <a:ea typeface="+mn-ea"/>
                          <a:cs typeface="+mn-cs"/>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dirty="0" err="1">
                          <a:solidFill>
                            <a:srgbClr val="000000"/>
                          </a:solidFill>
                          <a:effectLst/>
                          <a:latin typeface="+mn-lt"/>
                          <a:ea typeface="+mn-ea"/>
                          <a:cs typeface="+mn-cs"/>
                        </a:rPr>
                        <a:t>ID_Categoria_producto</a:t>
                      </a:r>
                      <a:endParaRPr lang="es-AR" sz="1200" b="0" i="0" u="none" strike="noStrike" kern="1200" dirty="0">
                        <a:solidFill>
                          <a:srgbClr val="000000"/>
                        </a:solidFill>
                        <a:effectLst/>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88744972"/>
                  </a:ext>
                </a:extLst>
              </a:tr>
              <a:tr h="243099">
                <a:tc>
                  <a:txBody>
                    <a:bodyPr/>
                    <a:lstStyle/>
                    <a:p>
                      <a:pPr marL="0" algn="ctr" defTabSz="914400" rtl="0" eaLnBrk="1" fontAlgn="ctr" latinLnBrk="0" hangingPunct="1"/>
                      <a:r>
                        <a:rPr lang="es-AR" sz="1200" b="0" i="0" u="none" strike="noStrike" kern="1200" dirty="0">
                          <a:solidFill>
                            <a:srgbClr val="000000"/>
                          </a:solidFill>
                          <a:effectLst/>
                          <a:latin typeface="+mn-lt"/>
                          <a:ea typeface="+mn-ea"/>
                          <a:cs typeface="+mn-cs"/>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s-AR" sz="1200" b="0" i="0" u="none" strike="noStrike" kern="1200" dirty="0" err="1" smtClean="0">
                          <a:solidFill>
                            <a:srgbClr val="000000"/>
                          </a:solidFill>
                          <a:effectLst/>
                          <a:latin typeface="+mn-lt"/>
                          <a:ea typeface="+mn-ea"/>
                          <a:cs typeface="+mn-cs"/>
                        </a:rPr>
                        <a:t>ID_empresa_proveedor</a:t>
                      </a:r>
                      <a:endParaRPr lang="es-AR" sz="1200" b="0" i="0" u="none" strike="noStrike" kern="1200" dirty="0">
                        <a:solidFill>
                          <a:srgbClr val="000000"/>
                        </a:solidFill>
                        <a:effectLst/>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9833311"/>
                  </a:ext>
                </a:extLst>
              </a:tr>
            </a:tbl>
          </a:graphicData>
        </a:graphic>
      </p:graphicFrame>
    </p:spTree>
    <p:extLst>
      <p:ext uri="{BB962C8B-B14F-4D97-AF65-F5344CB8AC3E}">
        <p14:creationId xmlns:p14="http://schemas.microsoft.com/office/powerpoint/2010/main" val="1972795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95936" y="1331243"/>
            <a:ext cx="4752528"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r>
              <a:rPr lang="es-MX" sz="1400" kern="0" dirty="0" smtClean="0">
                <a:solidFill>
                  <a:schemeClr val="tx1"/>
                </a:solidFill>
              </a:rPr>
              <a:t>:</a:t>
            </a:r>
          </a:p>
          <a:p>
            <a:pPr marL="0" indent="0" algn="just">
              <a:lnSpc>
                <a:spcPct val="150000"/>
              </a:lnSpc>
              <a:buFontTx/>
              <a:buNone/>
            </a:pPr>
            <a:endParaRPr lang="es-MX" sz="1400" kern="0" dirty="0" smtClean="0">
              <a:solidFill>
                <a:schemeClr val="tx1"/>
              </a:solidFill>
            </a:endParaRPr>
          </a:p>
          <a:p>
            <a:pPr algn="just">
              <a:lnSpc>
                <a:spcPct val="150000"/>
              </a:lnSpc>
            </a:pPr>
            <a:r>
              <a:rPr lang="es-MX" sz="1400" kern="0" dirty="0" smtClean="0">
                <a:solidFill>
                  <a:schemeClr val="tx1"/>
                </a:solidFill>
              </a:rPr>
              <a:t>Nombre </a:t>
            </a:r>
            <a:r>
              <a:rPr lang="es-MX" sz="1400" kern="0" dirty="0">
                <a:solidFill>
                  <a:schemeClr val="tx1"/>
                </a:solidFill>
              </a:rPr>
              <a:t>de la categoría del producto: se refiere a la clasificación del crudo o producto.</a:t>
            </a:r>
          </a:p>
          <a:p>
            <a:pPr algn="just">
              <a:lnSpc>
                <a:spcPct val="150000"/>
              </a:lnSpc>
            </a:pPr>
            <a:r>
              <a:rPr lang="es-MX" sz="1400" kern="0" dirty="0" err="1" smtClean="0">
                <a:solidFill>
                  <a:schemeClr val="tx1"/>
                </a:solidFill>
              </a:rPr>
              <a:t>Descripcion_categoria_producto</a:t>
            </a:r>
            <a:r>
              <a:rPr lang="es-MX" sz="1400" kern="0" dirty="0">
                <a:solidFill>
                  <a:schemeClr val="tx1"/>
                </a:solidFill>
              </a:rPr>
              <a:t>: breve descripción del tipo de crudo o producto. </a:t>
            </a:r>
          </a:p>
          <a:p>
            <a:pPr algn="just">
              <a:lnSpc>
                <a:spcPct val="150000"/>
              </a:lnSpc>
            </a:pPr>
            <a:endParaRPr lang="es-MX" sz="1400" kern="0" dirty="0">
              <a:solidFill>
                <a:schemeClr val="tx1"/>
              </a:solidFill>
            </a:endParaRPr>
          </a:p>
          <a:p>
            <a:pPr marL="0" indent="0" algn="just">
              <a:lnSpc>
                <a:spcPct val="150000"/>
              </a:lnSpc>
              <a:buNone/>
            </a:pPr>
            <a:r>
              <a:rPr lang="es-MX" sz="1400" u="sng" kern="0" dirty="0">
                <a:solidFill>
                  <a:schemeClr val="tx1"/>
                </a:solidFill>
              </a:rPr>
              <a:t>Llave Primaria: </a:t>
            </a:r>
            <a:r>
              <a:rPr lang="es-MX" sz="1400" kern="0" dirty="0">
                <a:solidFill>
                  <a:schemeClr val="tx1"/>
                </a:solidFill>
              </a:rPr>
              <a:t>ID_ </a:t>
            </a:r>
            <a:r>
              <a:rPr lang="es-MX" sz="1400" kern="0" dirty="0" err="1">
                <a:solidFill>
                  <a:schemeClr val="tx1"/>
                </a:solidFill>
              </a:rPr>
              <a:t>categoria_producto</a:t>
            </a:r>
            <a:r>
              <a:rPr lang="es-MX" sz="1400" kern="0" dirty="0">
                <a:solidFill>
                  <a:schemeClr val="tx1"/>
                </a:solidFill>
              </a:rPr>
              <a:t>, referida al número correlativo </a:t>
            </a:r>
            <a:r>
              <a:rPr lang="es-MX" sz="1400" kern="0" dirty="0" smtClean="0">
                <a:solidFill>
                  <a:schemeClr val="tx1"/>
                </a:solidFill>
              </a:rPr>
              <a:t>asignado a la </a:t>
            </a:r>
            <a:r>
              <a:rPr lang="es-MX" sz="1400" kern="0" dirty="0">
                <a:solidFill>
                  <a:schemeClr val="tx1"/>
                </a:solidFill>
              </a:rPr>
              <a:t>categoría del tipo del crudo o producto en la base de datos. </a:t>
            </a: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categoria_producto</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Referido </a:t>
            </a:r>
            <a:r>
              <a:rPr lang="es-MX" sz="1400" kern="0" dirty="0">
                <a:solidFill>
                  <a:schemeClr val="tx1"/>
                </a:solidFill>
              </a:rPr>
              <a:t>a la clasificación del crudo (liviano o mediano) o crudo mejorado.</a:t>
            </a: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06</a:t>
            </a:r>
            <a:endParaRPr lang="ko-KR" altLang="en-US" sz="2400" b="1" dirty="0">
              <a:solidFill>
                <a:schemeClr val="bg1"/>
              </a:solidFill>
              <a:cs typeface="Arial" pitchFamily="34" charset="0"/>
            </a:endParaRPr>
          </a:p>
        </p:txBody>
      </p:sp>
      <p:graphicFrame>
        <p:nvGraphicFramePr>
          <p:cNvPr id="7" name="Tabla 6"/>
          <p:cNvGraphicFramePr>
            <a:graphicFrameLocks noGrp="1"/>
          </p:cNvGraphicFramePr>
          <p:nvPr>
            <p:extLst>
              <p:ext uri="{D42A27DB-BD31-4B8C-83A1-F6EECF244321}">
                <p14:modId xmlns:p14="http://schemas.microsoft.com/office/powerpoint/2010/main" val="2620677697"/>
              </p:ext>
            </p:extLst>
          </p:nvPr>
        </p:nvGraphicFramePr>
        <p:xfrm>
          <a:off x="725612" y="3406986"/>
          <a:ext cx="2911408" cy="1238125"/>
        </p:xfrm>
        <a:graphic>
          <a:graphicData uri="http://schemas.openxmlformats.org/drawingml/2006/table">
            <a:tbl>
              <a:tblPr/>
              <a:tblGrid>
                <a:gridCol w="616534">
                  <a:extLst>
                    <a:ext uri="{9D8B030D-6E8A-4147-A177-3AD203B41FA5}">
                      <a16:colId xmlns:a16="http://schemas.microsoft.com/office/drawing/2014/main" val="1958929882"/>
                    </a:ext>
                  </a:extLst>
                </a:gridCol>
                <a:gridCol w="2294874">
                  <a:extLst>
                    <a:ext uri="{9D8B030D-6E8A-4147-A177-3AD203B41FA5}">
                      <a16:colId xmlns:a16="http://schemas.microsoft.com/office/drawing/2014/main" val="2255897004"/>
                    </a:ext>
                  </a:extLst>
                </a:gridCol>
              </a:tblGrid>
              <a:tr h="306340">
                <a:tc gridSpan="2">
                  <a:txBody>
                    <a:bodyPr/>
                    <a:lstStyle/>
                    <a:p>
                      <a:pPr algn="ctr" fontAlgn="b"/>
                      <a:r>
                        <a:rPr lang="es-AR" sz="1400" b="1" i="0" u="none" strike="noStrike" dirty="0" err="1">
                          <a:solidFill>
                            <a:srgbClr val="000000"/>
                          </a:solidFill>
                          <a:effectLst/>
                          <a:latin typeface="+mn-lt"/>
                        </a:rPr>
                        <a:t>categoria_producto</a:t>
                      </a:r>
                      <a:endParaRPr lang="es-AR" sz="1400" b="1"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690001769"/>
                  </a:ext>
                </a:extLst>
              </a:tr>
              <a:tr h="306340">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ID_categoria_producto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82493510"/>
                  </a:ext>
                </a:extLst>
              </a:tr>
              <a:tr h="306340">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nombre_categoria_producto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79581466"/>
                  </a:ext>
                </a:extLst>
              </a:tr>
              <a:tr h="319105">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descripcion_categoria_producto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031733"/>
                  </a:ext>
                </a:extLst>
              </a:tr>
            </a:tbl>
          </a:graphicData>
        </a:graphic>
      </p:graphicFrame>
    </p:spTree>
    <p:extLst>
      <p:ext uri="{BB962C8B-B14F-4D97-AF65-F5344CB8AC3E}">
        <p14:creationId xmlns:p14="http://schemas.microsoft.com/office/powerpoint/2010/main" val="3928387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4056516" y="1331243"/>
            <a:ext cx="4680520"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r>
              <a:rPr lang="es-MX" sz="1400" kern="0" dirty="0" smtClean="0">
                <a:solidFill>
                  <a:schemeClr val="tx1"/>
                </a:solidFill>
              </a:rPr>
              <a:t>:</a:t>
            </a:r>
          </a:p>
          <a:p>
            <a:pPr marL="0" indent="0" algn="just">
              <a:lnSpc>
                <a:spcPct val="150000"/>
              </a:lnSpc>
              <a:buFontTx/>
              <a:buNone/>
            </a:pPr>
            <a:endParaRPr lang="es-MX" sz="1400" kern="0" dirty="0" smtClean="0">
              <a:solidFill>
                <a:schemeClr val="tx1"/>
              </a:solidFill>
            </a:endParaRPr>
          </a:p>
          <a:p>
            <a:pPr algn="just">
              <a:lnSpc>
                <a:spcPct val="150000"/>
              </a:lnSpc>
            </a:pPr>
            <a:r>
              <a:rPr lang="es-MX" sz="1400" kern="0" dirty="0" smtClean="0">
                <a:solidFill>
                  <a:schemeClr val="tx1"/>
                </a:solidFill>
              </a:rPr>
              <a:t>Nombre </a:t>
            </a:r>
            <a:r>
              <a:rPr lang="es-MX" sz="1400" kern="0" dirty="0">
                <a:solidFill>
                  <a:schemeClr val="tx1"/>
                </a:solidFill>
              </a:rPr>
              <a:t>de empresa proveedor: nombre de la empresa matriz o filial encargada de despachar el crudo o producto. </a:t>
            </a:r>
          </a:p>
          <a:p>
            <a:pPr algn="just">
              <a:lnSpc>
                <a:spcPct val="150000"/>
              </a:lnSpc>
            </a:pPr>
            <a:r>
              <a:rPr lang="es-MX" sz="1400" kern="0" dirty="0" err="1" smtClean="0">
                <a:solidFill>
                  <a:schemeClr val="tx1"/>
                </a:solidFill>
              </a:rPr>
              <a:t>direccion_proveedor</a:t>
            </a:r>
            <a:r>
              <a:rPr lang="es-MX" sz="1400" kern="0" dirty="0" smtClean="0">
                <a:solidFill>
                  <a:schemeClr val="tx1"/>
                </a:solidFill>
              </a:rPr>
              <a:t>, </a:t>
            </a:r>
            <a:r>
              <a:rPr lang="es-MX" sz="1400" kern="0" dirty="0" err="1" smtClean="0">
                <a:solidFill>
                  <a:schemeClr val="tx1"/>
                </a:solidFill>
              </a:rPr>
              <a:t>telefono_proveedor</a:t>
            </a:r>
            <a:r>
              <a:rPr lang="es-MX" sz="1400" kern="0" dirty="0" smtClean="0">
                <a:solidFill>
                  <a:schemeClr val="tx1"/>
                </a:solidFill>
              </a:rPr>
              <a:t>, </a:t>
            </a:r>
            <a:r>
              <a:rPr lang="es-MX" sz="1400" kern="0" dirty="0" err="1" smtClean="0">
                <a:solidFill>
                  <a:schemeClr val="tx1"/>
                </a:solidFill>
              </a:rPr>
              <a:t>correo_proveedor</a:t>
            </a:r>
            <a:r>
              <a:rPr lang="es-MX" sz="1400" kern="0" dirty="0" smtClean="0">
                <a:solidFill>
                  <a:schemeClr val="tx1"/>
                </a:solidFill>
              </a:rPr>
              <a:t>: </a:t>
            </a:r>
            <a:r>
              <a:rPr lang="es-MX" sz="1400" kern="0" dirty="0">
                <a:solidFill>
                  <a:schemeClr val="tx1"/>
                </a:solidFill>
              </a:rPr>
              <a:t>datos generales de la empresa proveedora de crudo o producto.</a:t>
            </a:r>
          </a:p>
          <a:p>
            <a:pPr marL="0" indent="0" algn="just">
              <a:lnSpc>
                <a:spcPct val="150000"/>
              </a:lnSpc>
              <a:buNone/>
            </a:pPr>
            <a:endParaRPr lang="es-MX" sz="1400" kern="0" dirty="0" smtClean="0">
              <a:solidFill>
                <a:schemeClr val="tx1"/>
              </a:solidFill>
            </a:endParaRPr>
          </a:p>
          <a:p>
            <a:pPr marL="0" indent="0" algn="just">
              <a:lnSpc>
                <a:spcPct val="150000"/>
              </a:lnSpc>
              <a:buNone/>
            </a:pPr>
            <a:r>
              <a:rPr lang="es-MX" sz="1400" u="sng" kern="0" dirty="0" smtClean="0">
                <a:solidFill>
                  <a:schemeClr val="tx1"/>
                </a:solidFill>
              </a:rPr>
              <a:t>Llave </a:t>
            </a:r>
            <a:r>
              <a:rPr lang="es-MX" sz="1400" u="sng" kern="0" dirty="0">
                <a:solidFill>
                  <a:schemeClr val="tx1"/>
                </a:solidFill>
              </a:rPr>
              <a:t>Primaria: </a:t>
            </a:r>
            <a:r>
              <a:rPr lang="es-MX" sz="1400" kern="0" dirty="0" err="1">
                <a:solidFill>
                  <a:schemeClr val="tx1"/>
                </a:solidFill>
              </a:rPr>
              <a:t>ID_empresa_proveedor</a:t>
            </a:r>
            <a:r>
              <a:rPr lang="es-MX" sz="1400" kern="0" dirty="0">
                <a:solidFill>
                  <a:schemeClr val="tx1"/>
                </a:solidFill>
              </a:rPr>
              <a:t>, referida al código numérico que identifica a la empresa proveedor</a:t>
            </a:r>
            <a:r>
              <a:rPr lang="es-MX" sz="1400" kern="0" dirty="0" smtClean="0">
                <a:solidFill>
                  <a:schemeClr val="tx1"/>
                </a:solidFill>
              </a:rPr>
              <a:t>.</a:t>
            </a:r>
            <a:endParaRPr lang="es-MX" sz="14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smtClean="0"/>
              <a:t>Proveedor:</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 la empresa encargada de despachar el crudo o producto</a:t>
            </a:r>
            <a:r>
              <a:rPr lang="es-MX" sz="1400" kern="0" dirty="0" smtClean="0">
                <a:solidFill>
                  <a:schemeClr val="tx1"/>
                </a:solidFill>
              </a:rPr>
              <a:t>.</a:t>
            </a:r>
            <a:endParaRPr lang="es-MX" sz="1400" kern="0" dirty="0">
              <a:solidFill>
                <a:schemeClr val="tx1"/>
              </a:solidFill>
            </a:endParaRP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07</a:t>
            </a:r>
            <a:endParaRPr lang="ko-KR" altLang="en-US" sz="2400" b="1" dirty="0">
              <a:solidFill>
                <a:schemeClr val="bg1"/>
              </a:solidFill>
              <a:cs typeface="Arial"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1841916289"/>
              </p:ext>
            </p:extLst>
          </p:nvPr>
        </p:nvGraphicFramePr>
        <p:xfrm>
          <a:off x="671717" y="3298862"/>
          <a:ext cx="2844751" cy="1687729"/>
        </p:xfrm>
        <a:graphic>
          <a:graphicData uri="http://schemas.openxmlformats.org/drawingml/2006/table">
            <a:tbl>
              <a:tblPr/>
              <a:tblGrid>
                <a:gridCol w="527656">
                  <a:extLst>
                    <a:ext uri="{9D8B030D-6E8A-4147-A177-3AD203B41FA5}">
                      <a16:colId xmlns:a16="http://schemas.microsoft.com/office/drawing/2014/main" val="2949958276"/>
                    </a:ext>
                  </a:extLst>
                </a:gridCol>
                <a:gridCol w="2317095">
                  <a:extLst>
                    <a:ext uri="{9D8B030D-6E8A-4147-A177-3AD203B41FA5}">
                      <a16:colId xmlns:a16="http://schemas.microsoft.com/office/drawing/2014/main" val="2766502665"/>
                    </a:ext>
                  </a:extLst>
                </a:gridCol>
              </a:tblGrid>
              <a:tr h="273133">
                <a:tc gridSpan="2">
                  <a:txBody>
                    <a:bodyPr/>
                    <a:lstStyle/>
                    <a:p>
                      <a:pPr algn="ctr" fontAlgn="b"/>
                      <a:r>
                        <a:rPr lang="es-AR" sz="1400" b="1" i="0" u="none" strike="noStrike" dirty="0">
                          <a:solidFill>
                            <a:srgbClr val="000000"/>
                          </a:solidFill>
                          <a:effectLst/>
                          <a:latin typeface="+mn-lt"/>
                        </a:rPr>
                        <a:t>Proveedor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245717971"/>
                  </a:ext>
                </a:extLst>
              </a:tr>
              <a:tr h="262209">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52754297"/>
                  </a:ext>
                </a:extLst>
              </a:tr>
              <a:tr h="26220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nombre_empresa_proveedor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54644051"/>
                  </a:ext>
                </a:extLst>
              </a:tr>
              <a:tr h="26220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direccion_proveedor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04024077"/>
                  </a:ext>
                </a:extLst>
              </a:tr>
              <a:tr h="26220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telefono_proveedor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48888606"/>
                  </a:ext>
                </a:extLst>
              </a:tr>
              <a:tr h="26220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correo_proveedor</a:t>
                      </a:r>
                      <a:endParaRPr lang="es-AR" sz="1200" b="0" i="0" u="none" strike="noStrike" dirty="0" smtClean="0">
                        <a:solidFill>
                          <a:srgbClr val="000000"/>
                        </a:solidFill>
                        <a:effectLst/>
                        <a:latin typeface="+mn-lt"/>
                      </a:endParaRPr>
                    </a:p>
                    <a:p>
                      <a:pPr algn="l" fontAlgn="b"/>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3484862"/>
                  </a:ext>
                </a:extLst>
              </a:tr>
            </a:tbl>
          </a:graphicData>
        </a:graphic>
      </p:graphicFrame>
    </p:spTree>
    <p:extLst>
      <p:ext uri="{BB962C8B-B14F-4D97-AF65-F5344CB8AC3E}">
        <p14:creationId xmlns:p14="http://schemas.microsoft.com/office/powerpoint/2010/main" val="718213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489452" y="906396"/>
            <a:ext cx="5475035" cy="51937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p>
          <a:p>
            <a:pPr marL="0" indent="0" algn="just">
              <a:lnSpc>
                <a:spcPct val="150000"/>
              </a:lnSpc>
              <a:buFontTx/>
              <a:buNone/>
            </a:pPr>
            <a:r>
              <a:rPr lang="es-MX" sz="1200" kern="0" dirty="0" smtClean="0">
                <a:solidFill>
                  <a:schemeClr val="tx1"/>
                </a:solidFill>
              </a:rPr>
              <a:t>• </a:t>
            </a:r>
            <a:r>
              <a:rPr lang="es-MX" sz="1200" kern="0" dirty="0" err="1" smtClean="0">
                <a:solidFill>
                  <a:schemeClr val="tx1"/>
                </a:solidFill>
              </a:rPr>
              <a:t>Numero_embarque</a:t>
            </a:r>
            <a:r>
              <a:rPr lang="es-MX" sz="1200" kern="0" dirty="0">
                <a:solidFill>
                  <a:schemeClr val="tx1"/>
                </a:solidFill>
              </a:rPr>
              <a:t>: código que identifica al embarque del crudo o producto. </a:t>
            </a:r>
          </a:p>
          <a:p>
            <a:pPr marL="0" indent="0" algn="just">
              <a:lnSpc>
                <a:spcPct val="150000"/>
              </a:lnSpc>
              <a:buFontTx/>
              <a:buNone/>
            </a:pPr>
            <a:r>
              <a:rPr lang="es-MX" sz="1200" kern="0" dirty="0" smtClean="0">
                <a:solidFill>
                  <a:schemeClr val="tx1"/>
                </a:solidFill>
              </a:rPr>
              <a:t>• Ventana </a:t>
            </a:r>
            <a:r>
              <a:rPr lang="es-MX" sz="1200" kern="0" dirty="0">
                <a:solidFill>
                  <a:schemeClr val="tx1"/>
                </a:solidFill>
              </a:rPr>
              <a:t>de carga: periodo de atención del buque (carga), tiene una duración máxima de 72 horas, puede variar con respecto a su ventana de carga nominal, en cuyo caso se hace referencia a una demora o atención anticipa de carga.</a:t>
            </a:r>
          </a:p>
          <a:p>
            <a:pPr marL="0" indent="0" algn="just">
              <a:lnSpc>
                <a:spcPct val="150000"/>
              </a:lnSpc>
              <a:buFontTx/>
              <a:buNone/>
            </a:pPr>
            <a:r>
              <a:rPr lang="es-MX" sz="1200" kern="0" dirty="0" smtClean="0">
                <a:solidFill>
                  <a:schemeClr val="tx1"/>
                </a:solidFill>
              </a:rPr>
              <a:t>• </a:t>
            </a:r>
            <a:r>
              <a:rPr lang="es-MX" sz="1200" kern="0" dirty="0" err="1" smtClean="0">
                <a:solidFill>
                  <a:schemeClr val="tx1"/>
                </a:solidFill>
              </a:rPr>
              <a:t>ID_cliente</a:t>
            </a:r>
            <a:r>
              <a:rPr lang="es-MX" sz="1200" kern="0" dirty="0">
                <a:solidFill>
                  <a:schemeClr val="tx1"/>
                </a:solidFill>
              </a:rPr>
              <a:t>, </a:t>
            </a:r>
            <a:r>
              <a:rPr lang="es-MX" sz="1200" kern="0" dirty="0" err="1" smtClean="0">
                <a:solidFill>
                  <a:schemeClr val="tx1"/>
                </a:solidFill>
              </a:rPr>
              <a:t>ID_Buque</a:t>
            </a:r>
            <a:r>
              <a:rPr lang="es-MX" sz="1200" kern="0" dirty="0" smtClean="0">
                <a:solidFill>
                  <a:schemeClr val="tx1"/>
                </a:solidFill>
              </a:rPr>
              <a:t>(IMO) : son </a:t>
            </a:r>
            <a:r>
              <a:rPr lang="es-MX" sz="1200" kern="0" dirty="0">
                <a:solidFill>
                  <a:schemeClr val="tx1"/>
                </a:solidFill>
              </a:rPr>
              <a:t>códigos irrepetibles asignados al </a:t>
            </a:r>
            <a:r>
              <a:rPr lang="es-MX" sz="1200" kern="0" dirty="0" smtClean="0">
                <a:solidFill>
                  <a:schemeClr val="tx1"/>
                </a:solidFill>
              </a:rPr>
              <a:t>cliente y buque respectivamente.</a:t>
            </a:r>
            <a:endParaRPr lang="es-MX" sz="1200" kern="0" dirty="0">
              <a:solidFill>
                <a:schemeClr val="tx1"/>
              </a:solidFill>
            </a:endParaRPr>
          </a:p>
          <a:p>
            <a:pPr marL="0" indent="0" algn="just">
              <a:lnSpc>
                <a:spcPct val="150000"/>
              </a:lnSpc>
              <a:buFontTx/>
              <a:buNone/>
            </a:pPr>
            <a:r>
              <a:rPr lang="es-MX" sz="1200" kern="0" dirty="0" smtClean="0">
                <a:solidFill>
                  <a:schemeClr val="tx1"/>
                </a:solidFill>
              </a:rPr>
              <a:t>• </a:t>
            </a:r>
            <a:r>
              <a:rPr lang="es-MX" sz="1200" kern="0" dirty="0" err="1" smtClean="0">
                <a:solidFill>
                  <a:schemeClr val="tx1"/>
                </a:solidFill>
              </a:rPr>
              <a:t>fechayhora_atraque_buque</a:t>
            </a:r>
            <a:r>
              <a:rPr lang="es-MX" sz="1200" kern="0" dirty="0">
                <a:solidFill>
                  <a:schemeClr val="tx1"/>
                </a:solidFill>
              </a:rPr>
              <a:t>: fecha y hora en que se atraca o amarra una embarcación, es decir, momento en que se inmoviliza haciendo uso de los cabos, estacionando así la nave o el buque, en el puesto establecido por el terminal para el recibo de su carga. </a:t>
            </a:r>
          </a:p>
          <a:p>
            <a:pPr marL="0" indent="0" algn="just">
              <a:lnSpc>
                <a:spcPct val="150000"/>
              </a:lnSpc>
              <a:buFontTx/>
              <a:buNone/>
            </a:pPr>
            <a:r>
              <a:rPr lang="es-MX" sz="1200" kern="0" dirty="0" smtClean="0">
                <a:solidFill>
                  <a:schemeClr val="tx1"/>
                </a:solidFill>
              </a:rPr>
              <a:t>• </a:t>
            </a:r>
            <a:r>
              <a:rPr lang="es-MX" sz="1200" kern="0" dirty="0" err="1" smtClean="0">
                <a:solidFill>
                  <a:schemeClr val="tx1"/>
                </a:solidFill>
              </a:rPr>
              <a:t>fechayhora_conexión</a:t>
            </a:r>
            <a:r>
              <a:rPr lang="es-MX" sz="1200" kern="0" dirty="0">
                <a:solidFill>
                  <a:schemeClr val="tx1"/>
                </a:solidFill>
              </a:rPr>
              <a:t>: se refiere a la fecha y hora en que son conectados los brazos de </a:t>
            </a:r>
            <a:r>
              <a:rPr lang="es-MX" sz="1200" kern="0" dirty="0" smtClean="0">
                <a:solidFill>
                  <a:schemeClr val="tx1"/>
                </a:solidFill>
              </a:rPr>
              <a:t>carga </a:t>
            </a:r>
            <a:r>
              <a:rPr lang="es-MX" sz="1200" kern="0" dirty="0">
                <a:solidFill>
                  <a:schemeClr val="tx1"/>
                </a:solidFill>
              </a:rPr>
              <a:t>(facilidad mecánica que se conecta al buque para que pueda recibir el crudo o </a:t>
            </a:r>
            <a:r>
              <a:rPr lang="es-MX" sz="1200" kern="0" dirty="0" smtClean="0">
                <a:solidFill>
                  <a:schemeClr val="tx1"/>
                </a:solidFill>
              </a:rPr>
              <a:t>producto, los mismos son estructuras que forman parte del puesto de embarque) al </a:t>
            </a:r>
            <a:r>
              <a:rPr lang="es-MX" sz="1200" kern="0" dirty="0" err="1">
                <a:solidFill>
                  <a:schemeClr val="tx1"/>
                </a:solidFill>
              </a:rPr>
              <a:t>manifold</a:t>
            </a:r>
            <a:r>
              <a:rPr lang="es-MX" sz="1200" kern="0" dirty="0">
                <a:solidFill>
                  <a:schemeClr val="tx1"/>
                </a:solidFill>
              </a:rPr>
              <a:t> del buque (</a:t>
            </a:r>
            <a:r>
              <a:rPr lang="es-MX" sz="1200" kern="0" dirty="0" err="1">
                <a:solidFill>
                  <a:schemeClr val="tx1"/>
                </a:solidFill>
              </a:rPr>
              <a:t>Manifold</a:t>
            </a:r>
            <a:r>
              <a:rPr lang="es-MX" sz="1200" kern="0" dirty="0">
                <a:solidFill>
                  <a:schemeClr val="tx1"/>
                </a:solidFill>
              </a:rPr>
              <a:t>: son las tuberías de conexión situadas a ambos lados del buque. Con ellas se realiza la carga y descarga</a:t>
            </a:r>
            <a:r>
              <a:rPr lang="es-MX" sz="1200" kern="0" dirty="0" smtClean="0">
                <a:solidFill>
                  <a:schemeClr val="tx1"/>
                </a:solidFill>
              </a:rPr>
              <a:t>).</a:t>
            </a:r>
            <a:endParaRPr lang="es-MX" sz="12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smtClean="0"/>
              <a:t>embarque: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354015" y="1981290"/>
            <a:ext cx="2993849" cy="13089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Referido al proceso en </a:t>
            </a:r>
            <a:r>
              <a:rPr lang="es-MX" sz="1400" kern="0" dirty="0">
                <a:solidFill>
                  <a:schemeClr val="tx1"/>
                </a:solidFill>
              </a:rPr>
              <a:t>el cual el crudo o producto se introduce en la embarcación para ser transportada de un lugar a otro</a:t>
            </a:r>
            <a:r>
              <a:rPr lang="es-MX" sz="1400" kern="0" dirty="0" smtClean="0">
                <a:solidFill>
                  <a:schemeClr val="tx1"/>
                </a:solidFill>
              </a:rPr>
              <a:t>.</a:t>
            </a:r>
            <a:endParaRPr lang="es-MX" sz="1400" kern="0" dirty="0">
              <a:solidFill>
                <a:schemeClr val="tx1"/>
              </a:solidFill>
            </a:endParaRP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08</a:t>
            </a:r>
            <a:endParaRPr lang="ko-KR" altLang="en-US" sz="2400" b="1" dirty="0">
              <a:solidFill>
                <a:schemeClr val="bg1"/>
              </a:solidFill>
              <a:cs typeface="Arial"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3177146719"/>
              </p:ext>
            </p:extLst>
          </p:nvPr>
        </p:nvGraphicFramePr>
        <p:xfrm>
          <a:off x="354015" y="3473419"/>
          <a:ext cx="2934398" cy="2502592"/>
        </p:xfrm>
        <a:graphic>
          <a:graphicData uri="http://schemas.openxmlformats.org/drawingml/2006/table">
            <a:tbl>
              <a:tblPr/>
              <a:tblGrid>
                <a:gridCol w="544284">
                  <a:extLst>
                    <a:ext uri="{9D8B030D-6E8A-4147-A177-3AD203B41FA5}">
                      <a16:colId xmlns:a16="http://schemas.microsoft.com/office/drawing/2014/main" val="1775374588"/>
                    </a:ext>
                  </a:extLst>
                </a:gridCol>
                <a:gridCol w="2390114">
                  <a:extLst>
                    <a:ext uri="{9D8B030D-6E8A-4147-A177-3AD203B41FA5}">
                      <a16:colId xmlns:a16="http://schemas.microsoft.com/office/drawing/2014/main" val="2690782410"/>
                    </a:ext>
                  </a:extLst>
                </a:gridCol>
              </a:tblGrid>
              <a:tr h="190769">
                <a:tc gridSpan="2">
                  <a:txBody>
                    <a:bodyPr/>
                    <a:lstStyle/>
                    <a:p>
                      <a:pPr algn="ctr" fontAlgn="ctr"/>
                      <a:r>
                        <a:rPr lang="es-AR" sz="1400" b="1" i="0" u="none" strike="noStrike" dirty="0">
                          <a:solidFill>
                            <a:srgbClr val="000000"/>
                          </a:solidFill>
                          <a:effectLst/>
                          <a:latin typeface="+mn-lt"/>
                        </a:rPr>
                        <a:t>embarque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765747502"/>
                  </a:ext>
                </a:extLst>
              </a:tr>
              <a:tr h="208112">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58017282"/>
                  </a:ext>
                </a:extLst>
              </a:tr>
              <a:tr h="208112">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numero_embarque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54390062"/>
                  </a:ext>
                </a:extLst>
              </a:tr>
              <a:tr h="208112">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Fecha_Ventana_carga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53572428"/>
                  </a:ext>
                </a:extLst>
              </a:tr>
              <a:tr h="208112">
                <a:tc>
                  <a:txBody>
                    <a:bodyPr/>
                    <a:lstStyle/>
                    <a:p>
                      <a:pPr algn="ctr" fontAlgn="ctr"/>
                      <a:r>
                        <a:rPr lang="es-AR" sz="1200" b="0" i="0" u="none" strike="noStrike" dirty="0">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ID_Buque</a:t>
                      </a:r>
                      <a:r>
                        <a:rPr lang="es-AR" sz="1200" b="0" i="0" u="none" strike="noStrike" dirty="0" smtClean="0">
                          <a:solidFill>
                            <a:srgbClr val="000000"/>
                          </a:solidFill>
                          <a:effectLst/>
                          <a:latin typeface="+mn-lt"/>
                        </a:rPr>
                        <a:t>(IMO</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86799435"/>
                  </a:ext>
                </a:extLst>
              </a:tr>
              <a:tr h="208112">
                <a:tc>
                  <a:txBody>
                    <a:bodyPr/>
                    <a:lstStyle/>
                    <a:p>
                      <a:pPr algn="ctr" fontAlgn="ctr"/>
                      <a:r>
                        <a:rPr lang="es-AR" sz="1200" b="0" i="0" u="none" strike="noStrike" dirty="0">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ID_Cliente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4365769"/>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Fechayhora_atraque_buque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05613902"/>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fechayhora_conexión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2032757"/>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fechayhora_inicio_carga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29503836"/>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fechayhora_fin_carga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77544304"/>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fechayhora_desconexión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68186194"/>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fechayhora_desatraque_buque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293173"/>
                  </a:ext>
                </a:extLst>
              </a:tr>
            </a:tbl>
          </a:graphicData>
        </a:graphic>
      </p:graphicFrame>
    </p:spTree>
    <p:extLst>
      <p:ext uri="{BB962C8B-B14F-4D97-AF65-F5344CB8AC3E}">
        <p14:creationId xmlns:p14="http://schemas.microsoft.com/office/powerpoint/2010/main" val="473471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450358" y="1196752"/>
            <a:ext cx="5412028"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p>
          <a:p>
            <a:pPr marL="179388" indent="-179388" algn="just">
              <a:lnSpc>
                <a:spcPct val="150000"/>
              </a:lnSpc>
            </a:pPr>
            <a:r>
              <a:rPr lang="es-MX" sz="1200" kern="0" dirty="0" err="1" smtClean="0">
                <a:solidFill>
                  <a:schemeClr val="tx1"/>
                </a:solidFill>
              </a:rPr>
              <a:t>fechayhora_inicio_carga</a:t>
            </a:r>
            <a:r>
              <a:rPr lang="es-MX" sz="1200" kern="0" dirty="0">
                <a:solidFill>
                  <a:schemeClr val="tx1"/>
                </a:solidFill>
              </a:rPr>
              <a:t>: se refiere a la fecha y hora en que inicia el envío de crudo y producto a la embarcación</a:t>
            </a:r>
          </a:p>
          <a:p>
            <a:pPr marL="179388" indent="-179388" algn="just">
              <a:lnSpc>
                <a:spcPct val="150000"/>
              </a:lnSpc>
            </a:pPr>
            <a:r>
              <a:rPr lang="es-MX" sz="1200" kern="0" dirty="0" err="1" smtClean="0">
                <a:solidFill>
                  <a:schemeClr val="tx1"/>
                </a:solidFill>
              </a:rPr>
              <a:t>fechayhora_fin_carga</a:t>
            </a:r>
            <a:r>
              <a:rPr lang="es-MX" sz="1200" kern="0" dirty="0">
                <a:solidFill>
                  <a:schemeClr val="tx1"/>
                </a:solidFill>
              </a:rPr>
              <a:t>: se refiere a la fecha y hora en que finaliza el envío de crudo y producto a la embarcación</a:t>
            </a:r>
          </a:p>
          <a:p>
            <a:pPr marL="179388" indent="-179388" algn="just">
              <a:lnSpc>
                <a:spcPct val="150000"/>
              </a:lnSpc>
            </a:pPr>
            <a:r>
              <a:rPr lang="es-MX" sz="1200" kern="0" dirty="0" err="1">
                <a:solidFill>
                  <a:schemeClr val="tx1"/>
                </a:solidFill>
              </a:rPr>
              <a:t>f</a:t>
            </a:r>
            <a:r>
              <a:rPr lang="es-MX" sz="1200" kern="0" dirty="0" err="1" smtClean="0">
                <a:solidFill>
                  <a:schemeClr val="tx1"/>
                </a:solidFill>
              </a:rPr>
              <a:t>echayhora_desconexion</a:t>
            </a:r>
            <a:r>
              <a:rPr lang="es-MX" sz="1200" kern="0" dirty="0">
                <a:solidFill>
                  <a:schemeClr val="tx1"/>
                </a:solidFill>
              </a:rPr>
              <a:t>: se refiere a la fecha y hora en que son desconectados los brazos de carga del </a:t>
            </a:r>
            <a:r>
              <a:rPr lang="es-MX" sz="1200" kern="0" dirty="0" err="1">
                <a:solidFill>
                  <a:schemeClr val="tx1"/>
                </a:solidFill>
              </a:rPr>
              <a:t>manifold</a:t>
            </a:r>
            <a:r>
              <a:rPr lang="es-MX" sz="1200" kern="0" dirty="0">
                <a:solidFill>
                  <a:schemeClr val="tx1"/>
                </a:solidFill>
              </a:rPr>
              <a:t> del buque.</a:t>
            </a:r>
          </a:p>
          <a:p>
            <a:pPr marL="179388" indent="-179388" algn="just">
              <a:lnSpc>
                <a:spcPct val="150000"/>
              </a:lnSpc>
            </a:pPr>
            <a:r>
              <a:rPr lang="es-MX" sz="1200" kern="0" dirty="0" err="1" smtClean="0">
                <a:solidFill>
                  <a:schemeClr val="tx1"/>
                </a:solidFill>
              </a:rPr>
              <a:t>fechayhora_desatraque_buque</a:t>
            </a:r>
            <a:r>
              <a:rPr lang="es-MX" sz="1200" kern="0" dirty="0">
                <a:solidFill>
                  <a:schemeClr val="tx1"/>
                </a:solidFill>
              </a:rPr>
              <a:t>: se refiere a la fecha y hora en la que el buque sale desde el lugar (puesto de carga) en que se encontraba </a:t>
            </a:r>
            <a:r>
              <a:rPr lang="es-MX" sz="1200" kern="0" dirty="0" smtClean="0">
                <a:solidFill>
                  <a:schemeClr val="tx1"/>
                </a:solidFill>
              </a:rPr>
              <a:t>atracado.</a:t>
            </a:r>
          </a:p>
          <a:p>
            <a:pPr marL="0" indent="0" algn="just">
              <a:lnSpc>
                <a:spcPct val="150000"/>
              </a:lnSpc>
              <a:buFontTx/>
              <a:buNone/>
            </a:pPr>
            <a:r>
              <a:rPr lang="es-MX" sz="1200" u="sng" kern="0" dirty="0" smtClean="0">
                <a:solidFill>
                  <a:schemeClr val="tx1"/>
                </a:solidFill>
              </a:rPr>
              <a:t>Llave </a:t>
            </a:r>
            <a:r>
              <a:rPr lang="es-MX" sz="1200" u="sng" kern="0" dirty="0">
                <a:solidFill>
                  <a:schemeClr val="tx1"/>
                </a:solidFill>
              </a:rPr>
              <a:t>Primaria</a:t>
            </a:r>
            <a:r>
              <a:rPr lang="es-MX" sz="1200" kern="0" dirty="0">
                <a:solidFill>
                  <a:schemeClr val="tx1"/>
                </a:solidFill>
              </a:rPr>
              <a:t>: </a:t>
            </a:r>
            <a:r>
              <a:rPr lang="es-MX" sz="1200" kern="0" dirty="0" err="1">
                <a:solidFill>
                  <a:schemeClr val="tx1"/>
                </a:solidFill>
              </a:rPr>
              <a:t>ID_embarque</a:t>
            </a:r>
            <a:r>
              <a:rPr lang="es-MX" sz="1200" kern="0" dirty="0">
                <a:solidFill>
                  <a:schemeClr val="tx1"/>
                </a:solidFill>
              </a:rPr>
              <a:t>, referida al número de embarque del cargamento. </a:t>
            </a:r>
          </a:p>
          <a:p>
            <a:pPr marL="0" indent="0" algn="just">
              <a:lnSpc>
                <a:spcPct val="150000"/>
              </a:lnSpc>
              <a:buFontTx/>
              <a:buNone/>
            </a:pPr>
            <a:r>
              <a:rPr lang="es-MX" sz="1200" u="sng" kern="0" dirty="0">
                <a:solidFill>
                  <a:schemeClr val="tx1"/>
                </a:solidFill>
              </a:rPr>
              <a:t>Llaves secundarias: </a:t>
            </a:r>
          </a:p>
          <a:p>
            <a:pPr algn="just">
              <a:lnSpc>
                <a:spcPct val="150000"/>
              </a:lnSpc>
              <a:buFont typeface="Arial" panose="020B0604020202020204" pitchFamily="34" charset="0"/>
              <a:buChar char="→"/>
            </a:pPr>
            <a:r>
              <a:rPr lang="es-MX" sz="1200" kern="0" dirty="0" err="1">
                <a:solidFill>
                  <a:schemeClr val="tx1"/>
                </a:solidFill>
              </a:rPr>
              <a:t>ID_Buque</a:t>
            </a:r>
            <a:r>
              <a:rPr lang="es-MX" sz="1200" kern="0" dirty="0">
                <a:solidFill>
                  <a:schemeClr val="tx1"/>
                </a:solidFill>
              </a:rPr>
              <a:t>(IMO), relacionada con el ID de la tabla buque,</a:t>
            </a:r>
          </a:p>
          <a:p>
            <a:pPr algn="just">
              <a:lnSpc>
                <a:spcPct val="150000"/>
              </a:lnSpc>
              <a:buFont typeface="Arial" panose="020B0604020202020204" pitchFamily="34" charset="0"/>
              <a:buChar char="→"/>
            </a:pPr>
            <a:r>
              <a:rPr lang="es-MX" sz="1200" kern="0" dirty="0" err="1">
                <a:solidFill>
                  <a:schemeClr val="tx1"/>
                </a:solidFill>
              </a:rPr>
              <a:t>ID_cliente</a:t>
            </a:r>
            <a:r>
              <a:rPr lang="es-MX" sz="1200" kern="0" dirty="0">
                <a:solidFill>
                  <a:schemeClr val="tx1"/>
                </a:solidFill>
              </a:rPr>
              <a:t>, relacionada con el ID de la tabla </a:t>
            </a:r>
            <a:r>
              <a:rPr lang="es-MX" sz="1200" kern="0" dirty="0" smtClean="0">
                <a:solidFill>
                  <a:schemeClr val="tx1"/>
                </a:solidFill>
              </a:rPr>
              <a:t>cliente.</a:t>
            </a:r>
            <a:endParaRPr lang="es-MX" sz="1200" kern="0" dirty="0">
              <a:solidFill>
                <a:schemeClr val="tx1"/>
              </a:solidFill>
            </a:endParaRPr>
          </a:p>
          <a:p>
            <a:pPr marL="0" indent="0" algn="just">
              <a:lnSpc>
                <a:spcPct val="150000"/>
              </a:lnSpc>
              <a:buNone/>
            </a:pPr>
            <a:r>
              <a:rPr lang="es-MX" sz="1200" kern="0" dirty="0" smtClean="0">
                <a:solidFill>
                  <a:schemeClr val="tx1"/>
                </a:solidFill>
              </a:rPr>
              <a:t>.</a:t>
            </a:r>
            <a:endParaRPr lang="es-MX" sz="12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smtClean="0"/>
              <a:t>embarque: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354015" y="1981290"/>
            <a:ext cx="2993849" cy="13089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Referido al proceso en </a:t>
            </a:r>
            <a:r>
              <a:rPr lang="es-MX" sz="1400" kern="0" dirty="0">
                <a:solidFill>
                  <a:schemeClr val="tx1"/>
                </a:solidFill>
              </a:rPr>
              <a:t>el cual el crudo o producto se introduce en la embarcación para ser transportada de un lugar a otro</a:t>
            </a:r>
            <a:r>
              <a:rPr lang="es-MX" sz="1400" kern="0" dirty="0" smtClean="0">
                <a:solidFill>
                  <a:schemeClr val="tx1"/>
                </a:solidFill>
              </a:rPr>
              <a:t>.</a:t>
            </a:r>
            <a:endParaRPr lang="es-MX" sz="1400" kern="0" dirty="0">
              <a:solidFill>
                <a:schemeClr val="tx1"/>
              </a:solidFill>
            </a:endParaRP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08</a:t>
            </a:r>
            <a:endParaRPr lang="ko-KR" altLang="en-US" sz="2400" b="1" dirty="0">
              <a:solidFill>
                <a:schemeClr val="bg1"/>
              </a:solidFill>
              <a:cs typeface="Arial" pitchFamily="34" charset="0"/>
            </a:endParaRPr>
          </a:p>
        </p:txBody>
      </p:sp>
      <p:graphicFrame>
        <p:nvGraphicFramePr>
          <p:cNvPr id="3" name="Tabla 2"/>
          <p:cNvGraphicFramePr>
            <a:graphicFrameLocks noGrp="1"/>
          </p:cNvGraphicFramePr>
          <p:nvPr/>
        </p:nvGraphicFramePr>
        <p:xfrm>
          <a:off x="354015" y="3473419"/>
          <a:ext cx="2934398" cy="2502592"/>
        </p:xfrm>
        <a:graphic>
          <a:graphicData uri="http://schemas.openxmlformats.org/drawingml/2006/table">
            <a:tbl>
              <a:tblPr/>
              <a:tblGrid>
                <a:gridCol w="544284">
                  <a:extLst>
                    <a:ext uri="{9D8B030D-6E8A-4147-A177-3AD203B41FA5}">
                      <a16:colId xmlns:a16="http://schemas.microsoft.com/office/drawing/2014/main" val="1775374588"/>
                    </a:ext>
                  </a:extLst>
                </a:gridCol>
                <a:gridCol w="2390114">
                  <a:extLst>
                    <a:ext uri="{9D8B030D-6E8A-4147-A177-3AD203B41FA5}">
                      <a16:colId xmlns:a16="http://schemas.microsoft.com/office/drawing/2014/main" val="2690782410"/>
                    </a:ext>
                  </a:extLst>
                </a:gridCol>
              </a:tblGrid>
              <a:tr h="190769">
                <a:tc gridSpan="2">
                  <a:txBody>
                    <a:bodyPr/>
                    <a:lstStyle/>
                    <a:p>
                      <a:pPr algn="ctr" fontAlgn="ctr"/>
                      <a:r>
                        <a:rPr lang="es-AR" sz="1400" b="1" i="0" u="none" strike="noStrike" dirty="0">
                          <a:solidFill>
                            <a:srgbClr val="000000"/>
                          </a:solidFill>
                          <a:effectLst/>
                          <a:latin typeface="+mn-lt"/>
                        </a:rPr>
                        <a:t>embarque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765747502"/>
                  </a:ext>
                </a:extLst>
              </a:tr>
              <a:tr h="208112">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58017282"/>
                  </a:ext>
                </a:extLst>
              </a:tr>
              <a:tr h="208112">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numero_embarque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54390062"/>
                  </a:ext>
                </a:extLst>
              </a:tr>
              <a:tr h="208112">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Fecha_Ventana_carga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53572428"/>
                  </a:ext>
                </a:extLst>
              </a:tr>
              <a:tr h="208112">
                <a:tc>
                  <a:txBody>
                    <a:bodyPr/>
                    <a:lstStyle/>
                    <a:p>
                      <a:pPr algn="ctr" fontAlgn="ctr"/>
                      <a:r>
                        <a:rPr lang="es-AR" sz="1200" b="0" i="0" u="none" strike="noStrike" dirty="0">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ID_Buque</a:t>
                      </a:r>
                      <a:r>
                        <a:rPr lang="es-AR" sz="1200" b="0" i="0" u="none" strike="noStrike" dirty="0" smtClean="0">
                          <a:solidFill>
                            <a:srgbClr val="000000"/>
                          </a:solidFill>
                          <a:effectLst/>
                          <a:latin typeface="+mn-lt"/>
                        </a:rPr>
                        <a:t>(IMO</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86799435"/>
                  </a:ext>
                </a:extLst>
              </a:tr>
              <a:tr h="208112">
                <a:tc>
                  <a:txBody>
                    <a:bodyPr/>
                    <a:lstStyle/>
                    <a:p>
                      <a:pPr algn="ctr" fontAlgn="ctr"/>
                      <a:r>
                        <a:rPr lang="es-AR" sz="1200" b="0" i="0" u="none" strike="noStrike" dirty="0">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ID_Cliente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4365769"/>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Fechayhora_atraque_buque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05613902"/>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fechayhora_conexión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2032757"/>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fechayhora_inicio_carga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29503836"/>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fechayhora_fin_carga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77544304"/>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fechayhora_desconexión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68186194"/>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fechayhora_desatraque_buque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293173"/>
                  </a:ext>
                </a:extLst>
              </a:tr>
            </a:tbl>
          </a:graphicData>
        </a:graphic>
      </p:graphicFrame>
    </p:spTree>
    <p:extLst>
      <p:ext uri="{BB962C8B-B14F-4D97-AF65-F5344CB8AC3E}">
        <p14:creationId xmlns:p14="http://schemas.microsoft.com/office/powerpoint/2010/main" val="108550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815532" y="1124744"/>
            <a:ext cx="4921504" cy="45654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r>
              <a:rPr lang="es-MX" sz="1200" kern="0" dirty="0" smtClean="0">
                <a:solidFill>
                  <a:schemeClr val="tx1"/>
                </a:solidFill>
              </a:rPr>
              <a:t>:</a:t>
            </a:r>
          </a:p>
          <a:p>
            <a:pPr marL="0" indent="0" algn="just">
              <a:lnSpc>
                <a:spcPct val="150000"/>
              </a:lnSpc>
              <a:buFontTx/>
              <a:buNone/>
            </a:pPr>
            <a:endParaRPr lang="es-MX" sz="1200" kern="0" dirty="0">
              <a:solidFill>
                <a:schemeClr val="tx1"/>
              </a:solidFill>
            </a:endParaRPr>
          </a:p>
          <a:p>
            <a:pPr marL="179388" indent="-179388" algn="just">
              <a:lnSpc>
                <a:spcPct val="150000"/>
              </a:lnSpc>
            </a:pPr>
            <a:r>
              <a:rPr lang="es-MX" sz="1200" kern="0" dirty="0" err="1">
                <a:solidFill>
                  <a:schemeClr val="tx1"/>
                </a:solidFill>
              </a:rPr>
              <a:t>ID_embarque</a:t>
            </a:r>
            <a:r>
              <a:rPr lang="es-MX" sz="1200" kern="0" dirty="0">
                <a:solidFill>
                  <a:schemeClr val="tx1"/>
                </a:solidFill>
              </a:rPr>
              <a:t>, </a:t>
            </a:r>
            <a:r>
              <a:rPr lang="es-MX" sz="1200" kern="0" dirty="0" err="1" smtClean="0">
                <a:solidFill>
                  <a:schemeClr val="tx1"/>
                </a:solidFill>
              </a:rPr>
              <a:t>ID_producto</a:t>
            </a:r>
            <a:r>
              <a:rPr lang="es-MX" sz="1200" kern="0" dirty="0">
                <a:solidFill>
                  <a:schemeClr val="tx1"/>
                </a:solidFill>
              </a:rPr>
              <a:t>, </a:t>
            </a:r>
            <a:r>
              <a:rPr lang="es-MX" sz="1200" kern="0" dirty="0" err="1" smtClean="0">
                <a:solidFill>
                  <a:schemeClr val="tx1"/>
                </a:solidFill>
              </a:rPr>
              <a:t>ID_empresa_proveedor</a:t>
            </a:r>
            <a:r>
              <a:rPr lang="es-MX" sz="1200" kern="0" dirty="0">
                <a:solidFill>
                  <a:schemeClr val="tx1"/>
                </a:solidFill>
              </a:rPr>
              <a:t> </a:t>
            </a:r>
            <a:r>
              <a:rPr lang="es-MX" sz="1200" kern="0" dirty="0" smtClean="0">
                <a:solidFill>
                  <a:schemeClr val="tx1"/>
                </a:solidFill>
              </a:rPr>
              <a:t>e </a:t>
            </a:r>
            <a:r>
              <a:rPr lang="es-AR" sz="1200" dirty="0" err="1" smtClean="0">
                <a:solidFill>
                  <a:srgbClr val="000000"/>
                </a:solidFill>
              </a:rPr>
              <a:t>ID_puerto_carga</a:t>
            </a:r>
            <a:r>
              <a:rPr lang="es-AR" sz="1200" dirty="0" smtClean="0">
                <a:solidFill>
                  <a:srgbClr val="000000"/>
                </a:solidFill>
              </a:rPr>
              <a:t>: </a:t>
            </a:r>
            <a:r>
              <a:rPr lang="es-MX" sz="1200" kern="0" dirty="0">
                <a:solidFill>
                  <a:schemeClr val="tx1"/>
                </a:solidFill>
              </a:rPr>
              <a:t>son códigos irrepetibles </a:t>
            </a:r>
            <a:r>
              <a:rPr lang="es-MX" sz="1200" kern="0" dirty="0" smtClean="0">
                <a:solidFill>
                  <a:schemeClr val="tx1"/>
                </a:solidFill>
              </a:rPr>
              <a:t>asignados al embarque, producto, proveedor y puerto de carga respectivamente.</a:t>
            </a:r>
          </a:p>
          <a:p>
            <a:pPr marL="179388" indent="-179388" algn="just">
              <a:lnSpc>
                <a:spcPct val="150000"/>
              </a:lnSpc>
            </a:pPr>
            <a:r>
              <a:rPr lang="es-AR" sz="1200" kern="0" dirty="0">
                <a:solidFill>
                  <a:schemeClr val="tx1"/>
                </a:solidFill>
              </a:rPr>
              <a:t> </a:t>
            </a:r>
            <a:r>
              <a:rPr lang="es-MX" sz="1200" kern="0" dirty="0" err="1" smtClean="0">
                <a:solidFill>
                  <a:schemeClr val="tx1"/>
                </a:solidFill>
              </a:rPr>
              <a:t>parcela_numero</a:t>
            </a:r>
            <a:r>
              <a:rPr lang="es-MX" sz="1200" kern="0" dirty="0" smtClean="0">
                <a:solidFill>
                  <a:schemeClr val="tx1"/>
                </a:solidFill>
              </a:rPr>
              <a:t>: </a:t>
            </a:r>
            <a:r>
              <a:rPr lang="es-MX" sz="1200" kern="0" dirty="0">
                <a:solidFill>
                  <a:schemeClr val="tx1"/>
                </a:solidFill>
              </a:rPr>
              <a:t>se refiere </a:t>
            </a:r>
            <a:r>
              <a:rPr lang="es-MX" sz="1200" kern="0" dirty="0" smtClean="0">
                <a:solidFill>
                  <a:schemeClr val="tx1"/>
                </a:solidFill>
              </a:rPr>
              <a:t>a las parcelas en que es dividida la carga de acuerdo al tipo de producto y volúmenes a embarcar.</a:t>
            </a:r>
            <a:endParaRPr lang="es-MX" sz="1200" kern="0" dirty="0">
              <a:solidFill>
                <a:schemeClr val="tx1"/>
              </a:solidFill>
            </a:endParaRPr>
          </a:p>
          <a:p>
            <a:pPr marL="179388" indent="-179388" algn="just">
              <a:lnSpc>
                <a:spcPct val="150000"/>
              </a:lnSpc>
            </a:pPr>
            <a:r>
              <a:rPr lang="es-MX" sz="1200" kern="0" dirty="0" err="1" smtClean="0">
                <a:solidFill>
                  <a:schemeClr val="tx1"/>
                </a:solidFill>
              </a:rPr>
              <a:t>volumen_inicio_carga</a:t>
            </a:r>
            <a:r>
              <a:rPr lang="es-MX" sz="1200" kern="0" dirty="0">
                <a:solidFill>
                  <a:schemeClr val="tx1"/>
                </a:solidFill>
              </a:rPr>
              <a:t>: se refiere al volumen almacenado en los tanques del buque al inicio de la carga, normalmente los tanques del buque al inicio están vacíos, en caso contrario el volumen inicial de carga es restado del volumen final para conocer el volumen real de la carga</a:t>
            </a:r>
            <a:r>
              <a:rPr lang="es-MX" sz="1200" kern="0" dirty="0" smtClean="0">
                <a:solidFill>
                  <a:schemeClr val="tx1"/>
                </a:solidFill>
              </a:rPr>
              <a:t>.</a:t>
            </a:r>
          </a:p>
          <a:p>
            <a:pPr marL="179388" indent="-179388" algn="just">
              <a:lnSpc>
                <a:spcPct val="150000"/>
              </a:lnSpc>
            </a:pPr>
            <a:r>
              <a:rPr lang="es-MX" sz="1200" kern="0" dirty="0" err="1" smtClean="0">
                <a:solidFill>
                  <a:schemeClr val="tx1"/>
                </a:solidFill>
              </a:rPr>
              <a:t>volumen_fin_carga</a:t>
            </a:r>
            <a:r>
              <a:rPr lang="es-MX" sz="1200" kern="0" dirty="0">
                <a:solidFill>
                  <a:schemeClr val="tx1"/>
                </a:solidFill>
              </a:rPr>
              <a:t>: se refiere al volumen que fue enviado y recibido en los tanques del buque posterior a la culminación del proceso de carga</a:t>
            </a:r>
            <a:r>
              <a:rPr lang="es-MX" sz="1200" kern="0" dirty="0" smtClean="0">
                <a:solidFill>
                  <a:schemeClr val="tx1"/>
                </a:solidFill>
              </a:rPr>
              <a:t>.</a:t>
            </a: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detalle_embarque</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323528" y="2050395"/>
            <a:ext cx="3168352" cy="17357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smtClean="0">
                <a:solidFill>
                  <a:schemeClr val="tx1"/>
                </a:solidFill>
              </a:rPr>
              <a:t>Referido a los detalles del proceso de embarque del crudo </a:t>
            </a:r>
            <a:r>
              <a:rPr lang="es-MX" sz="1200" kern="0" dirty="0">
                <a:solidFill>
                  <a:schemeClr val="tx1"/>
                </a:solidFill>
              </a:rPr>
              <a:t>o </a:t>
            </a:r>
            <a:r>
              <a:rPr lang="es-MX" sz="1200" kern="0" dirty="0" smtClean="0">
                <a:solidFill>
                  <a:schemeClr val="tx1"/>
                </a:solidFill>
              </a:rPr>
              <a:t>producto, esto es: producto o productos a embarcar, volúmenes, proveedor, puerto de carga, parcelas en que será distribuido el cargamento de acuerdo al producto que será cargado.</a:t>
            </a:r>
            <a:endParaRPr lang="es-MX" sz="1200" kern="0" dirty="0">
              <a:solidFill>
                <a:schemeClr val="tx1"/>
              </a:solidFill>
            </a:endParaRP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09</a:t>
            </a:r>
            <a:endParaRPr lang="ko-KR" altLang="en-US" sz="2400" b="1" dirty="0">
              <a:solidFill>
                <a:schemeClr val="bg1"/>
              </a:solidFill>
              <a:cs typeface="Arial"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1515034871"/>
              </p:ext>
            </p:extLst>
          </p:nvPr>
        </p:nvGraphicFramePr>
        <p:xfrm>
          <a:off x="719572" y="4149080"/>
          <a:ext cx="2556284" cy="1874533"/>
        </p:xfrm>
        <a:graphic>
          <a:graphicData uri="http://schemas.openxmlformats.org/drawingml/2006/table">
            <a:tbl>
              <a:tblPr/>
              <a:tblGrid>
                <a:gridCol w="580973">
                  <a:extLst>
                    <a:ext uri="{9D8B030D-6E8A-4147-A177-3AD203B41FA5}">
                      <a16:colId xmlns:a16="http://schemas.microsoft.com/office/drawing/2014/main" val="4135386377"/>
                    </a:ext>
                  </a:extLst>
                </a:gridCol>
                <a:gridCol w="1975311">
                  <a:extLst>
                    <a:ext uri="{9D8B030D-6E8A-4147-A177-3AD203B41FA5}">
                      <a16:colId xmlns:a16="http://schemas.microsoft.com/office/drawing/2014/main" val="2846680323"/>
                    </a:ext>
                  </a:extLst>
                </a:gridCol>
              </a:tblGrid>
              <a:tr h="220285">
                <a:tc gridSpan="2">
                  <a:txBody>
                    <a:bodyPr/>
                    <a:lstStyle/>
                    <a:p>
                      <a:pPr algn="ctr" fontAlgn="b"/>
                      <a:r>
                        <a:rPr lang="es-AR" sz="1400" b="1" i="0" u="none" strike="noStrike" dirty="0" err="1">
                          <a:solidFill>
                            <a:srgbClr val="000000"/>
                          </a:solidFill>
                          <a:effectLst/>
                          <a:latin typeface="+mn-lt"/>
                        </a:rPr>
                        <a:t>detalle_embarque</a:t>
                      </a:r>
                      <a:endParaRPr lang="es-AR" sz="1400" b="1"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579967791"/>
                  </a:ext>
                </a:extLst>
              </a:tr>
              <a:tr h="20678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ID_detalle</a:t>
                      </a:r>
                      <a:r>
                        <a:rPr lang="es-AR" sz="1200" b="0" i="0" u="none" strike="noStrike" dirty="0" smtClean="0">
                          <a:solidFill>
                            <a:srgbClr val="000000"/>
                          </a:solidFill>
                          <a:effectLst/>
                          <a:latin typeface="+mn-lt"/>
                        </a:rPr>
                        <a:t> </a:t>
                      </a:r>
                      <a:r>
                        <a:rPr lang="es-AR" sz="1200" b="0" i="0" u="none" strike="noStrike" dirty="0">
                          <a:solidFill>
                            <a:srgbClr val="000000"/>
                          </a:solidFill>
                          <a:effectLst/>
                          <a:latin typeface="+mn-lt"/>
                        </a:rPr>
                        <a:t>embarque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9018719"/>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68598016"/>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parcela_numero</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4758470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73506119"/>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volumen_inicio_carga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49908122"/>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volumen_fin_carga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9419610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327415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085926"/>
                  </a:ext>
                </a:extLst>
              </a:tr>
            </a:tbl>
          </a:graphicData>
        </a:graphic>
      </p:graphicFrame>
    </p:spTree>
    <p:extLst>
      <p:ext uri="{BB962C8B-B14F-4D97-AF65-F5344CB8AC3E}">
        <p14:creationId xmlns:p14="http://schemas.microsoft.com/office/powerpoint/2010/main" val="4016037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95936" y="1397968"/>
            <a:ext cx="4618122" cy="29731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u="sng" kern="0" dirty="0" smtClean="0">
                <a:solidFill>
                  <a:schemeClr val="tx1"/>
                </a:solidFill>
              </a:rPr>
              <a:t>Llave </a:t>
            </a:r>
            <a:r>
              <a:rPr lang="es-MX" sz="1200" u="sng" kern="0" dirty="0">
                <a:solidFill>
                  <a:schemeClr val="tx1"/>
                </a:solidFill>
              </a:rPr>
              <a:t>Primaria</a:t>
            </a:r>
            <a:r>
              <a:rPr lang="es-MX" sz="1200" kern="0" dirty="0">
                <a:solidFill>
                  <a:schemeClr val="tx1"/>
                </a:solidFill>
              </a:rPr>
              <a:t>: </a:t>
            </a:r>
            <a:r>
              <a:rPr lang="es-MX" sz="1200" kern="0" dirty="0" err="1" smtClean="0">
                <a:solidFill>
                  <a:schemeClr val="tx1"/>
                </a:solidFill>
              </a:rPr>
              <a:t>ID_detalle_embarque</a:t>
            </a:r>
            <a:r>
              <a:rPr lang="es-MX" sz="1200" kern="0" dirty="0">
                <a:solidFill>
                  <a:schemeClr val="tx1"/>
                </a:solidFill>
              </a:rPr>
              <a:t>, referida al número </a:t>
            </a:r>
            <a:r>
              <a:rPr lang="es-MX" sz="1200" kern="0" dirty="0" smtClean="0">
                <a:solidFill>
                  <a:schemeClr val="tx1"/>
                </a:solidFill>
              </a:rPr>
              <a:t>de </a:t>
            </a:r>
            <a:r>
              <a:rPr lang="es-MX" sz="1200" kern="0" dirty="0" err="1" smtClean="0">
                <a:solidFill>
                  <a:schemeClr val="tx1"/>
                </a:solidFill>
              </a:rPr>
              <a:t>detalle_embarque</a:t>
            </a:r>
            <a:r>
              <a:rPr lang="es-MX" sz="1200" kern="0" dirty="0" smtClean="0">
                <a:solidFill>
                  <a:schemeClr val="tx1"/>
                </a:solidFill>
              </a:rPr>
              <a:t> </a:t>
            </a:r>
            <a:r>
              <a:rPr lang="es-MX" sz="1200" kern="0" dirty="0">
                <a:solidFill>
                  <a:schemeClr val="tx1"/>
                </a:solidFill>
              </a:rPr>
              <a:t>del cargamento. </a:t>
            </a:r>
            <a:endParaRPr lang="es-MX" sz="1200" kern="0" dirty="0" smtClean="0">
              <a:solidFill>
                <a:schemeClr val="tx1"/>
              </a:solidFill>
            </a:endParaRPr>
          </a:p>
          <a:p>
            <a:pPr marL="0" indent="0" algn="just">
              <a:lnSpc>
                <a:spcPct val="150000"/>
              </a:lnSpc>
              <a:buFontTx/>
              <a:buNone/>
            </a:pPr>
            <a:endParaRPr lang="es-MX" sz="1200" kern="0" dirty="0">
              <a:solidFill>
                <a:schemeClr val="tx1"/>
              </a:solidFill>
            </a:endParaRPr>
          </a:p>
          <a:p>
            <a:pPr marL="0" indent="0" algn="just">
              <a:lnSpc>
                <a:spcPct val="150000"/>
              </a:lnSpc>
              <a:buFontTx/>
              <a:buNone/>
            </a:pPr>
            <a:r>
              <a:rPr lang="es-MX" sz="1200" u="sng" kern="0" dirty="0">
                <a:solidFill>
                  <a:schemeClr val="tx1"/>
                </a:solidFill>
              </a:rPr>
              <a:t>Llaves secundarias: </a:t>
            </a:r>
          </a:p>
          <a:p>
            <a:pPr algn="just">
              <a:lnSpc>
                <a:spcPct val="150000"/>
              </a:lnSpc>
              <a:buFont typeface="Arial" panose="020B0604020202020204" pitchFamily="34" charset="0"/>
              <a:buChar char="→"/>
            </a:pPr>
            <a:r>
              <a:rPr lang="es-MX" sz="1200" kern="0" dirty="0" err="1" smtClean="0">
                <a:solidFill>
                  <a:schemeClr val="tx1"/>
                </a:solidFill>
              </a:rPr>
              <a:t>ID_embarque</a:t>
            </a:r>
            <a:r>
              <a:rPr lang="es-MX" sz="1200" kern="0" dirty="0" smtClean="0">
                <a:solidFill>
                  <a:schemeClr val="tx1"/>
                </a:solidFill>
              </a:rPr>
              <a:t>, </a:t>
            </a:r>
            <a:r>
              <a:rPr lang="es-MX" sz="1200" kern="0" dirty="0">
                <a:solidFill>
                  <a:schemeClr val="tx1"/>
                </a:solidFill>
              </a:rPr>
              <a:t>relacionada con el ID de la tabla </a:t>
            </a:r>
            <a:r>
              <a:rPr lang="es-MX" sz="1200" kern="0" dirty="0" smtClean="0">
                <a:solidFill>
                  <a:schemeClr val="tx1"/>
                </a:solidFill>
              </a:rPr>
              <a:t>embarque,</a:t>
            </a:r>
            <a:endParaRPr lang="es-MX" sz="1200" kern="0" dirty="0">
              <a:solidFill>
                <a:schemeClr val="tx1"/>
              </a:solidFill>
            </a:endParaRPr>
          </a:p>
          <a:p>
            <a:pPr algn="just">
              <a:lnSpc>
                <a:spcPct val="150000"/>
              </a:lnSpc>
              <a:buFont typeface="Arial" panose="020B0604020202020204" pitchFamily="34" charset="0"/>
              <a:buChar char="→"/>
            </a:pPr>
            <a:r>
              <a:rPr lang="es-MX" sz="1200" kern="0" dirty="0" err="1" smtClean="0">
                <a:solidFill>
                  <a:schemeClr val="tx1"/>
                </a:solidFill>
              </a:rPr>
              <a:t>ID_producto</a:t>
            </a:r>
            <a:r>
              <a:rPr lang="es-MX" sz="1200" kern="0" dirty="0" smtClean="0">
                <a:solidFill>
                  <a:schemeClr val="tx1"/>
                </a:solidFill>
              </a:rPr>
              <a:t>, </a:t>
            </a:r>
            <a:r>
              <a:rPr lang="es-MX" sz="1200" kern="0" dirty="0">
                <a:solidFill>
                  <a:schemeClr val="tx1"/>
                </a:solidFill>
              </a:rPr>
              <a:t>relacionada con el ID de la tabla </a:t>
            </a:r>
            <a:r>
              <a:rPr lang="es-MX" sz="1200" kern="0" dirty="0" smtClean="0">
                <a:solidFill>
                  <a:schemeClr val="tx1"/>
                </a:solidFill>
              </a:rPr>
              <a:t>producto,</a:t>
            </a:r>
          </a:p>
          <a:p>
            <a:pPr algn="just">
              <a:lnSpc>
                <a:spcPct val="150000"/>
              </a:lnSpc>
              <a:buFont typeface="Arial" panose="020B0604020202020204" pitchFamily="34" charset="0"/>
              <a:buChar char="→"/>
            </a:pPr>
            <a:r>
              <a:rPr lang="es-MX" sz="1200" kern="0" dirty="0" err="1" smtClean="0">
                <a:solidFill>
                  <a:schemeClr val="tx1"/>
                </a:solidFill>
              </a:rPr>
              <a:t>ID_empresa_proveedor</a:t>
            </a:r>
            <a:r>
              <a:rPr lang="es-MX" sz="1200" kern="0" dirty="0" smtClean="0">
                <a:solidFill>
                  <a:schemeClr val="tx1"/>
                </a:solidFill>
              </a:rPr>
              <a:t>, relacionada con el ID de la tabla proveedor,</a:t>
            </a:r>
          </a:p>
          <a:p>
            <a:pPr algn="just">
              <a:lnSpc>
                <a:spcPct val="150000"/>
              </a:lnSpc>
              <a:buFont typeface="Arial" panose="020B0604020202020204" pitchFamily="34" charset="0"/>
              <a:buChar char="→"/>
            </a:pPr>
            <a:r>
              <a:rPr lang="es-AR" sz="1200" dirty="0" err="1" smtClean="0">
                <a:solidFill>
                  <a:srgbClr val="000000"/>
                </a:solidFill>
              </a:rPr>
              <a:t>ID_puerto_carga</a:t>
            </a:r>
            <a:r>
              <a:rPr lang="es-AR" sz="1200" dirty="0" smtClean="0">
                <a:solidFill>
                  <a:srgbClr val="000000"/>
                </a:solidFill>
              </a:rPr>
              <a:t>,</a:t>
            </a:r>
            <a:r>
              <a:rPr lang="es-MX" sz="1200" kern="0" dirty="0" smtClean="0">
                <a:solidFill>
                  <a:schemeClr val="tx1"/>
                </a:solidFill>
              </a:rPr>
              <a:t> </a:t>
            </a:r>
            <a:r>
              <a:rPr lang="es-MX" sz="1200" kern="0" dirty="0">
                <a:solidFill>
                  <a:schemeClr val="tx1"/>
                </a:solidFill>
              </a:rPr>
              <a:t>relacionada con el ID de la tabla </a:t>
            </a:r>
            <a:r>
              <a:rPr lang="es-MX" sz="1200" kern="0" dirty="0" smtClean="0">
                <a:solidFill>
                  <a:schemeClr val="tx1"/>
                </a:solidFill>
              </a:rPr>
              <a:t>puertos.</a:t>
            </a:r>
            <a:endParaRPr lang="es-MX" sz="1200" kern="0" dirty="0">
              <a:solidFill>
                <a:schemeClr val="tx1"/>
              </a:solidFill>
            </a:endParaRPr>
          </a:p>
          <a:p>
            <a:pPr algn="just">
              <a:lnSpc>
                <a:spcPct val="150000"/>
              </a:lnSpc>
              <a:buFont typeface="Arial" panose="020B0604020202020204" pitchFamily="34" charset="0"/>
              <a:buChar char="→"/>
            </a:pPr>
            <a:endParaRPr lang="es-MX" sz="1200" kern="0" dirty="0">
              <a:solidFill>
                <a:schemeClr val="tx1"/>
              </a:solidFill>
            </a:endParaRPr>
          </a:p>
          <a:p>
            <a:pPr marL="0" indent="0" algn="just">
              <a:lnSpc>
                <a:spcPct val="150000"/>
              </a:lnSpc>
              <a:buNone/>
            </a:pPr>
            <a:r>
              <a:rPr lang="es-MX" sz="1200" kern="0" dirty="0" smtClean="0">
                <a:solidFill>
                  <a:schemeClr val="tx1"/>
                </a:solidFill>
              </a:rPr>
              <a:t>.</a:t>
            </a:r>
            <a:endParaRPr lang="es-MX" sz="12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detalle_embarque</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323528" y="2050395"/>
            <a:ext cx="3168352" cy="17357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smtClean="0">
                <a:solidFill>
                  <a:schemeClr val="tx1"/>
                </a:solidFill>
              </a:rPr>
              <a:t>Referido a los detalles del proceso de embarque del crudo </a:t>
            </a:r>
            <a:r>
              <a:rPr lang="es-MX" sz="1200" kern="0" dirty="0">
                <a:solidFill>
                  <a:schemeClr val="tx1"/>
                </a:solidFill>
              </a:rPr>
              <a:t>o </a:t>
            </a:r>
            <a:r>
              <a:rPr lang="es-MX" sz="1200" kern="0" dirty="0" smtClean="0">
                <a:solidFill>
                  <a:schemeClr val="tx1"/>
                </a:solidFill>
              </a:rPr>
              <a:t>producto, esto es: producto o productos a embarcar, volúmenes, proveedor, puerto de carga, parcelas en que será distribuido el cargamento de acuerdo al producto que será cargado.</a:t>
            </a:r>
            <a:endParaRPr lang="es-MX" sz="1200" kern="0" dirty="0">
              <a:solidFill>
                <a:schemeClr val="tx1"/>
              </a:solidFill>
            </a:endParaRP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09</a:t>
            </a:r>
            <a:endParaRPr lang="ko-KR" altLang="en-US" sz="2400" b="1" dirty="0">
              <a:solidFill>
                <a:schemeClr val="bg1"/>
              </a:solidFill>
              <a:cs typeface="Arial"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822549690"/>
              </p:ext>
            </p:extLst>
          </p:nvPr>
        </p:nvGraphicFramePr>
        <p:xfrm>
          <a:off x="719572" y="4149080"/>
          <a:ext cx="2556284" cy="1874533"/>
        </p:xfrm>
        <a:graphic>
          <a:graphicData uri="http://schemas.openxmlformats.org/drawingml/2006/table">
            <a:tbl>
              <a:tblPr/>
              <a:tblGrid>
                <a:gridCol w="540060">
                  <a:extLst>
                    <a:ext uri="{9D8B030D-6E8A-4147-A177-3AD203B41FA5}">
                      <a16:colId xmlns:a16="http://schemas.microsoft.com/office/drawing/2014/main" val="4135386377"/>
                    </a:ext>
                  </a:extLst>
                </a:gridCol>
                <a:gridCol w="2016224">
                  <a:extLst>
                    <a:ext uri="{9D8B030D-6E8A-4147-A177-3AD203B41FA5}">
                      <a16:colId xmlns:a16="http://schemas.microsoft.com/office/drawing/2014/main" val="2846680323"/>
                    </a:ext>
                  </a:extLst>
                </a:gridCol>
              </a:tblGrid>
              <a:tr h="220285">
                <a:tc gridSpan="2">
                  <a:txBody>
                    <a:bodyPr/>
                    <a:lstStyle/>
                    <a:p>
                      <a:pPr algn="ctr" fontAlgn="b"/>
                      <a:r>
                        <a:rPr lang="es-AR" sz="1400" b="1" i="0" u="none" strike="noStrike" dirty="0" err="1">
                          <a:solidFill>
                            <a:srgbClr val="000000"/>
                          </a:solidFill>
                          <a:effectLst/>
                          <a:latin typeface="+mn-lt"/>
                        </a:rPr>
                        <a:t>detalle_embarque</a:t>
                      </a:r>
                      <a:endParaRPr lang="es-AR" sz="1400" b="1"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579967791"/>
                  </a:ext>
                </a:extLst>
              </a:tr>
              <a:tr h="20678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ID_detalle</a:t>
                      </a:r>
                      <a:r>
                        <a:rPr lang="es-AR" sz="1200" b="0" i="0" u="none" strike="noStrike" dirty="0" smtClean="0">
                          <a:solidFill>
                            <a:srgbClr val="000000"/>
                          </a:solidFill>
                          <a:effectLst/>
                          <a:latin typeface="+mn-lt"/>
                        </a:rPr>
                        <a:t> </a:t>
                      </a:r>
                      <a:r>
                        <a:rPr lang="es-AR" sz="1200" b="0" i="0" u="none" strike="noStrike" dirty="0">
                          <a:solidFill>
                            <a:srgbClr val="000000"/>
                          </a:solidFill>
                          <a:effectLst/>
                          <a:latin typeface="+mn-lt"/>
                        </a:rPr>
                        <a:t>embarque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9018719"/>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68598016"/>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parcela_numero</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4758470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73506119"/>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volumen_inicio_carga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49908122"/>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volumen_fin_carga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9419610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327415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085926"/>
                  </a:ext>
                </a:extLst>
              </a:tr>
            </a:tbl>
          </a:graphicData>
        </a:graphic>
      </p:graphicFrame>
    </p:spTree>
    <p:extLst>
      <p:ext uri="{BB962C8B-B14F-4D97-AF65-F5344CB8AC3E}">
        <p14:creationId xmlns:p14="http://schemas.microsoft.com/office/powerpoint/2010/main" val="2678621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95936" y="1052736"/>
            <a:ext cx="4835964" cy="47525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smtClean="0">
                <a:solidFill>
                  <a:schemeClr val="tx1"/>
                </a:solidFill>
              </a:rPr>
              <a:t>Nombre </a:t>
            </a:r>
            <a:r>
              <a:rPr lang="es-MX" sz="1400" kern="0" dirty="0">
                <a:solidFill>
                  <a:schemeClr val="tx1"/>
                </a:solidFill>
              </a:rPr>
              <a:t>del puerto carga: nombre del lugar o instalación de donde se despacho el crudo o producto hacia la embarcación nominada por el cliente. </a:t>
            </a:r>
          </a:p>
          <a:p>
            <a:pPr algn="just">
              <a:lnSpc>
                <a:spcPct val="150000"/>
              </a:lnSpc>
            </a:pPr>
            <a:r>
              <a:rPr lang="es-MX" sz="1400" kern="0" dirty="0" err="1" smtClean="0">
                <a:solidFill>
                  <a:schemeClr val="tx1"/>
                </a:solidFill>
              </a:rPr>
              <a:t>Ubicacion_puerto_carga</a:t>
            </a:r>
            <a:r>
              <a:rPr lang="es-MX" sz="1400" kern="0" dirty="0">
                <a:solidFill>
                  <a:schemeClr val="tx1"/>
                </a:solidFill>
              </a:rPr>
              <a:t>: coordenadas de ubicación del puerto de carga.</a:t>
            </a:r>
          </a:p>
          <a:p>
            <a:pPr algn="just">
              <a:lnSpc>
                <a:spcPct val="150000"/>
              </a:lnSpc>
            </a:pPr>
            <a:r>
              <a:rPr lang="es-MX" sz="1400" kern="0" dirty="0" err="1" smtClean="0">
                <a:solidFill>
                  <a:schemeClr val="tx1"/>
                </a:solidFill>
              </a:rPr>
              <a:t>puesto_carga</a:t>
            </a:r>
            <a:r>
              <a:rPr lang="es-MX" sz="1400" kern="0" dirty="0">
                <a:solidFill>
                  <a:schemeClr val="tx1"/>
                </a:solidFill>
              </a:rPr>
              <a:t>: se refiero a los puestos que conformar el puerto de carga, los cuales se encuentran dispuestos para recibir la embarcación e inmovilizarla para que pueda recibir el embarque de crudo o producto de manera segura y confiable</a:t>
            </a:r>
            <a:r>
              <a:rPr lang="es-MX" sz="1400" kern="0" dirty="0" smtClean="0">
                <a:solidFill>
                  <a:schemeClr val="tx1"/>
                </a:solidFill>
              </a:rPr>
              <a:t>.</a:t>
            </a:r>
          </a:p>
          <a:p>
            <a:pPr marL="0" indent="0" algn="just">
              <a:lnSpc>
                <a:spcPct val="150000"/>
              </a:lnSpc>
              <a:buNone/>
            </a:pPr>
            <a:endParaRPr lang="es-MX" sz="1400" kern="0" dirty="0">
              <a:solidFill>
                <a:schemeClr val="tx1"/>
              </a:solidFill>
            </a:endParaRPr>
          </a:p>
          <a:p>
            <a:pPr marL="0" indent="0" algn="just">
              <a:lnSpc>
                <a:spcPct val="150000"/>
              </a:lnSpc>
              <a:buFontTx/>
              <a:buNone/>
            </a:pPr>
            <a:r>
              <a:rPr lang="es-MX" sz="1400" kern="0" dirty="0">
                <a:solidFill>
                  <a:schemeClr val="tx1"/>
                </a:solidFill>
              </a:rPr>
              <a:t>Llave Primaria: </a:t>
            </a:r>
            <a:r>
              <a:rPr lang="es-MX" sz="1400" kern="0" dirty="0" err="1">
                <a:solidFill>
                  <a:schemeClr val="tx1"/>
                </a:solidFill>
              </a:rPr>
              <a:t>ID_puerto</a:t>
            </a:r>
            <a:r>
              <a:rPr lang="es-MX" sz="1400" kern="0" dirty="0">
                <a:solidFill>
                  <a:schemeClr val="tx1"/>
                </a:solidFill>
              </a:rPr>
              <a:t> de carga, referida al código del puerto de carga</a:t>
            </a:r>
          </a:p>
          <a:p>
            <a:pPr marL="0" indent="0" algn="just">
              <a:lnSpc>
                <a:spcPct val="150000"/>
              </a:lnSpc>
              <a:buNone/>
            </a:pPr>
            <a:endParaRPr lang="es-MX" sz="1400" kern="0" dirty="0" smtClean="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AR" sz="1600" b="1" dirty="0" smtClean="0">
                <a:solidFill>
                  <a:srgbClr val="000000"/>
                </a:solidFill>
              </a:rPr>
              <a:t>Puertos</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 </a:t>
            </a:r>
            <a:r>
              <a:rPr lang="es-MX" sz="1400" kern="0" dirty="0" smtClean="0">
                <a:solidFill>
                  <a:schemeClr val="tx1"/>
                </a:solidFill>
              </a:rPr>
              <a:t>Lugar </a:t>
            </a:r>
            <a:r>
              <a:rPr lang="es-MX" sz="1400" kern="0" dirty="0">
                <a:solidFill>
                  <a:schemeClr val="tx1"/>
                </a:solidFill>
              </a:rPr>
              <a:t>donde es despacho el crudo o producto hacia la embarcación nominada por el cliente</a:t>
            </a: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10</a:t>
            </a:r>
            <a:endParaRPr lang="ko-KR" altLang="en-US" sz="2400" b="1" dirty="0">
              <a:solidFill>
                <a:schemeClr val="bg1"/>
              </a:solidFill>
              <a:cs typeface="Arial"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4060197614"/>
              </p:ext>
            </p:extLst>
          </p:nvPr>
        </p:nvGraphicFramePr>
        <p:xfrm>
          <a:off x="647564" y="3789040"/>
          <a:ext cx="2893058" cy="1142603"/>
        </p:xfrm>
        <a:graphic>
          <a:graphicData uri="http://schemas.openxmlformats.org/drawingml/2006/table">
            <a:tbl>
              <a:tblPr/>
              <a:tblGrid>
                <a:gridCol w="1004702">
                  <a:extLst>
                    <a:ext uri="{9D8B030D-6E8A-4147-A177-3AD203B41FA5}">
                      <a16:colId xmlns:a16="http://schemas.microsoft.com/office/drawing/2014/main" val="4221397731"/>
                    </a:ext>
                  </a:extLst>
                </a:gridCol>
                <a:gridCol w="1888356">
                  <a:extLst>
                    <a:ext uri="{9D8B030D-6E8A-4147-A177-3AD203B41FA5}">
                      <a16:colId xmlns:a16="http://schemas.microsoft.com/office/drawing/2014/main" val="3454535765"/>
                    </a:ext>
                  </a:extLst>
                </a:gridCol>
              </a:tblGrid>
              <a:tr h="258007">
                <a:tc gridSpan="2">
                  <a:txBody>
                    <a:bodyPr/>
                    <a:lstStyle/>
                    <a:p>
                      <a:pPr algn="ctr" fontAlgn="b"/>
                      <a:r>
                        <a:rPr lang="es-AR" sz="1400" b="1" i="0" u="none" strike="noStrike" dirty="0">
                          <a:solidFill>
                            <a:srgbClr val="000000"/>
                          </a:solidFill>
                          <a:effectLst/>
                          <a:latin typeface="+mn-lt"/>
                        </a:rPr>
                        <a:t>Puertos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812210817"/>
                  </a:ext>
                </a:extLst>
              </a:tr>
              <a:tr h="221149">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a:solidFill>
                            <a:srgbClr val="000000"/>
                          </a:solidFill>
                          <a:effectLst/>
                          <a:latin typeface="+mn-lt"/>
                        </a:rPr>
                        <a:t>ID_puerto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81735874"/>
                  </a:ext>
                </a:extLst>
              </a:tr>
              <a:tr h="22114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err="1">
                          <a:solidFill>
                            <a:srgbClr val="000000"/>
                          </a:solidFill>
                          <a:effectLst/>
                          <a:latin typeface="+mn-lt"/>
                        </a:rPr>
                        <a:t>nombre_puerto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70458494"/>
                  </a:ext>
                </a:extLst>
              </a:tr>
              <a:tr h="22114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err="1">
                          <a:solidFill>
                            <a:srgbClr val="000000"/>
                          </a:solidFill>
                          <a:effectLst/>
                          <a:latin typeface="+mn-lt"/>
                        </a:rPr>
                        <a:t>ubicacion_puerto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93189350"/>
                  </a:ext>
                </a:extLst>
              </a:tr>
              <a:tr h="22114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a:solidFill>
                            <a:srgbClr val="000000"/>
                          </a:solidFill>
                          <a:effectLst/>
                          <a:latin typeface="+mn-lt"/>
                        </a:rPr>
                        <a:t>puesto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4899516"/>
                  </a:ext>
                </a:extLst>
              </a:tr>
            </a:tbl>
          </a:graphicData>
        </a:graphic>
      </p:graphicFrame>
    </p:spTree>
    <p:extLst>
      <p:ext uri="{BB962C8B-B14F-4D97-AF65-F5344CB8AC3E}">
        <p14:creationId xmlns:p14="http://schemas.microsoft.com/office/powerpoint/2010/main" val="4283566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95936" y="1268760"/>
            <a:ext cx="4752528" cy="42484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p>
          <a:p>
            <a:pPr algn="just">
              <a:lnSpc>
                <a:spcPct val="150000"/>
              </a:lnSpc>
            </a:pPr>
            <a:r>
              <a:rPr lang="es-MX" sz="1200" kern="0" dirty="0" err="1" smtClean="0">
                <a:solidFill>
                  <a:schemeClr val="tx1"/>
                </a:solidFill>
              </a:rPr>
              <a:t>Codigo_factura</a:t>
            </a:r>
            <a:r>
              <a:rPr lang="es-MX" sz="1200" kern="0" dirty="0" smtClean="0">
                <a:solidFill>
                  <a:schemeClr val="tx1"/>
                </a:solidFill>
              </a:rPr>
              <a:t>: </a:t>
            </a:r>
            <a:r>
              <a:rPr lang="es-MX" sz="1200" kern="0" dirty="0">
                <a:solidFill>
                  <a:schemeClr val="tx1"/>
                </a:solidFill>
              </a:rPr>
              <a:t>código </a:t>
            </a:r>
            <a:r>
              <a:rPr lang="es-MX" sz="1200" kern="0" dirty="0" smtClean="0">
                <a:solidFill>
                  <a:schemeClr val="tx1"/>
                </a:solidFill>
              </a:rPr>
              <a:t>alfanumérico que identifica la factura.</a:t>
            </a:r>
          </a:p>
          <a:p>
            <a:pPr algn="just">
              <a:lnSpc>
                <a:spcPct val="150000"/>
              </a:lnSpc>
            </a:pPr>
            <a:r>
              <a:rPr lang="es-MX" sz="1200" kern="0" dirty="0" smtClean="0">
                <a:solidFill>
                  <a:schemeClr val="tx1"/>
                </a:solidFill>
              </a:rPr>
              <a:t>Fecha </a:t>
            </a:r>
            <a:r>
              <a:rPr lang="es-MX" sz="1200" kern="0" dirty="0">
                <a:solidFill>
                  <a:schemeClr val="tx1"/>
                </a:solidFill>
              </a:rPr>
              <a:t>de registro: señala la fecha en que se </a:t>
            </a:r>
            <a:r>
              <a:rPr lang="es-MX" sz="1200" kern="0" dirty="0" smtClean="0">
                <a:solidFill>
                  <a:schemeClr val="tx1"/>
                </a:solidFill>
              </a:rPr>
              <a:t>carga </a:t>
            </a:r>
            <a:r>
              <a:rPr lang="es-MX" sz="1200" kern="0" dirty="0">
                <a:solidFill>
                  <a:schemeClr val="tx1"/>
                </a:solidFill>
              </a:rPr>
              <a:t>el documento. </a:t>
            </a:r>
          </a:p>
          <a:p>
            <a:pPr algn="just">
              <a:lnSpc>
                <a:spcPct val="150000"/>
              </a:lnSpc>
            </a:pPr>
            <a:r>
              <a:rPr lang="es-MX" sz="1200" kern="0" dirty="0" err="1" smtClean="0">
                <a:solidFill>
                  <a:schemeClr val="tx1"/>
                </a:solidFill>
              </a:rPr>
              <a:t>ID_emabrque</a:t>
            </a:r>
            <a:r>
              <a:rPr lang="es-MX" sz="1200" kern="0" dirty="0" smtClean="0">
                <a:solidFill>
                  <a:schemeClr val="tx1"/>
                </a:solidFill>
              </a:rPr>
              <a:t>, </a:t>
            </a:r>
            <a:r>
              <a:rPr lang="es-MX" sz="1200" kern="0" dirty="0" err="1" smtClean="0">
                <a:solidFill>
                  <a:schemeClr val="tx1"/>
                </a:solidFill>
              </a:rPr>
              <a:t>ID_cliente</a:t>
            </a:r>
            <a:r>
              <a:rPr lang="es-MX" sz="1200" kern="0" dirty="0">
                <a:solidFill>
                  <a:schemeClr val="tx1"/>
                </a:solidFill>
              </a:rPr>
              <a:t> </a:t>
            </a:r>
            <a:r>
              <a:rPr lang="es-MX" sz="1200" kern="0" dirty="0" smtClean="0">
                <a:solidFill>
                  <a:schemeClr val="tx1"/>
                </a:solidFill>
              </a:rPr>
              <a:t>: </a:t>
            </a:r>
            <a:r>
              <a:rPr lang="es-MX" sz="1200" kern="0" dirty="0">
                <a:solidFill>
                  <a:schemeClr val="tx1"/>
                </a:solidFill>
              </a:rPr>
              <a:t>son códigos irrepetibles asignados al </a:t>
            </a:r>
            <a:r>
              <a:rPr lang="es-MX" sz="1200" kern="0" dirty="0" smtClean="0">
                <a:solidFill>
                  <a:schemeClr val="tx1"/>
                </a:solidFill>
              </a:rPr>
              <a:t>embarque y cliente respectivamente.</a:t>
            </a:r>
          </a:p>
          <a:p>
            <a:pPr algn="just">
              <a:lnSpc>
                <a:spcPct val="150000"/>
              </a:lnSpc>
            </a:pPr>
            <a:r>
              <a:rPr lang="es-MX" sz="1200" kern="0" dirty="0">
                <a:solidFill>
                  <a:schemeClr val="tx1"/>
                </a:solidFill>
              </a:rPr>
              <a:t>Volumen total cargado: es el volumen </a:t>
            </a:r>
            <a:r>
              <a:rPr lang="es-MX" sz="1200" kern="0" dirty="0" smtClean="0">
                <a:solidFill>
                  <a:schemeClr val="tx1"/>
                </a:solidFill>
              </a:rPr>
              <a:t>real medido en barriles </a:t>
            </a:r>
            <a:r>
              <a:rPr lang="es-MX" sz="1200" kern="0" dirty="0">
                <a:solidFill>
                  <a:schemeClr val="tx1"/>
                </a:solidFill>
              </a:rPr>
              <a:t>embarcado en el </a:t>
            </a:r>
            <a:r>
              <a:rPr lang="es-MX" sz="1200" kern="0" dirty="0" smtClean="0">
                <a:solidFill>
                  <a:schemeClr val="tx1"/>
                </a:solidFill>
              </a:rPr>
              <a:t>buque, </a:t>
            </a:r>
            <a:r>
              <a:rPr lang="es-MX" sz="1200" kern="0" dirty="0">
                <a:solidFill>
                  <a:schemeClr val="tx1"/>
                </a:solidFill>
              </a:rPr>
              <a:t>es el resultado del volumen total recibido  en los tanques del buque posterior </a:t>
            </a:r>
            <a:r>
              <a:rPr lang="es-MX" sz="1200" kern="0" dirty="0" smtClean="0">
                <a:solidFill>
                  <a:schemeClr val="tx1"/>
                </a:solidFill>
              </a:rPr>
              <a:t>al aforado </a:t>
            </a:r>
            <a:r>
              <a:rPr lang="es-MX" sz="1200" kern="0" dirty="0">
                <a:solidFill>
                  <a:schemeClr val="tx1"/>
                </a:solidFill>
              </a:rPr>
              <a:t>(medición) de los mismos</a:t>
            </a:r>
            <a:r>
              <a:rPr lang="es-MX" sz="1200" kern="0" dirty="0" smtClean="0">
                <a:solidFill>
                  <a:schemeClr val="tx1"/>
                </a:solidFill>
              </a:rPr>
              <a:t>.</a:t>
            </a:r>
          </a:p>
          <a:p>
            <a:pPr algn="just">
              <a:lnSpc>
                <a:spcPct val="150000"/>
              </a:lnSpc>
            </a:pPr>
            <a:r>
              <a:rPr lang="es-MX" sz="1200" kern="0" dirty="0" err="1">
                <a:solidFill>
                  <a:schemeClr val="tx1"/>
                </a:solidFill>
              </a:rPr>
              <a:t>Venta_total</a:t>
            </a:r>
            <a:r>
              <a:rPr lang="es-MX" sz="1200" kern="0" dirty="0">
                <a:solidFill>
                  <a:schemeClr val="tx1"/>
                </a:solidFill>
              </a:rPr>
              <a:t>: valor total </a:t>
            </a:r>
            <a:r>
              <a:rPr lang="es-MX" sz="1200" kern="0" dirty="0" smtClean="0">
                <a:solidFill>
                  <a:schemeClr val="tx1"/>
                </a:solidFill>
              </a:rPr>
              <a:t>en dólares de </a:t>
            </a:r>
            <a:r>
              <a:rPr lang="es-MX" sz="1200" kern="0" dirty="0">
                <a:solidFill>
                  <a:schemeClr val="tx1"/>
                </a:solidFill>
              </a:rPr>
              <a:t>la carga embarcada en el buque. </a:t>
            </a:r>
            <a:endParaRPr lang="es-MX" sz="1200" kern="0" dirty="0" smtClean="0">
              <a:solidFill>
                <a:schemeClr val="tx1"/>
              </a:solidFill>
            </a:endParaRPr>
          </a:p>
          <a:p>
            <a:pPr algn="just">
              <a:lnSpc>
                <a:spcPct val="150000"/>
              </a:lnSpc>
            </a:pPr>
            <a:r>
              <a:rPr lang="es-MX" sz="1200" kern="0" dirty="0" err="1" smtClean="0">
                <a:solidFill>
                  <a:schemeClr val="tx1"/>
                </a:solidFill>
              </a:rPr>
              <a:t>Puerto_Destino_descarga</a:t>
            </a:r>
            <a:r>
              <a:rPr lang="es-MX" sz="1200" kern="0" dirty="0">
                <a:solidFill>
                  <a:schemeClr val="tx1"/>
                </a:solidFill>
              </a:rPr>
              <a:t>: puerto de destino donde será descargado el crudo o producto. </a:t>
            </a: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AR" sz="1600" b="1" dirty="0" smtClean="0">
                <a:solidFill>
                  <a:srgbClr val="000000"/>
                </a:solidFill>
              </a:rPr>
              <a:t>Factura</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al documento comercial que registra la información relativa </a:t>
            </a:r>
            <a:r>
              <a:rPr lang="es-MX" sz="1400" kern="0" dirty="0" smtClean="0">
                <a:solidFill>
                  <a:schemeClr val="tx1"/>
                </a:solidFill>
              </a:rPr>
              <a:t>a la venta </a:t>
            </a:r>
            <a:r>
              <a:rPr lang="es-MX" sz="1400" kern="0" dirty="0">
                <a:solidFill>
                  <a:schemeClr val="tx1"/>
                </a:solidFill>
              </a:rPr>
              <a:t>del crudo o producto.</a:t>
            </a: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11</a:t>
            </a:r>
            <a:endParaRPr lang="ko-KR" altLang="en-US" sz="2400" b="1" dirty="0">
              <a:solidFill>
                <a:schemeClr val="bg1"/>
              </a:solidFill>
              <a:cs typeface="Arial"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799769369"/>
              </p:ext>
            </p:extLst>
          </p:nvPr>
        </p:nvGraphicFramePr>
        <p:xfrm>
          <a:off x="683568" y="3573016"/>
          <a:ext cx="2821050" cy="1944216"/>
        </p:xfrm>
        <a:graphic>
          <a:graphicData uri="http://schemas.openxmlformats.org/drawingml/2006/table">
            <a:tbl>
              <a:tblPr/>
              <a:tblGrid>
                <a:gridCol w="597399">
                  <a:extLst>
                    <a:ext uri="{9D8B030D-6E8A-4147-A177-3AD203B41FA5}">
                      <a16:colId xmlns:a16="http://schemas.microsoft.com/office/drawing/2014/main" val="1531651924"/>
                    </a:ext>
                  </a:extLst>
                </a:gridCol>
                <a:gridCol w="2223651">
                  <a:extLst>
                    <a:ext uri="{9D8B030D-6E8A-4147-A177-3AD203B41FA5}">
                      <a16:colId xmlns:a16="http://schemas.microsoft.com/office/drawing/2014/main" val="3441310345"/>
                    </a:ext>
                  </a:extLst>
                </a:gridCol>
              </a:tblGrid>
              <a:tr h="216024">
                <a:tc gridSpan="2">
                  <a:txBody>
                    <a:bodyPr/>
                    <a:lstStyle/>
                    <a:p>
                      <a:pPr algn="ctr" fontAlgn="b"/>
                      <a:r>
                        <a:rPr lang="es-AR" sz="1400" b="1" i="0" u="none" strike="noStrike" dirty="0">
                          <a:solidFill>
                            <a:srgbClr val="000000"/>
                          </a:solidFill>
                          <a:effectLst/>
                          <a:latin typeface="+mn-lt"/>
                        </a:rPr>
                        <a:t>Factura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171770578"/>
                  </a:ext>
                </a:extLst>
              </a:tr>
              <a:tr h="216024">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0396812"/>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codigo_factura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84487565"/>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fecha_registro_factura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71148034"/>
                  </a:ext>
                </a:extLst>
              </a:tr>
              <a:tr h="216024">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79933669"/>
                  </a:ext>
                </a:extLst>
              </a:tr>
              <a:tr h="216024">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ID_cliente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84196304"/>
                  </a:ext>
                </a:extLst>
              </a:tr>
              <a:tr h="216024">
                <a:tc>
                  <a:txBody>
                    <a:bodyPr/>
                    <a:lstStyle/>
                    <a:p>
                      <a:pPr algn="l" fontAlgn="b"/>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volumen_total_cargado</a:t>
                      </a:r>
                      <a:r>
                        <a:rPr lang="es-AR" sz="1200" b="0" i="0" u="none" strike="noStrike" dirty="0" smtClean="0">
                          <a:solidFill>
                            <a:srgbClr val="000000"/>
                          </a:solidFill>
                          <a:effectLst/>
                          <a:latin typeface="+mn-lt"/>
                        </a:rPr>
                        <a:t>(</a:t>
                      </a:r>
                      <a:r>
                        <a:rPr lang="es-AR" sz="1200" b="0" i="0" u="none" strike="noStrike" dirty="0" err="1" smtClean="0">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16496055"/>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venta_total</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45068881"/>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puerto_destino_descarga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5268553"/>
                  </a:ext>
                </a:extLst>
              </a:tr>
            </a:tbl>
          </a:graphicData>
        </a:graphic>
      </p:graphicFrame>
    </p:spTree>
    <p:extLst>
      <p:ext uri="{BB962C8B-B14F-4D97-AF65-F5344CB8AC3E}">
        <p14:creationId xmlns:p14="http://schemas.microsoft.com/office/powerpoint/2010/main" val="1336937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000" b="1" dirty="0" smtClean="0">
                <a:solidFill>
                  <a:srgbClr val="080808"/>
                </a:solidFill>
                <a:latin typeface="Tahoma" charset="0"/>
              </a:rPr>
              <a:t>Indice</a:t>
            </a:r>
            <a:endParaRPr lang="en-US" sz="3000" b="1" dirty="0">
              <a:solidFill>
                <a:srgbClr val="080808"/>
              </a:solidFill>
              <a:latin typeface="Tahoma" charset="0"/>
            </a:endParaRPr>
          </a:p>
        </p:txBody>
      </p:sp>
      <p:sp>
        <p:nvSpPr>
          <p:cNvPr id="28" name="Oval 4"/>
          <p:cNvSpPr/>
          <p:nvPr/>
        </p:nvSpPr>
        <p:spPr>
          <a:xfrm>
            <a:off x="3597032" y="1052736"/>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6"/>
          <p:cNvSpPr/>
          <p:nvPr/>
        </p:nvSpPr>
        <p:spPr>
          <a:xfrm>
            <a:off x="2493587" y="2715982"/>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11"/>
          <p:cNvSpPr txBox="1"/>
          <p:nvPr/>
        </p:nvSpPr>
        <p:spPr>
          <a:xfrm>
            <a:off x="4283968" y="1274277"/>
            <a:ext cx="4608512" cy="369332"/>
          </a:xfrm>
          <a:prstGeom prst="rect">
            <a:avLst/>
          </a:prstGeom>
          <a:noFill/>
        </p:spPr>
        <p:txBody>
          <a:bodyPr wrap="square" rtlCol="0" anchor="ctr">
            <a:spAutoFit/>
          </a:bodyPr>
          <a:lstStyle/>
          <a:p>
            <a:r>
              <a:rPr lang="es-419" b="1" dirty="0"/>
              <a:t>Temática de la base de datos</a:t>
            </a:r>
            <a:endParaRPr lang="ko-KR" altLang="en-US" sz="1200" b="1" dirty="0">
              <a:solidFill>
                <a:schemeClr val="tx1">
                  <a:lumMod val="75000"/>
                  <a:lumOff val="25000"/>
                </a:schemeClr>
              </a:solidFill>
              <a:cs typeface="Arial" pitchFamily="34" charset="0"/>
            </a:endParaRPr>
          </a:p>
        </p:txBody>
      </p:sp>
      <p:sp>
        <p:nvSpPr>
          <p:cNvPr id="37" name="TextBox 14"/>
          <p:cNvSpPr txBox="1"/>
          <p:nvPr/>
        </p:nvSpPr>
        <p:spPr>
          <a:xfrm>
            <a:off x="3741048" y="2086688"/>
            <a:ext cx="4608512" cy="369332"/>
          </a:xfrm>
          <a:prstGeom prst="rect">
            <a:avLst/>
          </a:prstGeom>
          <a:noFill/>
        </p:spPr>
        <p:txBody>
          <a:bodyPr wrap="square" rtlCol="0" anchor="ctr">
            <a:spAutoFit/>
          </a:bodyPr>
          <a:lstStyle/>
          <a:p>
            <a:r>
              <a:rPr lang="es-419" b="1" dirty="0"/>
              <a:t>Listado de las </a:t>
            </a:r>
            <a:r>
              <a:rPr lang="es-419" b="1" dirty="0" smtClean="0"/>
              <a:t>tablas</a:t>
            </a:r>
            <a:endParaRPr lang="ko-KR" altLang="en-US" sz="1200" b="1" dirty="0">
              <a:solidFill>
                <a:schemeClr val="tx1">
                  <a:lumMod val="75000"/>
                  <a:lumOff val="25000"/>
                </a:schemeClr>
              </a:solidFill>
              <a:cs typeface="Arial" pitchFamily="34" charset="0"/>
            </a:endParaRPr>
          </a:p>
        </p:txBody>
      </p:sp>
      <p:sp>
        <p:nvSpPr>
          <p:cNvPr id="44" name="TextBox 21"/>
          <p:cNvSpPr txBox="1"/>
          <p:nvPr/>
        </p:nvSpPr>
        <p:spPr>
          <a:xfrm>
            <a:off x="3597031" y="1181944"/>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46" name="TextBox 23"/>
          <p:cNvSpPr txBox="1"/>
          <p:nvPr/>
        </p:nvSpPr>
        <p:spPr>
          <a:xfrm>
            <a:off x="2493583" y="2845188"/>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48" name="Oval 6"/>
          <p:cNvSpPr/>
          <p:nvPr/>
        </p:nvSpPr>
        <p:spPr>
          <a:xfrm>
            <a:off x="2084866" y="3516288"/>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23"/>
          <p:cNvSpPr txBox="1"/>
          <p:nvPr/>
        </p:nvSpPr>
        <p:spPr>
          <a:xfrm>
            <a:off x="2084862" y="3645494"/>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04</a:t>
            </a:r>
            <a:endParaRPr lang="ko-KR" altLang="en-US" sz="2400" b="1" dirty="0">
              <a:solidFill>
                <a:schemeClr val="bg1"/>
              </a:solidFill>
              <a:cs typeface="Arial" pitchFamily="34" charset="0"/>
            </a:endParaRPr>
          </a:p>
        </p:txBody>
      </p:sp>
      <p:sp>
        <p:nvSpPr>
          <p:cNvPr id="50" name="Oval 6"/>
          <p:cNvSpPr/>
          <p:nvPr/>
        </p:nvSpPr>
        <p:spPr>
          <a:xfrm>
            <a:off x="3020970" y="1865149"/>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23"/>
          <p:cNvSpPr txBox="1"/>
          <p:nvPr/>
        </p:nvSpPr>
        <p:spPr>
          <a:xfrm>
            <a:off x="3020966" y="1994355"/>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02</a:t>
            </a:r>
            <a:endParaRPr lang="ko-KR" altLang="en-US" sz="2400" b="1" dirty="0">
              <a:solidFill>
                <a:schemeClr val="bg1"/>
              </a:solidFill>
              <a:cs typeface="Arial" pitchFamily="34" charset="0"/>
            </a:endParaRPr>
          </a:p>
        </p:txBody>
      </p:sp>
      <p:sp>
        <p:nvSpPr>
          <p:cNvPr id="52" name="TextBox 14"/>
          <p:cNvSpPr txBox="1"/>
          <p:nvPr/>
        </p:nvSpPr>
        <p:spPr>
          <a:xfrm>
            <a:off x="3213665" y="2900627"/>
            <a:ext cx="4608512" cy="369332"/>
          </a:xfrm>
          <a:prstGeom prst="rect">
            <a:avLst/>
          </a:prstGeom>
          <a:noFill/>
        </p:spPr>
        <p:txBody>
          <a:bodyPr wrap="square" rtlCol="0" anchor="ctr">
            <a:spAutoFit/>
          </a:bodyPr>
          <a:lstStyle/>
          <a:p>
            <a:r>
              <a:rPr lang="es-419" b="1" dirty="0" smtClean="0"/>
              <a:t>Diagrama Entidad - Relación</a:t>
            </a:r>
            <a:endParaRPr lang="ko-KR" altLang="en-US" sz="1200" b="1" dirty="0">
              <a:solidFill>
                <a:schemeClr val="tx1">
                  <a:lumMod val="75000"/>
                  <a:lumOff val="25000"/>
                </a:schemeClr>
              </a:solidFill>
              <a:cs typeface="Arial" pitchFamily="34" charset="0"/>
            </a:endParaRPr>
          </a:p>
        </p:txBody>
      </p:sp>
      <p:sp>
        <p:nvSpPr>
          <p:cNvPr id="53" name="TextBox 14"/>
          <p:cNvSpPr txBox="1"/>
          <p:nvPr/>
        </p:nvSpPr>
        <p:spPr>
          <a:xfrm>
            <a:off x="2804944" y="3714587"/>
            <a:ext cx="4608512" cy="369332"/>
          </a:xfrm>
          <a:prstGeom prst="rect">
            <a:avLst/>
          </a:prstGeom>
          <a:noFill/>
        </p:spPr>
        <p:txBody>
          <a:bodyPr wrap="square" rtlCol="0" anchor="ctr">
            <a:spAutoFit/>
          </a:bodyPr>
          <a:lstStyle/>
          <a:p>
            <a:r>
              <a:rPr lang="es-419" b="1" dirty="0"/>
              <a:t>Scripts de </a:t>
            </a:r>
            <a:r>
              <a:rPr lang="es-419" b="1" dirty="0" smtClean="0"/>
              <a:t>Vistas. </a:t>
            </a:r>
            <a:endParaRPr lang="ko-KR" altLang="en-US" sz="1200" b="1" dirty="0">
              <a:solidFill>
                <a:schemeClr val="tx1">
                  <a:lumMod val="75000"/>
                  <a:lumOff val="25000"/>
                </a:schemeClr>
              </a:solidFill>
              <a:cs typeface="Arial" pitchFamily="34" charset="0"/>
            </a:endParaRPr>
          </a:p>
        </p:txBody>
      </p:sp>
      <p:sp>
        <p:nvSpPr>
          <p:cNvPr id="54" name="Oval 6"/>
          <p:cNvSpPr/>
          <p:nvPr/>
        </p:nvSpPr>
        <p:spPr>
          <a:xfrm>
            <a:off x="1579682" y="4330971"/>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23"/>
          <p:cNvSpPr txBox="1"/>
          <p:nvPr/>
        </p:nvSpPr>
        <p:spPr>
          <a:xfrm>
            <a:off x="1579678" y="4460177"/>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05</a:t>
            </a:r>
            <a:endParaRPr lang="ko-KR" altLang="en-US" sz="2400" b="1" dirty="0">
              <a:solidFill>
                <a:schemeClr val="bg1"/>
              </a:solidFill>
              <a:cs typeface="Arial" pitchFamily="34" charset="0"/>
            </a:endParaRPr>
          </a:p>
        </p:txBody>
      </p:sp>
      <p:sp>
        <p:nvSpPr>
          <p:cNvPr id="56" name="TextBox 14"/>
          <p:cNvSpPr txBox="1"/>
          <p:nvPr/>
        </p:nvSpPr>
        <p:spPr>
          <a:xfrm>
            <a:off x="2300888" y="4552510"/>
            <a:ext cx="6167193" cy="369332"/>
          </a:xfrm>
          <a:prstGeom prst="rect">
            <a:avLst/>
          </a:prstGeom>
          <a:noFill/>
        </p:spPr>
        <p:txBody>
          <a:bodyPr wrap="square" rtlCol="0" anchor="ctr">
            <a:spAutoFit/>
          </a:bodyPr>
          <a:lstStyle/>
          <a:p>
            <a:r>
              <a:rPr lang="es-419" b="1" dirty="0" smtClean="0"/>
              <a:t>Scripts de  Funciones</a:t>
            </a:r>
            <a:r>
              <a:rPr lang="ko-KR" altLang="es-AR" sz="1200" b="1" dirty="0" smtClean="0">
                <a:solidFill>
                  <a:schemeClr val="tx1">
                    <a:lumMod val="75000"/>
                    <a:lumOff val="25000"/>
                  </a:schemeClr>
                </a:solidFill>
                <a:cs typeface="Arial" pitchFamily="34" charset="0"/>
              </a:rPr>
              <a:t> </a:t>
            </a:r>
            <a:r>
              <a:rPr lang="es-419" altLang="ko-KR" b="1" dirty="0"/>
              <a:t>y </a:t>
            </a:r>
            <a:r>
              <a:rPr lang="es-419" b="1" dirty="0" smtClean="0"/>
              <a:t>Procedimientos</a:t>
            </a:r>
            <a:endParaRPr lang="ko-KR" altLang="en-US" sz="1200" b="1" dirty="0">
              <a:solidFill>
                <a:schemeClr val="tx1">
                  <a:lumMod val="75000"/>
                  <a:lumOff val="25000"/>
                </a:schemeClr>
              </a:solidFill>
              <a:cs typeface="Arial" pitchFamily="34"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58" name="Oval 6"/>
          <p:cNvSpPr/>
          <p:nvPr/>
        </p:nvSpPr>
        <p:spPr>
          <a:xfrm>
            <a:off x="1147634" y="5144931"/>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23"/>
          <p:cNvSpPr txBox="1"/>
          <p:nvPr/>
        </p:nvSpPr>
        <p:spPr>
          <a:xfrm>
            <a:off x="1147630" y="5274137"/>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06</a:t>
            </a:r>
            <a:endParaRPr lang="ko-KR" altLang="en-US" sz="2400" b="1" dirty="0">
              <a:solidFill>
                <a:schemeClr val="bg1"/>
              </a:solidFill>
              <a:cs typeface="Arial" pitchFamily="34" charset="0"/>
            </a:endParaRPr>
          </a:p>
        </p:txBody>
      </p:sp>
      <p:sp>
        <p:nvSpPr>
          <p:cNvPr id="60" name="TextBox 14"/>
          <p:cNvSpPr txBox="1"/>
          <p:nvPr/>
        </p:nvSpPr>
        <p:spPr>
          <a:xfrm>
            <a:off x="1868840" y="5366470"/>
            <a:ext cx="6167193" cy="369332"/>
          </a:xfrm>
          <a:prstGeom prst="rect">
            <a:avLst/>
          </a:prstGeom>
          <a:noFill/>
        </p:spPr>
        <p:txBody>
          <a:bodyPr wrap="square" rtlCol="0" anchor="ctr">
            <a:spAutoFit/>
          </a:bodyPr>
          <a:lstStyle/>
          <a:p>
            <a:r>
              <a:rPr lang="es-419" b="1" dirty="0" smtClean="0"/>
              <a:t>Scripts de Triggers</a:t>
            </a:r>
            <a:endParaRPr lang="ko-KR" altLang="en-US" sz="1200" b="1" dirty="0">
              <a:solidFill>
                <a:schemeClr val="tx1">
                  <a:lumMod val="75000"/>
                  <a:lumOff val="25000"/>
                </a:schemeClr>
              </a:solidFill>
              <a:cs typeface="Arial" pitchFamily="34" charset="0"/>
            </a:endParaRPr>
          </a:p>
        </p:txBody>
      </p:sp>
      <p:sp>
        <p:nvSpPr>
          <p:cNvPr id="61" name="Oval 4"/>
          <p:cNvSpPr/>
          <p:nvPr/>
        </p:nvSpPr>
        <p:spPr>
          <a:xfrm>
            <a:off x="3597032" y="1047219"/>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11"/>
          <p:cNvSpPr txBox="1"/>
          <p:nvPr/>
        </p:nvSpPr>
        <p:spPr>
          <a:xfrm>
            <a:off x="4283968" y="1268760"/>
            <a:ext cx="4608512" cy="369332"/>
          </a:xfrm>
          <a:prstGeom prst="rect">
            <a:avLst/>
          </a:prstGeom>
          <a:noFill/>
        </p:spPr>
        <p:txBody>
          <a:bodyPr wrap="square" rtlCol="0" anchor="ctr">
            <a:spAutoFit/>
          </a:bodyPr>
          <a:lstStyle/>
          <a:p>
            <a:r>
              <a:rPr lang="es-419" b="1" dirty="0"/>
              <a:t>Temática de la base de datos</a:t>
            </a:r>
            <a:endParaRPr lang="ko-KR" altLang="en-US" sz="1200" b="1" dirty="0">
              <a:solidFill>
                <a:schemeClr val="tx1">
                  <a:lumMod val="75000"/>
                  <a:lumOff val="25000"/>
                </a:schemeClr>
              </a:solidFill>
              <a:cs typeface="Arial" pitchFamily="34" charset="0"/>
            </a:endParaRPr>
          </a:p>
        </p:txBody>
      </p:sp>
      <p:sp>
        <p:nvSpPr>
          <p:cNvPr id="63" name="TextBox 21"/>
          <p:cNvSpPr txBox="1"/>
          <p:nvPr/>
        </p:nvSpPr>
        <p:spPr>
          <a:xfrm>
            <a:off x="3597031" y="1176427"/>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4212110" y="1459523"/>
            <a:ext cx="4536504" cy="2376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u="sng" kern="0" dirty="0" smtClean="0">
                <a:solidFill>
                  <a:schemeClr val="tx1"/>
                </a:solidFill>
              </a:rPr>
              <a:t>Llave Primaria:</a:t>
            </a:r>
            <a:r>
              <a:rPr lang="es-MX" sz="1200" kern="0" dirty="0" smtClean="0">
                <a:solidFill>
                  <a:schemeClr val="tx1"/>
                </a:solidFill>
              </a:rPr>
              <a:t> </a:t>
            </a:r>
            <a:r>
              <a:rPr lang="es-MX" sz="1200" kern="0" dirty="0" err="1" smtClean="0">
                <a:solidFill>
                  <a:schemeClr val="tx1"/>
                </a:solidFill>
              </a:rPr>
              <a:t>ID_factura</a:t>
            </a:r>
            <a:r>
              <a:rPr lang="es-MX" sz="1200" kern="0" dirty="0">
                <a:solidFill>
                  <a:schemeClr val="tx1"/>
                </a:solidFill>
              </a:rPr>
              <a:t>, referida al número correlativo </a:t>
            </a:r>
            <a:r>
              <a:rPr lang="es-MX" sz="1200" kern="0" dirty="0" smtClean="0">
                <a:solidFill>
                  <a:schemeClr val="tx1"/>
                </a:solidFill>
              </a:rPr>
              <a:t>de </a:t>
            </a:r>
            <a:r>
              <a:rPr lang="es-MX" sz="1200" kern="0" dirty="0">
                <a:solidFill>
                  <a:schemeClr val="tx1"/>
                </a:solidFill>
              </a:rPr>
              <a:t>la factura en la base de datos, numero irrepetible. </a:t>
            </a:r>
            <a:endParaRPr lang="es-MX" sz="1200" kern="0" dirty="0" smtClean="0">
              <a:solidFill>
                <a:schemeClr val="tx1"/>
              </a:solidFill>
            </a:endParaRPr>
          </a:p>
          <a:p>
            <a:pPr marL="0" indent="0" algn="just">
              <a:lnSpc>
                <a:spcPct val="150000"/>
              </a:lnSpc>
              <a:buFontTx/>
              <a:buNone/>
            </a:pPr>
            <a:endParaRPr lang="es-MX" sz="1200" kern="0" dirty="0">
              <a:solidFill>
                <a:schemeClr val="tx1"/>
              </a:solidFill>
            </a:endParaRPr>
          </a:p>
          <a:p>
            <a:pPr marL="0" indent="0" algn="just">
              <a:lnSpc>
                <a:spcPct val="150000"/>
              </a:lnSpc>
              <a:buFontTx/>
              <a:buNone/>
            </a:pPr>
            <a:r>
              <a:rPr lang="es-MX" sz="1200" u="sng" kern="0" dirty="0">
                <a:solidFill>
                  <a:schemeClr val="tx1"/>
                </a:solidFill>
              </a:rPr>
              <a:t>Llaves secundarias: </a:t>
            </a:r>
            <a:endParaRPr lang="es-MX" sz="1200" u="sng" kern="0" dirty="0" smtClean="0">
              <a:solidFill>
                <a:schemeClr val="tx1"/>
              </a:solidFill>
            </a:endParaRPr>
          </a:p>
          <a:p>
            <a:pPr algn="just">
              <a:lnSpc>
                <a:spcPct val="150000"/>
              </a:lnSpc>
              <a:buFont typeface="Arial" panose="020B0604020202020204" pitchFamily="34" charset="0"/>
              <a:buChar char="→"/>
            </a:pPr>
            <a:r>
              <a:rPr lang="es-MX" sz="1200" kern="0" dirty="0" err="1">
                <a:solidFill>
                  <a:schemeClr val="tx1"/>
                </a:solidFill>
              </a:rPr>
              <a:t>ID_embarque</a:t>
            </a:r>
            <a:r>
              <a:rPr lang="es-MX" sz="1200" kern="0" dirty="0">
                <a:solidFill>
                  <a:schemeClr val="tx1"/>
                </a:solidFill>
              </a:rPr>
              <a:t>, relacionada con el ID de la tabla embarque</a:t>
            </a:r>
          </a:p>
          <a:p>
            <a:pPr algn="just">
              <a:lnSpc>
                <a:spcPct val="150000"/>
              </a:lnSpc>
              <a:buFont typeface="Arial" panose="020B0604020202020204" pitchFamily="34" charset="0"/>
              <a:buChar char="→"/>
            </a:pPr>
            <a:r>
              <a:rPr lang="es-MX" sz="1200" kern="0" dirty="0" err="1">
                <a:solidFill>
                  <a:schemeClr val="tx1"/>
                </a:solidFill>
              </a:rPr>
              <a:t>ID_cliente</a:t>
            </a:r>
            <a:r>
              <a:rPr lang="es-MX" sz="1200" kern="0" dirty="0">
                <a:solidFill>
                  <a:schemeClr val="tx1"/>
                </a:solidFill>
              </a:rPr>
              <a:t>, </a:t>
            </a:r>
            <a:r>
              <a:rPr lang="es-MX" sz="1200" kern="0" dirty="0">
                <a:solidFill>
                  <a:schemeClr val="tx1"/>
                </a:solidFill>
              </a:rPr>
              <a:t>relacionada con el ID de la tabla </a:t>
            </a:r>
            <a:r>
              <a:rPr lang="es-MX" sz="1200" kern="0" dirty="0" smtClean="0">
                <a:solidFill>
                  <a:schemeClr val="tx1"/>
                </a:solidFill>
              </a:rPr>
              <a:t>cliente.</a:t>
            </a:r>
            <a:endParaRPr lang="es-MX" sz="1200" kern="0" dirty="0">
              <a:solidFill>
                <a:schemeClr val="tx1"/>
              </a:solidFill>
            </a:endParaRPr>
          </a:p>
          <a:p>
            <a:pPr marL="0" indent="0" algn="just">
              <a:lnSpc>
                <a:spcPct val="150000"/>
              </a:lnSpc>
              <a:buNone/>
            </a:pPr>
            <a:endParaRPr lang="es-MX" sz="1200" kern="0" dirty="0" smtClean="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AR" sz="1600" b="1" dirty="0" smtClean="0">
                <a:solidFill>
                  <a:srgbClr val="000000"/>
                </a:solidFill>
              </a:rPr>
              <a:t>Factura</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al documento comercial que registra la información relativa </a:t>
            </a:r>
            <a:r>
              <a:rPr lang="es-MX" sz="1400" kern="0" dirty="0" smtClean="0">
                <a:solidFill>
                  <a:schemeClr val="tx1"/>
                </a:solidFill>
              </a:rPr>
              <a:t>a la venta </a:t>
            </a:r>
            <a:r>
              <a:rPr lang="es-MX" sz="1400" kern="0" dirty="0">
                <a:solidFill>
                  <a:schemeClr val="tx1"/>
                </a:solidFill>
              </a:rPr>
              <a:t>del crudo o producto.</a:t>
            </a: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11</a:t>
            </a:r>
            <a:endParaRPr lang="ko-KR" altLang="en-US" sz="2400" b="1" dirty="0">
              <a:solidFill>
                <a:schemeClr val="bg1"/>
              </a:solidFill>
              <a:cs typeface="Arial"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198321669"/>
              </p:ext>
            </p:extLst>
          </p:nvPr>
        </p:nvGraphicFramePr>
        <p:xfrm>
          <a:off x="847800" y="3501008"/>
          <a:ext cx="2821050" cy="1944216"/>
        </p:xfrm>
        <a:graphic>
          <a:graphicData uri="http://schemas.openxmlformats.org/drawingml/2006/table">
            <a:tbl>
              <a:tblPr/>
              <a:tblGrid>
                <a:gridCol w="597399">
                  <a:extLst>
                    <a:ext uri="{9D8B030D-6E8A-4147-A177-3AD203B41FA5}">
                      <a16:colId xmlns:a16="http://schemas.microsoft.com/office/drawing/2014/main" val="1531651924"/>
                    </a:ext>
                  </a:extLst>
                </a:gridCol>
                <a:gridCol w="2223651">
                  <a:extLst>
                    <a:ext uri="{9D8B030D-6E8A-4147-A177-3AD203B41FA5}">
                      <a16:colId xmlns:a16="http://schemas.microsoft.com/office/drawing/2014/main" val="3441310345"/>
                    </a:ext>
                  </a:extLst>
                </a:gridCol>
              </a:tblGrid>
              <a:tr h="216024">
                <a:tc gridSpan="2">
                  <a:txBody>
                    <a:bodyPr/>
                    <a:lstStyle/>
                    <a:p>
                      <a:pPr algn="ctr" fontAlgn="b"/>
                      <a:r>
                        <a:rPr lang="es-AR" sz="1400" b="1" i="0" u="none" strike="noStrike" dirty="0">
                          <a:solidFill>
                            <a:srgbClr val="000000"/>
                          </a:solidFill>
                          <a:effectLst/>
                          <a:latin typeface="+mn-lt"/>
                        </a:rPr>
                        <a:t>Factura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171770578"/>
                  </a:ext>
                </a:extLst>
              </a:tr>
              <a:tr h="216024">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0396812"/>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codigo_factura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84487565"/>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fecha_registro_factura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71148034"/>
                  </a:ext>
                </a:extLst>
              </a:tr>
              <a:tr h="216024">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79933669"/>
                  </a:ext>
                </a:extLst>
              </a:tr>
              <a:tr h="216024">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ID_cliente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84196304"/>
                  </a:ext>
                </a:extLst>
              </a:tr>
              <a:tr h="216024">
                <a:tc>
                  <a:txBody>
                    <a:bodyPr/>
                    <a:lstStyle/>
                    <a:p>
                      <a:pPr algn="l" fontAlgn="b"/>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volumen_total_cargado</a:t>
                      </a:r>
                      <a:r>
                        <a:rPr lang="es-AR" sz="1200" b="0" i="0" u="none" strike="noStrike" dirty="0" smtClean="0">
                          <a:solidFill>
                            <a:srgbClr val="000000"/>
                          </a:solidFill>
                          <a:effectLst/>
                          <a:latin typeface="+mn-lt"/>
                        </a:rPr>
                        <a:t>(</a:t>
                      </a:r>
                      <a:r>
                        <a:rPr lang="es-AR" sz="1200" b="0" i="0" u="none" strike="noStrike" dirty="0" err="1" smtClean="0">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16496055"/>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venta_total</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45068881"/>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puerto_destino_descarga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5268553"/>
                  </a:ext>
                </a:extLst>
              </a:tr>
            </a:tbl>
          </a:graphicData>
        </a:graphic>
      </p:graphicFrame>
    </p:spTree>
    <p:extLst>
      <p:ext uri="{BB962C8B-B14F-4D97-AF65-F5344CB8AC3E}">
        <p14:creationId xmlns:p14="http://schemas.microsoft.com/office/powerpoint/2010/main" val="2301979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4003599" y="1052736"/>
            <a:ext cx="4816874" cy="473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p>
          <a:p>
            <a:pPr algn="just">
              <a:lnSpc>
                <a:spcPct val="150000"/>
              </a:lnSpc>
            </a:pPr>
            <a:r>
              <a:rPr lang="es-MX" sz="1200" kern="0" dirty="0" err="1" smtClean="0">
                <a:solidFill>
                  <a:schemeClr val="tx1"/>
                </a:solidFill>
              </a:rPr>
              <a:t>ID_factura</a:t>
            </a:r>
            <a:r>
              <a:rPr lang="es-MX" sz="1200" kern="0" dirty="0" smtClean="0">
                <a:solidFill>
                  <a:schemeClr val="tx1"/>
                </a:solidFill>
              </a:rPr>
              <a:t>, </a:t>
            </a:r>
            <a:r>
              <a:rPr lang="es-MX" sz="1200" kern="0" dirty="0" err="1" smtClean="0">
                <a:solidFill>
                  <a:schemeClr val="tx1"/>
                </a:solidFill>
              </a:rPr>
              <a:t>ID_producto</a:t>
            </a:r>
            <a:r>
              <a:rPr lang="es-MX" sz="1200" kern="0" dirty="0" smtClean="0">
                <a:solidFill>
                  <a:schemeClr val="tx1"/>
                </a:solidFill>
              </a:rPr>
              <a:t>, </a:t>
            </a:r>
            <a:r>
              <a:rPr lang="es-MX" sz="1200" kern="0" dirty="0" err="1" smtClean="0">
                <a:solidFill>
                  <a:schemeClr val="tx1"/>
                </a:solidFill>
              </a:rPr>
              <a:t>ID_empresa_proveedor</a:t>
            </a:r>
            <a:r>
              <a:rPr lang="es-MX" sz="1200" kern="0" dirty="0">
                <a:solidFill>
                  <a:schemeClr val="tx1"/>
                </a:solidFill>
              </a:rPr>
              <a:t>, </a:t>
            </a:r>
            <a:r>
              <a:rPr lang="es-MX" sz="1200" kern="0" dirty="0" err="1">
                <a:solidFill>
                  <a:schemeClr val="tx1"/>
                </a:solidFill>
              </a:rPr>
              <a:t>ID_puerto_carga</a:t>
            </a:r>
            <a:r>
              <a:rPr lang="es-MX" sz="1200" kern="0" dirty="0">
                <a:solidFill>
                  <a:schemeClr val="tx1"/>
                </a:solidFill>
              </a:rPr>
              <a:t>, </a:t>
            </a:r>
            <a:r>
              <a:rPr lang="es-MX" sz="1200" kern="0" dirty="0" smtClean="0">
                <a:solidFill>
                  <a:schemeClr val="tx1"/>
                </a:solidFill>
              </a:rPr>
              <a:t>: </a:t>
            </a:r>
            <a:r>
              <a:rPr lang="es-MX" sz="1200" kern="0" dirty="0">
                <a:solidFill>
                  <a:schemeClr val="tx1"/>
                </a:solidFill>
              </a:rPr>
              <a:t>son códigos irrepetibles asignados </a:t>
            </a:r>
            <a:r>
              <a:rPr lang="es-MX" sz="1200" kern="0" dirty="0" smtClean="0">
                <a:solidFill>
                  <a:schemeClr val="tx1"/>
                </a:solidFill>
              </a:rPr>
              <a:t>a la factura, producto, proveedor y </a:t>
            </a:r>
            <a:r>
              <a:rPr lang="es-MX" sz="1200" kern="0" dirty="0">
                <a:solidFill>
                  <a:schemeClr val="tx1"/>
                </a:solidFill>
              </a:rPr>
              <a:t>puerto de </a:t>
            </a:r>
            <a:r>
              <a:rPr lang="es-MX" sz="1200" kern="0" dirty="0" smtClean="0">
                <a:solidFill>
                  <a:schemeClr val="tx1"/>
                </a:solidFill>
              </a:rPr>
              <a:t>carga respectivamente.</a:t>
            </a:r>
          </a:p>
          <a:p>
            <a:pPr algn="just">
              <a:lnSpc>
                <a:spcPct val="150000"/>
              </a:lnSpc>
            </a:pPr>
            <a:r>
              <a:rPr lang="es-MX" sz="1200" kern="0" dirty="0">
                <a:solidFill>
                  <a:schemeClr val="tx1"/>
                </a:solidFill>
              </a:rPr>
              <a:t>Volumen total </a:t>
            </a:r>
            <a:r>
              <a:rPr lang="es-MX" sz="1200" kern="0" dirty="0" smtClean="0">
                <a:solidFill>
                  <a:schemeClr val="tx1"/>
                </a:solidFill>
              </a:rPr>
              <a:t>cargado producto: </a:t>
            </a:r>
            <a:r>
              <a:rPr lang="es-MX" sz="1200" kern="0" dirty="0">
                <a:solidFill>
                  <a:schemeClr val="tx1"/>
                </a:solidFill>
              </a:rPr>
              <a:t>es el volumen </a:t>
            </a:r>
            <a:r>
              <a:rPr lang="es-MX" sz="1200" kern="0" dirty="0" smtClean="0">
                <a:solidFill>
                  <a:schemeClr val="tx1"/>
                </a:solidFill>
              </a:rPr>
              <a:t>real medido en barriles por cada producto </a:t>
            </a:r>
            <a:r>
              <a:rPr lang="es-MX" sz="1200" kern="0" dirty="0">
                <a:solidFill>
                  <a:schemeClr val="tx1"/>
                </a:solidFill>
              </a:rPr>
              <a:t>embarcado en el </a:t>
            </a:r>
            <a:r>
              <a:rPr lang="es-MX" sz="1200" kern="0" dirty="0" smtClean="0">
                <a:solidFill>
                  <a:schemeClr val="tx1"/>
                </a:solidFill>
              </a:rPr>
              <a:t>buque, </a:t>
            </a:r>
            <a:r>
              <a:rPr lang="es-MX" sz="1200" kern="0" dirty="0">
                <a:solidFill>
                  <a:schemeClr val="tx1"/>
                </a:solidFill>
              </a:rPr>
              <a:t>es el resultado del volumen total recibido  en los tanques del buque posterior </a:t>
            </a:r>
            <a:r>
              <a:rPr lang="es-MX" sz="1200" kern="0" dirty="0" smtClean="0">
                <a:solidFill>
                  <a:schemeClr val="tx1"/>
                </a:solidFill>
              </a:rPr>
              <a:t>al aforado </a:t>
            </a:r>
            <a:r>
              <a:rPr lang="es-MX" sz="1200" kern="0" dirty="0">
                <a:solidFill>
                  <a:schemeClr val="tx1"/>
                </a:solidFill>
              </a:rPr>
              <a:t>(medición) de los mismos</a:t>
            </a:r>
            <a:r>
              <a:rPr lang="es-MX" sz="1200" kern="0" dirty="0" smtClean="0">
                <a:solidFill>
                  <a:schemeClr val="tx1"/>
                </a:solidFill>
              </a:rPr>
              <a:t>.</a:t>
            </a:r>
          </a:p>
          <a:p>
            <a:pPr algn="just">
              <a:lnSpc>
                <a:spcPct val="150000"/>
              </a:lnSpc>
            </a:pPr>
            <a:r>
              <a:rPr lang="es-MX" sz="1200" kern="0" dirty="0" err="1" smtClean="0">
                <a:solidFill>
                  <a:schemeClr val="tx1"/>
                </a:solidFill>
              </a:rPr>
              <a:t>Precio_venta_producto</a:t>
            </a:r>
            <a:r>
              <a:rPr lang="es-MX" sz="1200" kern="0" dirty="0" smtClean="0">
                <a:solidFill>
                  <a:schemeClr val="tx1"/>
                </a:solidFill>
              </a:rPr>
              <a:t>: </a:t>
            </a:r>
            <a:r>
              <a:rPr lang="es-MX" sz="1200" kern="0" dirty="0">
                <a:solidFill>
                  <a:schemeClr val="tx1"/>
                </a:solidFill>
              </a:rPr>
              <a:t>valor </a:t>
            </a:r>
            <a:r>
              <a:rPr lang="es-MX" sz="1200" kern="0" dirty="0" smtClean="0">
                <a:solidFill>
                  <a:schemeClr val="tx1"/>
                </a:solidFill>
              </a:rPr>
              <a:t>de venta del producto en dólares.</a:t>
            </a:r>
          </a:p>
          <a:p>
            <a:pPr algn="just">
              <a:lnSpc>
                <a:spcPct val="150000"/>
              </a:lnSpc>
            </a:pPr>
            <a:r>
              <a:rPr lang="es-MX" sz="1200" kern="0" dirty="0" err="1" smtClean="0">
                <a:solidFill>
                  <a:schemeClr val="tx1"/>
                </a:solidFill>
              </a:rPr>
              <a:t>descuento_venta_producto</a:t>
            </a:r>
            <a:r>
              <a:rPr lang="es-MX" sz="1200" kern="0" dirty="0">
                <a:solidFill>
                  <a:schemeClr val="tx1"/>
                </a:solidFill>
              </a:rPr>
              <a:t>: </a:t>
            </a:r>
            <a:r>
              <a:rPr lang="es-MX" sz="1200" kern="0" dirty="0" smtClean="0">
                <a:solidFill>
                  <a:schemeClr val="tx1"/>
                </a:solidFill>
              </a:rPr>
              <a:t>porcentaje de descuento aplicado al valor del producto de acuerdo a su calidad, distancia de recorrido del producto embarcado al puerto destino, volúmenes comprados, entre otros. </a:t>
            </a:r>
          </a:p>
          <a:p>
            <a:pPr algn="just">
              <a:lnSpc>
                <a:spcPct val="150000"/>
              </a:lnSpc>
            </a:pPr>
            <a:r>
              <a:rPr lang="es-MX" sz="1200" kern="0" dirty="0" err="1" smtClean="0">
                <a:solidFill>
                  <a:schemeClr val="tx1"/>
                </a:solidFill>
              </a:rPr>
              <a:t>Costo_total_producto</a:t>
            </a:r>
            <a:r>
              <a:rPr lang="es-MX" sz="1200" kern="0" dirty="0" smtClean="0">
                <a:solidFill>
                  <a:schemeClr val="tx1"/>
                </a:solidFill>
              </a:rPr>
              <a:t>: valor en dólares de los volúmenes totales de cada producto menos su descuento aplicado. </a:t>
            </a:r>
            <a:endParaRPr lang="es-MX" sz="12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detalle_f</a:t>
            </a:r>
            <a:r>
              <a:rPr lang="es-AR" sz="1600" b="1" dirty="0" err="1" smtClean="0">
                <a:solidFill>
                  <a:srgbClr val="000000"/>
                </a:solidFill>
              </a:rPr>
              <a:t>actura</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al documento </a:t>
            </a:r>
            <a:r>
              <a:rPr lang="es-MX" sz="1400" kern="0" dirty="0" smtClean="0">
                <a:solidFill>
                  <a:schemeClr val="tx1"/>
                </a:solidFill>
              </a:rPr>
              <a:t>que registra el detalle de los productos cargados en factura, es decir, volúmenes, precios, descuentos, entre otros.</a:t>
            </a:r>
            <a:endParaRPr lang="es-MX" sz="1400" kern="0" dirty="0">
              <a:solidFill>
                <a:schemeClr val="tx1"/>
              </a:solidFill>
            </a:endParaRP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12</a:t>
            </a:r>
            <a:endParaRPr lang="ko-KR" altLang="en-US" sz="2400" b="1" dirty="0">
              <a:solidFill>
                <a:schemeClr val="bg1"/>
              </a:solidFill>
              <a:cs typeface="Arial"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1989895158"/>
              </p:ext>
            </p:extLst>
          </p:nvPr>
        </p:nvGraphicFramePr>
        <p:xfrm>
          <a:off x="435286" y="3645024"/>
          <a:ext cx="3344627" cy="2147312"/>
        </p:xfrm>
        <a:graphic>
          <a:graphicData uri="http://schemas.openxmlformats.org/drawingml/2006/table">
            <a:tbl>
              <a:tblPr/>
              <a:tblGrid>
                <a:gridCol w="709966">
                  <a:extLst>
                    <a:ext uri="{9D8B030D-6E8A-4147-A177-3AD203B41FA5}">
                      <a16:colId xmlns:a16="http://schemas.microsoft.com/office/drawing/2014/main" val="3816590052"/>
                    </a:ext>
                  </a:extLst>
                </a:gridCol>
                <a:gridCol w="2634661">
                  <a:extLst>
                    <a:ext uri="{9D8B030D-6E8A-4147-A177-3AD203B41FA5}">
                      <a16:colId xmlns:a16="http://schemas.microsoft.com/office/drawing/2014/main" val="338694616"/>
                    </a:ext>
                  </a:extLst>
                </a:gridCol>
              </a:tblGrid>
              <a:tr h="246413">
                <a:tc gridSpan="2">
                  <a:txBody>
                    <a:bodyPr/>
                    <a:lstStyle/>
                    <a:p>
                      <a:pPr algn="ctr" fontAlgn="b"/>
                      <a:r>
                        <a:rPr lang="es-AR" sz="1400" b="1" i="0" u="none" strike="noStrike" dirty="0" err="1">
                          <a:solidFill>
                            <a:srgbClr val="000000"/>
                          </a:solidFill>
                          <a:effectLst/>
                          <a:latin typeface="+mn-lt"/>
                        </a:rPr>
                        <a:t>detalle_factura</a:t>
                      </a:r>
                      <a:endParaRPr lang="es-AR" sz="1400" b="1"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836210539"/>
                  </a:ext>
                </a:extLst>
              </a:tr>
              <a:tr h="21121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ID_detalle_factura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4153270"/>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58091083"/>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91025533"/>
                  </a:ext>
                </a:extLst>
              </a:tr>
              <a:tr h="21121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01062287"/>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7727713"/>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volumen_total_cargado_prod</a:t>
                      </a:r>
                      <a:r>
                        <a:rPr lang="es-AR" sz="1200" b="0" i="0" u="none" strike="noStrike" dirty="0" smtClean="0">
                          <a:solidFill>
                            <a:srgbClr val="000000"/>
                          </a:solidFill>
                          <a:effectLst/>
                          <a:latin typeface="+mn-lt"/>
                        </a:rPr>
                        <a:t>(</a:t>
                      </a:r>
                      <a:r>
                        <a:rPr lang="es-AR" sz="1200" b="0" i="0" u="none" strike="noStrike" dirty="0" err="1" smtClean="0">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59073259"/>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precio_venta_prod</a:t>
                      </a:r>
                      <a:r>
                        <a:rPr lang="es-AR" sz="1200" b="0" i="0" u="none" strike="noStrike" dirty="0">
                          <a:solidFill>
                            <a:srgbClr val="000000"/>
                          </a:solidFill>
                          <a:effectLst/>
                          <a:latin typeface="+mn-lt"/>
                        </a:rPr>
                        <a:t>($/</a:t>
                      </a:r>
                      <a:r>
                        <a:rPr lang="es-AR" sz="1200" b="0" i="0" u="none" strike="noStrike" dirty="0" err="1">
                          <a:solidFill>
                            <a:srgbClr val="000000"/>
                          </a:solidFill>
                          <a:effectLst/>
                          <a:latin typeface="+mn-lt"/>
                        </a:rPr>
                        <a:t>bll</a:t>
                      </a:r>
                      <a:r>
                        <a:rPr lang="es-AR" sz="1200" b="0" i="0" u="none" strike="noStrike" dirty="0">
                          <a:solidFill>
                            <a:srgbClr val="000000"/>
                          </a:solidFill>
                          <a:effectLst/>
                          <a:latin typeface="+mn-lt"/>
                        </a:rPr>
                        <a: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5728705"/>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descuento_venta_prod</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4511386"/>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costo_total_prod</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925871"/>
                  </a:ext>
                </a:extLst>
              </a:tr>
            </a:tbl>
          </a:graphicData>
        </a:graphic>
      </p:graphicFrame>
    </p:spTree>
    <p:extLst>
      <p:ext uri="{BB962C8B-B14F-4D97-AF65-F5344CB8AC3E}">
        <p14:creationId xmlns:p14="http://schemas.microsoft.com/office/powerpoint/2010/main" val="3673625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detalle_f</a:t>
            </a:r>
            <a:r>
              <a:rPr lang="es-AR" sz="1600" b="1" dirty="0" err="1" smtClean="0">
                <a:solidFill>
                  <a:srgbClr val="000000"/>
                </a:solidFill>
              </a:rPr>
              <a:t>actura</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al documento </a:t>
            </a:r>
            <a:r>
              <a:rPr lang="es-MX" sz="1400" kern="0" dirty="0" smtClean="0">
                <a:solidFill>
                  <a:schemeClr val="tx1"/>
                </a:solidFill>
              </a:rPr>
              <a:t>que registra el detalle de los productos cargados en factura, es decir, volúmenes, precios, descuentos, entre otros.</a:t>
            </a:r>
            <a:endParaRPr lang="es-MX" sz="1400" kern="0" dirty="0">
              <a:solidFill>
                <a:schemeClr val="tx1"/>
              </a:solidFill>
            </a:endParaRP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12</a:t>
            </a:r>
            <a:endParaRPr lang="ko-KR" altLang="en-US" sz="2400" b="1" dirty="0">
              <a:solidFill>
                <a:schemeClr val="bg1"/>
              </a:solidFill>
              <a:cs typeface="Arial" pitchFamily="34" charset="0"/>
            </a:endParaRPr>
          </a:p>
        </p:txBody>
      </p:sp>
      <p:graphicFrame>
        <p:nvGraphicFramePr>
          <p:cNvPr id="2" name="Tabla 1"/>
          <p:cNvGraphicFramePr>
            <a:graphicFrameLocks noGrp="1"/>
          </p:cNvGraphicFramePr>
          <p:nvPr/>
        </p:nvGraphicFramePr>
        <p:xfrm>
          <a:off x="435286" y="3645024"/>
          <a:ext cx="3344627" cy="2147312"/>
        </p:xfrm>
        <a:graphic>
          <a:graphicData uri="http://schemas.openxmlformats.org/drawingml/2006/table">
            <a:tbl>
              <a:tblPr/>
              <a:tblGrid>
                <a:gridCol w="709966">
                  <a:extLst>
                    <a:ext uri="{9D8B030D-6E8A-4147-A177-3AD203B41FA5}">
                      <a16:colId xmlns:a16="http://schemas.microsoft.com/office/drawing/2014/main" val="3816590052"/>
                    </a:ext>
                  </a:extLst>
                </a:gridCol>
                <a:gridCol w="2634661">
                  <a:extLst>
                    <a:ext uri="{9D8B030D-6E8A-4147-A177-3AD203B41FA5}">
                      <a16:colId xmlns:a16="http://schemas.microsoft.com/office/drawing/2014/main" val="338694616"/>
                    </a:ext>
                  </a:extLst>
                </a:gridCol>
              </a:tblGrid>
              <a:tr h="246413">
                <a:tc gridSpan="2">
                  <a:txBody>
                    <a:bodyPr/>
                    <a:lstStyle/>
                    <a:p>
                      <a:pPr algn="ctr" fontAlgn="b"/>
                      <a:r>
                        <a:rPr lang="es-AR" sz="1400" b="1" i="0" u="none" strike="noStrike" dirty="0" err="1">
                          <a:solidFill>
                            <a:srgbClr val="000000"/>
                          </a:solidFill>
                          <a:effectLst/>
                          <a:latin typeface="+mn-lt"/>
                        </a:rPr>
                        <a:t>detalle_factura</a:t>
                      </a:r>
                      <a:endParaRPr lang="es-AR" sz="1400" b="1"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836210539"/>
                  </a:ext>
                </a:extLst>
              </a:tr>
              <a:tr h="21121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ID_detalle_factura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4153270"/>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58091083"/>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91025533"/>
                  </a:ext>
                </a:extLst>
              </a:tr>
              <a:tr h="21121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01062287"/>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7727713"/>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volumen_total_cargado_prod</a:t>
                      </a:r>
                      <a:r>
                        <a:rPr lang="es-AR" sz="1200" b="0" i="0" u="none" strike="noStrike" dirty="0" smtClean="0">
                          <a:solidFill>
                            <a:srgbClr val="000000"/>
                          </a:solidFill>
                          <a:effectLst/>
                          <a:latin typeface="+mn-lt"/>
                        </a:rPr>
                        <a:t>(</a:t>
                      </a:r>
                      <a:r>
                        <a:rPr lang="es-AR" sz="1200" b="0" i="0" u="none" strike="noStrike" dirty="0" err="1" smtClean="0">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59073259"/>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precio_venta_prod</a:t>
                      </a:r>
                      <a:r>
                        <a:rPr lang="es-AR" sz="1200" b="0" i="0" u="none" strike="noStrike" dirty="0">
                          <a:solidFill>
                            <a:srgbClr val="000000"/>
                          </a:solidFill>
                          <a:effectLst/>
                          <a:latin typeface="+mn-lt"/>
                        </a:rPr>
                        <a:t>($/</a:t>
                      </a:r>
                      <a:r>
                        <a:rPr lang="es-AR" sz="1200" b="0" i="0" u="none" strike="noStrike" dirty="0" err="1">
                          <a:solidFill>
                            <a:srgbClr val="000000"/>
                          </a:solidFill>
                          <a:effectLst/>
                          <a:latin typeface="+mn-lt"/>
                        </a:rPr>
                        <a:t>bll</a:t>
                      </a:r>
                      <a:r>
                        <a:rPr lang="es-AR" sz="1200" b="0" i="0" u="none" strike="noStrike" dirty="0">
                          <a:solidFill>
                            <a:srgbClr val="000000"/>
                          </a:solidFill>
                          <a:effectLst/>
                          <a:latin typeface="+mn-lt"/>
                        </a:rPr>
                        <a: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5728705"/>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descuento_venta_prod</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4511386"/>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costo_total_prod</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925871"/>
                  </a:ext>
                </a:extLst>
              </a:tr>
            </a:tbl>
          </a:graphicData>
        </a:graphic>
      </p:graphicFrame>
      <p:sp>
        <p:nvSpPr>
          <p:cNvPr id="11" name="Rectangle 3"/>
          <p:cNvSpPr txBox="1">
            <a:spLocks noChangeArrowheads="1"/>
          </p:cNvSpPr>
          <p:nvPr/>
        </p:nvSpPr>
        <p:spPr bwMode="auto">
          <a:xfrm>
            <a:off x="4067944" y="1459523"/>
            <a:ext cx="4752528" cy="32656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u="sng" kern="0" dirty="0" smtClean="0">
                <a:solidFill>
                  <a:schemeClr val="tx1"/>
                </a:solidFill>
              </a:rPr>
              <a:t>Llave Primaria:</a:t>
            </a:r>
            <a:r>
              <a:rPr lang="es-MX" sz="1200" kern="0" dirty="0" smtClean="0">
                <a:solidFill>
                  <a:schemeClr val="tx1"/>
                </a:solidFill>
              </a:rPr>
              <a:t> </a:t>
            </a:r>
            <a:r>
              <a:rPr lang="es-MX" sz="1200" kern="0" dirty="0" err="1" smtClean="0">
                <a:solidFill>
                  <a:schemeClr val="tx1"/>
                </a:solidFill>
              </a:rPr>
              <a:t>ID_detalle_factura</a:t>
            </a:r>
            <a:r>
              <a:rPr lang="es-MX" sz="1200" kern="0" dirty="0" smtClean="0">
                <a:solidFill>
                  <a:schemeClr val="tx1"/>
                </a:solidFill>
              </a:rPr>
              <a:t>: </a:t>
            </a:r>
            <a:r>
              <a:rPr lang="es-MX" sz="1200" kern="0" dirty="0">
                <a:solidFill>
                  <a:schemeClr val="tx1"/>
                </a:solidFill>
              </a:rPr>
              <a:t>referida al número correlativo </a:t>
            </a:r>
            <a:r>
              <a:rPr lang="es-MX" sz="1200" kern="0" dirty="0" smtClean="0">
                <a:solidFill>
                  <a:schemeClr val="tx1"/>
                </a:solidFill>
              </a:rPr>
              <a:t>de cada detalle de la </a:t>
            </a:r>
            <a:r>
              <a:rPr lang="es-MX" sz="1200" kern="0" dirty="0">
                <a:solidFill>
                  <a:schemeClr val="tx1"/>
                </a:solidFill>
              </a:rPr>
              <a:t>factura en la base de datos, numero irrepetible. </a:t>
            </a:r>
            <a:endParaRPr lang="es-MX" sz="1200" kern="0" dirty="0" smtClean="0">
              <a:solidFill>
                <a:schemeClr val="tx1"/>
              </a:solidFill>
            </a:endParaRPr>
          </a:p>
          <a:p>
            <a:pPr marL="0" indent="0" algn="just">
              <a:lnSpc>
                <a:spcPct val="150000"/>
              </a:lnSpc>
              <a:buFontTx/>
              <a:buNone/>
            </a:pPr>
            <a:endParaRPr lang="es-MX" sz="1200" kern="0" dirty="0">
              <a:solidFill>
                <a:schemeClr val="tx1"/>
              </a:solidFill>
            </a:endParaRPr>
          </a:p>
          <a:p>
            <a:pPr marL="0" indent="0" algn="just">
              <a:lnSpc>
                <a:spcPct val="150000"/>
              </a:lnSpc>
              <a:buFontTx/>
              <a:buNone/>
            </a:pPr>
            <a:r>
              <a:rPr lang="es-MX" sz="1200" u="sng" kern="0" dirty="0">
                <a:solidFill>
                  <a:schemeClr val="tx1"/>
                </a:solidFill>
              </a:rPr>
              <a:t>Llaves secundarias: </a:t>
            </a:r>
            <a:endParaRPr lang="es-MX" sz="1200" u="sng" kern="0" dirty="0" smtClean="0">
              <a:solidFill>
                <a:schemeClr val="tx1"/>
              </a:solidFill>
            </a:endParaRPr>
          </a:p>
          <a:p>
            <a:pPr algn="just">
              <a:lnSpc>
                <a:spcPct val="150000"/>
              </a:lnSpc>
              <a:buFont typeface="Arial" panose="020B0604020202020204" pitchFamily="34" charset="0"/>
              <a:buChar char="→"/>
            </a:pPr>
            <a:r>
              <a:rPr lang="es-MX" sz="1200" kern="0" dirty="0" err="1">
                <a:solidFill>
                  <a:schemeClr val="tx1"/>
                </a:solidFill>
              </a:rPr>
              <a:t>ID_factura</a:t>
            </a:r>
            <a:r>
              <a:rPr lang="es-MX" sz="1200" kern="0" dirty="0">
                <a:solidFill>
                  <a:schemeClr val="tx1"/>
                </a:solidFill>
              </a:rPr>
              <a:t>, </a:t>
            </a:r>
            <a:r>
              <a:rPr lang="es-MX" sz="1200" kern="0" dirty="0">
                <a:solidFill>
                  <a:schemeClr val="tx1"/>
                </a:solidFill>
              </a:rPr>
              <a:t>relacionada con el ID de la tabla </a:t>
            </a:r>
            <a:r>
              <a:rPr lang="es-MX" sz="1200" kern="0" dirty="0">
                <a:solidFill>
                  <a:schemeClr val="tx1"/>
                </a:solidFill>
              </a:rPr>
              <a:t>factura</a:t>
            </a:r>
            <a:endParaRPr lang="es-MX" sz="1200" kern="0" dirty="0">
              <a:solidFill>
                <a:schemeClr val="tx1"/>
              </a:solidFill>
            </a:endParaRPr>
          </a:p>
          <a:p>
            <a:pPr algn="just">
              <a:lnSpc>
                <a:spcPct val="150000"/>
              </a:lnSpc>
              <a:buFont typeface="Arial" panose="020B0604020202020204" pitchFamily="34" charset="0"/>
              <a:buChar char="→"/>
            </a:pPr>
            <a:r>
              <a:rPr lang="es-MX" sz="1200" kern="0" dirty="0" err="1">
                <a:solidFill>
                  <a:schemeClr val="tx1"/>
                </a:solidFill>
              </a:rPr>
              <a:t>ID_producto</a:t>
            </a:r>
            <a:r>
              <a:rPr lang="es-MX" sz="1200" kern="0" dirty="0">
                <a:solidFill>
                  <a:schemeClr val="tx1"/>
                </a:solidFill>
              </a:rPr>
              <a:t>, </a:t>
            </a:r>
            <a:r>
              <a:rPr lang="es-MX" sz="1200" kern="0" dirty="0">
                <a:solidFill>
                  <a:schemeClr val="tx1"/>
                </a:solidFill>
              </a:rPr>
              <a:t>relacionada con el ID de la tabla </a:t>
            </a:r>
            <a:r>
              <a:rPr lang="es-MX" sz="1200" kern="0" dirty="0">
                <a:solidFill>
                  <a:schemeClr val="tx1"/>
                </a:solidFill>
              </a:rPr>
              <a:t>producto,</a:t>
            </a:r>
          </a:p>
          <a:p>
            <a:pPr algn="just">
              <a:lnSpc>
                <a:spcPct val="150000"/>
              </a:lnSpc>
              <a:buFont typeface="Arial" panose="020B0604020202020204" pitchFamily="34" charset="0"/>
              <a:buChar char="→"/>
            </a:pPr>
            <a:r>
              <a:rPr lang="es-MX" sz="1200" kern="0" dirty="0">
                <a:solidFill>
                  <a:schemeClr val="tx1"/>
                </a:solidFill>
              </a:rPr>
              <a:t> </a:t>
            </a:r>
            <a:r>
              <a:rPr lang="es-MX" sz="1200" kern="0" dirty="0" err="1">
                <a:solidFill>
                  <a:schemeClr val="tx1"/>
                </a:solidFill>
              </a:rPr>
              <a:t>ID_empresa_proveedor</a:t>
            </a:r>
            <a:r>
              <a:rPr lang="es-MX" sz="1200" kern="0" dirty="0">
                <a:solidFill>
                  <a:schemeClr val="tx1"/>
                </a:solidFill>
              </a:rPr>
              <a:t>, </a:t>
            </a:r>
            <a:r>
              <a:rPr lang="es-MX" sz="1200" kern="0" dirty="0">
                <a:solidFill>
                  <a:schemeClr val="tx1"/>
                </a:solidFill>
              </a:rPr>
              <a:t>relacionada con el ID de la tabla </a:t>
            </a:r>
            <a:r>
              <a:rPr lang="es-MX" sz="1200" kern="0" dirty="0">
                <a:solidFill>
                  <a:schemeClr val="tx1"/>
                </a:solidFill>
              </a:rPr>
              <a:t>proveedor,</a:t>
            </a:r>
            <a:endParaRPr lang="es-MX" sz="1200" kern="0" dirty="0">
              <a:solidFill>
                <a:schemeClr val="tx1"/>
              </a:solidFill>
            </a:endParaRPr>
          </a:p>
          <a:p>
            <a:pPr algn="just">
              <a:lnSpc>
                <a:spcPct val="150000"/>
              </a:lnSpc>
              <a:buFont typeface="Arial" panose="020B0604020202020204" pitchFamily="34" charset="0"/>
              <a:buChar char="→"/>
            </a:pPr>
            <a:r>
              <a:rPr lang="es-MX" sz="1200" kern="0" dirty="0">
                <a:solidFill>
                  <a:schemeClr val="tx1"/>
                </a:solidFill>
              </a:rPr>
              <a:t> </a:t>
            </a:r>
            <a:r>
              <a:rPr lang="es-MX" sz="1200" kern="0" dirty="0" err="1">
                <a:solidFill>
                  <a:schemeClr val="tx1"/>
                </a:solidFill>
              </a:rPr>
              <a:t>ID_puerto_carga</a:t>
            </a:r>
            <a:r>
              <a:rPr lang="es-MX" sz="1200" kern="0" dirty="0">
                <a:solidFill>
                  <a:schemeClr val="tx1"/>
                </a:solidFill>
              </a:rPr>
              <a:t>, relacionada </a:t>
            </a:r>
            <a:r>
              <a:rPr lang="es-MX" sz="1200" kern="0" dirty="0">
                <a:solidFill>
                  <a:schemeClr val="tx1"/>
                </a:solidFill>
              </a:rPr>
              <a:t>con el ID de la tabla </a:t>
            </a:r>
            <a:r>
              <a:rPr lang="es-MX" sz="1200" kern="0" dirty="0" smtClean="0">
                <a:solidFill>
                  <a:schemeClr val="tx1"/>
                </a:solidFill>
              </a:rPr>
              <a:t>puertos.</a:t>
            </a:r>
            <a:endParaRPr lang="es-MX" sz="1200" kern="0" dirty="0">
              <a:solidFill>
                <a:schemeClr val="tx1"/>
              </a:solidFill>
            </a:endParaRPr>
          </a:p>
          <a:p>
            <a:pPr marL="0" indent="0" algn="just">
              <a:lnSpc>
                <a:spcPct val="150000"/>
              </a:lnSpc>
              <a:buNone/>
            </a:pPr>
            <a:endParaRPr lang="es-MX" sz="1200" kern="0" dirty="0" smtClean="0">
              <a:solidFill>
                <a:schemeClr val="tx1"/>
              </a:solidFill>
            </a:endParaRPr>
          </a:p>
        </p:txBody>
      </p:sp>
    </p:spTree>
    <p:extLst>
      <p:ext uri="{BB962C8B-B14F-4D97-AF65-F5344CB8AC3E}">
        <p14:creationId xmlns:p14="http://schemas.microsoft.com/office/powerpoint/2010/main" val="2302532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smtClean="0">
                <a:latin typeface="Tahoma" charset="0"/>
              </a:rPr>
              <a:t>Diagrama Entidad Relación</a:t>
            </a:r>
            <a:endParaRPr lang="uk-UA" sz="2200" dirty="0">
              <a:latin typeface="Tahoma" charset="0"/>
            </a:endParaRPr>
          </a:p>
        </p:txBody>
      </p:sp>
      <p:sp>
        <p:nvSpPr>
          <p:cNvPr id="34819" name="Rectangle 3"/>
          <p:cNvSpPr>
            <a:spLocks noGrp="1" noChangeArrowheads="1"/>
          </p:cNvSpPr>
          <p:nvPr>
            <p:ph type="subTitle" idx="1"/>
          </p:nvPr>
        </p:nvSpPr>
        <p:spPr>
          <a:xfrm>
            <a:off x="5220072" y="3571875"/>
            <a:ext cx="371120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1121129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err="1" smtClean="0">
                <a:latin typeface="Tahoma" charset="0"/>
              </a:rPr>
              <a:t>Script_de_Vistas</a:t>
            </a: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24877545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err="1" smtClean="0">
                <a:latin typeface="Tahoma" charset="0"/>
              </a:rPr>
              <a:t>Script_Funciones</a:t>
            </a: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21877303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err="1" smtClean="0">
                <a:latin typeface="Tahoma" charset="0"/>
              </a:rPr>
              <a:t>Script_Stored_Procedures</a:t>
            </a: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40562233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err="1" smtClean="0">
                <a:latin typeface="Tahoma" charset="0"/>
              </a:rPr>
              <a:t>Script_de_Triggers</a:t>
            </a: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28690792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err="1" smtClean="0">
                <a:latin typeface="Tahoma" charset="0"/>
              </a:rPr>
              <a:t>Script_Base_de_Datos</a:t>
            </a: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736976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s-419" dirty="0"/>
              <a:t>Temática de la base de </a:t>
            </a:r>
            <a:r>
              <a:rPr lang="es-419" dirty="0" smtClean="0"/>
              <a:t>datos (BD)</a:t>
            </a:r>
            <a:endParaRPr lang="en-US" dirty="0">
              <a:solidFill>
                <a:schemeClr val="tx1"/>
              </a:solidFill>
            </a:endParaRPr>
          </a:p>
        </p:txBody>
      </p:sp>
      <p:sp>
        <p:nvSpPr>
          <p:cNvPr id="114691" name="Rectangle 3"/>
          <p:cNvSpPr>
            <a:spLocks noGrp="1" noChangeArrowheads="1"/>
          </p:cNvSpPr>
          <p:nvPr>
            <p:ph type="body" idx="1"/>
          </p:nvPr>
        </p:nvSpPr>
        <p:spPr>
          <a:xfrm>
            <a:off x="2411760" y="1312292"/>
            <a:ext cx="6336704" cy="4636988"/>
          </a:xfrm>
        </p:spPr>
        <p:txBody>
          <a:bodyPr/>
          <a:lstStyle/>
          <a:p>
            <a:pPr marL="0" indent="0" algn="just">
              <a:lnSpc>
                <a:spcPct val="150000"/>
              </a:lnSpc>
              <a:buNone/>
            </a:pPr>
            <a:r>
              <a:rPr lang="es-MX" sz="1600" dirty="0" smtClean="0">
                <a:solidFill>
                  <a:schemeClr val="tx1"/>
                </a:solidFill>
              </a:rPr>
              <a:t>La BD esta basada en </a:t>
            </a:r>
            <a:r>
              <a:rPr lang="es-MX" sz="1600" dirty="0">
                <a:solidFill>
                  <a:schemeClr val="tx1"/>
                </a:solidFill>
              </a:rPr>
              <a:t>la información concerniente a los embarques de crudo y productos realizados por una empresa matriz y sus filiales, dichos embarques son realizados a través de los puertos o terminales de embarque propiedad de la empresa matriz. El terminal principal por donde son despachados el 90% de los productos, posee una plataforma con tres puestos de embarque (Este, Oeste y Sur), por las cuales se embarcan para la exportación los crudos propios de la empresa matriz, así como los crudos y productos de las empresas filiales. El embarque se realiza de manera segura y confiable a los clientes mediante la ejecución y evaluación continua de los procesos de recibo y embarque de crudo y productos, siguiendo las condiciones particulares de venta </a:t>
            </a:r>
            <a:r>
              <a:rPr lang="es-MX" sz="1600" dirty="0" smtClean="0">
                <a:solidFill>
                  <a:schemeClr val="tx1"/>
                </a:solidFill>
              </a:rPr>
              <a:t>establecidas </a:t>
            </a:r>
            <a:r>
              <a:rPr lang="es-MX" sz="1600" dirty="0">
                <a:solidFill>
                  <a:schemeClr val="tx1"/>
                </a:solidFill>
              </a:rPr>
              <a:t>en el documento de </a:t>
            </a:r>
            <a:r>
              <a:rPr lang="es-MX" sz="1600" dirty="0" smtClean="0">
                <a:solidFill>
                  <a:schemeClr val="tx1"/>
                </a:solidFill>
              </a:rPr>
              <a:t>nominación </a:t>
            </a:r>
            <a:r>
              <a:rPr lang="es-MX" sz="1600" dirty="0">
                <a:solidFill>
                  <a:schemeClr val="tx1"/>
                </a:solidFill>
              </a:rPr>
              <a:t>de la carga</a:t>
            </a:r>
            <a:r>
              <a:rPr lang="es-MX" sz="2000" dirty="0">
                <a:solidFill>
                  <a:schemeClr val="tx1"/>
                </a:solidFill>
              </a:rPr>
              <a:t>.</a:t>
            </a:r>
            <a:endParaRPr lang="en-US" sz="2000" dirty="0">
              <a:solidFill>
                <a:schemeClr val="tx1"/>
              </a:solidFill>
            </a:endParaRP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4">
            <a:extLst>
              <a:ext uri="{28A0092B-C50C-407E-A947-70E740481C1C}">
                <a14:useLocalDpi xmlns:a14="http://schemas.microsoft.com/office/drawing/2010/main" val="0"/>
              </a:ext>
            </a:extLst>
          </a:blip>
          <a:srcRect l="17334" r="15260"/>
          <a:stretch/>
        </p:blipFill>
        <p:spPr bwMode="auto">
          <a:xfrm>
            <a:off x="35496" y="4911716"/>
            <a:ext cx="2520280" cy="19016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0" descr="D:\Documents and Settings\VAZQUEZC\Mis documentos\CESAR VAZQUEZ\CESAR\Imagenes\plataforma Completa.jpg"/>
          <p:cNvSpPr>
            <a:spLocks noChangeArrowheads="1"/>
          </p:cNvSpPr>
          <p:nvPr/>
        </p:nvSpPr>
        <p:spPr bwMode="auto">
          <a:xfrm>
            <a:off x="410776" y="5165458"/>
            <a:ext cx="1777340" cy="1330434"/>
          </a:xfrm>
          <a:prstGeom prst="rect">
            <a:avLst/>
          </a:prstGeom>
          <a:blipFill dpi="0" rotWithShape="0">
            <a:blip r:embed="rId5"/>
            <a:srcRect/>
            <a:stretch>
              <a:fillRect/>
            </a:stretch>
          </a:blipFill>
          <a:ln w="9525">
            <a:noFill/>
            <a:miter lim="800000"/>
            <a:headEnd/>
            <a:tailEnd/>
          </a:ln>
          <a:effectLst/>
          <a:extLst/>
        </p:spPr>
        <p:txBody>
          <a:bodyPr wrap="none" anchor="ctr"/>
          <a:lstStyle/>
          <a:p>
            <a:endParaRPr lang="es-AR"/>
          </a:p>
        </p:txBody>
      </p:sp>
    </p:spTree>
    <p:extLst>
      <p:ext uri="{BB962C8B-B14F-4D97-AF65-F5344CB8AC3E}">
        <p14:creationId xmlns:p14="http://schemas.microsoft.com/office/powerpoint/2010/main" val="2357078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sp>
        <p:nvSpPr>
          <p:cNvPr id="28" name="Oval 4"/>
          <p:cNvSpPr/>
          <p:nvPr/>
        </p:nvSpPr>
        <p:spPr>
          <a:xfrm>
            <a:off x="539552" y="1346285"/>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21"/>
          <p:cNvSpPr txBox="1"/>
          <p:nvPr/>
        </p:nvSpPr>
        <p:spPr>
          <a:xfrm>
            <a:off x="539551" y="1475493"/>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61" name="Oval 4"/>
          <p:cNvSpPr/>
          <p:nvPr/>
        </p:nvSpPr>
        <p:spPr>
          <a:xfrm>
            <a:off x="539552" y="1340768"/>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21"/>
          <p:cNvSpPr txBox="1"/>
          <p:nvPr/>
        </p:nvSpPr>
        <p:spPr>
          <a:xfrm>
            <a:off x="539551" y="1469976"/>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6" name="Rectangle 3"/>
          <p:cNvSpPr txBox="1">
            <a:spLocks noChangeArrowheads="1"/>
          </p:cNvSpPr>
          <p:nvPr/>
        </p:nvSpPr>
        <p:spPr bwMode="auto">
          <a:xfrm>
            <a:off x="4067945" y="1870085"/>
            <a:ext cx="4680520" cy="3162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En esta tabla se describen los datos de: </a:t>
            </a:r>
          </a:p>
          <a:p>
            <a:pPr algn="just">
              <a:lnSpc>
                <a:spcPct val="150000"/>
              </a:lnSpc>
            </a:pPr>
            <a:r>
              <a:rPr lang="es-MX" sz="1400" kern="0" dirty="0" smtClean="0">
                <a:solidFill>
                  <a:schemeClr val="tx1"/>
                </a:solidFill>
              </a:rPr>
              <a:t>Nombre del cliente: nombre de la empresa o entidad que realiza la compra de crudo o producto. </a:t>
            </a:r>
          </a:p>
          <a:p>
            <a:pPr algn="just">
              <a:lnSpc>
                <a:spcPct val="150000"/>
              </a:lnSpc>
              <a:buFontTx/>
              <a:buChar char="•"/>
            </a:pPr>
            <a:r>
              <a:rPr lang="es-MX" sz="1400" kern="0" dirty="0" smtClean="0">
                <a:solidFill>
                  <a:schemeClr val="tx1"/>
                </a:solidFill>
              </a:rPr>
              <a:t>direccion_cliente</a:t>
            </a:r>
            <a:r>
              <a:rPr lang="es-MX" sz="1400" kern="0" dirty="0">
                <a:solidFill>
                  <a:schemeClr val="tx1"/>
                </a:solidFill>
              </a:rPr>
              <a:t>, correo_ cliente, </a:t>
            </a:r>
            <a:r>
              <a:rPr lang="es-MX" sz="1400" kern="0" dirty="0" smtClean="0">
                <a:solidFill>
                  <a:schemeClr val="tx1"/>
                </a:solidFill>
              </a:rPr>
              <a:t>telefono</a:t>
            </a:r>
            <a:r>
              <a:rPr lang="es-MX" sz="1400" kern="0" dirty="0">
                <a:solidFill>
                  <a:schemeClr val="tx1"/>
                </a:solidFill>
              </a:rPr>
              <a:t>_ cliente: datos generales de la de la empresa o entidad que realiza la compra.</a:t>
            </a:r>
          </a:p>
          <a:p>
            <a:pPr marL="0" indent="0" algn="just">
              <a:lnSpc>
                <a:spcPct val="150000"/>
              </a:lnSpc>
              <a:buFontTx/>
              <a:buNone/>
            </a:pPr>
            <a:endParaRPr lang="es-MX" sz="1400" u="sng" kern="0" dirty="0" smtClean="0">
              <a:solidFill>
                <a:schemeClr val="tx1"/>
              </a:solidFill>
            </a:endParaRPr>
          </a:p>
          <a:p>
            <a:pPr marL="0" indent="0" algn="just">
              <a:lnSpc>
                <a:spcPct val="150000"/>
              </a:lnSpc>
              <a:buFontTx/>
              <a:buNone/>
            </a:pPr>
            <a:r>
              <a:rPr lang="es-MX" sz="1400" u="sng" kern="0" dirty="0" smtClean="0">
                <a:solidFill>
                  <a:schemeClr val="tx1"/>
                </a:solidFill>
              </a:rPr>
              <a:t>Llave Primaria: </a:t>
            </a:r>
            <a:r>
              <a:rPr lang="es-MX" sz="1400" kern="0" dirty="0" smtClean="0">
                <a:solidFill>
                  <a:schemeClr val="tx1"/>
                </a:solidFill>
              </a:rPr>
              <a:t>Código del Cliente (ID_Cliente), referido al código de identificación del cliente.</a:t>
            </a:r>
            <a:endParaRPr lang="es-MX" sz="1400" kern="0" dirty="0">
              <a:solidFill>
                <a:schemeClr val="tx1"/>
              </a:solidFill>
            </a:endParaRPr>
          </a:p>
        </p:txBody>
      </p:sp>
      <p:graphicFrame>
        <p:nvGraphicFramePr>
          <p:cNvPr id="27" name="Tabla 26"/>
          <p:cNvGraphicFramePr>
            <a:graphicFrameLocks noGrp="1"/>
          </p:cNvGraphicFramePr>
          <p:nvPr>
            <p:extLst>
              <p:ext uri="{D42A27DB-BD31-4B8C-83A1-F6EECF244321}">
                <p14:modId xmlns:p14="http://schemas.microsoft.com/office/powerpoint/2010/main" val="2628414666"/>
              </p:ext>
            </p:extLst>
          </p:nvPr>
        </p:nvGraphicFramePr>
        <p:xfrm>
          <a:off x="971600" y="3804632"/>
          <a:ext cx="2304256" cy="1584960"/>
        </p:xfrm>
        <a:graphic>
          <a:graphicData uri="http://schemas.openxmlformats.org/drawingml/2006/table">
            <a:tbl>
              <a:tblPr/>
              <a:tblGrid>
                <a:gridCol w="575428">
                  <a:extLst>
                    <a:ext uri="{9D8B030D-6E8A-4147-A177-3AD203B41FA5}">
                      <a16:colId xmlns:a16="http://schemas.microsoft.com/office/drawing/2014/main" val="1950140633"/>
                    </a:ext>
                  </a:extLst>
                </a:gridCol>
                <a:gridCol w="1728828">
                  <a:extLst>
                    <a:ext uri="{9D8B030D-6E8A-4147-A177-3AD203B41FA5}">
                      <a16:colId xmlns:a16="http://schemas.microsoft.com/office/drawing/2014/main" val="3783688170"/>
                    </a:ext>
                  </a:extLst>
                </a:gridCol>
              </a:tblGrid>
              <a:tr h="182880">
                <a:tc gridSpan="2">
                  <a:txBody>
                    <a:bodyPr/>
                    <a:lstStyle/>
                    <a:p>
                      <a:pPr algn="ctr" fontAlgn="b"/>
                      <a:r>
                        <a:rPr lang="es-AR" sz="1400" b="1" i="0" u="none" strike="noStrike" dirty="0">
                          <a:solidFill>
                            <a:srgbClr val="000000"/>
                          </a:solidFill>
                          <a:effectLst/>
                          <a:latin typeface="+mn-lt"/>
                          <a:cs typeface="Calibri" panose="020F0502020204030204" pitchFamily="34" charset="0"/>
                        </a:rPr>
                        <a:t>Cliente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1817185807"/>
                  </a:ext>
                </a:extLst>
              </a:tr>
              <a:tr h="182880">
                <a:tc>
                  <a:txBody>
                    <a:bodyPr/>
                    <a:lstStyle/>
                    <a:p>
                      <a:pPr algn="ctr" fontAlgn="ctr"/>
                      <a:r>
                        <a:rPr lang="es-AR" sz="1200" b="0" i="0" u="none" strike="noStrike">
                          <a:solidFill>
                            <a:srgbClr val="000000"/>
                          </a:solidFill>
                          <a:effectLst/>
                          <a:latin typeface="+mn-lt"/>
                          <a:cs typeface="Calibri" panose="020F0502020204030204" pitchFamily="34" charset="0"/>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ID_Cliente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92129264"/>
                  </a:ext>
                </a:extLst>
              </a:tr>
              <a:tr h="190500">
                <a:tc>
                  <a:txBody>
                    <a:bodyPr/>
                    <a:lstStyle/>
                    <a:p>
                      <a:pPr algn="ctr" fontAlgn="ctr"/>
                      <a:r>
                        <a:rPr lang="es-AR" sz="1200" b="0" i="0" u="none" strike="noStrike">
                          <a:solidFill>
                            <a:srgbClr val="000000"/>
                          </a:solidFill>
                          <a:effectLst/>
                          <a:latin typeface="+mn-lt"/>
                          <a:cs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Nombre_Cliente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31432537"/>
                  </a:ext>
                </a:extLst>
              </a:tr>
              <a:tr h="182880">
                <a:tc>
                  <a:txBody>
                    <a:bodyPr/>
                    <a:lstStyle/>
                    <a:p>
                      <a:pPr algn="ctr" fontAlgn="ctr"/>
                      <a:r>
                        <a:rPr lang="es-AR" sz="1200" b="0" i="0" u="none" strike="noStrike">
                          <a:solidFill>
                            <a:srgbClr val="000000"/>
                          </a:solidFill>
                          <a:effectLst/>
                          <a:latin typeface="+mn-lt"/>
                          <a:cs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direccion_Cliente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71389529"/>
                  </a:ext>
                </a:extLst>
              </a:tr>
              <a:tr h="182880">
                <a:tc>
                  <a:txBody>
                    <a:bodyPr/>
                    <a:lstStyle/>
                    <a:p>
                      <a:pPr algn="ctr" fontAlgn="ctr"/>
                      <a:r>
                        <a:rPr lang="es-AR" sz="1200" b="0" i="0" u="none" strike="noStrike">
                          <a:solidFill>
                            <a:srgbClr val="000000"/>
                          </a:solidFill>
                          <a:effectLst/>
                          <a:latin typeface="+mn-lt"/>
                          <a:cs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telefono_Cliente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20281979"/>
                  </a:ext>
                </a:extLst>
              </a:tr>
              <a:tr h="182880">
                <a:tc>
                  <a:txBody>
                    <a:bodyPr/>
                    <a:lstStyle/>
                    <a:p>
                      <a:pPr algn="ctr" fontAlgn="ctr"/>
                      <a:r>
                        <a:rPr lang="es-AR" sz="1200" b="0" i="0" u="none" strike="noStrike">
                          <a:solidFill>
                            <a:srgbClr val="000000"/>
                          </a:solidFill>
                          <a:effectLst/>
                          <a:latin typeface="+mn-lt"/>
                          <a:cs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correo_cliente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465062"/>
                  </a:ext>
                </a:extLst>
              </a:tr>
            </a:tbl>
          </a:graphicData>
        </a:graphic>
      </p:graphicFrame>
      <p:sp>
        <p:nvSpPr>
          <p:cNvPr id="29" name="TextBox 14"/>
          <p:cNvSpPr txBox="1"/>
          <p:nvPr/>
        </p:nvSpPr>
        <p:spPr>
          <a:xfrm>
            <a:off x="1259633" y="1531531"/>
            <a:ext cx="1728191" cy="338554"/>
          </a:xfrm>
          <a:prstGeom prst="rect">
            <a:avLst/>
          </a:prstGeom>
          <a:noFill/>
        </p:spPr>
        <p:txBody>
          <a:bodyPr wrap="square" rtlCol="0" anchor="ctr">
            <a:spAutoFit/>
          </a:bodyPr>
          <a:lstStyle/>
          <a:p>
            <a:r>
              <a:rPr lang="es-419" sz="1600" b="1" dirty="0" smtClean="0"/>
              <a:t>Tabla Cliente: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139320"/>
            <a:ext cx="3096345" cy="1577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Empresa o entidad que realiza la compra de crudo y productos apegado a ciertas condiciones particulares de venta. </a:t>
            </a:r>
            <a:endParaRPr lang="es-MX" sz="1400" kern="0" dirty="0" smtClean="0">
              <a:solidFill>
                <a:schemeClr val="tx1"/>
              </a:solidFill>
            </a:endParaRPr>
          </a:p>
        </p:txBody>
      </p:sp>
    </p:spTree>
    <p:extLst>
      <p:ext uri="{BB962C8B-B14F-4D97-AF65-F5344CB8AC3E}">
        <p14:creationId xmlns:p14="http://schemas.microsoft.com/office/powerpoint/2010/main" val="10401682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sp>
        <p:nvSpPr>
          <p:cNvPr id="28" name="Oval 4"/>
          <p:cNvSpPr/>
          <p:nvPr/>
        </p:nvSpPr>
        <p:spPr>
          <a:xfrm>
            <a:off x="539552" y="127427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21"/>
          <p:cNvSpPr txBox="1"/>
          <p:nvPr/>
        </p:nvSpPr>
        <p:spPr>
          <a:xfrm>
            <a:off x="539551" y="140348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61" name="Oval 4"/>
          <p:cNvSpPr/>
          <p:nvPr/>
        </p:nvSpPr>
        <p:spPr>
          <a:xfrm>
            <a:off x="539552"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21"/>
          <p:cNvSpPr txBox="1"/>
          <p:nvPr/>
        </p:nvSpPr>
        <p:spPr>
          <a:xfrm>
            <a:off x="539551"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02</a:t>
            </a:r>
            <a:endParaRPr lang="ko-KR" altLang="en-US" sz="2400" b="1" dirty="0">
              <a:solidFill>
                <a:schemeClr val="bg1"/>
              </a:solidFill>
              <a:cs typeface="Arial" pitchFamily="34" charset="0"/>
            </a:endParaRPr>
          </a:p>
        </p:txBody>
      </p:sp>
      <p:sp>
        <p:nvSpPr>
          <p:cNvPr id="26" name="Rectangle 3"/>
          <p:cNvSpPr txBox="1">
            <a:spLocks noChangeArrowheads="1"/>
          </p:cNvSpPr>
          <p:nvPr/>
        </p:nvSpPr>
        <p:spPr bwMode="auto">
          <a:xfrm>
            <a:off x="3707904" y="1012261"/>
            <a:ext cx="5184577" cy="50304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smtClean="0">
                <a:solidFill>
                  <a:schemeClr val="tx1"/>
                </a:solidFill>
              </a:rPr>
              <a:t>Nombre</a:t>
            </a:r>
            <a:r>
              <a:rPr lang="es-MX" sz="1400" kern="0" dirty="0">
                <a:solidFill>
                  <a:schemeClr val="tx1"/>
                </a:solidFill>
              </a:rPr>
              <a:t>: Referido al nombre del </a:t>
            </a:r>
            <a:r>
              <a:rPr lang="es-MX" sz="1400" kern="0" dirty="0" smtClean="0">
                <a:solidFill>
                  <a:schemeClr val="tx1"/>
                </a:solidFill>
              </a:rPr>
              <a:t>buque.</a:t>
            </a:r>
            <a:endParaRPr lang="es-MX" sz="1400" kern="0" dirty="0">
              <a:solidFill>
                <a:schemeClr val="tx1"/>
              </a:solidFill>
            </a:endParaRPr>
          </a:p>
          <a:p>
            <a:pPr algn="just">
              <a:lnSpc>
                <a:spcPct val="150000"/>
              </a:lnSpc>
            </a:pPr>
            <a:r>
              <a:rPr lang="es-MX" sz="1400" kern="0" dirty="0" smtClean="0">
                <a:solidFill>
                  <a:schemeClr val="tx1"/>
                </a:solidFill>
              </a:rPr>
              <a:t>Categoría</a:t>
            </a:r>
            <a:r>
              <a:rPr lang="es-MX" sz="1400" kern="0" dirty="0">
                <a:solidFill>
                  <a:schemeClr val="tx1"/>
                </a:solidFill>
              </a:rPr>
              <a:t>: señala el tipo de producto que el buque acostumbra a cargar, si es crudo (mezcla de hidrocarburos que existe en fase liquida y en reservorio bajo tierra y que permanece en fase liquida a presión atmosférica después de haber sido tratado en facilidades de separación superficial) o derivados (destilados del crudo).</a:t>
            </a:r>
          </a:p>
          <a:p>
            <a:pPr algn="just">
              <a:lnSpc>
                <a:spcPct val="150000"/>
              </a:lnSpc>
            </a:pPr>
            <a:r>
              <a:rPr lang="es-MX" sz="1400" kern="0" dirty="0" smtClean="0">
                <a:solidFill>
                  <a:schemeClr val="tx1"/>
                </a:solidFill>
              </a:rPr>
              <a:t>Tipo de buques: se refiere a la connotación que recibe de acuerdo a su capacidad (ULCC: capacidad 500.000 toneladas, </a:t>
            </a:r>
            <a:r>
              <a:rPr lang="es-MX" sz="1400" b="0" kern="0" dirty="0" smtClean="0">
                <a:solidFill>
                  <a:schemeClr val="tx1"/>
                </a:solidFill>
              </a:rPr>
              <a:t>VLCC: capacidad de más de 300.000 toneladas, </a:t>
            </a:r>
            <a:r>
              <a:rPr lang="es-MX" sz="1400" b="0" kern="0" dirty="0" err="1" smtClean="0">
                <a:solidFill>
                  <a:schemeClr val="tx1"/>
                </a:solidFill>
              </a:rPr>
              <a:t>Suezmax</a:t>
            </a:r>
            <a:r>
              <a:rPr lang="es-MX" sz="1400" b="0" kern="0" dirty="0" smtClean="0">
                <a:solidFill>
                  <a:schemeClr val="tx1"/>
                </a:solidFill>
              </a:rPr>
              <a:t>: capacidad de entre 125.000 y 200.000 toneladas, </a:t>
            </a:r>
            <a:r>
              <a:rPr lang="es-MX" sz="1400" b="0" kern="0" dirty="0" err="1" smtClean="0">
                <a:solidFill>
                  <a:schemeClr val="tx1"/>
                </a:solidFill>
              </a:rPr>
              <a:t>Aframax</a:t>
            </a:r>
            <a:r>
              <a:rPr lang="es-MX" sz="1400" b="0" kern="0" dirty="0" smtClean="0">
                <a:solidFill>
                  <a:schemeClr val="tx1"/>
                </a:solidFill>
              </a:rPr>
              <a:t>: capacidad de entre 80.000 y 125.000 toneladas, </a:t>
            </a:r>
            <a:r>
              <a:rPr lang="es-MX" sz="1400" b="0" kern="0" dirty="0" err="1" smtClean="0">
                <a:solidFill>
                  <a:schemeClr val="tx1"/>
                </a:solidFill>
              </a:rPr>
              <a:t>Panamax</a:t>
            </a:r>
            <a:r>
              <a:rPr lang="es-MX" sz="1400" b="0" kern="0" dirty="0" smtClean="0">
                <a:solidFill>
                  <a:schemeClr val="tx1"/>
                </a:solidFill>
              </a:rPr>
              <a:t>: capacidad de entre 50.000 y 79.000 toneladas).</a:t>
            </a:r>
          </a:p>
        </p:txBody>
      </p:sp>
      <p:sp>
        <p:nvSpPr>
          <p:cNvPr id="29" name="TextBox 14"/>
          <p:cNvSpPr txBox="1"/>
          <p:nvPr/>
        </p:nvSpPr>
        <p:spPr>
          <a:xfrm>
            <a:off x="1259633" y="1459523"/>
            <a:ext cx="1728191" cy="338554"/>
          </a:xfrm>
          <a:prstGeom prst="rect">
            <a:avLst/>
          </a:prstGeom>
          <a:noFill/>
        </p:spPr>
        <p:txBody>
          <a:bodyPr wrap="square" rtlCol="0" anchor="ctr">
            <a:spAutoFit/>
          </a:bodyPr>
          <a:lstStyle/>
          <a:p>
            <a:r>
              <a:rPr lang="es-419" sz="1600" b="1" dirty="0" smtClean="0"/>
              <a:t>Tabla Buque: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067312"/>
            <a:ext cx="3096345" cy="1577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Se refiere a los datos de la Embarcación utilizada para el transporte marítimo de los productos, dicha embarcación puede ser alquilada o propia del cliente.</a:t>
            </a:r>
          </a:p>
          <a:p>
            <a:pPr marL="0" indent="0" algn="just">
              <a:lnSpc>
                <a:spcPct val="150000"/>
              </a:lnSpc>
              <a:buFontTx/>
              <a:buNone/>
            </a:pPr>
            <a:r>
              <a:rPr lang="es-MX" sz="1400" kern="0" dirty="0" smtClean="0">
                <a:solidFill>
                  <a:schemeClr val="tx1"/>
                </a:solidFill>
              </a:rPr>
              <a:t>. </a:t>
            </a:r>
          </a:p>
        </p:txBody>
      </p:sp>
      <p:graphicFrame>
        <p:nvGraphicFramePr>
          <p:cNvPr id="13" name="Tabla 12"/>
          <p:cNvGraphicFramePr>
            <a:graphicFrameLocks noGrp="1"/>
          </p:cNvGraphicFramePr>
          <p:nvPr>
            <p:extLst>
              <p:ext uri="{D42A27DB-BD31-4B8C-83A1-F6EECF244321}">
                <p14:modId xmlns:p14="http://schemas.microsoft.com/office/powerpoint/2010/main" val="2947848026"/>
              </p:ext>
            </p:extLst>
          </p:nvPr>
        </p:nvGraphicFramePr>
        <p:xfrm>
          <a:off x="773576" y="3893589"/>
          <a:ext cx="2628292" cy="2082672"/>
        </p:xfrm>
        <a:graphic>
          <a:graphicData uri="http://schemas.openxmlformats.org/drawingml/2006/table">
            <a:tbl>
              <a:tblPr/>
              <a:tblGrid>
                <a:gridCol w="705151">
                  <a:extLst>
                    <a:ext uri="{9D8B030D-6E8A-4147-A177-3AD203B41FA5}">
                      <a16:colId xmlns:a16="http://schemas.microsoft.com/office/drawing/2014/main" val="2264783193"/>
                    </a:ext>
                  </a:extLst>
                </a:gridCol>
                <a:gridCol w="1923141">
                  <a:extLst>
                    <a:ext uri="{9D8B030D-6E8A-4147-A177-3AD203B41FA5}">
                      <a16:colId xmlns:a16="http://schemas.microsoft.com/office/drawing/2014/main" val="221699893"/>
                    </a:ext>
                  </a:extLst>
                </a:gridCol>
              </a:tblGrid>
              <a:tr h="238995">
                <a:tc gridSpan="2">
                  <a:txBody>
                    <a:bodyPr/>
                    <a:lstStyle/>
                    <a:p>
                      <a:pPr algn="ctr" fontAlgn="b"/>
                      <a:r>
                        <a:rPr lang="es-AR" sz="1400" b="1" i="0" u="none" strike="noStrike" dirty="0">
                          <a:solidFill>
                            <a:srgbClr val="000000"/>
                          </a:solidFill>
                          <a:effectLst/>
                          <a:latin typeface="+mn-lt"/>
                        </a:rPr>
                        <a:t>Buque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1834314719"/>
                  </a:ext>
                </a:extLst>
              </a:tr>
              <a:tr h="204853">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lvl="1" algn="l" fontAlgn="ctr"/>
                      <a:r>
                        <a:rPr lang="es-AR" sz="1200" b="0" i="0" u="none" strike="noStrike" dirty="0" err="1" smtClean="0">
                          <a:solidFill>
                            <a:srgbClr val="000000"/>
                          </a:solidFill>
                          <a:effectLst/>
                          <a:latin typeface="+mn-lt"/>
                        </a:rPr>
                        <a:t>ID_Buque</a:t>
                      </a:r>
                      <a:r>
                        <a:rPr lang="es-AR" sz="1200" b="0" i="0" u="none" strike="noStrike" dirty="0" smtClean="0">
                          <a:solidFill>
                            <a:srgbClr val="000000"/>
                          </a:solidFill>
                          <a:effectLst/>
                          <a:latin typeface="+mn-lt"/>
                        </a:rPr>
                        <a:t>(IMO)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33097041"/>
                  </a:ext>
                </a:extLst>
              </a:tr>
              <a:tr h="204853">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Nombre_Buque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9523825"/>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Categoria_Buque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1246240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Tipo_Buque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64865388"/>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a:solidFill>
                            <a:srgbClr val="000000"/>
                          </a:solidFill>
                          <a:effectLst/>
                          <a:latin typeface="+mn-lt"/>
                        </a:rPr>
                        <a:t>Bandera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1867680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a:solidFill>
                            <a:srgbClr val="000000"/>
                          </a:solidFill>
                          <a:effectLst/>
                          <a:latin typeface="+mn-lt"/>
                        </a:rPr>
                        <a:t>TPM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655526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Largo_Total</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24764062"/>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Ancho_Total</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21481038"/>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lvl="1" algn="l" fontAlgn="ctr"/>
                      <a:r>
                        <a:rPr lang="es-AR" sz="1200" b="0" i="0" u="none" strike="noStrike" dirty="0" err="1" smtClean="0">
                          <a:solidFill>
                            <a:srgbClr val="000000"/>
                          </a:solidFill>
                          <a:effectLst/>
                          <a:latin typeface="+mn-lt"/>
                        </a:rPr>
                        <a:t>Ano_Construccion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657114"/>
                  </a:ext>
                </a:extLst>
              </a:tr>
            </a:tbl>
          </a:graphicData>
        </a:graphic>
      </p:graphicFrame>
    </p:spTree>
    <p:extLst>
      <p:ext uri="{BB962C8B-B14F-4D97-AF65-F5344CB8AC3E}">
        <p14:creationId xmlns:p14="http://schemas.microsoft.com/office/powerpoint/2010/main" val="17910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sp>
        <p:nvSpPr>
          <p:cNvPr id="28" name="Oval 4"/>
          <p:cNvSpPr/>
          <p:nvPr/>
        </p:nvSpPr>
        <p:spPr>
          <a:xfrm>
            <a:off x="539552" y="127427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21"/>
          <p:cNvSpPr txBox="1"/>
          <p:nvPr/>
        </p:nvSpPr>
        <p:spPr>
          <a:xfrm>
            <a:off x="539551" y="140348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61" name="Oval 4"/>
          <p:cNvSpPr/>
          <p:nvPr/>
        </p:nvSpPr>
        <p:spPr>
          <a:xfrm>
            <a:off x="539552"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21"/>
          <p:cNvSpPr txBox="1"/>
          <p:nvPr/>
        </p:nvSpPr>
        <p:spPr>
          <a:xfrm>
            <a:off x="539551"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02</a:t>
            </a:r>
            <a:endParaRPr lang="ko-KR" altLang="en-US" sz="2400" b="1" dirty="0">
              <a:solidFill>
                <a:schemeClr val="bg1"/>
              </a:solidFill>
              <a:cs typeface="Arial" pitchFamily="34" charset="0"/>
            </a:endParaRPr>
          </a:p>
        </p:txBody>
      </p:sp>
      <p:sp>
        <p:nvSpPr>
          <p:cNvPr id="26" name="Rectangle 3"/>
          <p:cNvSpPr txBox="1">
            <a:spLocks noChangeArrowheads="1"/>
          </p:cNvSpPr>
          <p:nvPr/>
        </p:nvSpPr>
        <p:spPr bwMode="auto">
          <a:xfrm>
            <a:off x="3923928" y="1397968"/>
            <a:ext cx="4577687" cy="3162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smtClean="0">
                <a:solidFill>
                  <a:schemeClr val="tx1"/>
                </a:solidFill>
              </a:rPr>
              <a:t>Bandera</a:t>
            </a:r>
            <a:r>
              <a:rPr lang="es-MX" sz="1400" kern="0" dirty="0">
                <a:solidFill>
                  <a:schemeClr val="tx1"/>
                </a:solidFill>
              </a:rPr>
              <a:t>: país de origen del buque.</a:t>
            </a:r>
          </a:p>
          <a:p>
            <a:pPr algn="just">
              <a:lnSpc>
                <a:spcPct val="150000"/>
              </a:lnSpc>
            </a:pPr>
            <a:r>
              <a:rPr lang="es-MX" sz="1400" kern="0" dirty="0" smtClean="0">
                <a:solidFill>
                  <a:schemeClr val="tx1"/>
                </a:solidFill>
              </a:rPr>
              <a:t>TPM</a:t>
            </a:r>
            <a:r>
              <a:rPr lang="es-MX" sz="1400" kern="0" dirty="0">
                <a:solidFill>
                  <a:schemeClr val="tx1"/>
                </a:solidFill>
              </a:rPr>
              <a:t>: representa las toneladas de peso muerto del buque.</a:t>
            </a:r>
          </a:p>
          <a:p>
            <a:pPr algn="just">
              <a:lnSpc>
                <a:spcPct val="150000"/>
              </a:lnSpc>
            </a:pPr>
            <a:r>
              <a:rPr lang="es-MX" sz="1400" kern="0" dirty="0" smtClean="0">
                <a:solidFill>
                  <a:schemeClr val="tx1"/>
                </a:solidFill>
              </a:rPr>
              <a:t>Largo </a:t>
            </a:r>
            <a:r>
              <a:rPr lang="es-MX" sz="1400" kern="0" dirty="0">
                <a:solidFill>
                  <a:schemeClr val="tx1"/>
                </a:solidFill>
              </a:rPr>
              <a:t>y ancho: medidas del buque.</a:t>
            </a:r>
          </a:p>
          <a:p>
            <a:pPr algn="just">
              <a:lnSpc>
                <a:spcPct val="150000"/>
              </a:lnSpc>
            </a:pPr>
            <a:r>
              <a:rPr lang="es-MX" sz="1400" kern="0" dirty="0" smtClean="0">
                <a:solidFill>
                  <a:schemeClr val="tx1"/>
                </a:solidFill>
              </a:rPr>
              <a:t>Año </a:t>
            </a:r>
            <a:r>
              <a:rPr lang="es-MX" sz="1400" kern="0" dirty="0">
                <a:solidFill>
                  <a:schemeClr val="tx1"/>
                </a:solidFill>
              </a:rPr>
              <a:t>de construcción: año de fabricación de la embarcación.</a:t>
            </a:r>
          </a:p>
          <a:p>
            <a:pPr marL="0" indent="0" algn="just">
              <a:lnSpc>
                <a:spcPct val="150000"/>
              </a:lnSpc>
              <a:buFontTx/>
              <a:buNone/>
            </a:pPr>
            <a:endParaRPr lang="es-MX" sz="1400" kern="0" dirty="0">
              <a:solidFill>
                <a:schemeClr val="tx1"/>
              </a:solidFill>
            </a:endParaRPr>
          </a:p>
          <a:p>
            <a:pPr marL="0" indent="0" algn="just">
              <a:lnSpc>
                <a:spcPct val="150000"/>
              </a:lnSpc>
              <a:buFontTx/>
              <a:buNone/>
            </a:pPr>
            <a:r>
              <a:rPr lang="es-MX" sz="1400" kern="0" dirty="0">
                <a:solidFill>
                  <a:schemeClr val="tx1"/>
                </a:solidFill>
              </a:rPr>
              <a:t>Llave Primaria: </a:t>
            </a:r>
            <a:r>
              <a:rPr lang="es-MX" sz="1400" kern="0" dirty="0" err="1">
                <a:solidFill>
                  <a:schemeClr val="tx1"/>
                </a:solidFill>
              </a:rPr>
              <a:t>ID_buque</a:t>
            </a:r>
            <a:r>
              <a:rPr lang="es-MX" sz="1400" kern="0" dirty="0">
                <a:solidFill>
                  <a:schemeClr val="tx1"/>
                </a:solidFill>
              </a:rPr>
              <a:t>(IMO), referida al IMO o número de registro del buque, numero irrepetible.</a:t>
            </a:r>
          </a:p>
        </p:txBody>
      </p:sp>
      <p:sp>
        <p:nvSpPr>
          <p:cNvPr id="29" name="TextBox 14"/>
          <p:cNvSpPr txBox="1"/>
          <p:nvPr/>
        </p:nvSpPr>
        <p:spPr>
          <a:xfrm>
            <a:off x="1259633" y="1459523"/>
            <a:ext cx="1728191" cy="338554"/>
          </a:xfrm>
          <a:prstGeom prst="rect">
            <a:avLst/>
          </a:prstGeom>
          <a:noFill/>
        </p:spPr>
        <p:txBody>
          <a:bodyPr wrap="square" rtlCol="0" anchor="ctr">
            <a:spAutoFit/>
          </a:bodyPr>
          <a:lstStyle/>
          <a:p>
            <a:r>
              <a:rPr lang="es-419" sz="1600" b="1" dirty="0" smtClean="0"/>
              <a:t>Tabla Buque: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067312"/>
            <a:ext cx="3096345" cy="1577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Se refiere a los datos de la Embarcación utilizada para el transporte marítimo de los productos, dicha embarcación puede ser alquilada o propia del cliente.</a:t>
            </a:r>
          </a:p>
          <a:p>
            <a:pPr marL="0" indent="0" algn="just">
              <a:lnSpc>
                <a:spcPct val="150000"/>
              </a:lnSpc>
              <a:buFontTx/>
              <a:buNone/>
            </a:pPr>
            <a:r>
              <a:rPr lang="es-MX" sz="1400" kern="0" dirty="0" smtClean="0">
                <a:solidFill>
                  <a:schemeClr val="tx1"/>
                </a:solidFill>
              </a:rPr>
              <a:t>. </a:t>
            </a:r>
          </a:p>
        </p:txBody>
      </p:sp>
      <p:graphicFrame>
        <p:nvGraphicFramePr>
          <p:cNvPr id="14" name="Tabla 13"/>
          <p:cNvGraphicFramePr>
            <a:graphicFrameLocks noGrp="1"/>
          </p:cNvGraphicFramePr>
          <p:nvPr>
            <p:extLst>
              <p:ext uri="{D42A27DB-BD31-4B8C-83A1-F6EECF244321}">
                <p14:modId xmlns:p14="http://schemas.microsoft.com/office/powerpoint/2010/main" val="3730220778"/>
              </p:ext>
            </p:extLst>
          </p:nvPr>
        </p:nvGraphicFramePr>
        <p:xfrm>
          <a:off x="791580" y="3866610"/>
          <a:ext cx="2700300" cy="2082672"/>
        </p:xfrm>
        <a:graphic>
          <a:graphicData uri="http://schemas.openxmlformats.org/drawingml/2006/table">
            <a:tbl>
              <a:tblPr/>
              <a:tblGrid>
                <a:gridCol w="724471">
                  <a:extLst>
                    <a:ext uri="{9D8B030D-6E8A-4147-A177-3AD203B41FA5}">
                      <a16:colId xmlns:a16="http://schemas.microsoft.com/office/drawing/2014/main" val="2264783193"/>
                    </a:ext>
                  </a:extLst>
                </a:gridCol>
                <a:gridCol w="1975829">
                  <a:extLst>
                    <a:ext uri="{9D8B030D-6E8A-4147-A177-3AD203B41FA5}">
                      <a16:colId xmlns:a16="http://schemas.microsoft.com/office/drawing/2014/main" val="221699893"/>
                    </a:ext>
                  </a:extLst>
                </a:gridCol>
              </a:tblGrid>
              <a:tr h="238995">
                <a:tc gridSpan="2">
                  <a:txBody>
                    <a:bodyPr/>
                    <a:lstStyle/>
                    <a:p>
                      <a:pPr algn="ctr" fontAlgn="b"/>
                      <a:r>
                        <a:rPr lang="es-AR" sz="1400" b="1" i="0" u="none" strike="noStrike" dirty="0">
                          <a:solidFill>
                            <a:srgbClr val="000000"/>
                          </a:solidFill>
                          <a:effectLst/>
                          <a:latin typeface="+mn-lt"/>
                        </a:rPr>
                        <a:t>Buque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1834314719"/>
                  </a:ext>
                </a:extLst>
              </a:tr>
              <a:tr h="204853">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lvl="1" algn="l" fontAlgn="ctr"/>
                      <a:r>
                        <a:rPr lang="es-AR" sz="1200" b="0" i="0" u="none" strike="noStrike" dirty="0" err="1" smtClean="0">
                          <a:solidFill>
                            <a:srgbClr val="000000"/>
                          </a:solidFill>
                          <a:effectLst/>
                          <a:latin typeface="+mn-lt"/>
                        </a:rPr>
                        <a:t>ID_Buque</a:t>
                      </a:r>
                      <a:r>
                        <a:rPr lang="es-AR" sz="1200" b="0" i="0" u="none" strike="noStrike" dirty="0" smtClean="0">
                          <a:solidFill>
                            <a:srgbClr val="000000"/>
                          </a:solidFill>
                          <a:effectLst/>
                          <a:latin typeface="+mn-lt"/>
                        </a:rPr>
                        <a:t>(IMO)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33097041"/>
                  </a:ext>
                </a:extLst>
              </a:tr>
              <a:tr h="204853">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Nombre_Buque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9523825"/>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Categoria_Buque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1246240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Tipo_Buque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64865388"/>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a:solidFill>
                            <a:srgbClr val="000000"/>
                          </a:solidFill>
                          <a:effectLst/>
                          <a:latin typeface="+mn-lt"/>
                        </a:rPr>
                        <a:t>Bandera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1867680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a:solidFill>
                            <a:srgbClr val="000000"/>
                          </a:solidFill>
                          <a:effectLst/>
                          <a:latin typeface="+mn-lt"/>
                        </a:rPr>
                        <a:t>TPM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655526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Largo_Total</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24764062"/>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Ancho_Total</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21481038"/>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lvl="1" algn="l" fontAlgn="ctr"/>
                      <a:r>
                        <a:rPr lang="es-AR" sz="1200" b="0" i="0" u="none" strike="noStrike" dirty="0" err="1" smtClean="0">
                          <a:solidFill>
                            <a:srgbClr val="000000"/>
                          </a:solidFill>
                          <a:effectLst/>
                          <a:latin typeface="+mn-lt"/>
                        </a:rPr>
                        <a:t>Ano_Construccion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657114"/>
                  </a:ext>
                </a:extLst>
              </a:tr>
            </a:tbl>
          </a:graphicData>
        </a:graphic>
      </p:graphicFrame>
    </p:spTree>
    <p:extLst>
      <p:ext uri="{BB962C8B-B14F-4D97-AF65-F5344CB8AC3E}">
        <p14:creationId xmlns:p14="http://schemas.microsoft.com/office/powerpoint/2010/main" val="2958267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sp>
        <p:nvSpPr>
          <p:cNvPr id="28" name="Oval 4"/>
          <p:cNvSpPr/>
          <p:nvPr/>
        </p:nvSpPr>
        <p:spPr>
          <a:xfrm>
            <a:off x="539552" y="127427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21"/>
          <p:cNvSpPr txBox="1"/>
          <p:nvPr/>
        </p:nvSpPr>
        <p:spPr>
          <a:xfrm>
            <a:off x="539551" y="140348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61" name="Oval 4"/>
          <p:cNvSpPr/>
          <p:nvPr/>
        </p:nvSpPr>
        <p:spPr>
          <a:xfrm>
            <a:off x="539552"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21"/>
          <p:cNvSpPr txBox="1"/>
          <p:nvPr/>
        </p:nvSpPr>
        <p:spPr>
          <a:xfrm>
            <a:off x="539551"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03</a:t>
            </a:r>
            <a:endParaRPr lang="ko-KR" altLang="en-US" sz="2400" b="1" dirty="0">
              <a:solidFill>
                <a:schemeClr val="bg1"/>
              </a:solidFill>
              <a:cs typeface="Arial" pitchFamily="34" charset="0"/>
            </a:endParaRPr>
          </a:p>
        </p:txBody>
      </p:sp>
      <p:sp>
        <p:nvSpPr>
          <p:cNvPr id="26" name="Rectangle 3"/>
          <p:cNvSpPr txBox="1">
            <a:spLocks noChangeArrowheads="1"/>
          </p:cNvSpPr>
          <p:nvPr/>
        </p:nvSpPr>
        <p:spPr bwMode="auto">
          <a:xfrm>
            <a:off x="3849601" y="1052736"/>
            <a:ext cx="5114887" cy="3162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smtClean="0">
                <a:solidFill>
                  <a:schemeClr val="tx1"/>
                </a:solidFill>
              </a:rPr>
              <a:t>Número </a:t>
            </a:r>
            <a:r>
              <a:rPr lang="es-MX" sz="1400" kern="0" dirty="0">
                <a:solidFill>
                  <a:schemeClr val="tx1"/>
                </a:solidFill>
              </a:rPr>
              <a:t>de nominación: numero irrepetible que identifica el documento de nominación.</a:t>
            </a:r>
          </a:p>
          <a:p>
            <a:pPr algn="just">
              <a:lnSpc>
                <a:spcPct val="150000"/>
              </a:lnSpc>
            </a:pPr>
            <a:r>
              <a:rPr lang="es-MX" sz="1400" kern="0" dirty="0" smtClean="0">
                <a:solidFill>
                  <a:schemeClr val="tx1"/>
                </a:solidFill>
              </a:rPr>
              <a:t>Fecha </a:t>
            </a:r>
            <a:r>
              <a:rPr lang="es-MX" sz="1400" kern="0" dirty="0">
                <a:solidFill>
                  <a:schemeClr val="tx1"/>
                </a:solidFill>
              </a:rPr>
              <a:t>de registro: señala la fecha en que se elabora el documento. </a:t>
            </a:r>
            <a:endParaRPr lang="es-MX" sz="1400" kern="0" dirty="0" smtClean="0">
              <a:solidFill>
                <a:schemeClr val="tx1"/>
              </a:solidFill>
            </a:endParaRPr>
          </a:p>
          <a:p>
            <a:pPr algn="just">
              <a:lnSpc>
                <a:spcPct val="150000"/>
              </a:lnSpc>
            </a:pPr>
            <a:r>
              <a:rPr lang="es-MX" sz="1400" kern="0" dirty="0" smtClean="0">
                <a:solidFill>
                  <a:schemeClr val="tx1"/>
                </a:solidFill>
              </a:rPr>
              <a:t>Fecha ventana </a:t>
            </a:r>
            <a:r>
              <a:rPr lang="es-MX" sz="1400" kern="0" dirty="0">
                <a:solidFill>
                  <a:schemeClr val="tx1"/>
                </a:solidFill>
              </a:rPr>
              <a:t>de carga nominal: periodo de atención programada de un buque (carga), tiene una duración máxima de 72 horas</a:t>
            </a:r>
            <a:r>
              <a:rPr lang="es-MX" sz="1400" kern="0" dirty="0" smtClean="0">
                <a:solidFill>
                  <a:schemeClr val="tx1"/>
                </a:solidFill>
              </a:rPr>
              <a:t>.</a:t>
            </a:r>
          </a:p>
          <a:p>
            <a:pPr algn="just">
              <a:lnSpc>
                <a:spcPct val="150000"/>
              </a:lnSpc>
            </a:pPr>
            <a:r>
              <a:rPr lang="es-MX" sz="1400" kern="0" dirty="0">
                <a:solidFill>
                  <a:schemeClr val="tx1"/>
                </a:solidFill>
              </a:rPr>
              <a:t>Puerto Destino final: puerto destino donde será recibido el crudo o producto para su uso o procesamiento. </a:t>
            </a:r>
          </a:p>
          <a:p>
            <a:pPr algn="just">
              <a:lnSpc>
                <a:spcPct val="150000"/>
              </a:lnSpc>
            </a:pPr>
            <a:r>
              <a:rPr lang="es-MX" sz="1400" kern="0" dirty="0" err="1" smtClean="0">
                <a:solidFill>
                  <a:schemeClr val="tx1"/>
                </a:solidFill>
              </a:rPr>
              <a:t>ID_embarque</a:t>
            </a:r>
            <a:r>
              <a:rPr lang="es-MX" sz="1400" kern="0" dirty="0">
                <a:solidFill>
                  <a:schemeClr val="tx1"/>
                </a:solidFill>
              </a:rPr>
              <a:t>: código de embarque (embarque es el término que se utiliza para hacer referencia al momento en el cual un producto se introduce a algún tipo de embarcación para ser transportada de un lugar a otro</a:t>
            </a:r>
            <a:r>
              <a:rPr lang="es-MX" sz="1400" kern="0" dirty="0" smtClean="0">
                <a:solidFill>
                  <a:schemeClr val="tx1"/>
                </a:solidFill>
              </a:rPr>
              <a:t>)</a:t>
            </a:r>
            <a:endParaRPr lang="es-MX" sz="1400" kern="0" dirty="0">
              <a:solidFill>
                <a:schemeClr val="tx1"/>
              </a:solidFill>
            </a:endParaRPr>
          </a:p>
        </p:txBody>
      </p:sp>
      <p:sp>
        <p:nvSpPr>
          <p:cNvPr id="29" name="TextBox 14"/>
          <p:cNvSpPr txBox="1"/>
          <p:nvPr/>
        </p:nvSpPr>
        <p:spPr>
          <a:xfrm>
            <a:off x="1259633" y="1459523"/>
            <a:ext cx="2016223" cy="338554"/>
          </a:xfrm>
          <a:prstGeom prst="rect">
            <a:avLst/>
          </a:prstGeom>
          <a:noFill/>
        </p:spPr>
        <p:txBody>
          <a:bodyPr wrap="square" rtlCol="0" anchor="ctr">
            <a:spAutoFit/>
          </a:bodyPr>
          <a:lstStyle/>
          <a:p>
            <a:r>
              <a:rPr lang="es-419" sz="1600" b="1" dirty="0" smtClean="0"/>
              <a:t>Tabla </a:t>
            </a:r>
            <a:r>
              <a:rPr lang="es-419" sz="1600" b="1" dirty="0" err="1" smtClean="0"/>
              <a:t>Nominacion</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067312"/>
            <a:ext cx="3096345"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Documento </a:t>
            </a:r>
            <a:r>
              <a:rPr lang="es-MX" sz="1400" kern="0" dirty="0">
                <a:solidFill>
                  <a:schemeClr val="tx1"/>
                </a:solidFill>
              </a:rPr>
              <a:t>donde se estipula las Condiciones Particulares de la Venta</a:t>
            </a:r>
            <a:r>
              <a:rPr lang="es-MX" sz="1400" kern="0" dirty="0" smtClean="0">
                <a:solidFill>
                  <a:schemeClr val="tx1"/>
                </a:solidFill>
              </a:rPr>
              <a:t>.</a:t>
            </a:r>
            <a:endParaRPr lang="es-MX" sz="1400" kern="0" dirty="0">
              <a:solidFill>
                <a:schemeClr val="tx1"/>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575407295"/>
              </p:ext>
            </p:extLst>
          </p:nvPr>
        </p:nvGraphicFramePr>
        <p:xfrm>
          <a:off x="899592" y="3495676"/>
          <a:ext cx="2736303" cy="2453603"/>
        </p:xfrm>
        <a:graphic>
          <a:graphicData uri="http://schemas.openxmlformats.org/drawingml/2006/table">
            <a:tbl>
              <a:tblPr/>
              <a:tblGrid>
                <a:gridCol w="565352">
                  <a:extLst>
                    <a:ext uri="{9D8B030D-6E8A-4147-A177-3AD203B41FA5}">
                      <a16:colId xmlns:a16="http://schemas.microsoft.com/office/drawing/2014/main" val="3864807188"/>
                    </a:ext>
                  </a:extLst>
                </a:gridCol>
                <a:gridCol w="2170951">
                  <a:extLst>
                    <a:ext uri="{9D8B030D-6E8A-4147-A177-3AD203B41FA5}">
                      <a16:colId xmlns:a16="http://schemas.microsoft.com/office/drawing/2014/main" val="4170197271"/>
                    </a:ext>
                  </a:extLst>
                </a:gridCol>
              </a:tblGrid>
              <a:tr h="281561">
                <a:tc gridSpan="2">
                  <a:txBody>
                    <a:bodyPr/>
                    <a:lstStyle/>
                    <a:p>
                      <a:pPr marL="0" algn="ctr" defTabSz="914400" rtl="0" eaLnBrk="1" fontAlgn="b" latinLnBrk="0" hangingPunct="1"/>
                      <a:r>
                        <a:rPr lang="es-AR" sz="1400" b="1" i="0" u="none" strike="noStrike" kern="1200" dirty="0" err="1">
                          <a:solidFill>
                            <a:srgbClr val="000000"/>
                          </a:solidFill>
                          <a:effectLst/>
                          <a:latin typeface="+mn-lt"/>
                          <a:ea typeface="+mn-ea"/>
                          <a:cs typeface="+mn-cs"/>
                        </a:rPr>
                        <a:t>nominacion</a:t>
                      </a:r>
                      <a:endParaRPr lang="es-AR" sz="1400" b="1" i="0" u="none" strike="noStrike" kern="1200" dirty="0">
                        <a:solidFill>
                          <a:srgbClr val="000000"/>
                        </a:solidFill>
                        <a:effectLst/>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828651823"/>
                  </a:ext>
                </a:extLst>
              </a:tr>
              <a:tr h="241338">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a:solidFill>
                            <a:srgbClr val="000000"/>
                          </a:solidFill>
                          <a:effectLst/>
                          <a:latin typeface="+mn-lt"/>
                        </a:rPr>
                        <a:t>ID_nominacion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5991904"/>
                  </a:ext>
                </a:extLst>
              </a:tr>
              <a:tr h="241338">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numero_nominacion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039375"/>
                  </a:ext>
                </a:extLst>
              </a:tr>
              <a:tr h="241338">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fecha_registro_nominacion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59223395"/>
                  </a:ext>
                </a:extLst>
              </a:tr>
              <a:tr h="241338">
                <a:tc>
                  <a:txBody>
                    <a:bodyPr/>
                    <a:lstStyle/>
                    <a:p>
                      <a:pPr algn="l" fontAlgn="b"/>
                      <a:r>
                        <a:rPr lang="es-AR" sz="1200" b="0" i="0" u="none" strike="noStrike">
                          <a:solidFill>
                            <a:srgbClr val="000000"/>
                          </a:solidFill>
                          <a:effectLst/>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fecha_ventana_carga_nominal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29724653"/>
                  </a:ext>
                </a:extLst>
              </a:tr>
              <a:tr h="241338">
                <a:tc>
                  <a:txBody>
                    <a:bodyPr/>
                    <a:lstStyle/>
                    <a:p>
                      <a:pPr algn="l" fontAlgn="b"/>
                      <a:r>
                        <a:rPr lang="es-AR" sz="1200" b="0" i="0" u="none" strike="noStrike">
                          <a:solidFill>
                            <a:srgbClr val="000000"/>
                          </a:solidFill>
                          <a:effectLst/>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puerto_destino_final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3810230"/>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ID_embarque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68843174"/>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ID_cliente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46816482"/>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ID_buque(IMO)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91577891"/>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es-AR" sz="1200" b="0" i="0" u="none" strike="noStrike" dirty="0" err="1">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2469995"/>
                  </a:ext>
                </a:extLst>
              </a:tr>
            </a:tbl>
          </a:graphicData>
        </a:graphic>
      </p:graphicFrame>
    </p:spTree>
    <p:extLst>
      <p:ext uri="{BB962C8B-B14F-4D97-AF65-F5344CB8AC3E}">
        <p14:creationId xmlns:p14="http://schemas.microsoft.com/office/powerpoint/2010/main" val="411206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sp>
        <p:nvSpPr>
          <p:cNvPr id="28" name="Oval 4"/>
          <p:cNvSpPr/>
          <p:nvPr/>
        </p:nvSpPr>
        <p:spPr>
          <a:xfrm>
            <a:off x="539552" y="127427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21"/>
          <p:cNvSpPr txBox="1"/>
          <p:nvPr/>
        </p:nvSpPr>
        <p:spPr>
          <a:xfrm>
            <a:off x="539551" y="140348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61" name="Oval 4"/>
          <p:cNvSpPr/>
          <p:nvPr/>
        </p:nvSpPr>
        <p:spPr>
          <a:xfrm>
            <a:off x="539552"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21"/>
          <p:cNvSpPr txBox="1"/>
          <p:nvPr/>
        </p:nvSpPr>
        <p:spPr>
          <a:xfrm>
            <a:off x="539551"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03</a:t>
            </a:r>
            <a:endParaRPr lang="ko-KR" altLang="en-US" sz="2400" b="1" dirty="0">
              <a:solidFill>
                <a:schemeClr val="bg1"/>
              </a:solidFill>
              <a:cs typeface="Arial" pitchFamily="34" charset="0"/>
            </a:endParaRPr>
          </a:p>
        </p:txBody>
      </p:sp>
      <p:sp>
        <p:nvSpPr>
          <p:cNvPr id="26" name="Rectangle 3"/>
          <p:cNvSpPr txBox="1">
            <a:spLocks noChangeArrowheads="1"/>
          </p:cNvSpPr>
          <p:nvPr/>
        </p:nvSpPr>
        <p:spPr bwMode="auto">
          <a:xfrm>
            <a:off x="3849601" y="1052736"/>
            <a:ext cx="5114887" cy="3162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err="1">
                <a:solidFill>
                  <a:schemeClr val="tx1"/>
                </a:solidFill>
              </a:rPr>
              <a:t>ID_cliente</a:t>
            </a:r>
            <a:r>
              <a:rPr lang="es-MX" sz="1400" kern="0" dirty="0">
                <a:solidFill>
                  <a:schemeClr val="tx1"/>
                </a:solidFill>
              </a:rPr>
              <a:t>, </a:t>
            </a:r>
            <a:r>
              <a:rPr lang="es-MX" sz="1400" kern="0" dirty="0" err="1">
                <a:solidFill>
                  <a:schemeClr val="tx1"/>
                </a:solidFill>
              </a:rPr>
              <a:t>ID_Buque</a:t>
            </a:r>
            <a:r>
              <a:rPr lang="es-MX" sz="1400" kern="0" dirty="0">
                <a:solidFill>
                  <a:schemeClr val="tx1"/>
                </a:solidFill>
              </a:rPr>
              <a:t>(IMO), </a:t>
            </a:r>
            <a:r>
              <a:rPr lang="es-MX" sz="1400" kern="0" dirty="0" err="1">
                <a:solidFill>
                  <a:schemeClr val="tx1"/>
                </a:solidFill>
              </a:rPr>
              <a:t>ID_puerto_carga</a:t>
            </a:r>
            <a:r>
              <a:rPr lang="es-MX" sz="1400" kern="0" dirty="0">
                <a:solidFill>
                  <a:schemeClr val="tx1"/>
                </a:solidFill>
              </a:rPr>
              <a:t>: son códigos irrepetibles asignados al cliente, </a:t>
            </a:r>
            <a:r>
              <a:rPr lang="es-MX" sz="1400" kern="0" dirty="0" smtClean="0">
                <a:solidFill>
                  <a:schemeClr val="tx1"/>
                </a:solidFill>
              </a:rPr>
              <a:t>buqu</a:t>
            </a:r>
            <a:r>
              <a:rPr lang="es-MX" sz="1400" kern="0" dirty="0">
                <a:solidFill>
                  <a:schemeClr val="tx1"/>
                </a:solidFill>
              </a:rPr>
              <a:t>e</a:t>
            </a:r>
            <a:r>
              <a:rPr lang="es-MX" sz="1400" kern="0" dirty="0" smtClean="0">
                <a:solidFill>
                  <a:schemeClr val="tx1"/>
                </a:solidFill>
              </a:rPr>
              <a:t> </a:t>
            </a:r>
            <a:r>
              <a:rPr lang="es-MX" sz="1400" kern="0" dirty="0">
                <a:solidFill>
                  <a:schemeClr val="tx1"/>
                </a:solidFill>
              </a:rPr>
              <a:t>y puerto de carga.</a:t>
            </a:r>
          </a:p>
          <a:p>
            <a:pPr marL="0" indent="0" algn="just">
              <a:lnSpc>
                <a:spcPct val="150000"/>
              </a:lnSpc>
              <a:buNone/>
            </a:pPr>
            <a:endParaRPr lang="es-MX" sz="1400" kern="0" dirty="0" smtClean="0">
              <a:solidFill>
                <a:schemeClr val="tx1"/>
              </a:solidFill>
            </a:endParaRPr>
          </a:p>
          <a:p>
            <a:pPr marL="0" indent="0" algn="just">
              <a:lnSpc>
                <a:spcPct val="150000"/>
              </a:lnSpc>
              <a:buNone/>
            </a:pPr>
            <a:r>
              <a:rPr lang="es-MX" sz="1400" u="sng" kern="0" dirty="0" smtClean="0">
                <a:solidFill>
                  <a:schemeClr val="tx1"/>
                </a:solidFill>
              </a:rPr>
              <a:t>Llave </a:t>
            </a:r>
            <a:r>
              <a:rPr lang="es-MX" sz="1400" u="sng" kern="0" dirty="0">
                <a:solidFill>
                  <a:schemeClr val="tx1"/>
                </a:solidFill>
              </a:rPr>
              <a:t>Primaria: </a:t>
            </a:r>
            <a:r>
              <a:rPr lang="es-MX" sz="1400" kern="0" dirty="0" err="1">
                <a:solidFill>
                  <a:schemeClr val="tx1"/>
                </a:solidFill>
              </a:rPr>
              <a:t>ID_nominacion</a:t>
            </a:r>
            <a:r>
              <a:rPr lang="es-MX" sz="1400" kern="0" dirty="0">
                <a:solidFill>
                  <a:schemeClr val="tx1"/>
                </a:solidFill>
              </a:rPr>
              <a:t>, referida al código asignado al documento de nominación, numero irrepetible.</a:t>
            </a:r>
          </a:p>
          <a:p>
            <a:pPr marL="0" indent="0" algn="just">
              <a:lnSpc>
                <a:spcPct val="150000"/>
              </a:lnSpc>
              <a:buNone/>
            </a:pPr>
            <a:r>
              <a:rPr lang="es-MX" sz="1400" u="sng" kern="0" dirty="0">
                <a:solidFill>
                  <a:schemeClr val="tx1"/>
                </a:solidFill>
              </a:rPr>
              <a:t>Llaves secundarias: </a:t>
            </a:r>
          </a:p>
          <a:p>
            <a:pPr algn="just">
              <a:lnSpc>
                <a:spcPct val="150000"/>
              </a:lnSpc>
              <a:buFont typeface="Arial" panose="020B0604020202020204" pitchFamily="34" charset="0"/>
              <a:buChar char="→"/>
            </a:pPr>
            <a:r>
              <a:rPr lang="es-MX" sz="1400" kern="0" dirty="0" err="1">
                <a:solidFill>
                  <a:schemeClr val="tx1"/>
                </a:solidFill>
              </a:rPr>
              <a:t>ID_embarque</a:t>
            </a:r>
            <a:r>
              <a:rPr lang="es-MX" sz="1400" kern="0" dirty="0">
                <a:solidFill>
                  <a:schemeClr val="tx1"/>
                </a:solidFill>
              </a:rPr>
              <a:t>, relacionada con el ID de la tabla embarque, </a:t>
            </a:r>
          </a:p>
          <a:p>
            <a:pPr algn="just">
              <a:lnSpc>
                <a:spcPct val="150000"/>
              </a:lnSpc>
              <a:buFont typeface="Arial" panose="020B0604020202020204" pitchFamily="34" charset="0"/>
              <a:buChar char="→"/>
            </a:pPr>
            <a:r>
              <a:rPr lang="es-MX" sz="1400" kern="0" dirty="0" err="1" smtClean="0">
                <a:solidFill>
                  <a:schemeClr val="tx1"/>
                </a:solidFill>
              </a:rPr>
              <a:t>ID_cliente</a:t>
            </a:r>
            <a:r>
              <a:rPr lang="es-MX" sz="1400" kern="0" dirty="0">
                <a:solidFill>
                  <a:schemeClr val="tx1"/>
                </a:solidFill>
              </a:rPr>
              <a:t>, relacionada con el ID de la tabla cliente,</a:t>
            </a:r>
          </a:p>
          <a:p>
            <a:pPr algn="just">
              <a:lnSpc>
                <a:spcPct val="150000"/>
              </a:lnSpc>
              <a:buFont typeface="Arial" panose="020B0604020202020204" pitchFamily="34" charset="0"/>
              <a:buChar char="→"/>
            </a:pPr>
            <a:r>
              <a:rPr lang="es-MX" sz="1400" kern="0" dirty="0" err="1">
                <a:solidFill>
                  <a:schemeClr val="tx1"/>
                </a:solidFill>
              </a:rPr>
              <a:t>ID_Buque</a:t>
            </a:r>
            <a:r>
              <a:rPr lang="es-MX" sz="1400" kern="0" dirty="0">
                <a:solidFill>
                  <a:schemeClr val="tx1"/>
                </a:solidFill>
              </a:rPr>
              <a:t>(IMO), relacionada con el ID de la tabla buque,</a:t>
            </a:r>
          </a:p>
          <a:p>
            <a:pPr algn="just">
              <a:lnSpc>
                <a:spcPct val="150000"/>
              </a:lnSpc>
              <a:buFont typeface="Arial" panose="020B0604020202020204" pitchFamily="34" charset="0"/>
              <a:buChar char="→"/>
            </a:pPr>
            <a:r>
              <a:rPr lang="es-MX" sz="1400" kern="0" dirty="0" err="1" smtClean="0">
                <a:solidFill>
                  <a:schemeClr val="tx1"/>
                </a:solidFill>
              </a:rPr>
              <a:t>ID_puerto_carga</a:t>
            </a:r>
            <a:r>
              <a:rPr lang="es-MX" sz="1400" kern="0" dirty="0">
                <a:solidFill>
                  <a:schemeClr val="tx1"/>
                </a:solidFill>
              </a:rPr>
              <a:t>, relacionada con el ID de la tabla puertos.</a:t>
            </a:r>
          </a:p>
        </p:txBody>
      </p:sp>
      <p:sp>
        <p:nvSpPr>
          <p:cNvPr id="29" name="TextBox 14"/>
          <p:cNvSpPr txBox="1"/>
          <p:nvPr/>
        </p:nvSpPr>
        <p:spPr>
          <a:xfrm>
            <a:off x="1259633" y="1459523"/>
            <a:ext cx="2016223" cy="338554"/>
          </a:xfrm>
          <a:prstGeom prst="rect">
            <a:avLst/>
          </a:prstGeom>
          <a:noFill/>
        </p:spPr>
        <p:txBody>
          <a:bodyPr wrap="square" rtlCol="0" anchor="ctr">
            <a:spAutoFit/>
          </a:bodyPr>
          <a:lstStyle/>
          <a:p>
            <a:r>
              <a:rPr lang="es-419" sz="1600" b="1" dirty="0" smtClean="0"/>
              <a:t>Tabla </a:t>
            </a:r>
            <a:r>
              <a:rPr lang="es-419" sz="1600" b="1" dirty="0" err="1" smtClean="0"/>
              <a:t>Nominacion</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067312"/>
            <a:ext cx="3096345"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Documento </a:t>
            </a:r>
            <a:r>
              <a:rPr lang="es-MX" sz="1400" kern="0" dirty="0">
                <a:solidFill>
                  <a:schemeClr val="tx1"/>
                </a:solidFill>
              </a:rPr>
              <a:t>donde se estipula las Condiciones Particulares de la Venta</a:t>
            </a:r>
            <a:r>
              <a:rPr lang="es-MX" sz="1400" kern="0" dirty="0" smtClean="0">
                <a:solidFill>
                  <a:schemeClr val="tx1"/>
                </a:solidFill>
              </a:rPr>
              <a:t>.</a:t>
            </a:r>
            <a:endParaRPr lang="es-MX" sz="1400" kern="0" dirty="0">
              <a:solidFill>
                <a:schemeClr val="tx1"/>
              </a:solidFill>
            </a:endParaRPr>
          </a:p>
        </p:txBody>
      </p:sp>
      <p:graphicFrame>
        <p:nvGraphicFramePr>
          <p:cNvPr id="3" name="Tabla 2"/>
          <p:cNvGraphicFramePr>
            <a:graphicFrameLocks noGrp="1"/>
          </p:cNvGraphicFramePr>
          <p:nvPr/>
        </p:nvGraphicFramePr>
        <p:xfrm>
          <a:off x="899592" y="3495676"/>
          <a:ext cx="2736303" cy="2453603"/>
        </p:xfrm>
        <a:graphic>
          <a:graphicData uri="http://schemas.openxmlformats.org/drawingml/2006/table">
            <a:tbl>
              <a:tblPr/>
              <a:tblGrid>
                <a:gridCol w="565352">
                  <a:extLst>
                    <a:ext uri="{9D8B030D-6E8A-4147-A177-3AD203B41FA5}">
                      <a16:colId xmlns:a16="http://schemas.microsoft.com/office/drawing/2014/main" val="3864807188"/>
                    </a:ext>
                  </a:extLst>
                </a:gridCol>
                <a:gridCol w="2170951">
                  <a:extLst>
                    <a:ext uri="{9D8B030D-6E8A-4147-A177-3AD203B41FA5}">
                      <a16:colId xmlns:a16="http://schemas.microsoft.com/office/drawing/2014/main" val="4170197271"/>
                    </a:ext>
                  </a:extLst>
                </a:gridCol>
              </a:tblGrid>
              <a:tr h="281561">
                <a:tc gridSpan="2">
                  <a:txBody>
                    <a:bodyPr/>
                    <a:lstStyle/>
                    <a:p>
                      <a:pPr marL="0" algn="ctr" defTabSz="914400" rtl="0" eaLnBrk="1" fontAlgn="b" latinLnBrk="0" hangingPunct="1"/>
                      <a:r>
                        <a:rPr lang="es-AR" sz="1400" b="1" i="0" u="none" strike="noStrike" kern="1200" dirty="0" err="1">
                          <a:solidFill>
                            <a:srgbClr val="000000"/>
                          </a:solidFill>
                          <a:effectLst/>
                          <a:latin typeface="+mn-lt"/>
                          <a:ea typeface="+mn-ea"/>
                          <a:cs typeface="+mn-cs"/>
                        </a:rPr>
                        <a:t>nominacion</a:t>
                      </a:r>
                      <a:endParaRPr lang="es-AR" sz="1400" b="1" i="0" u="none" strike="noStrike" kern="1200" dirty="0">
                        <a:solidFill>
                          <a:srgbClr val="000000"/>
                        </a:solidFill>
                        <a:effectLst/>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828651823"/>
                  </a:ext>
                </a:extLst>
              </a:tr>
              <a:tr h="241338">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a:solidFill>
                            <a:srgbClr val="000000"/>
                          </a:solidFill>
                          <a:effectLst/>
                          <a:latin typeface="+mn-lt"/>
                        </a:rPr>
                        <a:t>ID_nominacion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5991904"/>
                  </a:ext>
                </a:extLst>
              </a:tr>
              <a:tr h="241338">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numero_nominacion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039375"/>
                  </a:ext>
                </a:extLst>
              </a:tr>
              <a:tr h="241338">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err="1">
                          <a:solidFill>
                            <a:srgbClr val="000000"/>
                          </a:solidFill>
                          <a:effectLst/>
                          <a:latin typeface="+mn-lt"/>
                        </a:rPr>
                        <a:t>fecha_registro_nominacion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59223395"/>
                  </a:ext>
                </a:extLst>
              </a:tr>
              <a:tr h="241338">
                <a:tc>
                  <a:txBody>
                    <a:bodyPr/>
                    <a:lstStyle/>
                    <a:p>
                      <a:pPr algn="l" fontAlgn="b"/>
                      <a:r>
                        <a:rPr lang="es-AR" sz="1200" b="0" i="0" u="none" strike="noStrike">
                          <a:solidFill>
                            <a:srgbClr val="000000"/>
                          </a:solidFill>
                          <a:effectLst/>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fecha_ventana_carga_nominal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29724653"/>
                  </a:ext>
                </a:extLst>
              </a:tr>
              <a:tr h="241338">
                <a:tc>
                  <a:txBody>
                    <a:bodyPr/>
                    <a:lstStyle/>
                    <a:p>
                      <a:pPr algn="l" fontAlgn="b"/>
                      <a:r>
                        <a:rPr lang="es-AR" sz="1200" b="0" i="0" u="none" strike="noStrike">
                          <a:solidFill>
                            <a:srgbClr val="000000"/>
                          </a:solidFill>
                          <a:effectLst/>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puerto_destino_final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3810230"/>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ID_embarque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68843174"/>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ID_cliente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46816482"/>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ID_buque(IMO)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91577891"/>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es-AR" sz="1200" b="0" i="0" u="none" strike="noStrike" dirty="0" err="1">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2469995"/>
                  </a:ext>
                </a:extLst>
              </a:tr>
            </a:tbl>
          </a:graphicData>
        </a:graphic>
      </p:graphicFrame>
    </p:spTree>
    <p:extLst>
      <p:ext uri="{BB962C8B-B14F-4D97-AF65-F5344CB8AC3E}">
        <p14:creationId xmlns:p14="http://schemas.microsoft.com/office/powerpoint/2010/main" val="2843143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23928" y="1210742"/>
            <a:ext cx="4968550"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err="1">
                <a:solidFill>
                  <a:schemeClr val="tx1"/>
                </a:solidFill>
              </a:rPr>
              <a:t>volumen_nominal_prod</a:t>
            </a:r>
            <a:r>
              <a:rPr lang="es-MX" sz="1400" kern="0" dirty="0">
                <a:solidFill>
                  <a:schemeClr val="tx1"/>
                </a:solidFill>
              </a:rPr>
              <a:t>(</a:t>
            </a:r>
            <a:r>
              <a:rPr lang="es-MX" sz="1400" kern="0" dirty="0" err="1">
                <a:solidFill>
                  <a:schemeClr val="tx1"/>
                </a:solidFill>
              </a:rPr>
              <a:t>bls</a:t>
            </a:r>
            <a:r>
              <a:rPr lang="es-MX" sz="1400" kern="0" dirty="0" smtClean="0">
                <a:solidFill>
                  <a:schemeClr val="tx1"/>
                </a:solidFill>
              </a:rPr>
              <a:t>): referido al volumen nominal expresado en barriles, del crudo o producto requerido por el cliente.</a:t>
            </a:r>
            <a:endParaRPr lang="es-MX" sz="1400" kern="0" dirty="0">
              <a:solidFill>
                <a:schemeClr val="tx1"/>
              </a:solidFill>
            </a:endParaRPr>
          </a:p>
          <a:p>
            <a:pPr marL="0" indent="0" algn="just">
              <a:lnSpc>
                <a:spcPct val="150000"/>
              </a:lnSpc>
              <a:buNone/>
            </a:pPr>
            <a:endParaRPr lang="es-MX" sz="1400" kern="0" dirty="0" smtClean="0">
              <a:solidFill>
                <a:schemeClr val="tx1"/>
              </a:solidFill>
            </a:endParaRPr>
          </a:p>
          <a:p>
            <a:pPr marL="0" indent="0" algn="just">
              <a:lnSpc>
                <a:spcPct val="150000"/>
              </a:lnSpc>
              <a:buNone/>
            </a:pPr>
            <a:r>
              <a:rPr lang="es-MX" sz="1400" u="sng" kern="0" dirty="0" smtClean="0">
                <a:solidFill>
                  <a:schemeClr val="tx1"/>
                </a:solidFill>
              </a:rPr>
              <a:t>Llave </a:t>
            </a:r>
            <a:r>
              <a:rPr lang="es-MX" sz="1400" u="sng" kern="0" dirty="0">
                <a:solidFill>
                  <a:schemeClr val="tx1"/>
                </a:solidFill>
              </a:rPr>
              <a:t>Primaria: </a:t>
            </a:r>
            <a:r>
              <a:rPr lang="es-MX" sz="1400" kern="0" dirty="0" err="1" smtClean="0">
                <a:solidFill>
                  <a:schemeClr val="tx1"/>
                </a:solidFill>
              </a:rPr>
              <a:t>ID_detalle_nominacion</a:t>
            </a:r>
            <a:r>
              <a:rPr lang="es-MX" sz="1400" kern="0" dirty="0">
                <a:solidFill>
                  <a:schemeClr val="tx1"/>
                </a:solidFill>
              </a:rPr>
              <a:t>, referida al código asignado al documento de </a:t>
            </a:r>
            <a:r>
              <a:rPr lang="es-MX" sz="1400" kern="0" dirty="0" smtClean="0">
                <a:solidFill>
                  <a:schemeClr val="tx1"/>
                </a:solidFill>
              </a:rPr>
              <a:t>detalle de nominación</a:t>
            </a:r>
            <a:r>
              <a:rPr lang="es-MX" sz="1400" kern="0" dirty="0">
                <a:solidFill>
                  <a:schemeClr val="tx1"/>
                </a:solidFill>
              </a:rPr>
              <a:t>, numero irrepetible.</a:t>
            </a:r>
          </a:p>
          <a:p>
            <a:pPr marL="0" indent="0" algn="just">
              <a:lnSpc>
                <a:spcPct val="150000"/>
              </a:lnSpc>
              <a:buNone/>
            </a:pPr>
            <a:r>
              <a:rPr lang="es-MX" sz="1400" u="sng" kern="0" dirty="0">
                <a:solidFill>
                  <a:schemeClr val="tx1"/>
                </a:solidFill>
              </a:rPr>
              <a:t>Llaves secundarias: </a:t>
            </a:r>
          </a:p>
          <a:p>
            <a:pPr algn="just">
              <a:lnSpc>
                <a:spcPct val="150000"/>
              </a:lnSpc>
              <a:buFont typeface="Arial" panose="020B0604020202020204" pitchFamily="34" charset="0"/>
              <a:buChar char="→"/>
            </a:pPr>
            <a:r>
              <a:rPr lang="es-MX" sz="1400" kern="0" dirty="0" err="1" smtClean="0">
                <a:solidFill>
                  <a:schemeClr val="tx1"/>
                </a:solidFill>
              </a:rPr>
              <a:t>ID_nominacion</a:t>
            </a:r>
            <a:r>
              <a:rPr lang="es-MX" sz="1400" kern="0" dirty="0" smtClean="0">
                <a:solidFill>
                  <a:schemeClr val="tx1"/>
                </a:solidFill>
              </a:rPr>
              <a:t>, </a:t>
            </a:r>
            <a:r>
              <a:rPr lang="es-MX" sz="1400" kern="0" dirty="0">
                <a:solidFill>
                  <a:schemeClr val="tx1"/>
                </a:solidFill>
              </a:rPr>
              <a:t>relacionada con el ID de la tabla </a:t>
            </a:r>
            <a:r>
              <a:rPr lang="es-MX" sz="1400" kern="0" dirty="0" err="1" smtClean="0">
                <a:solidFill>
                  <a:schemeClr val="tx1"/>
                </a:solidFill>
              </a:rPr>
              <a:t>nominacion</a:t>
            </a:r>
            <a:r>
              <a:rPr lang="es-MX" sz="1400" kern="0" dirty="0" smtClean="0">
                <a:solidFill>
                  <a:schemeClr val="tx1"/>
                </a:solidFill>
              </a:rPr>
              <a:t>, </a:t>
            </a:r>
            <a:endParaRPr lang="es-MX" sz="1400" kern="0" dirty="0">
              <a:solidFill>
                <a:schemeClr val="tx1"/>
              </a:solidFill>
            </a:endParaRPr>
          </a:p>
          <a:p>
            <a:pPr algn="just">
              <a:lnSpc>
                <a:spcPct val="150000"/>
              </a:lnSpc>
              <a:buFont typeface="Arial" panose="020B0604020202020204" pitchFamily="34" charset="0"/>
              <a:buChar char="→"/>
            </a:pPr>
            <a:r>
              <a:rPr lang="es-MX" sz="1400" kern="0" dirty="0" err="1" smtClean="0">
                <a:solidFill>
                  <a:schemeClr val="tx1"/>
                </a:solidFill>
              </a:rPr>
              <a:t>ID_producto</a:t>
            </a:r>
            <a:r>
              <a:rPr lang="es-MX" sz="1400" kern="0" dirty="0" smtClean="0">
                <a:solidFill>
                  <a:schemeClr val="tx1"/>
                </a:solidFill>
              </a:rPr>
              <a:t>, </a:t>
            </a:r>
            <a:r>
              <a:rPr lang="es-MX" sz="1400" kern="0" dirty="0">
                <a:solidFill>
                  <a:schemeClr val="tx1"/>
                </a:solidFill>
              </a:rPr>
              <a:t>relacionada con el ID de la tabla </a:t>
            </a:r>
            <a:r>
              <a:rPr lang="es-MX" sz="1400" kern="0" dirty="0" smtClean="0">
                <a:solidFill>
                  <a:schemeClr val="tx1"/>
                </a:solidFill>
              </a:rPr>
              <a:t>producto,</a:t>
            </a:r>
            <a:endParaRPr lang="es-MX" sz="1400" kern="0" dirty="0">
              <a:solidFill>
                <a:schemeClr val="tx1"/>
              </a:solidFill>
            </a:endParaRPr>
          </a:p>
        </p:txBody>
      </p:sp>
      <p:sp>
        <p:nvSpPr>
          <p:cNvPr id="29" name="TextBox 14"/>
          <p:cNvSpPr txBox="1"/>
          <p:nvPr/>
        </p:nvSpPr>
        <p:spPr>
          <a:xfrm>
            <a:off x="971603" y="1459523"/>
            <a:ext cx="2808311" cy="338554"/>
          </a:xfrm>
          <a:prstGeom prst="rect">
            <a:avLst/>
          </a:prstGeom>
          <a:noFill/>
        </p:spPr>
        <p:txBody>
          <a:bodyPr wrap="square" rtlCol="0" anchor="ctr">
            <a:spAutoFit/>
          </a:bodyPr>
          <a:lstStyle/>
          <a:p>
            <a:r>
              <a:rPr lang="es-419" sz="1600" b="1" dirty="0" smtClean="0"/>
              <a:t>Tabla </a:t>
            </a:r>
            <a:r>
              <a:rPr lang="es-419" sz="1600" b="1" dirty="0" err="1" smtClean="0"/>
              <a:t>Detalle_Nominacion</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251521" y="2067312"/>
            <a:ext cx="3397113"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Documento </a:t>
            </a:r>
            <a:r>
              <a:rPr lang="es-MX" sz="1400" kern="0" dirty="0">
                <a:solidFill>
                  <a:schemeClr val="tx1"/>
                </a:solidFill>
              </a:rPr>
              <a:t>donde se </a:t>
            </a:r>
            <a:r>
              <a:rPr lang="es-MX" sz="1400" kern="0" dirty="0" smtClean="0">
                <a:solidFill>
                  <a:schemeClr val="tx1"/>
                </a:solidFill>
              </a:rPr>
              <a:t>estipula el detalle de </a:t>
            </a:r>
            <a:r>
              <a:rPr lang="es-MX" sz="1400" kern="0" dirty="0">
                <a:solidFill>
                  <a:schemeClr val="tx1"/>
                </a:solidFill>
              </a:rPr>
              <a:t>las Condiciones Particulares de la </a:t>
            </a:r>
            <a:r>
              <a:rPr lang="es-MX" sz="1400" kern="0" dirty="0" smtClean="0">
                <a:solidFill>
                  <a:schemeClr val="tx1"/>
                </a:solidFill>
              </a:rPr>
              <a:t>Venta, de acuerdo a los requerimientos del cliente, referidas al producto o productos y el volumen nominal de cada uno de ellos. </a:t>
            </a:r>
            <a:endParaRPr lang="es-MX" sz="1400" kern="0" dirty="0">
              <a:solidFill>
                <a:schemeClr val="tx1"/>
              </a:solidFill>
            </a:endParaRPr>
          </a:p>
        </p:txBody>
      </p:sp>
      <p:graphicFrame>
        <p:nvGraphicFramePr>
          <p:cNvPr id="7" name="Tabla 6"/>
          <p:cNvGraphicFramePr>
            <a:graphicFrameLocks noGrp="1"/>
          </p:cNvGraphicFramePr>
          <p:nvPr>
            <p:extLst>
              <p:ext uri="{D42A27DB-BD31-4B8C-83A1-F6EECF244321}">
                <p14:modId xmlns:p14="http://schemas.microsoft.com/office/powerpoint/2010/main" val="3652576524"/>
              </p:ext>
            </p:extLst>
          </p:nvPr>
        </p:nvGraphicFramePr>
        <p:xfrm>
          <a:off x="689937" y="4365104"/>
          <a:ext cx="2520280" cy="1368150"/>
        </p:xfrm>
        <a:graphic>
          <a:graphicData uri="http://schemas.openxmlformats.org/drawingml/2006/table">
            <a:tbl>
              <a:tblPr/>
              <a:tblGrid>
                <a:gridCol w="520719">
                  <a:extLst>
                    <a:ext uri="{9D8B030D-6E8A-4147-A177-3AD203B41FA5}">
                      <a16:colId xmlns:a16="http://schemas.microsoft.com/office/drawing/2014/main" val="3762558667"/>
                    </a:ext>
                  </a:extLst>
                </a:gridCol>
                <a:gridCol w="1999561">
                  <a:extLst>
                    <a:ext uri="{9D8B030D-6E8A-4147-A177-3AD203B41FA5}">
                      <a16:colId xmlns:a16="http://schemas.microsoft.com/office/drawing/2014/main" val="3558032699"/>
                    </a:ext>
                  </a:extLst>
                </a:gridCol>
              </a:tblGrid>
              <a:tr h="273630">
                <a:tc gridSpan="2">
                  <a:txBody>
                    <a:bodyPr/>
                    <a:lstStyle/>
                    <a:p>
                      <a:pPr algn="ctr" fontAlgn="b"/>
                      <a:r>
                        <a:rPr lang="es-AR" sz="1400" b="1" i="0" u="none" strike="noStrike" dirty="0" err="1">
                          <a:solidFill>
                            <a:srgbClr val="000000"/>
                          </a:solidFill>
                          <a:effectLst/>
                          <a:latin typeface="+mn-lt"/>
                        </a:rPr>
                        <a:t>detalle_nominacion</a:t>
                      </a:r>
                      <a:endParaRPr lang="es-AR" sz="1400" b="1"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1001228256"/>
                  </a:ext>
                </a:extLst>
              </a:tr>
              <a:tr h="273630">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a:solidFill>
                            <a:srgbClr val="000000"/>
                          </a:solidFill>
                          <a:effectLst/>
                          <a:latin typeface="+mn-lt"/>
                        </a:rPr>
                        <a:t>ID_detalle_nominacion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97767695"/>
                  </a:ext>
                </a:extLst>
              </a:tr>
              <a:tr h="273630">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90127987"/>
                  </a:ext>
                </a:extLst>
              </a:tr>
              <a:tr h="273630">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ID_producto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3742975"/>
                  </a:ext>
                </a:extLst>
              </a:tr>
              <a:tr h="273630">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es-AR" sz="1200" b="0" i="0" u="none" strike="noStrike" dirty="0" err="1">
                          <a:solidFill>
                            <a:srgbClr val="000000"/>
                          </a:solidFill>
                          <a:effectLst/>
                          <a:latin typeface="+mn-lt"/>
                        </a:rPr>
                        <a:t>volumen_nominal_prod</a:t>
                      </a:r>
                      <a:r>
                        <a:rPr lang="es-AR" sz="1200" b="0" i="0" u="none" strike="noStrike" dirty="0">
                          <a:solidFill>
                            <a:srgbClr val="000000"/>
                          </a:solidFill>
                          <a:effectLst/>
                          <a:latin typeface="+mn-lt"/>
                        </a:rPr>
                        <a:t>(</a:t>
                      </a:r>
                      <a:r>
                        <a:rPr lang="es-AR" sz="1200" b="0" i="0" u="none" strike="noStrike" dirty="0" err="1">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8656910"/>
                  </a:ext>
                </a:extLst>
              </a:tr>
            </a:tbl>
          </a:graphicData>
        </a:graphic>
      </p:graphicFrame>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04</a:t>
            </a:r>
            <a:endParaRPr lang="ko-KR" altLang="en-US" sz="2400" b="1" dirty="0">
              <a:solidFill>
                <a:schemeClr val="bg1"/>
              </a:solidFill>
              <a:cs typeface="Arial" pitchFamily="34" charset="0"/>
            </a:endParaRPr>
          </a:p>
        </p:txBody>
      </p:sp>
    </p:spTree>
    <p:extLst>
      <p:ext uri="{BB962C8B-B14F-4D97-AF65-F5344CB8AC3E}">
        <p14:creationId xmlns:p14="http://schemas.microsoft.com/office/powerpoint/2010/main" val="164232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A5A5A5"/>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336600"/>
        </a:hlink>
        <a:folHlink>
          <a:srgbClr val="EAEAEA"/>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8CA824"/>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1629</TotalTime>
  <Words>3162</Words>
  <Application>Microsoft Office PowerPoint</Application>
  <PresentationFormat>Presentación en pantalla (4:3)</PresentationFormat>
  <Paragraphs>542</Paragraphs>
  <Slides>28</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28</vt:i4>
      </vt:variant>
    </vt:vector>
  </HeadingPairs>
  <TitlesOfParts>
    <vt:vector size="32" baseType="lpstr">
      <vt:lpstr>Arial</vt:lpstr>
      <vt:lpstr>Calibri</vt:lpstr>
      <vt:lpstr>Tahoma</vt:lpstr>
      <vt:lpstr>template</vt:lpstr>
      <vt:lpstr>Base de Datos</vt:lpstr>
      <vt:lpstr>Presentación de PowerPoint</vt:lpstr>
      <vt:lpstr>Temática de la base de datos (BD)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Diagrama Entidad Relación</vt:lpstr>
      <vt:lpstr>Script_de_Vistas</vt:lpstr>
      <vt:lpstr>Script_Funciones</vt:lpstr>
      <vt:lpstr>Script_Stored_Procedures</vt:lpstr>
      <vt:lpstr>Script_de_Triggers</vt:lpstr>
      <vt:lpstr>Script_Base_de_Datos</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Freddy Rojas</cp:lastModifiedBy>
  <cp:revision>123</cp:revision>
  <dcterms:created xsi:type="dcterms:W3CDTF">2006-06-13T13:03:30Z</dcterms:created>
  <dcterms:modified xsi:type="dcterms:W3CDTF">2022-08-24T20:44:50Z</dcterms:modified>
</cp:coreProperties>
</file>