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56" r:id="rId2"/>
    <p:sldId id="257" r:id="rId3"/>
    <p:sldId id="264" r:id="rId4"/>
    <p:sldId id="265" r:id="rId5"/>
    <p:sldId id="268" r:id="rId6"/>
    <p:sldId id="269" r:id="rId7"/>
    <p:sldId id="270" r:id="rId8"/>
    <p:sldId id="271" r:id="rId9"/>
    <p:sldId id="272" r:id="rId10"/>
    <p:sldId id="273" r:id="rId11"/>
    <p:sldId id="274" r:id="rId12"/>
    <p:sldId id="275" r:id="rId13"/>
    <p:sldId id="276" r:id="rId14"/>
    <p:sldId id="277" r:id="rId15"/>
    <p:sldId id="279" r:id="rId16"/>
    <p:sldId id="280" r:id="rId17"/>
    <p:sldId id="281" r:id="rId18"/>
    <p:sldId id="278" r:id="rId19"/>
    <p:sldId id="282" r:id="rId20"/>
    <p:sldId id="283" r:id="rId21"/>
    <p:sldId id="284" r:id="rId22"/>
    <p:sldId id="285" r:id="rId23"/>
    <p:sldId id="286" r:id="rId24"/>
    <p:sldId id="292" r:id="rId25"/>
    <p:sldId id="289" r:id="rId26"/>
    <p:sldId id="294" r:id="rId27"/>
    <p:sldId id="293" r:id="rId28"/>
    <p:sldId id="295" r:id="rId29"/>
    <p:sldId id="288" r:id="rId30"/>
    <p:sldId id="296" r:id="rId31"/>
    <p:sldId id="297" r:id="rId32"/>
    <p:sldId id="298" r:id="rId33"/>
    <p:sldId id="287" r:id="rId34"/>
    <p:sldId id="299" r:id="rId35"/>
    <p:sldId id="300" r:id="rId36"/>
    <p:sldId id="290" r:id="rId37"/>
    <p:sldId id="301" r:id="rId38"/>
    <p:sldId id="302" r:id="rId39"/>
    <p:sldId id="291" r:id="rId40"/>
    <p:sldId id="304" r:id="rId41"/>
    <p:sldId id="303" r:id="rId42"/>
    <p:sldId id="305" r:id="rId43"/>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eddy Rojas" initials="FR" lastIdx="1" clrIdx="0">
    <p:extLst>
      <p:ext uri="{19B8F6BF-5375-455C-9EA6-DF929625EA0E}">
        <p15:presenceInfo xmlns:p15="http://schemas.microsoft.com/office/powerpoint/2012/main" userId="1121e74fcc2a490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15" autoAdjust="0"/>
    <p:restoredTop sz="94655" autoAdjust="0"/>
  </p:normalViewPr>
  <p:slideViewPr>
    <p:cSldViewPr>
      <p:cViewPr varScale="1">
        <p:scale>
          <a:sx n="84" d="100"/>
          <a:sy n="84" d="100"/>
        </p:scale>
        <p:origin x="1598" y="82"/>
      </p:cViewPr>
      <p:guideLst>
        <p:guide orient="horz" pos="2160"/>
        <p:guide pos="2880"/>
      </p:guideLst>
    </p:cSldViewPr>
  </p:slideViewPr>
  <p:notesTextViewPr>
    <p:cViewPr>
      <p:scale>
        <a:sx n="100" d="100"/>
        <a:sy n="100" d="100"/>
      </p:scale>
      <p:origin x="0" y="0"/>
    </p:cViewPr>
  </p:notesTextViewPr>
  <p:notesViewPr>
    <p:cSldViewPr>
      <p:cViewPr varScale="1">
        <p:scale>
          <a:sx n="73" d="100"/>
          <a:sy n="73" d="100"/>
        </p:scale>
        <p:origin x="-154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3049062-50C5-4513-AB2B-38909067CC55}" type="slidenum">
              <a:rPr lang="ru-RU"/>
              <a:pPr/>
              <a:t>‹Nº›</a:t>
            </a:fld>
            <a:endParaRPr 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752975" y="2852738"/>
            <a:ext cx="4391025" cy="893762"/>
          </a:xfrm>
        </p:spPr>
        <p:txBody>
          <a:bodyPr/>
          <a:lstStyle>
            <a:lvl1pPr>
              <a:defRPr sz="2400">
                <a:solidFill>
                  <a:schemeClr val="bg1"/>
                </a:solidFill>
              </a:defRPr>
            </a:lvl1pPr>
          </a:lstStyle>
          <a:p>
            <a:r>
              <a:rPr lang="ru-RU"/>
              <a:t>Click to edit Master title style</a:t>
            </a:r>
          </a:p>
        </p:txBody>
      </p:sp>
      <p:sp>
        <p:nvSpPr>
          <p:cNvPr id="5123" name="Rectangle 3"/>
          <p:cNvSpPr>
            <a:spLocks noGrp="1" noChangeArrowheads="1"/>
          </p:cNvSpPr>
          <p:nvPr>
            <p:ph type="subTitle" idx="1"/>
          </p:nvPr>
        </p:nvSpPr>
        <p:spPr>
          <a:xfrm>
            <a:off x="4752975" y="3644900"/>
            <a:ext cx="4391025" cy="503238"/>
          </a:xfrm>
          <a:effectLst>
            <a:outerShdw dist="17961" dir="2700000" algn="ctr" rotWithShape="0">
              <a:schemeClr val="bg2"/>
            </a:outerShdw>
          </a:effectLst>
        </p:spPr>
        <p:txBody>
          <a:bodyPr/>
          <a:lstStyle>
            <a:lvl1pPr marL="0" indent="0">
              <a:buFontTx/>
              <a:buNone/>
              <a:defRPr sz="2000" b="1">
                <a:solidFill>
                  <a:schemeClr val="bg1"/>
                </a:solidFill>
              </a:defRPr>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67538" y="188913"/>
            <a:ext cx="1709737" cy="4895850"/>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835150" y="188913"/>
            <a:ext cx="4979988" cy="489585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835150" y="908050"/>
            <a:ext cx="3308350" cy="4176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295900" y="908050"/>
            <a:ext cx="3308350" cy="4176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08175" y="188913"/>
            <a:ext cx="6769100" cy="508000"/>
          </a:xfrm>
          <a:prstGeom prst="rect">
            <a:avLst/>
          </a:prstGeom>
          <a:noFill/>
          <a:ln w="9525">
            <a:noFill/>
            <a:miter lim="800000"/>
            <a:headEnd/>
            <a:tailEnd/>
          </a:ln>
          <a:effectLst>
            <a:outerShdw dist="1796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ru-RU" smtClean="0"/>
              <a:t>Click to edit Master title style</a:t>
            </a:r>
          </a:p>
        </p:txBody>
      </p:sp>
      <p:sp>
        <p:nvSpPr>
          <p:cNvPr id="1027" name="Rectangle 3"/>
          <p:cNvSpPr>
            <a:spLocks noGrp="1" noChangeArrowheads="1"/>
          </p:cNvSpPr>
          <p:nvPr>
            <p:ph type="body" idx="1"/>
          </p:nvPr>
        </p:nvSpPr>
        <p:spPr bwMode="auto">
          <a:xfrm>
            <a:off x="1835150" y="908050"/>
            <a:ext cx="6769100" cy="4176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2800" b="1">
          <a:solidFill>
            <a:srgbClr val="080808"/>
          </a:solidFill>
          <a:latin typeface="+mj-lt"/>
          <a:ea typeface="+mj-ea"/>
          <a:cs typeface="+mj-cs"/>
        </a:defRPr>
      </a:lvl1pPr>
      <a:lvl2pPr algn="l" rtl="0" fontAlgn="base">
        <a:spcBef>
          <a:spcPct val="0"/>
        </a:spcBef>
        <a:spcAft>
          <a:spcPct val="0"/>
        </a:spcAft>
        <a:defRPr sz="2800" b="1">
          <a:solidFill>
            <a:srgbClr val="080808"/>
          </a:solidFill>
          <a:latin typeface="Arial" charset="0"/>
        </a:defRPr>
      </a:lvl2pPr>
      <a:lvl3pPr algn="l" rtl="0" fontAlgn="base">
        <a:spcBef>
          <a:spcPct val="0"/>
        </a:spcBef>
        <a:spcAft>
          <a:spcPct val="0"/>
        </a:spcAft>
        <a:defRPr sz="2800" b="1">
          <a:solidFill>
            <a:srgbClr val="080808"/>
          </a:solidFill>
          <a:latin typeface="Arial" charset="0"/>
        </a:defRPr>
      </a:lvl3pPr>
      <a:lvl4pPr algn="l" rtl="0" fontAlgn="base">
        <a:spcBef>
          <a:spcPct val="0"/>
        </a:spcBef>
        <a:spcAft>
          <a:spcPct val="0"/>
        </a:spcAft>
        <a:defRPr sz="2800" b="1">
          <a:solidFill>
            <a:srgbClr val="080808"/>
          </a:solidFill>
          <a:latin typeface="Arial" charset="0"/>
        </a:defRPr>
      </a:lvl4pPr>
      <a:lvl5pPr algn="l" rtl="0" fontAlgn="base">
        <a:spcBef>
          <a:spcPct val="0"/>
        </a:spcBef>
        <a:spcAft>
          <a:spcPct val="0"/>
        </a:spcAft>
        <a:defRPr sz="2800" b="1">
          <a:solidFill>
            <a:srgbClr val="080808"/>
          </a:solidFill>
          <a:latin typeface="Arial" charset="0"/>
        </a:defRPr>
      </a:lvl5pPr>
      <a:lvl6pPr marL="457200" algn="l" rtl="0" fontAlgn="base">
        <a:spcBef>
          <a:spcPct val="0"/>
        </a:spcBef>
        <a:spcAft>
          <a:spcPct val="0"/>
        </a:spcAft>
        <a:defRPr sz="2800" b="1">
          <a:solidFill>
            <a:srgbClr val="080808"/>
          </a:solidFill>
          <a:latin typeface="Arial" charset="0"/>
        </a:defRPr>
      </a:lvl6pPr>
      <a:lvl7pPr marL="914400" algn="l" rtl="0" fontAlgn="base">
        <a:spcBef>
          <a:spcPct val="0"/>
        </a:spcBef>
        <a:spcAft>
          <a:spcPct val="0"/>
        </a:spcAft>
        <a:defRPr sz="2800" b="1">
          <a:solidFill>
            <a:srgbClr val="080808"/>
          </a:solidFill>
          <a:latin typeface="Arial" charset="0"/>
        </a:defRPr>
      </a:lvl7pPr>
      <a:lvl8pPr marL="1371600" algn="l" rtl="0" fontAlgn="base">
        <a:spcBef>
          <a:spcPct val="0"/>
        </a:spcBef>
        <a:spcAft>
          <a:spcPct val="0"/>
        </a:spcAft>
        <a:defRPr sz="2800" b="1">
          <a:solidFill>
            <a:srgbClr val="080808"/>
          </a:solidFill>
          <a:latin typeface="Arial" charset="0"/>
        </a:defRPr>
      </a:lvl8pPr>
      <a:lvl9pPr marL="1828800" algn="l" rtl="0" fontAlgn="base">
        <a:spcBef>
          <a:spcPct val="0"/>
        </a:spcBef>
        <a:spcAft>
          <a:spcPct val="0"/>
        </a:spcAft>
        <a:defRPr sz="2800" b="1">
          <a:solidFill>
            <a:srgbClr val="080808"/>
          </a:solidFill>
          <a:latin typeface="Arial" charset="0"/>
        </a:defRPr>
      </a:lvl9pPr>
    </p:titleStyle>
    <p:body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file:///C:\Users\xFreddyx\Documents\Base%20de%20Datos_Terminal_Rojas\BD_Terminal_Rojas\Diagrama%20Entidad-Relacion%20Terminal.png"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5220072" y="2924175"/>
            <a:ext cx="3744912" cy="793750"/>
          </a:xfrm>
          <a:noFill/>
        </p:spPr>
        <p:txBody>
          <a:bodyPr/>
          <a:lstStyle/>
          <a:p>
            <a:r>
              <a:rPr lang="es-419" dirty="0" smtClean="0">
                <a:latin typeface="Tahoma" charset="0"/>
              </a:rPr>
              <a:t>Base de Datos</a:t>
            </a:r>
            <a:endParaRPr lang="uk-UA" dirty="0">
              <a:latin typeface="Tahoma" charset="0"/>
            </a:endParaRPr>
          </a:p>
        </p:txBody>
      </p:sp>
      <p:sp>
        <p:nvSpPr>
          <p:cNvPr id="34819" name="Rectangle 3"/>
          <p:cNvSpPr>
            <a:spLocks noGrp="1" noChangeArrowheads="1"/>
          </p:cNvSpPr>
          <p:nvPr>
            <p:ph type="subTitle" idx="1"/>
          </p:nvPr>
        </p:nvSpPr>
        <p:spPr>
          <a:xfrm>
            <a:off x="5220072" y="3571875"/>
            <a:ext cx="3711203" cy="433388"/>
          </a:xfrm>
        </p:spPr>
        <p:txBody>
          <a:bodyPr/>
          <a:lstStyle/>
          <a:p>
            <a:pPr>
              <a:lnSpc>
                <a:spcPct val="90000"/>
              </a:lnSpc>
            </a:pPr>
            <a:r>
              <a:rPr lang="es-419" sz="2400" dirty="0" smtClean="0"/>
              <a:t>Terminal de Embarque</a:t>
            </a:r>
            <a:endParaRPr lang="uk-UA" sz="2400" dirty="0"/>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6264" y="188640"/>
            <a:ext cx="908720" cy="908720"/>
          </a:xfrm>
          <a:prstGeom prst="rect">
            <a:avLst/>
          </a:prstGeom>
        </p:spPr>
      </p:pic>
      <p:sp>
        <p:nvSpPr>
          <p:cNvPr id="5" name="Rectangle 3"/>
          <p:cNvSpPr txBox="1">
            <a:spLocks noChangeArrowheads="1"/>
          </p:cNvSpPr>
          <p:nvPr/>
        </p:nvSpPr>
        <p:spPr bwMode="auto">
          <a:xfrm>
            <a:off x="7302975" y="4509120"/>
            <a:ext cx="1691681" cy="433388"/>
          </a:xfrm>
          <a:prstGeom prst="rect">
            <a:avLst/>
          </a:prstGeom>
          <a:noFill/>
          <a:ln w="9525">
            <a:noFill/>
            <a:miter lim="800000"/>
            <a:headEnd/>
            <a:tailEnd/>
          </a:ln>
          <a:effectLst>
            <a:outerShdw dist="17961" dir="2700000" algn="ctr" rotWithShape="0">
              <a:schemeClr val="bg2"/>
            </a:outerShdw>
          </a:effec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FontTx/>
              <a:buNone/>
              <a:defRPr sz="2000" b="1">
                <a:solidFill>
                  <a:schemeClr val="bg1"/>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algn="r">
              <a:lnSpc>
                <a:spcPct val="90000"/>
              </a:lnSpc>
            </a:pPr>
            <a:r>
              <a:rPr lang="es-419" sz="1600" kern="0" dirty="0" smtClean="0"/>
              <a:t>Freddy Rojas</a:t>
            </a:r>
            <a:endParaRPr lang="uk-UA" sz="1600" kern="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6" name="Rectangle 3"/>
          <p:cNvSpPr txBox="1">
            <a:spLocks noChangeArrowheads="1"/>
          </p:cNvSpPr>
          <p:nvPr/>
        </p:nvSpPr>
        <p:spPr bwMode="auto">
          <a:xfrm>
            <a:off x="3923928" y="1210742"/>
            <a:ext cx="4824536" cy="4392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Entre los datos contemplados en esta tabla se señalan</a:t>
            </a:r>
            <a:r>
              <a:rPr lang="es-MX" sz="1400" kern="0" dirty="0" smtClean="0">
                <a:solidFill>
                  <a:schemeClr val="tx1"/>
                </a:solidFill>
              </a:rPr>
              <a:t>:</a:t>
            </a:r>
          </a:p>
          <a:p>
            <a:pPr marL="0" indent="0" algn="just">
              <a:lnSpc>
                <a:spcPct val="150000"/>
              </a:lnSpc>
              <a:buFontTx/>
              <a:buNone/>
            </a:pPr>
            <a:endParaRPr lang="es-MX" sz="1400" kern="0" dirty="0">
              <a:solidFill>
                <a:schemeClr val="tx1"/>
              </a:solidFill>
            </a:endParaRPr>
          </a:p>
          <a:p>
            <a:pPr algn="just">
              <a:lnSpc>
                <a:spcPct val="150000"/>
              </a:lnSpc>
            </a:pPr>
            <a:r>
              <a:rPr lang="es-MX" sz="1400" kern="0" dirty="0" smtClean="0">
                <a:solidFill>
                  <a:schemeClr val="tx1"/>
                </a:solidFill>
              </a:rPr>
              <a:t>Nombre </a:t>
            </a:r>
            <a:r>
              <a:rPr lang="es-MX" sz="1400" kern="0" dirty="0">
                <a:solidFill>
                  <a:schemeClr val="tx1"/>
                </a:solidFill>
              </a:rPr>
              <a:t>del producto: nombre que identifica al tipo de crudo o su derivado. </a:t>
            </a:r>
            <a:endParaRPr lang="es-MX" sz="1400" kern="0" dirty="0" smtClean="0">
              <a:solidFill>
                <a:schemeClr val="tx1"/>
              </a:solidFill>
            </a:endParaRPr>
          </a:p>
          <a:p>
            <a:pPr algn="just">
              <a:lnSpc>
                <a:spcPct val="150000"/>
              </a:lnSpc>
            </a:pPr>
            <a:r>
              <a:rPr lang="es-MX" sz="1400" kern="0" dirty="0">
                <a:solidFill>
                  <a:schemeClr val="tx1"/>
                </a:solidFill>
              </a:rPr>
              <a:t>Volumen de inventario: referido al volumen actual de crudo o producto almacenado en los tanques de la empresa matriz o filial que están disponibles para la venta</a:t>
            </a:r>
            <a:r>
              <a:rPr lang="es-MX" sz="1400" kern="0" dirty="0" smtClean="0">
                <a:solidFill>
                  <a:schemeClr val="tx1"/>
                </a:solidFill>
              </a:rPr>
              <a:t>.</a:t>
            </a:r>
          </a:p>
          <a:p>
            <a:pPr algn="just">
              <a:lnSpc>
                <a:spcPct val="150000"/>
              </a:lnSpc>
            </a:pPr>
            <a:r>
              <a:rPr lang="es-MX" sz="1400" kern="0" dirty="0" smtClean="0">
                <a:solidFill>
                  <a:schemeClr val="tx1"/>
                </a:solidFill>
              </a:rPr>
              <a:t>precio </a:t>
            </a:r>
            <a:r>
              <a:rPr lang="es-MX" sz="1400" kern="0" dirty="0">
                <a:solidFill>
                  <a:schemeClr val="tx1"/>
                </a:solidFill>
              </a:rPr>
              <a:t>del producto: </a:t>
            </a:r>
            <a:r>
              <a:rPr lang="es-MX" sz="1400" kern="0" dirty="0" smtClean="0">
                <a:solidFill>
                  <a:schemeClr val="tx1"/>
                </a:solidFill>
              </a:rPr>
              <a:t>valor en dólares/barril </a:t>
            </a:r>
            <a:r>
              <a:rPr lang="es-MX" sz="1400" kern="0" dirty="0">
                <a:solidFill>
                  <a:schemeClr val="tx1"/>
                </a:solidFill>
              </a:rPr>
              <a:t>que </a:t>
            </a:r>
            <a:r>
              <a:rPr lang="es-MX" sz="1400" kern="0" dirty="0" smtClean="0">
                <a:solidFill>
                  <a:schemeClr val="tx1"/>
                </a:solidFill>
              </a:rPr>
              <a:t>posee el crudo </a:t>
            </a:r>
            <a:r>
              <a:rPr lang="es-MX" sz="1400" kern="0" dirty="0">
                <a:solidFill>
                  <a:schemeClr val="tx1"/>
                </a:solidFill>
              </a:rPr>
              <a:t>o su derivado. </a:t>
            </a:r>
          </a:p>
          <a:p>
            <a:pPr algn="just">
              <a:lnSpc>
                <a:spcPct val="150000"/>
              </a:lnSpc>
            </a:pPr>
            <a:r>
              <a:rPr lang="es-MX" sz="1400" kern="0" dirty="0" err="1" smtClean="0">
                <a:solidFill>
                  <a:schemeClr val="tx1"/>
                </a:solidFill>
              </a:rPr>
              <a:t>ID_Categoria_producto</a:t>
            </a:r>
            <a:r>
              <a:rPr lang="es-MX" sz="1400" kern="0" dirty="0">
                <a:solidFill>
                  <a:schemeClr val="tx1"/>
                </a:solidFill>
              </a:rPr>
              <a:t>: señala el código de categoría del producto, esto es, si a un hidrocarburo liviano, mediano o a un crudo mejorado por un proceso de refinación a altas temperaturas. </a:t>
            </a:r>
          </a:p>
        </p:txBody>
      </p:sp>
      <p:sp>
        <p:nvSpPr>
          <p:cNvPr id="29" name="TextBox 14"/>
          <p:cNvSpPr txBox="1"/>
          <p:nvPr/>
        </p:nvSpPr>
        <p:spPr>
          <a:xfrm>
            <a:off x="971603" y="1459523"/>
            <a:ext cx="2808311" cy="338554"/>
          </a:xfrm>
          <a:prstGeom prst="rect">
            <a:avLst/>
          </a:prstGeom>
          <a:noFill/>
        </p:spPr>
        <p:txBody>
          <a:bodyPr wrap="square" rtlCol="0" anchor="ctr">
            <a:spAutoFit/>
          </a:bodyPr>
          <a:lstStyle/>
          <a:p>
            <a:r>
              <a:rPr lang="es-419" sz="1600" b="1" dirty="0"/>
              <a:t>Tabla </a:t>
            </a:r>
            <a:r>
              <a:rPr lang="es-419" sz="1600" b="1" dirty="0" smtClean="0"/>
              <a:t>Producto:</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251521" y="2067312"/>
            <a:ext cx="3397113" cy="10016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200" kern="0" dirty="0" smtClean="0">
                <a:solidFill>
                  <a:schemeClr val="tx1"/>
                </a:solidFill>
              </a:rPr>
              <a:t>Referido </a:t>
            </a:r>
            <a:r>
              <a:rPr lang="es-MX" sz="1200" kern="0" dirty="0">
                <a:solidFill>
                  <a:schemeClr val="tx1"/>
                </a:solidFill>
              </a:rPr>
              <a:t>al crudo o subproductos derivados de la destilación del crudo, entendiendo como crudo a la mezcla de hidrocarburos que existe en fase liquida y en reservorio bajo tierra y que permanece en fase liquida a presión atmosférica después de haber sido tratado en facilidades de separación superficial.</a:t>
            </a:r>
          </a:p>
        </p:txBody>
      </p:sp>
      <p:graphicFrame>
        <p:nvGraphicFramePr>
          <p:cNvPr id="2" name="Tabla 1"/>
          <p:cNvGraphicFramePr>
            <a:graphicFrameLocks noGrp="1"/>
          </p:cNvGraphicFramePr>
          <p:nvPr>
            <p:extLst>
              <p:ext uri="{D42A27DB-BD31-4B8C-83A1-F6EECF244321}">
                <p14:modId xmlns:p14="http://schemas.microsoft.com/office/powerpoint/2010/main" val="1602285799"/>
              </p:ext>
            </p:extLst>
          </p:nvPr>
        </p:nvGraphicFramePr>
        <p:xfrm>
          <a:off x="737226" y="4279076"/>
          <a:ext cx="2538630" cy="1742211"/>
        </p:xfrm>
        <a:graphic>
          <a:graphicData uri="http://schemas.openxmlformats.org/drawingml/2006/table">
            <a:tbl>
              <a:tblPr/>
              <a:tblGrid>
                <a:gridCol w="537593">
                  <a:extLst>
                    <a:ext uri="{9D8B030D-6E8A-4147-A177-3AD203B41FA5}">
                      <a16:colId xmlns:a16="http://schemas.microsoft.com/office/drawing/2014/main" val="1938885303"/>
                    </a:ext>
                  </a:extLst>
                </a:gridCol>
                <a:gridCol w="2001037">
                  <a:extLst>
                    <a:ext uri="{9D8B030D-6E8A-4147-A177-3AD203B41FA5}">
                      <a16:colId xmlns:a16="http://schemas.microsoft.com/office/drawing/2014/main" val="515108507"/>
                    </a:ext>
                  </a:extLst>
                </a:gridCol>
              </a:tblGrid>
              <a:tr h="283617">
                <a:tc gridSpan="2">
                  <a:txBody>
                    <a:bodyPr/>
                    <a:lstStyle/>
                    <a:p>
                      <a:pPr algn="ctr" fontAlgn="b"/>
                      <a:r>
                        <a:rPr lang="es-AR" sz="1400" b="1" i="0" u="none" strike="noStrike" dirty="0">
                          <a:solidFill>
                            <a:srgbClr val="000000"/>
                          </a:solidFill>
                          <a:effectLst/>
                          <a:latin typeface="+mn-lt"/>
                        </a:rPr>
                        <a:t>Producto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3929260794"/>
                  </a:ext>
                </a:extLst>
              </a:tr>
              <a:tr h="243099">
                <a:tc>
                  <a:txBody>
                    <a:bodyPr/>
                    <a:lstStyle/>
                    <a:p>
                      <a:pPr marL="0" algn="ctr" defTabSz="914400" rtl="0" eaLnBrk="1" fontAlgn="ctr" latinLnBrk="0" hangingPunct="1"/>
                      <a:r>
                        <a:rPr lang="es-AR" sz="1200" b="0" i="0" u="none" strike="noStrike" kern="1200">
                          <a:solidFill>
                            <a:srgbClr val="000000"/>
                          </a:solidFill>
                          <a:effectLst/>
                          <a:latin typeface="+mn-lt"/>
                          <a:ea typeface="+mn-ea"/>
                          <a:cs typeface="+mn-cs"/>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marL="0" algn="l" defTabSz="914400" rtl="0" eaLnBrk="1" fontAlgn="ctr" latinLnBrk="0" hangingPunct="1"/>
                      <a:r>
                        <a:rPr lang="es-AR" sz="1200" b="0" i="0" u="none" strike="noStrike" kern="1200">
                          <a:solidFill>
                            <a:srgbClr val="000000"/>
                          </a:solidFill>
                          <a:effectLst/>
                          <a:latin typeface="+mn-lt"/>
                          <a:ea typeface="+mn-ea"/>
                          <a:cs typeface="+mn-cs"/>
                        </a:rPr>
                        <a:t>ID_Producto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87128488"/>
                  </a:ext>
                </a:extLst>
              </a:tr>
              <a:tr h="243099">
                <a:tc>
                  <a:txBody>
                    <a:bodyPr/>
                    <a:lstStyle/>
                    <a:p>
                      <a:pPr marL="0" algn="ctr" defTabSz="914400" rtl="0" eaLnBrk="1" fontAlgn="ctr" latinLnBrk="0" hangingPunct="1"/>
                      <a:r>
                        <a:rPr lang="es-AR" sz="1200" b="0" i="0" u="none" strike="noStrike" kern="1200">
                          <a:solidFill>
                            <a:srgbClr val="000000"/>
                          </a:solidFill>
                          <a:effectLst/>
                          <a:latin typeface="+mn-lt"/>
                          <a:ea typeface="+mn-ea"/>
                          <a:cs typeface="+mn-c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algn="l" defTabSz="914400" rtl="0" eaLnBrk="1" fontAlgn="ctr" latinLnBrk="0" hangingPunct="1"/>
                      <a:r>
                        <a:rPr lang="es-AR" sz="1200" b="0" i="0" u="none" strike="noStrike" kern="1200">
                          <a:solidFill>
                            <a:srgbClr val="000000"/>
                          </a:solidFill>
                          <a:effectLst/>
                          <a:latin typeface="+mn-lt"/>
                          <a:ea typeface="+mn-ea"/>
                          <a:cs typeface="+mn-cs"/>
                        </a:rPr>
                        <a:t>Nombre_producto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24167975"/>
                  </a:ext>
                </a:extLst>
              </a:tr>
              <a:tr h="243099">
                <a:tc>
                  <a:txBody>
                    <a:bodyPr/>
                    <a:lstStyle/>
                    <a:p>
                      <a:pPr marL="0" algn="ctr" defTabSz="914400" rtl="0" eaLnBrk="1" fontAlgn="ctr" latinLnBrk="0" hangingPunct="1"/>
                      <a:r>
                        <a:rPr lang="es-AR" sz="1200" b="0" i="0" u="none" strike="noStrike" kern="1200">
                          <a:solidFill>
                            <a:srgbClr val="000000"/>
                          </a:solidFill>
                          <a:effectLst/>
                          <a:latin typeface="+mn-lt"/>
                          <a:ea typeface="+mn-ea"/>
                          <a:cs typeface="+mn-c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algn="l" defTabSz="914400" rtl="0" eaLnBrk="1" fontAlgn="ctr" latinLnBrk="0" hangingPunct="1"/>
                      <a:r>
                        <a:rPr lang="es-AR" sz="1200" b="0" i="0" u="none" strike="noStrike" kern="1200">
                          <a:solidFill>
                            <a:srgbClr val="000000"/>
                          </a:solidFill>
                          <a:effectLst/>
                          <a:latin typeface="+mn-lt"/>
                          <a:ea typeface="+mn-ea"/>
                          <a:cs typeface="+mn-cs"/>
                        </a:rPr>
                        <a:t>volumen_inventario_actual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65048534"/>
                  </a:ext>
                </a:extLst>
              </a:tr>
              <a:tr h="243099">
                <a:tc>
                  <a:txBody>
                    <a:bodyPr/>
                    <a:lstStyle/>
                    <a:p>
                      <a:pPr marL="0" algn="ctr" defTabSz="914400" rtl="0" eaLnBrk="1" fontAlgn="ctr" latinLnBrk="0" hangingPunct="1"/>
                      <a:r>
                        <a:rPr lang="es-AR" sz="1200" b="0" i="0" u="none" strike="noStrike" kern="1200">
                          <a:solidFill>
                            <a:srgbClr val="000000"/>
                          </a:solidFill>
                          <a:effectLst/>
                          <a:latin typeface="+mn-lt"/>
                          <a:ea typeface="+mn-ea"/>
                          <a:cs typeface="+mn-c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algn="l" defTabSz="914400" rtl="0" eaLnBrk="1" fontAlgn="ctr" latinLnBrk="0" hangingPunct="1"/>
                      <a:r>
                        <a:rPr lang="es-AR" sz="1200" b="0" i="0" u="none" strike="noStrike" kern="1200">
                          <a:solidFill>
                            <a:srgbClr val="000000"/>
                          </a:solidFill>
                          <a:effectLst/>
                          <a:latin typeface="+mn-lt"/>
                          <a:ea typeface="+mn-ea"/>
                          <a:cs typeface="+mn-cs"/>
                        </a:rPr>
                        <a:t>precio_producto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67648524"/>
                  </a:ext>
                </a:extLst>
              </a:tr>
              <a:tr h="243099">
                <a:tc>
                  <a:txBody>
                    <a:bodyPr/>
                    <a:lstStyle/>
                    <a:p>
                      <a:pPr marL="0" algn="ctr" defTabSz="914400" rtl="0" eaLnBrk="1" fontAlgn="ctr" latinLnBrk="0" hangingPunct="1"/>
                      <a:r>
                        <a:rPr lang="es-AR" sz="1200" b="0" i="0" u="none" strike="noStrike" kern="1200" dirty="0">
                          <a:solidFill>
                            <a:srgbClr val="000000"/>
                          </a:solidFill>
                          <a:effectLst/>
                          <a:latin typeface="+mn-lt"/>
                          <a:ea typeface="+mn-ea"/>
                          <a:cs typeface="+mn-cs"/>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algn="l" defTabSz="914400" rtl="0" eaLnBrk="1" fontAlgn="ctr" latinLnBrk="0" hangingPunct="1"/>
                      <a:r>
                        <a:rPr lang="es-AR" sz="1200" b="0" i="0" u="none" strike="noStrike" kern="1200" dirty="0" err="1">
                          <a:solidFill>
                            <a:srgbClr val="000000"/>
                          </a:solidFill>
                          <a:effectLst/>
                          <a:latin typeface="+mn-lt"/>
                          <a:ea typeface="+mn-ea"/>
                          <a:cs typeface="+mn-cs"/>
                        </a:rPr>
                        <a:t>ID_Categoria_producto</a:t>
                      </a:r>
                      <a:endParaRPr lang="es-AR" sz="1200" b="0" i="0" u="none" strike="noStrike" kern="1200" dirty="0">
                        <a:solidFill>
                          <a:srgbClr val="000000"/>
                        </a:solidFill>
                        <a:effectLst/>
                        <a:latin typeface="+mn-lt"/>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88744972"/>
                  </a:ext>
                </a:extLst>
              </a:tr>
              <a:tr h="243099">
                <a:tc>
                  <a:txBody>
                    <a:bodyPr/>
                    <a:lstStyle/>
                    <a:p>
                      <a:pPr marL="0" algn="ctr" defTabSz="914400" rtl="0" eaLnBrk="1" fontAlgn="ctr" latinLnBrk="0" hangingPunct="1"/>
                      <a:r>
                        <a:rPr lang="es-AR" sz="1200" b="0" i="0" u="none" strike="noStrike" kern="1200" dirty="0">
                          <a:solidFill>
                            <a:srgbClr val="000000"/>
                          </a:solidFill>
                          <a:effectLst/>
                          <a:latin typeface="+mn-lt"/>
                          <a:ea typeface="+mn-ea"/>
                          <a:cs typeface="+mn-cs"/>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s-AR" sz="1200" b="0" i="0" u="none" strike="noStrike" kern="1200" dirty="0" err="1" smtClean="0">
                          <a:solidFill>
                            <a:srgbClr val="000000"/>
                          </a:solidFill>
                          <a:effectLst/>
                          <a:latin typeface="+mn-lt"/>
                          <a:ea typeface="+mn-ea"/>
                          <a:cs typeface="+mn-cs"/>
                        </a:rPr>
                        <a:t>ID_empresa_proveedor</a:t>
                      </a:r>
                      <a:endParaRPr lang="es-AR" sz="1200" b="0" i="0" u="none" strike="noStrike" kern="1200" dirty="0">
                        <a:solidFill>
                          <a:srgbClr val="000000"/>
                        </a:solidFill>
                        <a:effectLst/>
                        <a:latin typeface="+mn-lt"/>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9833311"/>
                  </a:ext>
                </a:extLst>
              </a:tr>
            </a:tbl>
          </a:graphicData>
        </a:graphic>
      </p:graphicFrame>
      <p:sp>
        <p:nvSpPr>
          <p:cNvPr id="11"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es-419" sz="2400" b="1" dirty="0"/>
              <a:t>Listado de las tablas</a:t>
            </a:r>
            <a:endParaRPr lang="en-US" sz="2400" b="1" dirty="0">
              <a:latin typeface="Tahoma" charset="0"/>
            </a:endParaRPr>
          </a:p>
        </p:txBody>
      </p:sp>
      <p:sp>
        <p:nvSpPr>
          <p:cNvPr id="13" name="Oval 4"/>
          <p:cNvSpPr/>
          <p:nvPr/>
        </p:nvSpPr>
        <p:spPr>
          <a:xfrm>
            <a:off x="359592" y="1340768"/>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21"/>
          <p:cNvSpPr txBox="1"/>
          <p:nvPr/>
        </p:nvSpPr>
        <p:spPr>
          <a:xfrm>
            <a:off x="359592" y="1379935"/>
            <a:ext cx="540000"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05</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16939016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6" name="Rectangle 3"/>
          <p:cNvSpPr txBox="1">
            <a:spLocks noChangeArrowheads="1"/>
          </p:cNvSpPr>
          <p:nvPr/>
        </p:nvSpPr>
        <p:spPr bwMode="auto">
          <a:xfrm>
            <a:off x="4128524" y="1269267"/>
            <a:ext cx="4608512" cy="30683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Entre los datos contemplados en esta tabla se señalan</a:t>
            </a:r>
            <a:r>
              <a:rPr lang="es-MX" sz="1400" kern="0" dirty="0" smtClean="0">
                <a:solidFill>
                  <a:schemeClr val="tx1"/>
                </a:solidFill>
              </a:rPr>
              <a:t>:</a:t>
            </a:r>
          </a:p>
          <a:p>
            <a:pPr marL="0" indent="0" algn="just">
              <a:lnSpc>
                <a:spcPct val="150000"/>
              </a:lnSpc>
              <a:buFontTx/>
              <a:buNone/>
            </a:pPr>
            <a:endParaRPr lang="es-MX" sz="1400" kern="0" dirty="0" smtClean="0">
              <a:solidFill>
                <a:schemeClr val="tx1"/>
              </a:solidFill>
            </a:endParaRPr>
          </a:p>
          <a:p>
            <a:pPr algn="just">
              <a:lnSpc>
                <a:spcPct val="150000"/>
              </a:lnSpc>
            </a:pPr>
            <a:r>
              <a:rPr lang="es-MX" sz="1400" kern="0" dirty="0" err="1">
                <a:solidFill>
                  <a:schemeClr val="tx1"/>
                </a:solidFill>
              </a:rPr>
              <a:t>ID_empresa_proveedor</a:t>
            </a:r>
            <a:r>
              <a:rPr lang="es-MX" sz="1400" kern="0" dirty="0">
                <a:solidFill>
                  <a:schemeClr val="tx1"/>
                </a:solidFill>
              </a:rPr>
              <a:t>: código que identifica a la empresa proveedora del crudo o producto.</a:t>
            </a:r>
          </a:p>
          <a:p>
            <a:pPr marL="0" indent="0" algn="just">
              <a:lnSpc>
                <a:spcPct val="150000"/>
              </a:lnSpc>
              <a:buNone/>
            </a:pPr>
            <a:endParaRPr lang="es-MX" sz="1400" u="sng" kern="0" dirty="0" smtClean="0">
              <a:solidFill>
                <a:schemeClr val="tx1"/>
              </a:solidFill>
            </a:endParaRPr>
          </a:p>
          <a:p>
            <a:pPr marL="0" indent="0" algn="just">
              <a:lnSpc>
                <a:spcPct val="150000"/>
              </a:lnSpc>
              <a:buNone/>
            </a:pPr>
            <a:r>
              <a:rPr lang="es-MX" sz="1400" u="sng" kern="0" dirty="0" smtClean="0">
                <a:solidFill>
                  <a:schemeClr val="tx1"/>
                </a:solidFill>
              </a:rPr>
              <a:t>Llave </a:t>
            </a:r>
            <a:r>
              <a:rPr lang="es-MX" sz="1400" u="sng" kern="0" dirty="0">
                <a:solidFill>
                  <a:schemeClr val="tx1"/>
                </a:solidFill>
              </a:rPr>
              <a:t>Primaria</a:t>
            </a:r>
            <a:r>
              <a:rPr lang="es-MX" sz="1400" kern="0" dirty="0">
                <a:solidFill>
                  <a:schemeClr val="tx1"/>
                </a:solidFill>
              </a:rPr>
              <a:t>: </a:t>
            </a:r>
            <a:r>
              <a:rPr lang="es-MX" sz="1400" kern="0" dirty="0" err="1">
                <a:solidFill>
                  <a:schemeClr val="tx1"/>
                </a:solidFill>
              </a:rPr>
              <a:t>ID_producto</a:t>
            </a:r>
            <a:r>
              <a:rPr lang="es-MX" sz="1400" kern="0" dirty="0">
                <a:solidFill>
                  <a:schemeClr val="tx1"/>
                </a:solidFill>
              </a:rPr>
              <a:t>, referida al número correlativo </a:t>
            </a:r>
            <a:r>
              <a:rPr lang="es-MX" sz="1400" kern="0" dirty="0" smtClean="0">
                <a:solidFill>
                  <a:schemeClr val="tx1"/>
                </a:solidFill>
              </a:rPr>
              <a:t>que identifica el </a:t>
            </a:r>
            <a:r>
              <a:rPr lang="es-MX" sz="1400" kern="0" dirty="0">
                <a:solidFill>
                  <a:schemeClr val="tx1"/>
                </a:solidFill>
              </a:rPr>
              <a:t>crudo o </a:t>
            </a:r>
            <a:r>
              <a:rPr lang="es-MX" sz="1400" kern="0" dirty="0" smtClean="0">
                <a:solidFill>
                  <a:schemeClr val="tx1"/>
                </a:solidFill>
              </a:rPr>
              <a:t>producto. </a:t>
            </a:r>
          </a:p>
          <a:p>
            <a:pPr marL="0" indent="0" algn="just">
              <a:lnSpc>
                <a:spcPct val="150000"/>
              </a:lnSpc>
              <a:buNone/>
            </a:pPr>
            <a:r>
              <a:rPr lang="es-MX" sz="1400" u="sng" kern="0" dirty="0" smtClean="0">
                <a:solidFill>
                  <a:schemeClr val="tx1"/>
                </a:solidFill>
              </a:rPr>
              <a:t>Llaves </a:t>
            </a:r>
            <a:r>
              <a:rPr lang="es-MX" sz="1400" u="sng" kern="0" dirty="0">
                <a:solidFill>
                  <a:schemeClr val="tx1"/>
                </a:solidFill>
              </a:rPr>
              <a:t>secundarias</a:t>
            </a:r>
            <a:r>
              <a:rPr lang="es-MX" sz="1400" kern="0" dirty="0">
                <a:solidFill>
                  <a:schemeClr val="tx1"/>
                </a:solidFill>
              </a:rPr>
              <a:t>: </a:t>
            </a:r>
          </a:p>
          <a:p>
            <a:pPr algn="just">
              <a:lnSpc>
                <a:spcPct val="150000"/>
              </a:lnSpc>
              <a:buFont typeface="Arial" panose="020B0604020202020204" pitchFamily="34" charset="0"/>
              <a:buChar char="→"/>
            </a:pPr>
            <a:r>
              <a:rPr lang="es-MX" sz="1400" kern="0" dirty="0" err="1">
                <a:solidFill>
                  <a:schemeClr val="tx1"/>
                </a:solidFill>
              </a:rPr>
              <a:t>ID_categoria_producto</a:t>
            </a:r>
            <a:r>
              <a:rPr lang="es-MX" sz="1400" kern="0" dirty="0">
                <a:solidFill>
                  <a:schemeClr val="tx1"/>
                </a:solidFill>
              </a:rPr>
              <a:t>, relacionada con el ID de la tabla </a:t>
            </a:r>
            <a:r>
              <a:rPr lang="es-MX" sz="1400" kern="0" dirty="0" err="1">
                <a:solidFill>
                  <a:schemeClr val="tx1"/>
                </a:solidFill>
              </a:rPr>
              <a:t>categoría_producto</a:t>
            </a:r>
            <a:r>
              <a:rPr lang="es-MX" sz="1400" kern="0" dirty="0">
                <a:solidFill>
                  <a:schemeClr val="tx1"/>
                </a:solidFill>
              </a:rPr>
              <a:t>, </a:t>
            </a:r>
          </a:p>
          <a:p>
            <a:pPr algn="just">
              <a:lnSpc>
                <a:spcPct val="150000"/>
              </a:lnSpc>
              <a:buFont typeface="Arial" panose="020B0604020202020204" pitchFamily="34" charset="0"/>
              <a:buChar char="→"/>
            </a:pPr>
            <a:r>
              <a:rPr lang="es-MX" sz="1400" kern="0" dirty="0" err="1">
                <a:solidFill>
                  <a:schemeClr val="tx1"/>
                </a:solidFill>
              </a:rPr>
              <a:t>ID_empresa_proveedor</a:t>
            </a:r>
            <a:r>
              <a:rPr lang="es-MX" sz="1400" kern="0" dirty="0">
                <a:solidFill>
                  <a:schemeClr val="tx1"/>
                </a:solidFill>
              </a:rPr>
              <a:t>, relacionada con el ID de la tabla proveedor.</a:t>
            </a:r>
          </a:p>
          <a:p>
            <a:pPr marL="0" indent="0" algn="just">
              <a:lnSpc>
                <a:spcPct val="150000"/>
              </a:lnSpc>
              <a:buNone/>
            </a:pPr>
            <a:endParaRPr lang="es-MX" sz="1400" kern="0" dirty="0" smtClean="0">
              <a:solidFill>
                <a:schemeClr val="tx1"/>
              </a:solidFill>
            </a:endParaRPr>
          </a:p>
        </p:txBody>
      </p:sp>
      <p:sp>
        <p:nvSpPr>
          <p:cNvPr id="29" name="TextBox 14"/>
          <p:cNvSpPr txBox="1"/>
          <p:nvPr/>
        </p:nvSpPr>
        <p:spPr>
          <a:xfrm>
            <a:off x="971603" y="1459523"/>
            <a:ext cx="2808311" cy="338554"/>
          </a:xfrm>
          <a:prstGeom prst="rect">
            <a:avLst/>
          </a:prstGeom>
          <a:noFill/>
        </p:spPr>
        <p:txBody>
          <a:bodyPr wrap="square" rtlCol="0" anchor="ctr">
            <a:spAutoFit/>
          </a:bodyPr>
          <a:lstStyle/>
          <a:p>
            <a:r>
              <a:rPr lang="es-419" sz="1600" b="1" dirty="0"/>
              <a:t>Tabla </a:t>
            </a:r>
            <a:r>
              <a:rPr lang="es-419" sz="1600" b="1" dirty="0" smtClean="0"/>
              <a:t>Producto:</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251521" y="2067312"/>
            <a:ext cx="3397113" cy="10016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200" kern="0" dirty="0" smtClean="0">
                <a:solidFill>
                  <a:schemeClr val="tx1"/>
                </a:solidFill>
              </a:rPr>
              <a:t>Referido </a:t>
            </a:r>
            <a:r>
              <a:rPr lang="es-MX" sz="1200" kern="0" dirty="0">
                <a:solidFill>
                  <a:schemeClr val="tx1"/>
                </a:solidFill>
              </a:rPr>
              <a:t>al crudo o subproductos derivados de la destilación del crudo, entendiendo como crudo a la mezcla de hidrocarburos que existe en fase liquida y en reservorio bajo tierra y que permanece en fase liquida a presión atmosférica después de haber sido tratado en facilidades de separación superficial.</a:t>
            </a:r>
          </a:p>
        </p:txBody>
      </p:sp>
      <p:graphicFrame>
        <p:nvGraphicFramePr>
          <p:cNvPr id="2" name="Tabla 1"/>
          <p:cNvGraphicFramePr>
            <a:graphicFrameLocks noGrp="1"/>
          </p:cNvGraphicFramePr>
          <p:nvPr/>
        </p:nvGraphicFramePr>
        <p:xfrm>
          <a:off x="737226" y="4279076"/>
          <a:ext cx="2538630" cy="1742211"/>
        </p:xfrm>
        <a:graphic>
          <a:graphicData uri="http://schemas.openxmlformats.org/drawingml/2006/table">
            <a:tbl>
              <a:tblPr/>
              <a:tblGrid>
                <a:gridCol w="537593">
                  <a:extLst>
                    <a:ext uri="{9D8B030D-6E8A-4147-A177-3AD203B41FA5}">
                      <a16:colId xmlns:a16="http://schemas.microsoft.com/office/drawing/2014/main" val="1938885303"/>
                    </a:ext>
                  </a:extLst>
                </a:gridCol>
                <a:gridCol w="2001037">
                  <a:extLst>
                    <a:ext uri="{9D8B030D-6E8A-4147-A177-3AD203B41FA5}">
                      <a16:colId xmlns:a16="http://schemas.microsoft.com/office/drawing/2014/main" val="515108507"/>
                    </a:ext>
                  </a:extLst>
                </a:gridCol>
              </a:tblGrid>
              <a:tr h="283617">
                <a:tc gridSpan="2">
                  <a:txBody>
                    <a:bodyPr/>
                    <a:lstStyle/>
                    <a:p>
                      <a:pPr algn="ctr" fontAlgn="b"/>
                      <a:r>
                        <a:rPr lang="es-AR" sz="1400" b="1" i="0" u="none" strike="noStrike" dirty="0">
                          <a:solidFill>
                            <a:srgbClr val="000000"/>
                          </a:solidFill>
                          <a:effectLst/>
                          <a:latin typeface="+mn-lt"/>
                        </a:rPr>
                        <a:t>Producto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3929260794"/>
                  </a:ext>
                </a:extLst>
              </a:tr>
              <a:tr h="243099">
                <a:tc>
                  <a:txBody>
                    <a:bodyPr/>
                    <a:lstStyle/>
                    <a:p>
                      <a:pPr marL="0" algn="ctr" defTabSz="914400" rtl="0" eaLnBrk="1" fontAlgn="ctr" latinLnBrk="0" hangingPunct="1"/>
                      <a:r>
                        <a:rPr lang="es-AR" sz="1200" b="0" i="0" u="none" strike="noStrike" kern="1200">
                          <a:solidFill>
                            <a:srgbClr val="000000"/>
                          </a:solidFill>
                          <a:effectLst/>
                          <a:latin typeface="+mn-lt"/>
                          <a:ea typeface="+mn-ea"/>
                          <a:cs typeface="+mn-cs"/>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marL="0" algn="l" defTabSz="914400" rtl="0" eaLnBrk="1" fontAlgn="ctr" latinLnBrk="0" hangingPunct="1"/>
                      <a:r>
                        <a:rPr lang="es-AR" sz="1200" b="0" i="0" u="none" strike="noStrike" kern="1200">
                          <a:solidFill>
                            <a:srgbClr val="000000"/>
                          </a:solidFill>
                          <a:effectLst/>
                          <a:latin typeface="+mn-lt"/>
                          <a:ea typeface="+mn-ea"/>
                          <a:cs typeface="+mn-cs"/>
                        </a:rPr>
                        <a:t>ID_Producto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87128488"/>
                  </a:ext>
                </a:extLst>
              </a:tr>
              <a:tr h="243099">
                <a:tc>
                  <a:txBody>
                    <a:bodyPr/>
                    <a:lstStyle/>
                    <a:p>
                      <a:pPr marL="0" algn="ctr" defTabSz="914400" rtl="0" eaLnBrk="1" fontAlgn="ctr" latinLnBrk="0" hangingPunct="1"/>
                      <a:r>
                        <a:rPr lang="es-AR" sz="1200" b="0" i="0" u="none" strike="noStrike" kern="1200">
                          <a:solidFill>
                            <a:srgbClr val="000000"/>
                          </a:solidFill>
                          <a:effectLst/>
                          <a:latin typeface="+mn-lt"/>
                          <a:ea typeface="+mn-ea"/>
                          <a:cs typeface="+mn-c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algn="l" defTabSz="914400" rtl="0" eaLnBrk="1" fontAlgn="ctr" latinLnBrk="0" hangingPunct="1"/>
                      <a:r>
                        <a:rPr lang="es-AR" sz="1200" b="0" i="0" u="none" strike="noStrike" kern="1200">
                          <a:solidFill>
                            <a:srgbClr val="000000"/>
                          </a:solidFill>
                          <a:effectLst/>
                          <a:latin typeface="+mn-lt"/>
                          <a:ea typeface="+mn-ea"/>
                          <a:cs typeface="+mn-cs"/>
                        </a:rPr>
                        <a:t>Nombre_producto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24167975"/>
                  </a:ext>
                </a:extLst>
              </a:tr>
              <a:tr h="243099">
                <a:tc>
                  <a:txBody>
                    <a:bodyPr/>
                    <a:lstStyle/>
                    <a:p>
                      <a:pPr marL="0" algn="ctr" defTabSz="914400" rtl="0" eaLnBrk="1" fontAlgn="ctr" latinLnBrk="0" hangingPunct="1"/>
                      <a:r>
                        <a:rPr lang="es-AR" sz="1200" b="0" i="0" u="none" strike="noStrike" kern="1200">
                          <a:solidFill>
                            <a:srgbClr val="000000"/>
                          </a:solidFill>
                          <a:effectLst/>
                          <a:latin typeface="+mn-lt"/>
                          <a:ea typeface="+mn-ea"/>
                          <a:cs typeface="+mn-c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algn="l" defTabSz="914400" rtl="0" eaLnBrk="1" fontAlgn="ctr" latinLnBrk="0" hangingPunct="1"/>
                      <a:r>
                        <a:rPr lang="es-AR" sz="1200" b="0" i="0" u="none" strike="noStrike" kern="1200">
                          <a:solidFill>
                            <a:srgbClr val="000000"/>
                          </a:solidFill>
                          <a:effectLst/>
                          <a:latin typeface="+mn-lt"/>
                          <a:ea typeface="+mn-ea"/>
                          <a:cs typeface="+mn-cs"/>
                        </a:rPr>
                        <a:t>volumen_inventario_actual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65048534"/>
                  </a:ext>
                </a:extLst>
              </a:tr>
              <a:tr h="243099">
                <a:tc>
                  <a:txBody>
                    <a:bodyPr/>
                    <a:lstStyle/>
                    <a:p>
                      <a:pPr marL="0" algn="ctr" defTabSz="914400" rtl="0" eaLnBrk="1" fontAlgn="ctr" latinLnBrk="0" hangingPunct="1"/>
                      <a:r>
                        <a:rPr lang="es-AR" sz="1200" b="0" i="0" u="none" strike="noStrike" kern="1200">
                          <a:solidFill>
                            <a:srgbClr val="000000"/>
                          </a:solidFill>
                          <a:effectLst/>
                          <a:latin typeface="+mn-lt"/>
                          <a:ea typeface="+mn-ea"/>
                          <a:cs typeface="+mn-c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algn="l" defTabSz="914400" rtl="0" eaLnBrk="1" fontAlgn="ctr" latinLnBrk="0" hangingPunct="1"/>
                      <a:r>
                        <a:rPr lang="es-AR" sz="1200" b="0" i="0" u="none" strike="noStrike" kern="1200">
                          <a:solidFill>
                            <a:srgbClr val="000000"/>
                          </a:solidFill>
                          <a:effectLst/>
                          <a:latin typeface="+mn-lt"/>
                          <a:ea typeface="+mn-ea"/>
                          <a:cs typeface="+mn-cs"/>
                        </a:rPr>
                        <a:t>precio_producto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67648524"/>
                  </a:ext>
                </a:extLst>
              </a:tr>
              <a:tr h="243099">
                <a:tc>
                  <a:txBody>
                    <a:bodyPr/>
                    <a:lstStyle/>
                    <a:p>
                      <a:pPr marL="0" algn="ctr" defTabSz="914400" rtl="0" eaLnBrk="1" fontAlgn="ctr" latinLnBrk="0" hangingPunct="1"/>
                      <a:r>
                        <a:rPr lang="es-AR" sz="1200" b="0" i="0" u="none" strike="noStrike" kern="1200" dirty="0">
                          <a:solidFill>
                            <a:srgbClr val="000000"/>
                          </a:solidFill>
                          <a:effectLst/>
                          <a:latin typeface="+mn-lt"/>
                          <a:ea typeface="+mn-ea"/>
                          <a:cs typeface="+mn-cs"/>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algn="l" defTabSz="914400" rtl="0" eaLnBrk="1" fontAlgn="ctr" latinLnBrk="0" hangingPunct="1"/>
                      <a:r>
                        <a:rPr lang="es-AR" sz="1200" b="0" i="0" u="none" strike="noStrike" kern="1200" dirty="0" err="1">
                          <a:solidFill>
                            <a:srgbClr val="000000"/>
                          </a:solidFill>
                          <a:effectLst/>
                          <a:latin typeface="+mn-lt"/>
                          <a:ea typeface="+mn-ea"/>
                          <a:cs typeface="+mn-cs"/>
                        </a:rPr>
                        <a:t>ID_Categoria_producto</a:t>
                      </a:r>
                      <a:endParaRPr lang="es-AR" sz="1200" b="0" i="0" u="none" strike="noStrike" kern="1200" dirty="0">
                        <a:solidFill>
                          <a:srgbClr val="000000"/>
                        </a:solidFill>
                        <a:effectLst/>
                        <a:latin typeface="+mn-lt"/>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88744972"/>
                  </a:ext>
                </a:extLst>
              </a:tr>
              <a:tr h="243099">
                <a:tc>
                  <a:txBody>
                    <a:bodyPr/>
                    <a:lstStyle/>
                    <a:p>
                      <a:pPr marL="0" algn="ctr" defTabSz="914400" rtl="0" eaLnBrk="1" fontAlgn="ctr" latinLnBrk="0" hangingPunct="1"/>
                      <a:r>
                        <a:rPr lang="es-AR" sz="1200" b="0" i="0" u="none" strike="noStrike" kern="1200" dirty="0">
                          <a:solidFill>
                            <a:srgbClr val="000000"/>
                          </a:solidFill>
                          <a:effectLst/>
                          <a:latin typeface="+mn-lt"/>
                          <a:ea typeface="+mn-ea"/>
                          <a:cs typeface="+mn-cs"/>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s-AR" sz="1200" b="0" i="0" u="none" strike="noStrike" kern="1200" dirty="0" err="1" smtClean="0">
                          <a:solidFill>
                            <a:srgbClr val="000000"/>
                          </a:solidFill>
                          <a:effectLst/>
                          <a:latin typeface="+mn-lt"/>
                          <a:ea typeface="+mn-ea"/>
                          <a:cs typeface="+mn-cs"/>
                        </a:rPr>
                        <a:t>ID_empresa_proveedor</a:t>
                      </a:r>
                      <a:endParaRPr lang="es-AR" sz="1200" b="0" i="0" u="none" strike="noStrike" kern="1200" dirty="0">
                        <a:solidFill>
                          <a:srgbClr val="000000"/>
                        </a:solidFill>
                        <a:effectLst/>
                        <a:latin typeface="+mn-lt"/>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9833311"/>
                  </a:ext>
                </a:extLst>
              </a:tr>
            </a:tbl>
          </a:graphicData>
        </a:graphic>
      </p:graphicFrame>
      <p:sp>
        <p:nvSpPr>
          <p:cNvPr id="11"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es-419" sz="2400" b="1" dirty="0"/>
              <a:t>Listado de las tablas</a:t>
            </a:r>
            <a:endParaRPr lang="en-US" sz="2400" b="1" dirty="0">
              <a:latin typeface="Tahoma" charset="0"/>
            </a:endParaRPr>
          </a:p>
        </p:txBody>
      </p:sp>
      <p:sp>
        <p:nvSpPr>
          <p:cNvPr id="13" name="Oval 4"/>
          <p:cNvSpPr/>
          <p:nvPr/>
        </p:nvSpPr>
        <p:spPr>
          <a:xfrm>
            <a:off x="359592" y="1340768"/>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21"/>
          <p:cNvSpPr txBox="1"/>
          <p:nvPr/>
        </p:nvSpPr>
        <p:spPr>
          <a:xfrm>
            <a:off x="359592" y="1379935"/>
            <a:ext cx="540000"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05</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1972795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6" name="Rectangle 3"/>
          <p:cNvSpPr txBox="1">
            <a:spLocks noChangeArrowheads="1"/>
          </p:cNvSpPr>
          <p:nvPr/>
        </p:nvSpPr>
        <p:spPr bwMode="auto">
          <a:xfrm>
            <a:off x="3995936" y="1331243"/>
            <a:ext cx="4752528" cy="4392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Entre los datos contemplados en esta tabla se señalan</a:t>
            </a:r>
            <a:r>
              <a:rPr lang="es-MX" sz="1400" kern="0" dirty="0" smtClean="0">
                <a:solidFill>
                  <a:schemeClr val="tx1"/>
                </a:solidFill>
              </a:rPr>
              <a:t>:</a:t>
            </a:r>
          </a:p>
          <a:p>
            <a:pPr marL="0" indent="0" algn="just">
              <a:lnSpc>
                <a:spcPct val="150000"/>
              </a:lnSpc>
              <a:buFontTx/>
              <a:buNone/>
            </a:pPr>
            <a:endParaRPr lang="es-MX" sz="1400" kern="0" dirty="0" smtClean="0">
              <a:solidFill>
                <a:schemeClr val="tx1"/>
              </a:solidFill>
            </a:endParaRPr>
          </a:p>
          <a:p>
            <a:pPr algn="just">
              <a:lnSpc>
                <a:spcPct val="150000"/>
              </a:lnSpc>
            </a:pPr>
            <a:r>
              <a:rPr lang="es-MX" sz="1400" kern="0" dirty="0" smtClean="0">
                <a:solidFill>
                  <a:schemeClr val="tx1"/>
                </a:solidFill>
              </a:rPr>
              <a:t>Nombre </a:t>
            </a:r>
            <a:r>
              <a:rPr lang="es-MX" sz="1400" kern="0" dirty="0">
                <a:solidFill>
                  <a:schemeClr val="tx1"/>
                </a:solidFill>
              </a:rPr>
              <a:t>de la categoría del producto: se refiere a la clasificación del crudo o producto.</a:t>
            </a:r>
          </a:p>
          <a:p>
            <a:pPr algn="just">
              <a:lnSpc>
                <a:spcPct val="150000"/>
              </a:lnSpc>
            </a:pPr>
            <a:r>
              <a:rPr lang="es-MX" sz="1400" kern="0" dirty="0" err="1" smtClean="0">
                <a:solidFill>
                  <a:schemeClr val="tx1"/>
                </a:solidFill>
              </a:rPr>
              <a:t>Descripcion_categoria_producto</a:t>
            </a:r>
            <a:r>
              <a:rPr lang="es-MX" sz="1400" kern="0" dirty="0">
                <a:solidFill>
                  <a:schemeClr val="tx1"/>
                </a:solidFill>
              </a:rPr>
              <a:t>: breve descripción del tipo de crudo o producto. </a:t>
            </a:r>
          </a:p>
          <a:p>
            <a:pPr algn="just">
              <a:lnSpc>
                <a:spcPct val="150000"/>
              </a:lnSpc>
            </a:pPr>
            <a:endParaRPr lang="es-MX" sz="1400" kern="0" dirty="0">
              <a:solidFill>
                <a:schemeClr val="tx1"/>
              </a:solidFill>
            </a:endParaRPr>
          </a:p>
          <a:p>
            <a:pPr marL="0" indent="0" algn="just">
              <a:lnSpc>
                <a:spcPct val="150000"/>
              </a:lnSpc>
              <a:buNone/>
            </a:pPr>
            <a:r>
              <a:rPr lang="es-MX" sz="1400" u="sng" kern="0" dirty="0">
                <a:solidFill>
                  <a:schemeClr val="tx1"/>
                </a:solidFill>
              </a:rPr>
              <a:t>Llave Primaria: </a:t>
            </a:r>
            <a:r>
              <a:rPr lang="es-MX" sz="1400" kern="0" dirty="0">
                <a:solidFill>
                  <a:schemeClr val="tx1"/>
                </a:solidFill>
              </a:rPr>
              <a:t>ID_ </a:t>
            </a:r>
            <a:r>
              <a:rPr lang="es-MX" sz="1400" kern="0" dirty="0" err="1">
                <a:solidFill>
                  <a:schemeClr val="tx1"/>
                </a:solidFill>
              </a:rPr>
              <a:t>categoria_producto</a:t>
            </a:r>
            <a:r>
              <a:rPr lang="es-MX" sz="1400" kern="0" dirty="0">
                <a:solidFill>
                  <a:schemeClr val="tx1"/>
                </a:solidFill>
              </a:rPr>
              <a:t>, referida al número correlativo </a:t>
            </a:r>
            <a:r>
              <a:rPr lang="es-MX" sz="1400" kern="0" dirty="0" smtClean="0">
                <a:solidFill>
                  <a:schemeClr val="tx1"/>
                </a:solidFill>
              </a:rPr>
              <a:t>asignado a la </a:t>
            </a:r>
            <a:r>
              <a:rPr lang="es-MX" sz="1400" kern="0" dirty="0">
                <a:solidFill>
                  <a:schemeClr val="tx1"/>
                </a:solidFill>
              </a:rPr>
              <a:t>categoría del tipo del crudo o producto en la base de datos. </a:t>
            </a:r>
          </a:p>
        </p:txBody>
      </p:sp>
      <p:sp>
        <p:nvSpPr>
          <p:cNvPr id="29" name="TextBox 14"/>
          <p:cNvSpPr txBox="1"/>
          <p:nvPr/>
        </p:nvSpPr>
        <p:spPr>
          <a:xfrm>
            <a:off x="971603" y="1459523"/>
            <a:ext cx="2808310" cy="338554"/>
          </a:xfrm>
          <a:prstGeom prst="rect">
            <a:avLst/>
          </a:prstGeom>
          <a:noFill/>
        </p:spPr>
        <p:txBody>
          <a:bodyPr wrap="square" rtlCol="0" anchor="ctr">
            <a:spAutoFit/>
          </a:bodyPr>
          <a:lstStyle/>
          <a:p>
            <a:r>
              <a:rPr lang="es-419" sz="1600" b="1" dirty="0"/>
              <a:t>Tabla </a:t>
            </a:r>
            <a:r>
              <a:rPr lang="es-419" sz="1600" b="1" dirty="0" err="1" smtClean="0"/>
              <a:t>categoria_producto</a:t>
            </a:r>
            <a:r>
              <a:rPr lang="es-419" sz="1600" b="1" dirty="0" smtClean="0"/>
              <a:t>:</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539552" y="2060848"/>
            <a:ext cx="3109082" cy="10016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smtClean="0">
                <a:solidFill>
                  <a:schemeClr val="tx1"/>
                </a:solidFill>
              </a:rPr>
              <a:t>Referido </a:t>
            </a:r>
            <a:r>
              <a:rPr lang="es-MX" sz="1400" kern="0" dirty="0">
                <a:solidFill>
                  <a:schemeClr val="tx1"/>
                </a:solidFill>
              </a:rPr>
              <a:t>a la clasificación del crudo (liviano o mediano) o crudo mejorado.</a:t>
            </a:r>
          </a:p>
        </p:txBody>
      </p:sp>
      <p:graphicFrame>
        <p:nvGraphicFramePr>
          <p:cNvPr id="7" name="Tabla 6"/>
          <p:cNvGraphicFramePr>
            <a:graphicFrameLocks noGrp="1"/>
          </p:cNvGraphicFramePr>
          <p:nvPr>
            <p:extLst>
              <p:ext uri="{D42A27DB-BD31-4B8C-83A1-F6EECF244321}">
                <p14:modId xmlns:p14="http://schemas.microsoft.com/office/powerpoint/2010/main" val="2620677697"/>
              </p:ext>
            </p:extLst>
          </p:nvPr>
        </p:nvGraphicFramePr>
        <p:xfrm>
          <a:off x="725612" y="3406986"/>
          <a:ext cx="2911408" cy="1238125"/>
        </p:xfrm>
        <a:graphic>
          <a:graphicData uri="http://schemas.openxmlformats.org/drawingml/2006/table">
            <a:tbl>
              <a:tblPr/>
              <a:tblGrid>
                <a:gridCol w="616534">
                  <a:extLst>
                    <a:ext uri="{9D8B030D-6E8A-4147-A177-3AD203B41FA5}">
                      <a16:colId xmlns:a16="http://schemas.microsoft.com/office/drawing/2014/main" val="1958929882"/>
                    </a:ext>
                  </a:extLst>
                </a:gridCol>
                <a:gridCol w="2294874">
                  <a:extLst>
                    <a:ext uri="{9D8B030D-6E8A-4147-A177-3AD203B41FA5}">
                      <a16:colId xmlns:a16="http://schemas.microsoft.com/office/drawing/2014/main" val="2255897004"/>
                    </a:ext>
                  </a:extLst>
                </a:gridCol>
              </a:tblGrid>
              <a:tr h="306340">
                <a:tc gridSpan="2">
                  <a:txBody>
                    <a:bodyPr/>
                    <a:lstStyle/>
                    <a:p>
                      <a:pPr algn="ctr" fontAlgn="b"/>
                      <a:r>
                        <a:rPr lang="es-AR" sz="1400" b="1" i="0" u="none" strike="noStrike" dirty="0" err="1">
                          <a:solidFill>
                            <a:srgbClr val="000000"/>
                          </a:solidFill>
                          <a:effectLst/>
                          <a:latin typeface="+mn-lt"/>
                        </a:rPr>
                        <a:t>categoria_producto</a:t>
                      </a:r>
                      <a:endParaRPr lang="es-AR" sz="1400" b="1"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2690001769"/>
                  </a:ext>
                </a:extLst>
              </a:tr>
              <a:tr h="306340">
                <a:tc>
                  <a:txBody>
                    <a:bodyPr/>
                    <a:lstStyle/>
                    <a:p>
                      <a:pPr algn="ctr" fontAlgn="ctr"/>
                      <a:r>
                        <a:rPr lang="es-AR" sz="1200" b="0" i="0" u="none" strike="noStrike" dirty="0">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ID_categoria_producto</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682493510"/>
                  </a:ext>
                </a:extLst>
              </a:tr>
              <a:tr h="306340">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nombre_categoria_producto</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79581466"/>
                  </a:ext>
                </a:extLst>
              </a:tr>
              <a:tr h="319105">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descripcion_categoria_producto</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031733"/>
                  </a:ext>
                </a:extLst>
              </a:tr>
            </a:tbl>
          </a:graphicData>
        </a:graphic>
      </p:graphicFrame>
      <p:sp>
        <p:nvSpPr>
          <p:cNvPr id="13"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es-419" sz="2400" b="1" dirty="0"/>
              <a:t>Listado de las tablas</a:t>
            </a:r>
            <a:endParaRPr lang="en-US" sz="2400" b="1" dirty="0">
              <a:latin typeface="Tahoma" charset="0"/>
            </a:endParaRPr>
          </a:p>
        </p:txBody>
      </p:sp>
      <p:sp>
        <p:nvSpPr>
          <p:cNvPr id="11" name="Oval 4"/>
          <p:cNvSpPr/>
          <p:nvPr/>
        </p:nvSpPr>
        <p:spPr>
          <a:xfrm>
            <a:off x="395536" y="1340768"/>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21"/>
          <p:cNvSpPr txBox="1"/>
          <p:nvPr/>
        </p:nvSpPr>
        <p:spPr>
          <a:xfrm>
            <a:off x="395536" y="1379935"/>
            <a:ext cx="540000"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06</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39283871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6" name="Rectangle 3"/>
          <p:cNvSpPr txBox="1">
            <a:spLocks noChangeArrowheads="1"/>
          </p:cNvSpPr>
          <p:nvPr/>
        </p:nvSpPr>
        <p:spPr bwMode="auto">
          <a:xfrm>
            <a:off x="4056516" y="1331243"/>
            <a:ext cx="4680520" cy="4392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Entre los datos contemplados en esta tabla se señalan</a:t>
            </a:r>
            <a:r>
              <a:rPr lang="es-MX" sz="1400" kern="0" dirty="0" smtClean="0">
                <a:solidFill>
                  <a:schemeClr val="tx1"/>
                </a:solidFill>
              </a:rPr>
              <a:t>:</a:t>
            </a:r>
          </a:p>
          <a:p>
            <a:pPr marL="0" indent="0" algn="just">
              <a:lnSpc>
                <a:spcPct val="150000"/>
              </a:lnSpc>
              <a:buFontTx/>
              <a:buNone/>
            </a:pPr>
            <a:endParaRPr lang="es-MX" sz="1400" kern="0" dirty="0" smtClean="0">
              <a:solidFill>
                <a:schemeClr val="tx1"/>
              </a:solidFill>
            </a:endParaRPr>
          </a:p>
          <a:p>
            <a:pPr algn="just">
              <a:lnSpc>
                <a:spcPct val="150000"/>
              </a:lnSpc>
            </a:pPr>
            <a:r>
              <a:rPr lang="es-MX" sz="1400" kern="0" dirty="0" smtClean="0">
                <a:solidFill>
                  <a:schemeClr val="tx1"/>
                </a:solidFill>
              </a:rPr>
              <a:t>Nombre </a:t>
            </a:r>
            <a:r>
              <a:rPr lang="es-MX" sz="1400" kern="0" dirty="0">
                <a:solidFill>
                  <a:schemeClr val="tx1"/>
                </a:solidFill>
              </a:rPr>
              <a:t>de empresa proveedor: nombre de la empresa matriz o filial encargada de despachar el crudo o producto. </a:t>
            </a:r>
          </a:p>
          <a:p>
            <a:pPr algn="just">
              <a:lnSpc>
                <a:spcPct val="150000"/>
              </a:lnSpc>
            </a:pPr>
            <a:r>
              <a:rPr lang="es-MX" sz="1400" kern="0" dirty="0" err="1" smtClean="0">
                <a:solidFill>
                  <a:schemeClr val="tx1"/>
                </a:solidFill>
              </a:rPr>
              <a:t>direccion_proveedor</a:t>
            </a:r>
            <a:r>
              <a:rPr lang="es-MX" sz="1400" kern="0" dirty="0" smtClean="0">
                <a:solidFill>
                  <a:schemeClr val="tx1"/>
                </a:solidFill>
              </a:rPr>
              <a:t>, </a:t>
            </a:r>
            <a:r>
              <a:rPr lang="es-MX" sz="1400" kern="0" dirty="0" err="1" smtClean="0">
                <a:solidFill>
                  <a:schemeClr val="tx1"/>
                </a:solidFill>
              </a:rPr>
              <a:t>telefono_proveedor</a:t>
            </a:r>
            <a:r>
              <a:rPr lang="es-MX" sz="1400" kern="0" dirty="0" smtClean="0">
                <a:solidFill>
                  <a:schemeClr val="tx1"/>
                </a:solidFill>
              </a:rPr>
              <a:t>, </a:t>
            </a:r>
            <a:r>
              <a:rPr lang="es-MX" sz="1400" kern="0" dirty="0" err="1" smtClean="0">
                <a:solidFill>
                  <a:schemeClr val="tx1"/>
                </a:solidFill>
              </a:rPr>
              <a:t>correo_proveedor</a:t>
            </a:r>
            <a:r>
              <a:rPr lang="es-MX" sz="1400" kern="0" dirty="0" smtClean="0">
                <a:solidFill>
                  <a:schemeClr val="tx1"/>
                </a:solidFill>
              </a:rPr>
              <a:t>: </a:t>
            </a:r>
            <a:r>
              <a:rPr lang="es-MX" sz="1400" kern="0" dirty="0">
                <a:solidFill>
                  <a:schemeClr val="tx1"/>
                </a:solidFill>
              </a:rPr>
              <a:t>datos generales de la empresa proveedora de crudo o producto.</a:t>
            </a:r>
          </a:p>
          <a:p>
            <a:pPr marL="0" indent="0" algn="just">
              <a:lnSpc>
                <a:spcPct val="150000"/>
              </a:lnSpc>
              <a:buNone/>
            </a:pPr>
            <a:endParaRPr lang="es-MX" sz="1400" kern="0" dirty="0" smtClean="0">
              <a:solidFill>
                <a:schemeClr val="tx1"/>
              </a:solidFill>
            </a:endParaRPr>
          </a:p>
          <a:p>
            <a:pPr marL="0" indent="0" algn="just">
              <a:lnSpc>
                <a:spcPct val="150000"/>
              </a:lnSpc>
              <a:buNone/>
            </a:pPr>
            <a:r>
              <a:rPr lang="es-MX" sz="1400" u="sng" kern="0" dirty="0" smtClean="0">
                <a:solidFill>
                  <a:schemeClr val="tx1"/>
                </a:solidFill>
              </a:rPr>
              <a:t>Llave </a:t>
            </a:r>
            <a:r>
              <a:rPr lang="es-MX" sz="1400" u="sng" kern="0" dirty="0">
                <a:solidFill>
                  <a:schemeClr val="tx1"/>
                </a:solidFill>
              </a:rPr>
              <a:t>Primaria: </a:t>
            </a:r>
            <a:r>
              <a:rPr lang="es-MX" sz="1400" kern="0" dirty="0" err="1">
                <a:solidFill>
                  <a:schemeClr val="tx1"/>
                </a:solidFill>
              </a:rPr>
              <a:t>ID_empresa_proveedor</a:t>
            </a:r>
            <a:r>
              <a:rPr lang="es-MX" sz="1400" kern="0" dirty="0">
                <a:solidFill>
                  <a:schemeClr val="tx1"/>
                </a:solidFill>
              </a:rPr>
              <a:t>, referida al código numérico que identifica a la empresa proveedor</a:t>
            </a:r>
            <a:r>
              <a:rPr lang="es-MX" sz="1400" kern="0" dirty="0" smtClean="0">
                <a:solidFill>
                  <a:schemeClr val="tx1"/>
                </a:solidFill>
              </a:rPr>
              <a:t>.</a:t>
            </a:r>
            <a:endParaRPr lang="es-MX" sz="1400" kern="0" dirty="0">
              <a:solidFill>
                <a:schemeClr val="tx1"/>
              </a:solidFill>
            </a:endParaRPr>
          </a:p>
        </p:txBody>
      </p:sp>
      <p:sp>
        <p:nvSpPr>
          <p:cNvPr id="29" name="TextBox 14"/>
          <p:cNvSpPr txBox="1"/>
          <p:nvPr/>
        </p:nvSpPr>
        <p:spPr>
          <a:xfrm>
            <a:off x="971603" y="1459523"/>
            <a:ext cx="2808310" cy="338554"/>
          </a:xfrm>
          <a:prstGeom prst="rect">
            <a:avLst/>
          </a:prstGeom>
          <a:noFill/>
        </p:spPr>
        <p:txBody>
          <a:bodyPr wrap="square" rtlCol="0" anchor="ctr">
            <a:spAutoFit/>
          </a:bodyPr>
          <a:lstStyle/>
          <a:p>
            <a:r>
              <a:rPr lang="es-419" sz="1600" b="1" dirty="0"/>
              <a:t>Tabla </a:t>
            </a:r>
            <a:r>
              <a:rPr lang="es-419" sz="1600" b="1" dirty="0" smtClean="0"/>
              <a:t>Proveedor:</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539552" y="2060848"/>
            <a:ext cx="3109082" cy="10016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referido a la empresa encargada de despachar el crudo o producto</a:t>
            </a:r>
            <a:r>
              <a:rPr lang="es-MX" sz="1400" kern="0" dirty="0" smtClean="0">
                <a:solidFill>
                  <a:schemeClr val="tx1"/>
                </a:solidFill>
              </a:rPr>
              <a:t>.</a:t>
            </a:r>
            <a:endParaRPr lang="es-MX" sz="1400" kern="0" dirty="0">
              <a:solidFill>
                <a:schemeClr val="tx1"/>
              </a:solidFill>
            </a:endParaRPr>
          </a:p>
        </p:txBody>
      </p:sp>
      <p:graphicFrame>
        <p:nvGraphicFramePr>
          <p:cNvPr id="2" name="Tabla 1"/>
          <p:cNvGraphicFramePr>
            <a:graphicFrameLocks noGrp="1"/>
          </p:cNvGraphicFramePr>
          <p:nvPr>
            <p:extLst>
              <p:ext uri="{D42A27DB-BD31-4B8C-83A1-F6EECF244321}">
                <p14:modId xmlns:p14="http://schemas.microsoft.com/office/powerpoint/2010/main" val="1841916289"/>
              </p:ext>
            </p:extLst>
          </p:nvPr>
        </p:nvGraphicFramePr>
        <p:xfrm>
          <a:off x="671717" y="3298862"/>
          <a:ext cx="2844751" cy="1687729"/>
        </p:xfrm>
        <a:graphic>
          <a:graphicData uri="http://schemas.openxmlformats.org/drawingml/2006/table">
            <a:tbl>
              <a:tblPr/>
              <a:tblGrid>
                <a:gridCol w="527656">
                  <a:extLst>
                    <a:ext uri="{9D8B030D-6E8A-4147-A177-3AD203B41FA5}">
                      <a16:colId xmlns:a16="http://schemas.microsoft.com/office/drawing/2014/main" val="2949958276"/>
                    </a:ext>
                  </a:extLst>
                </a:gridCol>
                <a:gridCol w="2317095">
                  <a:extLst>
                    <a:ext uri="{9D8B030D-6E8A-4147-A177-3AD203B41FA5}">
                      <a16:colId xmlns:a16="http://schemas.microsoft.com/office/drawing/2014/main" val="2766502665"/>
                    </a:ext>
                  </a:extLst>
                </a:gridCol>
              </a:tblGrid>
              <a:tr h="273133">
                <a:tc gridSpan="2">
                  <a:txBody>
                    <a:bodyPr/>
                    <a:lstStyle/>
                    <a:p>
                      <a:pPr algn="ctr" fontAlgn="b"/>
                      <a:r>
                        <a:rPr lang="es-AR" sz="1400" b="1" i="0" u="none" strike="noStrike" dirty="0">
                          <a:solidFill>
                            <a:srgbClr val="000000"/>
                          </a:solidFill>
                          <a:effectLst/>
                          <a:latin typeface="+mn-lt"/>
                        </a:rPr>
                        <a:t>Proveedor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3245717971"/>
                  </a:ext>
                </a:extLst>
              </a:tr>
              <a:tr h="262209">
                <a:tc>
                  <a:txBody>
                    <a:bodyPr/>
                    <a:lstStyle/>
                    <a:p>
                      <a:pPr algn="ctr" fontAlgn="ctr"/>
                      <a:r>
                        <a:rPr lang="es-AR" sz="1200" b="0" i="0" u="none" strike="noStrike">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ID_empresa_proveedor</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452754297"/>
                  </a:ext>
                </a:extLst>
              </a:tr>
              <a:tr h="262209">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nombre_empresa_proveedor</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54644051"/>
                  </a:ext>
                </a:extLst>
              </a:tr>
              <a:tr h="262209">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direccion_proveedor</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304024077"/>
                  </a:ext>
                </a:extLst>
              </a:tr>
              <a:tr h="262209">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telefono_proveedor</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748888606"/>
                  </a:ext>
                </a:extLst>
              </a:tr>
              <a:tr h="262209">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correo_proveedor</a:t>
                      </a:r>
                      <a:endParaRPr lang="es-AR" sz="1200" b="0" i="0" u="none" strike="noStrike" dirty="0" smtClean="0">
                        <a:solidFill>
                          <a:srgbClr val="000000"/>
                        </a:solidFill>
                        <a:effectLst/>
                        <a:latin typeface="+mn-lt"/>
                      </a:endParaRPr>
                    </a:p>
                    <a:p>
                      <a:pPr algn="l" fontAlgn="b"/>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3484862"/>
                  </a:ext>
                </a:extLst>
              </a:tr>
            </a:tbl>
          </a:graphicData>
        </a:graphic>
      </p:graphicFrame>
      <p:sp>
        <p:nvSpPr>
          <p:cNvPr id="13"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es-419" sz="2400" b="1" dirty="0"/>
              <a:t>Listado de las tablas</a:t>
            </a:r>
            <a:endParaRPr lang="en-US" sz="2400" b="1" dirty="0">
              <a:latin typeface="Tahoma" charset="0"/>
            </a:endParaRPr>
          </a:p>
        </p:txBody>
      </p:sp>
      <p:sp>
        <p:nvSpPr>
          <p:cNvPr id="11" name="Oval 4"/>
          <p:cNvSpPr/>
          <p:nvPr/>
        </p:nvSpPr>
        <p:spPr>
          <a:xfrm>
            <a:off x="395536" y="1340768"/>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21"/>
          <p:cNvSpPr txBox="1"/>
          <p:nvPr/>
        </p:nvSpPr>
        <p:spPr>
          <a:xfrm>
            <a:off x="395536" y="1379935"/>
            <a:ext cx="540000"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07</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7182135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6" name="Rectangle 3"/>
          <p:cNvSpPr txBox="1">
            <a:spLocks noChangeArrowheads="1"/>
          </p:cNvSpPr>
          <p:nvPr/>
        </p:nvSpPr>
        <p:spPr bwMode="auto">
          <a:xfrm>
            <a:off x="3489452" y="906396"/>
            <a:ext cx="5475035" cy="519374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200" kern="0" dirty="0">
                <a:solidFill>
                  <a:schemeClr val="tx1"/>
                </a:solidFill>
              </a:rPr>
              <a:t>Entre los datos contemplados en esta tabla se señalan:</a:t>
            </a:r>
          </a:p>
          <a:p>
            <a:pPr marL="0" indent="0" algn="just">
              <a:lnSpc>
                <a:spcPct val="150000"/>
              </a:lnSpc>
              <a:buFontTx/>
              <a:buNone/>
            </a:pPr>
            <a:r>
              <a:rPr lang="es-MX" sz="1200" kern="0" dirty="0" smtClean="0">
                <a:solidFill>
                  <a:schemeClr val="tx1"/>
                </a:solidFill>
              </a:rPr>
              <a:t>• </a:t>
            </a:r>
            <a:r>
              <a:rPr lang="es-MX" sz="1200" kern="0" dirty="0" err="1" smtClean="0">
                <a:solidFill>
                  <a:schemeClr val="tx1"/>
                </a:solidFill>
              </a:rPr>
              <a:t>Numero_embarque</a:t>
            </a:r>
            <a:r>
              <a:rPr lang="es-MX" sz="1200" kern="0" dirty="0">
                <a:solidFill>
                  <a:schemeClr val="tx1"/>
                </a:solidFill>
              </a:rPr>
              <a:t>: código que identifica al embarque del crudo o producto. </a:t>
            </a:r>
          </a:p>
          <a:p>
            <a:pPr marL="0" indent="0" algn="just">
              <a:lnSpc>
                <a:spcPct val="150000"/>
              </a:lnSpc>
              <a:buFontTx/>
              <a:buNone/>
            </a:pPr>
            <a:r>
              <a:rPr lang="es-MX" sz="1200" kern="0" dirty="0" smtClean="0">
                <a:solidFill>
                  <a:schemeClr val="tx1"/>
                </a:solidFill>
              </a:rPr>
              <a:t>• Ventana </a:t>
            </a:r>
            <a:r>
              <a:rPr lang="es-MX" sz="1200" kern="0" dirty="0">
                <a:solidFill>
                  <a:schemeClr val="tx1"/>
                </a:solidFill>
              </a:rPr>
              <a:t>de carga: periodo de atención del buque (carga), tiene una duración máxima de 72 horas, puede variar con respecto a su ventana de carga nominal, en cuyo caso se hace referencia a una demora o atención anticipa de carga.</a:t>
            </a:r>
          </a:p>
          <a:p>
            <a:pPr marL="0" indent="0" algn="just">
              <a:lnSpc>
                <a:spcPct val="150000"/>
              </a:lnSpc>
              <a:buFontTx/>
              <a:buNone/>
            </a:pPr>
            <a:r>
              <a:rPr lang="es-MX" sz="1200" kern="0" dirty="0" smtClean="0">
                <a:solidFill>
                  <a:schemeClr val="tx1"/>
                </a:solidFill>
              </a:rPr>
              <a:t>• </a:t>
            </a:r>
            <a:r>
              <a:rPr lang="es-MX" sz="1200" kern="0" dirty="0" err="1" smtClean="0">
                <a:solidFill>
                  <a:schemeClr val="tx1"/>
                </a:solidFill>
              </a:rPr>
              <a:t>ID_cliente</a:t>
            </a:r>
            <a:r>
              <a:rPr lang="es-MX" sz="1200" kern="0" dirty="0">
                <a:solidFill>
                  <a:schemeClr val="tx1"/>
                </a:solidFill>
              </a:rPr>
              <a:t>, </a:t>
            </a:r>
            <a:r>
              <a:rPr lang="es-MX" sz="1200" kern="0" dirty="0" err="1" smtClean="0">
                <a:solidFill>
                  <a:schemeClr val="tx1"/>
                </a:solidFill>
              </a:rPr>
              <a:t>ID_Buque</a:t>
            </a:r>
            <a:r>
              <a:rPr lang="es-MX" sz="1200" kern="0" dirty="0" smtClean="0">
                <a:solidFill>
                  <a:schemeClr val="tx1"/>
                </a:solidFill>
              </a:rPr>
              <a:t>(IMO) : son </a:t>
            </a:r>
            <a:r>
              <a:rPr lang="es-MX" sz="1200" kern="0" dirty="0">
                <a:solidFill>
                  <a:schemeClr val="tx1"/>
                </a:solidFill>
              </a:rPr>
              <a:t>códigos irrepetibles asignados al </a:t>
            </a:r>
            <a:r>
              <a:rPr lang="es-MX" sz="1200" kern="0" dirty="0" smtClean="0">
                <a:solidFill>
                  <a:schemeClr val="tx1"/>
                </a:solidFill>
              </a:rPr>
              <a:t>cliente y buque respectivamente.</a:t>
            </a:r>
            <a:endParaRPr lang="es-MX" sz="1200" kern="0" dirty="0">
              <a:solidFill>
                <a:schemeClr val="tx1"/>
              </a:solidFill>
            </a:endParaRPr>
          </a:p>
          <a:p>
            <a:pPr marL="0" indent="0" algn="just">
              <a:lnSpc>
                <a:spcPct val="150000"/>
              </a:lnSpc>
              <a:buFontTx/>
              <a:buNone/>
            </a:pPr>
            <a:r>
              <a:rPr lang="es-MX" sz="1200" kern="0" dirty="0" smtClean="0">
                <a:solidFill>
                  <a:schemeClr val="tx1"/>
                </a:solidFill>
              </a:rPr>
              <a:t>• </a:t>
            </a:r>
            <a:r>
              <a:rPr lang="es-MX" sz="1200" kern="0" dirty="0" err="1" smtClean="0">
                <a:solidFill>
                  <a:schemeClr val="tx1"/>
                </a:solidFill>
              </a:rPr>
              <a:t>fechayhora_atraque_buque</a:t>
            </a:r>
            <a:r>
              <a:rPr lang="es-MX" sz="1200" kern="0" dirty="0">
                <a:solidFill>
                  <a:schemeClr val="tx1"/>
                </a:solidFill>
              </a:rPr>
              <a:t>: fecha y hora en que se atraca o amarra una embarcación, es decir, momento en que se inmoviliza haciendo uso de los cabos, estacionando así la nave o el buque, en el puesto establecido por el terminal para el recibo de su carga. </a:t>
            </a:r>
          </a:p>
          <a:p>
            <a:pPr marL="0" indent="0" algn="just">
              <a:lnSpc>
                <a:spcPct val="150000"/>
              </a:lnSpc>
              <a:buFontTx/>
              <a:buNone/>
            </a:pPr>
            <a:r>
              <a:rPr lang="es-MX" sz="1200" kern="0" dirty="0" smtClean="0">
                <a:solidFill>
                  <a:schemeClr val="tx1"/>
                </a:solidFill>
              </a:rPr>
              <a:t>• </a:t>
            </a:r>
            <a:r>
              <a:rPr lang="es-MX" sz="1200" kern="0" dirty="0" err="1" smtClean="0">
                <a:solidFill>
                  <a:schemeClr val="tx1"/>
                </a:solidFill>
              </a:rPr>
              <a:t>fechayhora_conexión</a:t>
            </a:r>
            <a:r>
              <a:rPr lang="es-MX" sz="1200" kern="0" dirty="0">
                <a:solidFill>
                  <a:schemeClr val="tx1"/>
                </a:solidFill>
              </a:rPr>
              <a:t>: se refiere a la fecha y hora en que son conectados los brazos de </a:t>
            </a:r>
            <a:r>
              <a:rPr lang="es-MX" sz="1200" kern="0" dirty="0" smtClean="0">
                <a:solidFill>
                  <a:schemeClr val="tx1"/>
                </a:solidFill>
              </a:rPr>
              <a:t>carga </a:t>
            </a:r>
            <a:r>
              <a:rPr lang="es-MX" sz="1200" kern="0" dirty="0">
                <a:solidFill>
                  <a:schemeClr val="tx1"/>
                </a:solidFill>
              </a:rPr>
              <a:t>(facilidad mecánica que se conecta al buque para que pueda recibir el crudo o </a:t>
            </a:r>
            <a:r>
              <a:rPr lang="es-MX" sz="1200" kern="0" dirty="0" smtClean="0">
                <a:solidFill>
                  <a:schemeClr val="tx1"/>
                </a:solidFill>
              </a:rPr>
              <a:t>producto, los mismos son estructuras que forman parte del puesto de embarque) al </a:t>
            </a:r>
            <a:r>
              <a:rPr lang="es-MX" sz="1200" kern="0" dirty="0" err="1">
                <a:solidFill>
                  <a:schemeClr val="tx1"/>
                </a:solidFill>
              </a:rPr>
              <a:t>manifold</a:t>
            </a:r>
            <a:r>
              <a:rPr lang="es-MX" sz="1200" kern="0" dirty="0">
                <a:solidFill>
                  <a:schemeClr val="tx1"/>
                </a:solidFill>
              </a:rPr>
              <a:t> del buque (</a:t>
            </a:r>
            <a:r>
              <a:rPr lang="es-MX" sz="1200" kern="0" dirty="0" err="1">
                <a:solidFill>
                  <a:schemeClr val="tx1"/>
                </a:solidFill>
              </a:rPr>
              <a:t>Manifold</a:t>
            </a:r>
            <a:r>
              <a:rPr lang="es-MX" sz="1200" kern="0" dirty="0">
                <a:solidFill>
                  <a:schemeClr val="tx1"/>
                </a:solidFill>
              </a:rPr>
              <a:t>: son las tuberías de conexión situadas a ambos lados del buque. Con ellas se realiza la carga y descarga</a:t>
            </a:r>
            <a:r>
              <a:rPr lang="es-MX" sz="1200" kern="0" dirty="0" smtClean="0">
                <a:solidFill>
                  <a:schemeClr val="tx1"/>
                </a:solidFill>
              </a:rPr>
              <a:t>).</a:t>
            </a:r>
            <a:endParaRPr lang="es-MX" sz="1200" kern="0" dirty="0">
              <a:solidFill>
                <a:schemeClr val="tx1"/>
              </a:solidFill>
            </a:endParaRPr>
          </a:p>
        </p:txBody>
      </p:sp>
      <p:sp>
        <p:nvSpPr>
          <p:cNvPr id="29" name="TextBox 14"/>
          <p:cNvSpPr txBox="1"/>
          <p:nvPr/>
        </p:nvSpPr>
        <p:spPr>
          <a:xfrm>
            <a:off x="971603" y="1459523"/>
            <a:ext cx="2808310" cy="338554"/>
          </a:xfrm>
          <a:prstGeom prst="rect">
            <a:avLst/>
          </a:prstGeom>
          <a:noFill/>
        </p:spPr>
        <p:txBody>
          <a:bodyPr wrap="square" rtlCol="0" anchor="ctr">
            <a:spAutoFit/>
          </a:bodyPr>
          <a:lstStyle/>
          <a:p>
            <a:r>
              <a:rPr lang="es-419" sz="1600" b="1" dirty="0"/>
              <a:t>Tabla </a:t>
            </a:r>
            <a:r>
              <a:rPr lang="es-419" sz="1600" b="1" dirty="0" smtClean="0"/>
              <a:t>embarque:</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354015" y="1981290"/>
            <a:ext cx="2993849" cy="130891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smtClean="0">
                <a:solidFill>
                  <a:schemeClr val="tx1"/>
                </a:solidFill>
              </a:rPr>
              <a:t>Referido al proceso en </a:t>
            </a:r>
            <a:r>
              <a:rPr lang="es-MX" sz="1400" kern="0" dirty="0">
                <a:solidFill>
                  <a:schemeClr val="tx1"/>
                </a:solidFill>
              </a:rPr>
              <a:t>el cual el crudo o producto se introduce en la embarcación para ser transportada de un lugar a otro</a:t>
            </a:r>
            <a:r>
              <a:rPr lang="es-MX" sz="1400" kern="0" dirty="0" smtClean="0">
                <a:solidFill>
                  <a:schemeClr val="tx1"/>
                </a:solidFill>
              </a:rPr>
              <a:t>.</a:t>
            </a:r>
            <a:endParaRPr lang="es-MX" sz="1400" kern="0" dirty="0">
              <a:solidFill>
                <a:schemeClr val="tx1"/>
              </a:solidFill>
            </a:endParaRPr>
          </a:p>
        </p:txBody>
      </p:sp>
      <p:graphicFrame>
        <p:nvGraphicFramePr>
          <p:cNvPr id="3" name="Tabla 2"/>
          <p:cNvGraphicFramePr>
            <a:graphicFrameLocks noGrp="1"/>
          </p:cNvGraphicFramePr>
          <p:nvPr>
            <p:extLst>
              <p:ext uri="{D42A27DB-BD31-4B8C-83A1-F6EECF244321}">
                <p14:modId xmlns:p14="http://schemas.microsoft.com/office/powerpoint/2010/main" val="3177146719"/>
              </p:ext>
            </p:extLst>
          </p:nvPr>
        </p:nvGraphicFramePr>
        <p:xfrm>
          <a:off x="354015" y="3473419"/>
          <a:ext cx="2934398" cy="2502592"/>
        </p:xfrm>
        <a:graphic>
          <a:graphicData uri="http://schemas.openxmlformats.org/drawingml/2006/table">
            <a:tbl>
              <a:tblPr/>
              <a:tblGrid>
                <a:gridCol w="544284">
                  <a:extLst>
                    <a:ext uri="{9D8B030D-6E8A-4147-A177-3AD203B41FA5}">
                      <a16:colId xmlns:a16="http://schemas.microsoft.com/office/drawing/2014/main" val="1775374588"/>
                    </a:ext>
                  </a:extLst>
                </a:gridCol>
                <a:gridCol w="2390114">
                  <a:extLst>
                    <a:ext uri="{9D8B030D-6E8A-4147-A177-3AD203B41FA5}">
                      <a16:colId xmlns:a16="http://schemas.microsoft.com/office/drawing/2014/main" val="2690782410"/>
                    </a:ext>
                  </a:extLst>
                </a:gridCol>
              </a:tblGrid>
              <a:tr h="190769">
                <a:tc gridSpan="2">
                  <a:txBody>
                    <a:bodyPr/>
                    <a:lstStyle/>
                    <a:p>
                      <a:pPr algn="ctr" fontAlgn="ctr"/>
                      <a:r>
                        <a:rPr lang="es-AR" sz="1400" b="1" i="0" u="none" strike="noStrike" dirty="0">
                          <a:solidFill>
                            <a:srgbClr val="000000"/>
                          </a:solidFill>
                          <a:effectLst/>
                          <a:latin typeface="+mn-lt"/>
                        </a:rPr>
                        <a:t>embarque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2765747502"/>
                  </a:ext>
                </a:extLst>
              </a:tr>
              <a:tr h="208112">
                <a:tc>
                  <a:txBody>
                    <a:bodyPr/>
                    <a:lstStyle/>
                    <a:p>
                      <a:pPr algn="ctr" fontAlgn="ctr"/>
                      <a:r>
                        <a:rPr lang="es-AR" sz="1200" b="0" i="0" u="none" strike="noStrike" dirty="0">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ID_embarque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58017282"/>
                  </a:ext>
                </a:extLst>
              </a:tr>
              <a:tr h="208112">
                <a:tc>
                  <a:txBody>
                    <a:bodyPr/>
                    <a:lstStyle/>
                    <a:p>
                      <a:pPr algn="ctr" fontAlgn="ctr"/>
                      <a:r>
                        <a:rPr lang="es-AR" sz="1200" b="0" i="0" u="none" strike="noStrike" dirty="0">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numero_embarque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654390062"/>
                  </a:ext>
                </a:extLst>
              </a:tr>
              <a:tr h="208112">
                <a:tc>
                  <a:txBody>
                    <a:bodyPr/>
                    <a:lstStyle/>
                    <a:p>
                      <a:pPr algn="ctr" fontAlgn="ctr"/>
                      <a:r>
                        <a:rPr lang="es-AR" sz="1200" b="0" i="0" u="none" strike="noStrike" dirty="0">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Fecha_Ventana_carga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53572428"/>
                  </a:ext>
                </a:extLst>
              </a:tr>
              <a:tr h="208112">
                <a:tc>
                  <a:txBody>
                    <a:bodyPr/>
                    <a:lstStyle/>
                    <a:p>
                      <a:pPr algn="ctr" fontAlgn="ctr"/>
                      <a:r>
                        <a:rPr lang="es-AR" sz="1200" b="0" i="0" u="none" strike="noStrike" dirty="0">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ID_Buque</a:t>
                      </a:r>
                      <a:r>
                        <a:rPr lang="es-AR" sz="1200" b="0" i="0" u="none" strike="noStrike" dirty="0" smtClean="0">
                          <a:solidFill>
                            <a:srgbClr val="000000"/>
                          </a:solidFill>
                          <a:effectLst/>
                          <a:latin typeface="+mn-lt"/>
                        </a:rPr>
                        <a:t>(IMO</a:t>
                      </a:r>
                      <a:r>
                        <a:rPr lang="es-AR" sz="1200" b="0" i="0" u="none" strike="noStrike" dirty="0">
                          <a:solidFill>
                            <a:srgbClr val="000000"/>
                          </a:solidFill>
                          <a:effectLst/>
                          <a:latin typeface="+mn-lt"/>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086799435"/>
                  </a:ext>
                </a:extLst>
              </a:tr>
              <a:tr h="208112">
                <a:tc>
                  <a:txBody>
                    <a:bodyPr/>
                    <a:lstStyle/>
                    <a:p>
                      <a:pPr algn="ctr" fontAlgn="ctr"/>
                      <a:r>
                        <a:rPr lang="es-AR" sz="1200" b="0" i="0" u="none" strike="noStrike" dirty="0">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ID_Cliente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64365769"/>
                  </a:ext>
                </a:extLst>
              </a:tr>
              <a:tr h="208112">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Fechayhora_atraque_buque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005613902"/>
                  </a:ext>
                </a:extLst>
              </a:tr>
              <a:tr h="208112">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fechayhora_conexión</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2032757"/>
                  </a:ext>
                </a:extLst>
              </a:tr>
              <a:tr h="208112">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fechayhora_inicio_carga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29503836"/>
                  </a:ext>
                </a:extLst>
              </a:tr>
              <a:tr h="208112">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fechayhora_fin_carga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77544304"/>
                  </a:ext>
                </a:extLst>
              </a:tr>
              <a:tr h="208112">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fechayhora_desconexión</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368186194"/>
                  </a:ext>
                </a:extLst>
              </a:tr>
              <a:tr h="208112">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fechayhora_desatraque_buque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8293173"/>
                  </a:ext>
                </a:extLst>
              </a:tr>
            </a:tbl>
          </a:graphicData>
        </a:graphic>
      </p:graphicFrame>
      <p:sp>
        <p:nvSpPr>
          <p:cNvPr id="11"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es-419" sz="2400" b="1" dirty="0"/>
              <a:t>Listado de las tablas</a:t>
            </a:r>
            <a:endParaRPr lang="en-US" sz="2400" b="1" dirty="0">
              <a:latin typeface="Tahoma" charset="0"/>
            </a:endParaRPr>
          </a:p>
        </p:txBody>
      </p:sp>
      <p:sp>
        <p:nvSpPr>
          <p:cNvPr id="13" name="Oval 4"/>
          <p:cNvSpPr/>
          <p:nvPr/>
        </p:nvSpPr>
        <p:spPr>
          <a:xfrm>
            <a:off x="395536" y="1340768"/>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21"/>
          <p:cNvSpPr txBox="1"/>
          <p:nvPr/>
        </p:nvSpPr>
        <p:spPr>
          <a:xfrm>
            <a:off x="395536" y="1379935"/>
            <a:ext cx="540000"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08</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4734713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s-419" sz="2800" b="1" dirty="0"/>
              <a:t>Listado de las tablas</a:t>
            </a:r>
            <a:endParaRPr lang="en-US" sz="2800" b="1" dirty="0">
              <a:latin typeface="Tahoma" charset="0"/>
            </a:endParaRPr>
          </a:p>
        </p:txBody>
      </p:sp>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6" name="Rectangle 3"/>
          <p:cNvSpPr txBox="1">
            <a:spLocks noChangeArrowheads="1"/>
          </p:cNvSpPr>
          <p:nvPr/>
        </p:nvSpPr>
        <p:spPr bwMode="auto">
          <a:xfrm>
            <a:off x="3450358" y="1196752"/>
            <a:ext cx="5412028" cy="4392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200" kern="0" dirty="0">
                <a:solidFill>
                  <a:schemeClr val="tx1"/>
                </a:solidFill>
              </a:rPr>
              <a:t>Entre los datos contemplados en esta tabla se señalan:</a:t>
            </a:r>
          </a:p>
          <a:p>
            <a:pPr marL="179388" indent="-179388" algn="just">
              <a:lnSpc>
                <a:spcPct val="150000"/>
              </a:lnSpc>
            </a:pPr>
            <a:r>
              <a:rPr lang="es-MX" sz="1200" kern="0" dirty="0" err="1" smtClean="0">
                <a:solidFill>
                  <a:schemeClr val="tx1"/>
                </a:solidFill>
              </a:rPr>
              <a:t>fechayhora_inicio_carga</a:t>
            </a:r>
            <a:r>
              <a:rPr lang="es-MX" sz="1200" kern="0" dirty="0">
                <a:solidFill>
                  <a:schemeClr val="tx1"/>
                </a:solidFill>
              </a:rPr>
              <a:t>: se refiere a la fecha y hora en que inicia el envío de crudo y producto a la embarcación</a:t>
            </a:r>
          </a:p>
          <a:p>
            <a:pPr marL="179388" indent="-179388" algn="just">
              <a:lnSpc>
                <a:spcPct val="150000"/>
              </a:lnSpc>
            </a:pPr>
            <a:r>
              <a:rPr lang="es-MX" sz="1200" kern="0" dirty="0" err="1" smtClean="0">
                <a:solidFill>
                  <a:schemeClr val="tx1"/>
                </a:solidFill>
              </a:rPr>
              <a:t>fechayhora_fin_carga</a:t>
            </a:r>
            <a:r>
              <a:rPr lang="es-MX" sz="1200" kern="0" dirty="0">
                <a:solidFill>
                  <a:schemeClr val="tx1"/>
                </a:solidFill>
              </a:rPr>
              <a:t>: se refiere a la fecha y hora en que finaliza el envío de crudo y producto a la embarcación</a:t>
            </a:r>
          </a:p>
          <a:p>
            <a:pPr marL="179388" indent="-179388" algn="just">
              <a:lnSpc>
                <a:spcPct val="150000"/>
              </a:lnSpc>
            </a:pPr>
            <a:r>
              <a:rPr lang="es-MX" sz="1200" kern="0" dirty="0" err="1">
                <a:solidFill>
                  <a:schemeClr val="tx1"/>
                </a:solidFill>
              </a:rPr>
              <a:t>f</a:t>
            </a:r>
            <a:r>
              <a:rPr lang="es-MX" sz="1200" kern="0" dirty="0" err="1" smtClean="0">
                <a:solidFill>
                  <a:schemeClr val="tx1"/>
                </a:solidFill>
              </a:rPr>
              <a:t>echayhora_desconexion</a:t>
            </a:r>
            <a:r>
              <a:rPr lang="es-MX" sz="1200" kern="0" dirty="0">
                <a:solidFill>
                  <a:schemeClr val="tx1"/>
                </a:solidFill>
              </a:rPr>
              <a:t>: se refiere a la fecha y hora en que son desconectados los brazos de carga del </a:t>
            </a:r>
            <a:r>
              <a:rPr lang="es-MX" sz="1200" kern="0" dirty="0" err="1">
                <a:solidFill>
                  <a:schemeClr val="tx1"/>
                </a:solidFill>
              </a:rPr>
              <a:t>manifold</a:t>
            </a:r>
            <a:r>
              <a:rPr lang="es-MX" sz="1200" kern="0" dirty="0">
                <a:solidFill>
                  <a:schemeClr val="tx1"/>
                </a:solidFill>
              </a:rPr>
              <a:t> del buque.</a:t>
            </a:r>
          </a:p>
          <a:p>
            <a:pPr marL="179388" indent="-179388" algn="just">
              <a:lnSpc>
                <a:spcPct val="150000"/>
              </a:lnSpc>
            </a:pPr>
            <a:r>
              <a:rPr lang="es-MX" sz="1200" kern="0" dirty="0" err="1" smtClean="0">
                <a:solidFill>
                  <a:schemeClr val="tx1"/>
                </a:solidFill>
              </a:rPr>
              <a:t>fechayhora_desatraque_buque</a:t>
            </a:r>
            <a:r>
              <a:rPr lang="es-MX" sz="1200" kern="0" dirty="0">
                <a:solidFill>
                  <a:schemeClr val="tx1"/>
                </a:solidFill>
              </a:rPr>
              <a:t>: se refiere a la fecha y hora en la que el buque sale desde el lugar (puesto de carga) en que se encontraba </a:t>
            </a:r>
            <a:r>
              <a:rPr lang="es-MX" sz="1200" kern="0" dirty="0" smtClean="0">
                <a:solidFill>
                  <a:schemeClr val="tx1"/>
                </a:solidFill>
              </a:rPr>
              <a:t>atracado.</a:t>
            </a:r>
          </a:p>
          <a:p>
            <a:pPr marL="0" indent="0" algn="just">
              <a:lnSpc>
                <a:spcPct val="150000"/>
              </a:lnSpc>
              <a:buFontTx/>
              <a:buNone/>
            </a:pPr>
            <a:r>
              <a:rPr lang="es-MX" sz="1200" u="sng" kern="0" dirty="0" smtClean="0">
                <a:solidFill>
                  <a:schemeClr val="tx1"/>
                </a:solidFill>
              </a:rPr>
              <a:t>Llave </a:t>
            </a:r>
            <a:r>
              <a:rPr lang="es-MX" sz="1200" u="sng" kern="0" dirty="0">
                <a:solidFill>
                  <a:schemeClr val="tx1"/>
                </a:solidFill>
              </a:rPr>
              <a:t>Primaria</a:t>
            </a:r>
            <a:r>
              <a:rPr lang="es-MX" sz="1200" kern="0" dirty="0">
                <a:solidFill>
                  <a:schemeClr val="tx1"/>
                </a:solidFill>
              </a:rPr>
              <a:t>: </a:t>
            </a:r>
            <a:r>
              <a:rPr lang="es-MX" sz="1200" kern="0" dirty="0" err="1">
                <a:solidFill>
                  <a:schemeClr val="tx1"/>
                </a:solidFill>
              </a:rPr>
              <a:t>ID_embarque</a:t>
            </a:r>
            <a:r>
              <a:rPr lang="es-MX" sz="1200" kern="0" dirty="0">
                <a:solidFill>
                  <a:schemeClr val="tx1"/>
                </a:solidFill>
              </a:rPr>
              <a:t>, referida al número de embarque del cargamento. </a:t>
            </a:r>
          </a:p>
          <a:p>
            <a:pPr marL="0" indent="0" algn="just">
              <a:lnSpc>
                <a:spcPct val="150000"/>
              </a:lnSpc>
              <a:buFontTx/>
              <a:buNone/>
            </a:pPr>
            <a:r>
              <a:rPr lang="es-MX" sz="1200" u="sng" kern="0" dirty="0">
                <a:solidFill>
                  <a:schemeClr val="tx1"/>
                </a:solidFill>
              </a:rPr>
              <a:t>Llaves secundarias: </a:t>
            </a:r>
          </a:p>
          <a:p>
            <a:pPr algn="just">
              <a:lnSpc>
                <a:spcPct val="150000"/>
              </a:lnSpc>
              <a:buFont typeface="Arial" panose="020B0604020202020204" pitchFamily="34" charset="0"/>
              <a:buChar char="→"/>
            </a:pPr>
            <a:r>
              <a:rPr lang="es-MX" sz="1200" kern="0" dirty="0" err="1">
                <a:solidFill>
                  <a:schemeClr val="tx1"/>
                </a:solidFill>
              </a:rPr>
              <a:t>ID_Buque</a:t>
            </a:r>
            <a:r>
              <a:rPr lang="es-MX" sz="1200" kern="0" dirty="0">
                <a:solidFill>
                  <a:schemeClr val="tx1"/>
                </a:solidFill>
              </a:rPr>
              <a:t>(IMO), relacionada con el ID de la tabla buque,</a:t>
            </a:r>
          </a:p>
          <a:p>
            <a:pPr algn="just">
              <a:lnSpc>
                <a:spcPct val="150000"/>
              </a:lnSpc>
              <a:buFont typeface="Arial" panose="020B0604020202020204" pitchFamily="34" charset="0"/>
              <a:buChar char="→"/>
            </a:pPr>
            <a:r>
              <a:rPr lang="es-MX" sz="1200" kern="0" dirty="0" err="1">
                <a:solidFill>
                  <a:schemeClr val="tx1"/>
                </a:solidFill>
              </a:rPr>
              <a:t>ID_cliente</a:t>
            </a:r>
            <a:r>
              <a:rPr lang="es-MX" sz="1200" kern="0" dirty="0">
                <a:solidFill>
                  <a:schemeClr val="tx1"/>
                </a:solidFill>
              </a:rPr>
              <a:t>, relacionada con el ID de la tabla </a:t>
            </a:r>
            <a:r>
              <a:rPr lang="es-MX" sz="1200" kern="0" dirty="0" smtClean="0">
                <a:solidFill>
                  <a:schemeClr val="tx1"/>
                </a:solidFill>
              </a:rPr>
              <a:t>cliente.</a:t>
            </a:r>
            <a:endParaRPr lang="es-MX" sz="1200" kern="0" dirty="0">
              <a:solidFill>
                <a:schemeClr val="tx1"/>
              </a:solidFill>
            </a:endParaRPr>
          </a:p>
          <a:p>
            <a:pPr marL="0" indent="0" algn="just">
              <a:lnSpc>
                <a:spcPct val="150000"/>
              </a:lnSpc>
              <a:buNone/>
            </a:pPr>
            <a:r>
              <a:rPr lang="es-MX" sz="1200" kern="0" dirty="0" smtClean="0">
                <a:solidFill>
                  <a:schemeClr val="tx1"/>
                </a:solidFill>
              </a:rPr>
              <a:t>.</a:t>
            </a:r>
            <a:endParaRPr lang="es-MX" sz="1200" kern="0" dirty="0">
              <a:solidFill>
                <a:schemeClr val="tx1"/>
              </a:solidFill>
            </a:endParaRPr>
          </a:p>
        </p:txBody>
      </p:sp>
      <p:sp>
        <p:nvSpPr>
          <p:cNvPr id="29" name="TextBox 14"/>
          <p:cNvSpPr txBox="1"/>
          <p:nvPr/>
        </p:nvSpPr>
        <p:spPr>
          <a:xfrm>
            <a:off x="971603" y="1459523"/>
            <a:ext cx="2808310" cy="338554"/>
          </a:xfrm>
          <a:prstGeom prst="rect">
            <a:avLst/>
          </a:prstGeom>
          <a:noFill/>
        </p:spPr>
        <p:txBody>
          <a:bodyPr wrap="square" rtlCol="0" anchor="ctr">
            <a:spAutoFit/>
          </a:bodyPr>
          <a:lstStyle/>
          <a:p>
            <a:r>
              <a:rPr lang="es-419" sz="1600" b="1" dirty="0"/>
              <a:t>Tabla </a:t>
            </a:r>
            <a:r>
              <a:rPr lang="es-419" sz="1600" b="1" dirty="0" smtClean="0"/>
              <a:t>embarque:</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354015" y="1981290"/>
            <a:ext cx="2993849" cy="130891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smtClean="0">
                <a:solidFill>
                  <a:schemeClr val="tx1"/>
                </a:solidFill>
              </a:rPr>
              <a:t>Referido al proceso en </a:t>
            </a:r>
            <a:r>
              <a:rPr lang="es-MX" sz="1400" kern="0" dirty="0">
                <a:solidFill>
                  <a:schemeClr val="tx1"/>
                </a:solidFill>
              </a:rPr>
              <a:t>el cual el crudo o producto se introduce en la embarcación para ser transportada de un lugar a otro</a:t>
            </a:r>
            <a:r>
              <a:rPr lang="es-MX" sz="1400" kern="0" dirty="0" smtClean="0">
                <a:solidFill>
                  <a:schemeClr val="tx1"/>
                </a:solidFill>
              </a:rPr>
              <a:t>.</a:t>
            </a:r>
            <a:endParaRPr lang="es-MX" sz="1400" kern="0" dirty="0">
              <a:solidFill>
                <a:schemeClr val="tx1"/>
              </a:solidFill>
            </a:endParaRPr>
          </a:p>
        </p:txBody>
      </p:sp>
      <p:graphicFrame>
        <p:nvGraphicFramePr>
          <p:cNvPr id="3" name="Tabla 2"/>
          <p:cNvGraphicFramePr>
            <a:graphicFrameLocks noGrp="1"/>
          </p:cNvGraphicFramePr>
          <p:nvPr/>
        </p:nvGraphicFramePr>
        <p:xfrm>
          <a:off x="354015" y="3473419"/>
          <a:ext cx="2934398" cy="2502592"/>
        </p:xfrm>
        <a:graphic>
          <a:graphicData uri="http://schemas.openxmlformats.org/drawingml/2006/table">
            <a:tbl>
              <a:tblPr/>
              <a:tblGrid>
                <a:gridCol w="544284">
                  <a:extLst>
                    <a:ext uri="{9D8B030D-6E8A-4147-A177-3AD203B41FA5}">
                      <a16:colId xmlns:a16="http://schemas.microsoft.com/office/drawing/2014/main" val="1775374588"/>
                    </a:ext>
                  </a:extLst>
                </a:gridCol>
                <a:gridCol w="2390114">
                  <a:extLst>
                    <a:ext uri="{9D8B030D-6E8A-4147-A177-3AD203B41FA5}">
                      <a16:colId xmlns:a16="http://schemas.microsoft.com/office/drawing/2014/main" val="2690782410"/>
                    </a:ext>
                  </a:extLst>
                </a:gridCol>
              </a:tblGrid>
              <a:tr h="190769">
                <a:tc gridSpan="2">
                  <a:txBody>
                    <a:bodyPr/>
                    <a:lstStyle/>
                    <a:p>
                      <a:pPr algn="ctr" fontAlgn="ctr"/>
                      <a:r>
                        <a:rPr lang="es-AR" sz="1400" b="1" i="0" u="none" strike="noStrike" dirty="0">
                          <a:solidFill>
                            <a:srgbClr val="000000"/>
                          </a:solidFill>
                          <a:effectLst/>
                          <a:latin typeface="+mn-lt"/>
                        </a:rPr>
                        <a:t>embarque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2765747502"/>
                  </a:ext>
                </a:extLst>
              </a:tr>
              <a:tr h="208112">
                <a:tc>
                  <a:txBody>
                    <a:bodyPr/>
                    <a:lstStyle/>
                    <a:p>
                      <a:pPr algn="ctr" fontAlgn="ctr"/>
                      <a:r>
                        <a:rPr lang="es-AR" sz="1200" b="0" i="0" u="none" strike="noStrike" dirty="0">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ID_embarque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58017282"/>
                  </a:ext>
                </a:extLst>
              </a:tr>
              <a:tr h="208112">
                <a:tc>
                  <a:txBody>
                    <a:bodyPr/>
                    <a:lstStyle/>
                    <a:p>
                      <a:pPr algn="ctr" fontAlgn="ctr"/>
                      <a:r>
                        <a:rPr lang="es-AR" sz="1200" b="0" i="0" u="none" strike="noStrike" dirty="0">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numero_embarque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654390062"/>
                  </a:ext>
                </a:extLst>
              </a:tr>
              <a:tr h="208112">
                <a:tc>
                  <a:txBody>
                    <a:bodyPr/>
                    <a:lstStyle/>
                    <a:p>
                      <a:pPr algn="ctr" fontAlgn="ctr"/>
                      <a:r>
                        <a:rPr lang="es-AR" sz="1200" b="0" i="0" u="none" strike="noStrike" dirty="0">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Fecha_Ventana_carga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53572428"/>
                  </a:ext>
                </a:extLst>
              </a:tr>
              <a:tr h="208112">
                <a:tc>
                  <a:txBody>
                    <a:bodyPr/>
                    <a:lstStyle/>
                    <a:p>
                      <a:pPr algn="ctr" fontAlgn="ctr"/>
                      <a:r>
                        <a:rPr lang="es-AR" sz="1200" b="0" i="0" u="none" strike="noStrike" dirty="0">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ID_Buque</a:t>
                      </a:r>
                      <a:r>
                        <a:rPr lang="es-AR" sz="1200" b="0" i="0" u="none" strike="noStrike" dirty="0" smtClean="0">
                          <a:solidFill>
                            <a:srgbClr val="000000"/>
                          </a:solidFill>
                          <a:effectLst/>
                          <a:latin typeface="+mn-lt"/>
                        </a:rPr>
                        <a:t>(IMO</a:t>
                      </a:r>
                      <a:r>
                        <a:rPr lang="es-AR" sz="1200" b="0" i="0" u="none" strike="noStrike" dirty="0">
                          <a:solidFill>
                            <a:srgbClr val="000000"/>
                          </a:solidFill>
                          <a:effectLst/>
                          <a:latin typeface="+mn-lt"/>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086799435"/>
                  </a:ext>
                </a:extLst>
              </a:tr>
              <a:tr h="208112">
                <a:tc>
                  <a:txBody>
                    <a:bodyPr/>
                    <a:lstStyle/>
                    <a:p>
                      <a:pPr algn="ctr" fontAlgn="ctr"/>
                      <a:r>
                        <a:rPr lang="es-AR" sz="1200" b="0" i="0" u="none" strike="noStrike" dirty="0">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ID_Cliente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64365769"/>
                  </a:ext>
                </a:extLst>
              </a:tr>
              <a:tr h="208112">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Fechayhora_atraque_buque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005613902"/>
                  </a:ext>
                </a:extLst>
              </a:tr>
              <a:tr h="208112">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fechayhora_conexión</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2032757"/>
                  </a:ext>
                </a:extLst>
              </a:tr>
              <a:tr h="208112">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fechayhora_inicio_carga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29503836"/>
                  </a:ext>
                </a:extLst>
              </a:tr>
              <a:tr h="208112">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fechayhora_fin_carga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77544304"/>
                  </a:ext>
                </a:extLst>
              </a:tr>
              <a:tr h="208112">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fechayhora_desconexión</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368186194"/>
                  </a:ext>
                </a:extLst>
              </a:tr>
              <a:tr h="208112">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fechayhora_desatraque_buque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8293173"/>
                  </a:ext>
                </a:extLst>
              </a:tr>
            </a:tbl>
          </a:graphicData>
        </a:graphic>
      </p:graphicFrame>
      <p:sp>
        <p:nvSpPr>
          <p:cNvPr id="11" name="Oval 4"/>
          <p:cNvSpPr/>
          <p:nvPr/>
        </p:nvSpPr>
        <p:spPr>
          <a:xfrm>
            <a:off x="395536" y="1340768"/>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21"/>
          <p:cNvSpPr txBox="1"/>
          <p:nvPr/>
        </p:nvSpPr>
        <p:spPr>
          <a:xfrm>
            <a:off x="395536" y="1379935"/>
            <a:ext cx="540000"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08</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1085508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6" name="Rectangle 3"/>
          <p:cNvSpPr txBox="1">
            <a:spLocks noChangeArrowheads="1"/>
          </p:cNvSpPr>
          <p:nvPr/>
        </p:nvSpPr>
        <p:spPr bwMode="auto">
          <a:xfrm>
            <a:off x="3815532" y="1124744"/>
            <a:ext cx="4921504" cy="45654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200" kern="0" dirty="0">
                <a:solidFill>
                  <a:schemeClr val="tx1"/>
                </a:solidFill>
              </a:rPr>
              <a:t>Entre los datos contemplados en esta tabla se señalan</a:t>
            </a:r>
            <a:r>
              <a:rPr lang="es-MX" sz="1200" kern="0" dirty="0" smtClean="0">
                <a:solidFill>
                  <a:schemeClr val="tx1"/>
                </a:solidFill>
              </a:rPr>
              <a:t>:</a:t>
            </a:r>
          </a:p>
          <a:p>
            <a:pPr marL="0" indent="0" algn="just">
              <a:lnSpc>
                <a:spcPct val="150000"/>
              </a:lnSpc>
              <a:buFontTx/>
              <a:buNone/>
            </a:pPr>
            <a:endParaRPr lang="es-MX" sz="1200" kern="0" dirty="0">
              <a:solidFill>
                <a:schemeClr val="tx1"/>
              </a:solidFill>
            </a:endParaRPr>
          </a:p>
          <a:p>
            <a:pPr marL="179388" indent="-179388" algn="just">
              <a:lnSpc>
                <a:spcPct val="150000"/>
              </a:lnSpc>
            </a:pPr>
            <a:r>
              <a:rPr lang="es-MX" sz="1200" kern="0" dirty="0" err="1">
                <a:solidFill>
                  <a:schemeClr val="tx1"/>
                </a:solidFill>
              </a:rPr>
              <a:t>ID_embarque</a:t>
            </a:r>
            <a:r>
              <a:rPr lang="es-MX" sz="1200" kern="0" dirty="0">
                <a:solidFill>
                  <a:schemeClr val="tx1"/>
                </a:solidFill>
              </a:rPr>
              <a:t>, </a:t>
            </a:r>
            <a:r>
              <a:rPr lang="es-MX" sz="1200" kern="0" dirty="0" err="1" smtClean="0">
                <a:solidFill>
                  <a:schemeClr val="tx1"/>
                </a:solidFill>
              </a:rPr>
              <a:t>ID_producto</a:t>
            </a:r>
            <a:r>
              <a:rPr lang="es-MX" sz="1200" kern="0" dirty="0">
                <a:solidFill>
                  <a:schemeClr val="tx1"/>
                </a:solidFill>
              </a:rPr>
              <a:t>, </a:t>
            </a:r>
            <a:r>
              <a:rPr lang="es-MX" sz="1200" kern="0" dirty="0" err="1" smtClean="0">
                <a:solidFill>
                  <a:schemeClr val="tx1"/>
                </a:solidFill>
              </a:rPr>
              <a:t>ID_empresa_proveedor</a:t>
            </a:r>
            <a:r>
              <a:rPr lang="es-MX" sz="1200" kern="0" dirty="0">
                <a:solidFill>
                  <a:schemeClr val="tx1"/>
                </a:solidFill>
              </a:rPr>
              <a:t> </a:t>
            </a:r>
            <a:r>
              <a:rPr lang="es-MX" sz="1200" kern="0" dirty="0" smtClean="0">
                <a:solidFill>
                  <a:schemeClr val="tx1"/>
                </a:solidFill>
              </a:rPr>
              <a:t>e </a:t>
            </a:r>
            <a:r>
              <a:rPr lang="es-AR" sz="1200" dirty="0" err="1" smtClean="0">
                <a:solidFill>
                  <a:srgbClr val="000000"/>
                </a:solidFill>
              </a:rPr>
              <a:t>ID_puerto_carga</a:t>
            </a:r>
            <a:r>
              <a:rPr lang="es-AR" sz="1200" dirty="0" smtClean="0">
                <a:solidFill>
                  <a:srgbClr val="000000"/>
                </a:solidFill>
              </a:rPr>
              <a:t>: </a:t>
            </a:r>
            <a:r>
              <a:rPr lang="es-MX" sz="1200" kern="0" dirty="0">
                <a:solidFill>
                  <a:schemeClr val="tx1"/>
                </a:solidFill>
              </a:rPr>
              <a:t>son códigos irrepetibles </a:t>
            </a:r>
            <a:r>
              <a:rPr lang="es-MX" sz="1200" kern="0" dirty="0" smtClean="0">
                <a:solidFill>
                  <a:schemeClr val="tx1"/>
                </a:solidFill>
              </a:rPr>
              <a:t>asignados al embarque, producto, proveedor y puerto de carga respectivamente.</a:t>
            </a:r>
          </a:p>
          <a:p>
            <a:pPr marL="179388" indent="-179388" algn="just">
              <a:lnSpc>
                <a:spcPct val="150000"/>
              </a:lnSpc>
            </a:pPr>
            <a:r>
              <a:rPr lang="es-AR" sz="1200" kern="0" dirty="0">
                <a:solidFill>
                  <a:schemeClr val="tx1"/>
                </a:solidFill>
              </a:rPr>
              <a:t> </a:t>
            </a:r>
            <a:r>
              <a:rPr lang="es-MX" sz="1200" kern="0" dirty="0" err="1" smtClean="0">
                <a:solidFill>
                  <a:schemeClr val="tx1"/>
                </a:solidFill>
              </a:rPr>
              <a:t>parcela_numero</a:t>
            </a:r>
            <a:r>
              <a:rPr lang="es-MX" sz="1200" kern="0" dirty="0" smtClean="0">
                <a:solidFill>
                  <a:schemeClr val="tx1"/>
                </a:solidFill>
              </a:rPr>
              <a:t>: </a:t>
            </a:r>
            <a:r>
              <a:rPr lang="es-MX" sz="1200" kern="0" dirty="0">
                <a:solidFill>
                  <a:schemeClr val="tx1"/>
                </a:solidFill>
              </a:rPr>
              <a:t>se refiere </a:t>
            </a:r>
            <a:r>
              <a:rPr lang="es-MX" sz="1200" kern="0" dirty="0" smtClean="0">
                <a:solidFill>
                  <a:schemeClr val="tx1"/>
                </a:solidFill>
              </a:rPr>
              <a:t>a las parcelas en que es dividida la carga de acuerdo al tipo de producto y volúmenes a embarcar.</a:t>
            </a:r>
            <a:endParaRPr lang="es-MX" sz="1200" kern="0" dirty="0">
              <a:solidFill>
                <a:schemeClr val="tx1"/>
              </a:solidFill>
            </a:endParaRPr>
          </a:p>
          <a:p>
            <a:pPr marL="179388" indent="-179388" algn="just">
              <a:lnSpc>
                <a:spcPct val="150000"/>
              </a:lnSpc>
            </a:pPr>
            <a:r>
              <a:rPr lang="es-MX" sz="1200" kern="0" dirty="0" err="1" smtClean="0">
                <a:solidFill>
                  <a:schemeClr val="tx1"/>
                </a:solidFill>
              </a:rPr>
              <a:t>volumen_inicio_carga</a:t>
            </a:r>
            <a:r>
              <a:rPr lang="es-MX" sz="1200" kern="0" dirty="0">
                <a:solidFill>
                  <a:schemeClr val="tx1"/>
                </a:solidFill>
              </a:rPr>
              <a:t>: se refiere al volumen almacenado en los tanques del buque al inicio de la carga, normalmente los tanques del buque al inicio están vacíos, en caso contrario el volumen inicial de carga es restado del volumen final para conocer el volumen real de la carga</a:t>
            </a:r>
            <a:r>
              <a:rPr lang="es-MX" sz="1200" kern="0" dirty="0" smtClean="0">
                <a:solidFill>
                  <a:schemeClr val="tx1"/>
                </a:solidFill>
              </a:rPr>
              <a:t>.</a:t>
            </a:r>
          </a:p>
          <a:p>
            <a:pPr marL="179388" indent="-179388" algn="just">
              <a:lnSpc>
                <a:spcPct val="150000"/>
              </a:lnSpc>
            </a:pPr>
            <a:r>
              <a:rPr lang="es-MX" sz="1200" kern="0" dirty="0" err="1" smtClean="0">
                <a:solidFill>
                  <a:schemeClr val="tx1"/>
                </a:solidFill>
              </a:rPr>
              <a:t>volumen_fin_carga</a:t>
            </a:r>
            <a:r>
              <a:rPr lang="es-MX" sz="1200" kern="0" dirty="0">
                <a:solidFill>
                  <a:schemeClr val="tx1"/>
                </a:solidFill>
              </a:rPr>
              <a:t>: se refiere al volumen que fue enviado y recibido en los tanques del buque posterior a la culminación del proceso de carga</a:t>
            </a:r>
            <a:r>
              <a:rPr lang="es-MX" sz="1200" kern="0" dirty="0" smtClean="0">
                <a:solidFill>
                  <a:schemeClr val="tx1"/>
                </a:solidFill>
              </a:rPr>
              <a:t>.</a:t>
            </a:r>
          </a:p>
        </p:txBody>
      </p:sp>
      <p:sp>
        <p:nvSpPr>
          <p:cNvPr id="29" name="TextBox 14"/>
          <p:cNvSpPr txBox="1"/>
          <p:nvPr/>
        </p:nvSpPr>
        <p:spPr>
          <a:xfrm>
            <a:off x="971603" y="1459523"/>
            <a:ext cx="2808310" cy="338554"/>
          </a:xfrm>
          <a:prstGeom prst="rect">
            <a:avLst/>
          </a:prstGeom>
          <a:noFill/>
        </p:spPr>
        <p:txBody>
          <a:bodyPr wrap="square" rtlCol="0" anchor="ctr">
            <a:spAutoFit/>
          </a:bodyPr>
          <a:lstStyle/>
          <a:p>
            <a:r>
              <a:rPr lang="es-419" sz="1600" b="1" dirty="0"/>
              <a:t>Tabla </a:t>
            </a:r>
            <a:r>
              <a:rPr lang="es-419" sz="1600" b="1" dirty="0" err="1" smtClean="0"/>
              <a:t>detalle_embarque</a:t>
            </a:r>
            <a:r>
              <a:rPr lang="es-419" sz="1600" b="1" dirty="0" smtClean="0"/>
              <a:t>:</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323528" y="2050395"/>
            <a:ext cx="3168352" cy="17357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200" kern="0" dirty="0" smtClean="0">
                <a:solidFill>
                  <a:schemeClr val="tx1"/>
                </a:solidFill>
              </a:rPr>
              <a:t>Referido a los detalles del proceso de embarque del crudo </a:t>
            </a:r>
            <a:r>
              <a:rPr lang="es-MX" sz="1200" kern="0" dirty="0">
                <a:solidFill>
                  <a:schemeClr val="tx1"/>
                </a:solidFill>
              </a:rPr>
              <a:t>o </a:t>
            </a:r>
            <a:r>
              <a:rPr lang="es-MX" sz="1200" kern="0" dirty="0" smtClean="0">
                <a:solidFill>
                  <a:schemeClr val="tx1"/>
                </a:solidFill>
              </a:rPr>
              <a:t>producto, esto es: producto o productos a embarcar, volúmenes, proveedor, puerto de carga, parcelas en que será distribuido el cargamento de acuerdo al producto que será cargado.</a:t>
            </a:r>
            <a:endParaRPr lang="es-MX" sz="1200" kern="0" dirty="0">
              <a:solidFill>
                <a:schemeClr val="tx1"/>
              </a:solidFill>
            </a:endParaRPr>
          </a:p>
        </p:txBody>
      </p:sp>
      <p:graphicFrame>
        <p:nvGraphicFramePr>
          <p:cNvPr id="2" name="Tabla 1"/>
          <p:cNvGraphicFramePr>
            <a:graphicFrameLocks noGrp="1"/>
          </p:cNvGraphicFramePr>
          <p:nvPr>
            <p:extLst>
              <p:ext uri="{D42A27DB-BD31-4B8C-83A1-F6EECF244321}">
                <p14:modId xmlns:p14="http://schemas.microsoft.com/office/powerpoint/2010/main" val="1515034871"/>
              </p:ext>
            </p:extLst>
          </p:nvPr>
        </p:nvGraphicFramePr>
        <p:xfrm>
          <a:off x="719572" y="4149080"/>
          <a:ext cx="2556284" cy="1874533"/>
        </p:xfrm>
        <a:graphic>
          <a:graphicData uri="http://schemas.openxmlformats.org/drawingml/2006/table">
            <a:tbl>
              <a:tblPr/>
              <a:tblGrid>
                <a:gridCol w="580973">
                  <a:extLst>
                    <a:ext uri="{9D8B030D-6E8A-4147-A177-3AD203B41FA5}">
                      <a16:colId xmlns:a16="http://schemas.microsoft.com/office/drawing/2014/main" val="4135386377"/>
                    </a:ext>
                  </a:extLst>
                </a:gridCol>
                <a:gridCol w="1975311">
                  <a:extLst>
                    <a:ext uri="{9D8B030D-6E8A-4147-A177-3AD203B41FA5}">
                      <a16:colId xmlns:a16="http://schemas.microsoft.com/office/drawing/2014/main" val="2846680323"/>
                    </a:ext>
                  </a:extLst>
                </a:gridCol>
              </a:tblGrid>
              <a:tr h="220285">
                <a:tc gridSpan="2">
                  <a:txBody>
                    <a:bodyPr/>
                    <a:lstStyle/>
                    <a:p>
                      <a:pPr algn="ctr" fontAlgn="b"/>
                      <a:r>
                        <a:rPr lang="es-AR" sz="1400" b="1" i="0" u="none" strike="noStrike" dirty="0" err="1">
                          <a:solidFill>
                            <a:srgbClr val="000000"/>
                          </a:solidFill>
                          <a:effectLst/>
                          <a:latin typeface="+mn-lt"/>
                        </a:rPr>
                        <a:t>detalle_embarque</a:t>
                      </a:r>
                      <a:endParaRPr lang="es-AR" sz="1400" b="1" i="0" u="none" strike="noStrike" dirty="0">
                        <a:solidFill>
                          <a:srgbClr val="000000"/>
                        </a:solidFill>
                        <a:effectLst/>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3579967791"/>
                  </a:ext>
                </a:extLst>
              </a:tr>
              <a:tr h="206781">
                <a:tc>
                  <a:txBody>
                    <a:bodyPr/>
                    <a:lstStyle/>
                    <a:p>
                      <a:pPr algn="ctr" fontAlgn="ctr"/>
                      <a:r>
                        <a:rPr lang="es-AR" sz="1200" b="0" i="0" u="none" strike="noStrike">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ID_detalle</a:t>
                      </a:r>
                      <a:r>
                        <a:rPr lang="es-AR" sz="1200" b="0" i="0" u="none" strike="noStrike" dirty="0" smtClean="0">
                          <a:solidFill>
                            <a:srgbClr val="000000"/>
                          </a:solidFill>
                          <a:effectLst/>
                          <a:latin typeface="+mn-lt"/>
                        </a:rPr>
                        <a:t> </a:t>
                      </a:r>
                      <a:r>
                        <a:rPr lang="es-AR" sz="1200" b="0" i="0" u="none" strike="noStrike" dirty="0">
                          <a:solidFill>
                            <a:srgbClr val="000000"/>
                          </a:solidFill>
                          <a:effectLst/>
                          <a:latin typeface="+mn-lt"/>
                        </a:rPr>
                        <a:t>embarque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59018719"/>
                  </a:ext>
                </a:extLst>
              </a:tr>
              <a:tr h="206781">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ID_embarque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68598016"/>
                  </a:ext>
                </a:extLst>
              </a:tr>
              <a:tr h="206781">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parcela_numero</a:t>
                      </a:r>
                      <a:endParaRPr lang="es-AR" sz="1200" b="0" i="0" u="none" strike="noStrike" dirty="0">
                        <a:solidFill>
                          <a:srgbClr val="000000"/>
                        </a:solidFill>
                        <a:effectLst/>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947584702"/>
                  </a:ext>
                </a:extLst>
              </a:tr>
              <a:tr h="206781">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ID_producto</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73506119"/>
                  </a:ext>
                </a:extLst>
              </a:tr>
              <a:tr h="206781">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volumen_inicio_carga</a:t>
                      </a:r>
                      <a:endParaRPr lang="es-AR" sz="1200" b="0" i="0" u="none" strike="noStrike" dirty="0">
                        <a:solidFill>
                          <a:srgbClr val="000000"/>
                        </a:solidFill>
                        <a:effectLst/>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49908122"/>
                  </a:ext>
                </a:extLst>
              </a:tr>
              <a:tr h="206781">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volumen_fin_carga</a:t>
                      </a:r>
                      <a:endParaRPr lang="es-AR" sz="1200" b="0" i="0" u="none" strike="noStrike" dirty="0">
                        <a:solidFill>
                          <a:srgbClr val="000000"/>
                        </a:solidFill>
                        <a:effectLst/>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94196102"/>
                  </a:ext>
                </a:extLst>
              </a:tr>
              <a:tr h="206781">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ID_empresa_proveedor</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3274152"/>
                  </a:ext>
                </a:extLst>
              </a:tr>
              <a:tr h="206781">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ID_puerto_carga</a:t>
                      </a:r>
                      <a:endParaRPr lang="es-AR" sz="1200" b="0" i="0" u="none" strike="noStrike" dirty="0">
                        <a:solidFill>
                          <a:srgbClr val="000000"/>
                        </a:solidFill>
                        <a:effectLst/>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085926"/>
                  </a:ext>
                </a:extLst>
              </a:tr>
            </a:tbl>
          </a:graphicData>
        </a:graphic>
      </p:graphicFrame>
      <p:sp>
        <p:nvSpPr>
          <p:cNvPr id="11"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es-419" sz="2400" b="1" dirty="0"/>
              <a:t>Listado de las tablas</a:t>
            </a:r>
            <a:endParaRPr lang="en-US" sz="2400" b="1" dirty="0">
              <a:latin typeface="Tahoma" charset="0"/>
            </a:endParaRPr>
          </a:p>
        </p:txBody>
      </p:sp>
      <p:sp>
        <p:nvSpPr>
          <p:cNvPr id="13" name="Oval 4"/>
          <p:cNvSpPr/>
          <p:nvPr/>
        </p:nvSpPr>
        <p:spPr>
          <a:xfrm>
            <a:off x="395536" y="1340768"/>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21"/>
          <p:cNvSpPr txBox="1"/>
          <p:nvPr/>
        </p:nvSpPr>
        <p:spPr>
          <a:xfrm>
            <a:off x="395536" y="1379935"/>
            <a:ext cx="540000"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09</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40160375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6" name="Rectangle 3"/>
          <p:cNvSpPr txBox="1">
            <a:spLocks noChangeArrowheads="1"/>
          </p:cNvSpPr>
          <p:nvPr/>
        </p:nvSpPr>
        <p:spPr bwMode="auto">
          <a:xfrm>
            <a:off x="3995936" y="1397968"/>
            <a:ext cx="4618122" cy="297311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200" u="sng" kern="0" dirty="0" smtClean="0">
                <a:solidFill>
                  <a:schemeClr val="tx1"/>
                </a:solidFill>
              </a:rPr>
              <a:t>Llave </a:t>
            </a:r>
            <a:r>
              <a:rPr lang="es-MX" sz="1200" u="sng" kern="0" dirty="0">
                <a:solidFill>
                  <a:schemeClr val="tx1"/>
                </a:solidFill>
              </a:rPr>
              <a:t>Primaria</a:t>
            </a:r>
            <a:r>
              <a:rPr lang="es-MX" sz="1200" kern="0" dirty="0">
                <a:solidFill>
                  <a:schemeClr val="tx1"/>
                </a:solidFill>
              </a:rPr>
              <a:t>: </a:t>
            </a:r>
            <a:r>
              <a:rPr lang="es-MX" sz="1200" kern="0" dirty="0" err="1" smtClean="0">
                <a:solidFill>
                  <a:schemeClr val="tx1"/>
                </a:solidFill>
              </a:rPr>
              <a:t>ID_detalle_embarque</a:t>
            </a:r>
            <a:r>
              <a:rPr lang="es-MX" sz="1200" kern="0" dirty="0">
                <a:solidFill>
                  <a:schemeClr val="tx1"/>
                </a:solidFill>
              </a:rPr>
              <a:t>, referida al número </a:t>
            </a:r>
            <a:r>
              <a:rPr lang="es-MX" sz="1200" kern="0" dirty="0" smtClean="0">
                <a:solidFill>
                  <a:schemeClr val="tx1"/>
                </a:solidFill>
              </a:rPr>
              <a:t>de </a:t>
            </a:r>
            <a:r>
              <a:rPr lang="es-MX" sz="1200" kern="0" dirty="0" err="1" smtClean="0">
                <a:solidFill>
                  <a:schemeClr val="tx1"/>
                </a:solidFill>
              </a:rPr>
              <a:t>detalle_embarque</a:t>
            </a:r>
            <a:r>
              <a:rPr lang="es-MX" sz="1200" kern="0" dirty="0" smtClean="0">
                <a:solidFill>
                  <a:schemeClr val="tx1"/>
                </a:solidFill>
              </a:rPr>
              <a:t> </a:t>
            </a:r>
            <a:r>
              <a:rPr lang="es-MX" sz="1200" kern="0" dirty="0">
                <a:solidFill>
                  <a:schemeClr val="tx1"/>
                </a:solidFill>
              </a:rPr>
              <a:t>del cargamento. </a:t>
            </a:r>
            <a:endParaRPr lang="es-MX" sz="1200" kern="0" dirty="0" smtClean="0">
              <a:solidFill>
                <a:schemeClr val="tx1"/>
              </a:solidFill>
            </a:endParaRPr>
          </a:p>
          <a:p>
            <a:pPr marL="0" indent="0" algn="just">
              <a:lnSpc>
                <a:spcPct val="150000"/>
              </a:lnSpc>
              <a:buFontTx/>
              <a:buNone/>
            </a:pPr>
            <a:endParaRPr lang="es-MX" sz="1200" kern="0" dirty="0">
              <a:solidFill>
                <a:schemeClr val="tx1"/>
              </a:solidFill>
            </a:endParaRPr>
          </a:p>
          <a:p>
            <a:pPr marL="0" indent="0" algn="just">
              <a:lnSpc>
                <a:spcPct val="150000"/>
              </a:lnSpc>
              <a:buFontTx/>
              <a:buNone/>
            </a:pPr>
            <a:r>
              <a:rPr lang="es-MX" sz="1200" u="sng" kern="0" dirty="0">
                <a:solidFill>
                  <a:schemeClr val="tx1"/>
                </a:solidFill>
              </a:rPr>
              <a:t>Llaves secundarias: </a:t>
            </a:r>
          </a:p>
          <a:p>
            <a:pPr algn="just">
              <a:lnSpc>
                <a:spcPct val="150000"/>
              </a:lnSpc>
              <a:buFont typeface="Arial" panose="020B0604020202020204" pitchFamily="34" charset="0"/>
              <a:buChar char="→"/>
            </a:pPr>
            <a:r>
              <a:rPr lang="es-MX" sz="1200" kern="0" dirty="0" err="1" smtClean="0">
                <a:solidFill>
                  <a:schemeClr val="tx1"/>
                </a:solidFill>
              </a:rPr>
              <a:t>ID_embarque</a:t>
            </a:r>
            <a:r>
              <a:rPr lang="es-MX" sz="1200" kern="0" dirty="0" smtClean="0">
                <a:solidFill>
                  <a:schemeClr val="tx1"/>
                </a:solidFill>
              </a:rPr>
              <a:t>, </a:t>
            </a:r>
            <a:r>
              <a:rPr lang="es-MX" sz="1200" kern="0" dirty="0">
                <a:solidFill>
                  <a:schemeClr val="tx1"/>
                </a:solidFill>
              </a:rPr>
              <a:t>relacionada con el ID de la tabla </a:t>
            </a:r>
            <a:r>
              <a:rPr lang="es-MX" sz="1200" kern="0" dirty="0" smtClean="0">
                <a:solidFill>
                  <a:schemeClr val="tx1"/>
                </a:solidFill>
              </a:rPr>
              <a:t>embarque,</a:t>
            </a:r>
            <a:endParaRPr lang="es-MX" sz="1200" kern="0" dirty="0">
              <a:solidFill>
                <a:schemeClr val="tx1"/>
              </a:solidFill>
            </a:endParaRPr>
          </a:p>
          <a:p>
            <a:pPr algn="just">
              <a:lnSpc>
                <a:spcPct val="150000"/>
              </a:lnSpc>
              <a:buFont typeface="Arial" panose="020B0604020202020204" pitchFamily="34" charset="0"/>
              <a:buChar char="→"/>
            </a:pPr>
            <a:r>
              <a:rPr lang="es-MX" sz="1200" kern="0" dirty="0" err="1" smtClean="0">
                <a:solidFill>
                  <a:schemeClr val="tx1"/>
                </a:solidFill>
              </a:rPr>
              <a:t>ID_producto</a:t>
            </a:r>
            <a:r>
              <a:rPr lang="es-MX" sz="1200" kern="0" dirty="0" smtClean="0">
                <a:solidFill>
                  <a:schemeClr val="tx1"/>
                </a:solidFill>
              </a:rPr>
              <a:t>, </a:t>
            </a:r>
            <a:r>
              <a:rPr lang="es-MX" sz="1200" kern="0" dirty="0">
                <a:solidFill>
                  <a:schemeClr val="tx1"/>
                </a:solidFill>
              </a:rPr>
              <a:t>relacionada con el ID de la tabla </a:t>
            </a:r>
            <a:r>
              <a:rPr lang="es-MX" sz="1200" kern="0" dirty="0" smtClean="0">
                <a:solidFill>
                  <a:schemeClr val="tx1"/>
                </a:solidFill>
              </a:rPr>
              <a:t>producto,</a:t>
            </a:r>
          </a:p>
          <a:p>
            <a:pPr algn="just">
              <a:lnSpc>
                <a:spcPct val="150000"/>
              </a:lnSpc>
              <a:buFont typeface="Arial" panose="020B0604020202020204" pitchFamily="34" charset="0"/>
              <a:buChar char="→"/>
            </a:pPr>
            <a:r>
              <a:rPr lang="es-MX" sz="1200" kern="0" dirty="0" err="1" smtClean="0">
                <a:solidFill>
                  <a:schemeClr val="tx1"/>
                </a:solidFill>
              </a:rPr>
              <a:t>ID_empresa_proveedor</a:t>
            </a:r>
            <a:r>
              <a:rPr lang="es-MX" sz="1200" kern="0" dirty="0" smtClean="0">
                <a:solidFill>
                  <a:schemeClr val="tx1"/>
                </a:solidFill>
              </a:rPr>
              <a:t>, relacionada con el ID de la tabla proveedor,</a:t>
            </a:r>
          </a:p>
          <a:p>
            <a:pPr algn="just">
              <a:lnSpc>
                <a:spcPct val="150000"/>
              </a:lnSpc>
              <a:buFont typeface="Arial" panose="020B0604020202020204" pitchFamily="34" charset="0"/>
              <a:buChar char="→"/>
            </a:pPr>
            <a:r>
              <a:rPr lang="es-AR" sz="1200" dirty="0" err="1" smtClean="0">
                <a:solidFill>
                  <a:srgbClr val="000000"/>
                </a:solidFill>
              </a:rPr>
              <a:t>ID_puerto_carga</a:t>
            </a:r>
            <a:r>
              <a:rPr lang="es-AR" sz="1200" dirty="0" smtClean="0">
                <a:solidFill>
                  <a:srgbClr val="000000"/>
                </a:solidFill>
              </a:rPr>
              <a:t>,</a:t>
            </a:r>
            <a:r>
              <a:rPr lang="es-MX" sz="1200" kern="0" dirty="0" smtClean="0">
                <a:solidFill>
                  <a:schemeClr val="tx1"/>
                </a:solidFill>
              </a:rPr>
              <a:t> </a:t>
            </a:r>
            <a:r>
              <a:rPr lang="es-MX" sz="1200" kern="0" dirty="0">
                <a:solidFill>
                  <a:schemeClr val="tx1"/>
                </a:solidFill>
              </a:rPr>
              <a:t>relacionada con el ID de la tabla </a:t>
            </a:r>
            <a:r>
              <a:rPr lang="es-MX" sz="1200" kern="0" dirty="0" smtClean="0">
                <a:solidFill>
                  <a:schemeClr val="tx1"/>
                </a:solidFill>
              </a:rPr>
              <a:t>puertos.</a:t>
            </a:r>
            <a:endParaRPr lang="es-MX" sz="1200" kern="0" dirty="0">
              <a:solidFill>
                <a:schemeClr val="tx1"/>
              </a:solidFill>
            </a:endParaRPr>
          </a:p>
          <a:p>
            <a:pPr algn="just">
              <a:lnSpc>
                <a:spcPct val="150000"/>
              </a:lnSpc>
              <a:buFont typeface="Arial" panose="020B0604020202020204" pitchFamily="34" charset="0"/>
              <a:buChar char="→"/>
            </a:pPr>
            <a:endParaRPr lang="es-MX" sz="1200" kern="0" dirty="0">
              <a:solidFill>
                <a:schemeClr val="tx1"/>
              </a:solidFill>
            </a:endParaRPr>
          </a:p>
          <a:p>
            <a:pPr marL="0" indent="0" algn="just">
              <a:lnSpc>
                <a:spcPct val="150000"/>
              </a:lnSpc>
              <a:buNone/>
            </a:pPr>
            <a:r>
              <a:rPr lang="es-MX" sz="1200" kern="0" dirty="0" smtClean="0">
                <a:solidFill>
                  <a:schemeClr val="tx1"/>
                </a:solidFill>
              </a:rPr>
              <a:t>.</a:t>
            </a:r>
            <a:endParaRPr lang="es-MX" sz="1200" kern="0" dirty="0">
              <a:solidFill>
                <a:schemeClr val="tx1"/>
              </a:solidFill>
            </a:endParaRPr>
          </a:p>
        </p:txBody>
      </p:sp>
      <p:sp>
        <p:nvSpPr>
          <p:cNvPr id="29" name="TextBox 14"/>
          <p:cNvSpPr txBox="1"/>
          <p:nvPr/>
        </p:nvSpPr>
        <p:spPr>
          <a:xfrm>
            <a:off x="971603" y="1459523"/>
            <a:ext cx="2808310" cy="338554"/>
          </a:xfrm>
          <a:prstGeom prst="rect">
            <a:avLst/>
          </a:prstGeom>
          <a:noFill/>
        </p:spPr>
        <p:txBody>
          <a:bodyPr wrap="square" rtlCol="0" anchor="ctr">
            <a:spAutoFit/>
          </a:bodyPr>
          <a:lstStyle/>
          <a:p>
            <a:r>
              <a:rPr lang="es-419" sz="1600" b="1" dirty="0"/>
              <a:t>Tabla </a:t>
            </a:r>
            <a:r>
              <a:rPr lang="es-419" sz="1600" b="1" dirty="0" err="1" smtClean="0"/>
              <a:t>detalle_embarque</a:t>
            </a:r>
            <a:r>
              <a:rPr lang="es-419" sz="1600" b="1" dirty="0" smtClean="0"/>
              <a:t>:</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323528" y="2050395"/>
            <a:ext cx="3168352" cy="17357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200" kern="0" dirty="0" smtClean="0">
                <a:solidFill>
                  <a:schemeClr val="tx1"/>
                </a:solidFill>
              </a:rPr>
              <a:t>Referido a los detalles del proceso de embarque del crudo </a:t>
            </a:r>
            <a:r>
              <a:rPr lang="es-MX" sz="1200" kern="0" dirty="0">
                <a:solidFill>
                  <a:schemeClr val="tx1"/>
                </a:solidFill>
              </a:rPr>
              <a:t>o </a:t>
            </a:r>
            <a:r>
              <a:rPr lang="es-MX" sz="1200" kern="0" dirty="0" smtClean="0">
                <a:solidFill>
                  <a:schemeClr val="tx1"/>
                </a:solidFill>
              </a:rPr>
              <a:t>producto, esto es: producto o productos a embarcar, volúmenes, proveedor, puerto de carga, parcelas en que será distribuido el cargamento de acuerdo al producto que será cargado.</a:t>
            </a:r>
            <a:endParaRPr lang="es-MX" sz="1200" kern="0" dirty="0">
              <a:solidFill>
                <a:schemeClr val="tx1"/>
              </a:solidFill>
            </a:endParaRPr>
          </a:p>
        </p:txBody>
      </p:sp>
      <p:graphicFrame>
        <p:nvGraphicFramePr>
          <p:cNvPr id="2" name="Tabla 1"/>
          <p:cNvGraphicFramePr>
            <a:graphicFrameLocks noGrp="1"/>
          </p:cNvGraphicFramePr>
          <p:nvPr>
            <p:extLst>
              <p:ext uri="{D42A27DB-BD31-4B8C-83A1-F6EECF244321}">
                <p14:modId xmlns:p14="http://schemas.microsoft.com/office/powerpoint/2010/main" val="822549690"/>
              </p:ext>
            </p:extLst>
          </p:nvPr>
        </p:nvGraphicFramePr>
        <p:xfrm>
          <a:off x="719572" y="4149080"/>
          <a:ext cx="2556284" cy="1874533"/>
        </p:xfrm>
        <a:graphic>
          <a:graphicData uri="http://schemas.openxmlformats.org/drawingml/2006/table">
            <a:tbl>
              <a:tblPr/>
              <a:tblGrid>
                <a:gridCol w="540060">
                  <a:extLst>
                    <a:ext uri="{9D8B030D-6E8A-4147-A177-3AD203B41FA5}">
                      <a16:colId xmlns:a16="http://schemas.microsoft.com/office/drawing/2014/main" val="4135386377"/>
                    </a:ext>
                  </a:extLst>
                </a:gridCol>
                <a:gridCol w="2016224">
                  <a:extLst>
                    <a:ext uri="{9D8B030D-6E8A-4147-A177-3AD203B41FA5}">
                      <a16:colId xmlns:a16="http://schemas.microsoft.com/office/drawing/2014/main" val="2846680323"/>
                    </a:ext>
                  </a:extLst>
                </a:gridCol>
              </a:tblGrid>
              <a:tr h="220285">
                <a:tc gridSpan="2">
                  <a:txBody>
                    <a:bodyPr/>
                    <a:lstStyle/>
                    <a:p>
                      <a:pPr algn="ctr" fontAlgn="b"/>
                      <a:r>
                        <a:rPr lang="es-AR" sz="1400" b="1" i="0" u="none" strike="noStrike" dirty="0" err="1">
                          <a:solidFill>
                            <a:srgbClr val="000000"/>
                          </a:solidFill>
                          <a:effectLst/>
                          <a:latin typeface="+mn-lt"/>
                        </a:rPr>
                        <a:t>detalle_embarque</a:t>
                      </a:r>
                      <a:endParaRPr lang="es-AR" sz="1400" b="1" i="0" u="none" strike="noStrike" dirty="0">
                        <a:solidFill>
                          <a:srgbClr val="000000"/>
                        </a:solidFill>
                        <a:effectLst/>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3579967791"/>
                  </a:ext>
                </a:extLst>
              </a:tr>
              <a:tr h="206781">
                <a:tc>
                  <a:txBody>
                    <a:bodyPr/>
                    <a:lstStyle/>
                    <a:p>
                      <a:pPr algn="ctr" fontAlgn="ctr"/>
                      <a:r>
                        <a:rPr lang="es-AR" sz="1200" b="0" i="0" u="none" strike="noStrike">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ID_detalle</a:t>
                      </a:r>
                      <a:r>
                        <a:rPr lang="es-AR" sz="1200" b="0" i="0" u="none" strike="noStrike" dirty="0" smtClean="0">
                          <a:solidFill>
                            <a:srgbClr val="000000"/>
                          </a:solidFill>
                          <a:effectLst/>
                          <a:latin typeface="+mn-lt"/>
                        </a:rPr>
                        <a:t> </a:t>
                      </a:r>
                      <a:r>
                        <a:rPr lang="es-AR" sz="1200" b="0" i="0" u="none" strike="noStrike" dirty="0">
                          <a:solidFill>
                            <a:srgbClr val="000000"/>
                          </a:solidFill>
                          <a:effectLst/>
                          <a:latin typeface="+mn-lt"/>
                        </a:rPr>
                        <a:t>embarque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59018719"/>
                  </a:ext>
                </a:extLst>
              </a:tr>
              <a:tr h="206781">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ID_embarque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68598016"/>
                  </a:ext>
                </a:extLst>
              </a:tr>
              <a:tr h="206781">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parcela_numero</a:t>
                      </a:r>
                      <a:endParaRPr lang="es-AR" sz="1200" b="0" i="0" u="none" strike="noStrike" dirty="0">
                        <a:solidFill>
                          <a:srgbClr val="000000"/>
                        </a:solidFill>
                        <a:effectLst/>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947584702"/>
                  </a:ext>
                </a:extLst>
              </a:tr>
              <a:tr h="206781">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ID_producto</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73506119"/>
                  </a:ext>
                </a:extLst>
              </a:tr>
              <a:tr h="206781">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volumen_inicio_carga</a:t>
                      </a:r>
                      <a:endParaRPr lang="es-AR" sz="1200" b="0" i="0" u="none" strike="noStrike" dirty="0">
                        <a:solidFill>
                          <a:srgbClr val="000000"/>
                        </a:solidFill>
                        <a:effectLst/>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49908122"/>
                  </a:ext>
                </a:extLst>
              </a:tr>
              <a:tr h="206781">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volumen_fin_carga</a:t>
                      </a:r>
                      <a:endParaRPr lang="es-AR" sz="1200" b="0" i="0" u="none" strike="noStrike" dirty="0">
                        <a:solidFill>
                          <a:srgbClr val="000000"/>
                        </a:solidFill>
                        <a:effectLst/>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94196102"/>
                  </a:ext>
                </a:extLst>
              </a:tr>
              <a:tr h="206781">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ID_empresa_proveedor</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3274152"/>
                  </a:ext>
                </a:extLst>
              </a:tr>
              <a:tr h="206781">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ID_puerto_carga</a:t>
                      </a:r>
                      <a:endParaRPr lang="es-AR" sz="1200" b="0" i="0" u="none" strike="noStrike" dirty="0">
                        <a:solidFill>
                          <a:srgbClr val="000000"/>
                        </a:solidFill>
                        <a:effectLst/>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085926"/>
                  </a:ext>
                </a:extLst>
              </a:tr>
            </a:tbl>
          </a:graphicData>
        </a:graphic>
      </p:graphicFrame>
      <p:sp>
        <p:nvSpPr>
          <p:cNvPr id="11"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es-419" sz="2400" b="1" dirty="0"/>
              <a:t>Listado de las tablas</a:t>
            </a:r>
            <a:endParaRPr lang="en-US" sz="2400" b="1" dirty="0">
              <a:latin typeface="Tahoma" charset="0"/>
            </a:endParaRPr>
          </a:p>
        </p:txBody>
      </p:sp>
      <p:sp>
        <p:nvSpPr>
          <p:cNvPr id="13" name="Oval 4"/>
          <p:cNvSpPr/>
          <p:nvPr/>
        </p:nvSpPr>
        <p:spPr>
          <a:xfrm>
            <a:off x="395536" y="1340768"/>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21"/>
          <p:cNvSpPr txBox="1"/>
          <p:nvPr/>
        </p:nvSpPr>
        <p:spPr>
          <a:xfrm>
            <a:off x="395536" y="1379935"/>
            <a:ext cx="540000"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09</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26786212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6" name="Rectangle 3"/>
          <p:cNvSpPr txBox="1">
            <a:spLocks noChangeArrowheads="1"/>
          </p:cNvSpPr>
          <p:nvPr/>
        </p:nvSpPr>
        <p:spPr bwMode="auto">
          <a:xfrm>
            <a:off x="3995936" y="1052736"/>
            <a:ext cx="4835964" cy="47525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Entre los datos contemplados en esta tabla se señalan:</a:t>
            </a:r>
          </a:p>
          <a:p>
            <a:pPr algn="just">
              <a:lnSpc>
                <a:spcPct val="150000"/>
              </a:lnSpc>
            </a:pPr>
            <a:r>
              <a:rPr lang="es-MX" sz="1400" kern="0" dirty="0" smtClean="0">
                <a:solidFill>
                  <a:schemeClr val="tx1"/>
                </a:solidFill>
              </a:rPr>
              <a:t>Nombre </a:t>
            </a:r>
            <a:r>
              <a:rPr lang="es-MX" sz="1400" kern="0" dirty="0">
                <a:solidFill>
                  <a:schemeClr val="tx1"/>
                </a:solidFill>
              </a:rPr>
              <a:t>del puerto carga: nombre del lugar o instalación de donde se despacho el crudo o producto hacia la embarcación nominada por el cliente. </a:t>
            </a:r>
          </a:p>
          <a:p>
            <a:pPr algn="just">
              <a:lnSpc>
                <a:spcPct val="150000"/>
              </a:lnSpc>
            </a:pPr>
            <a:r>
              <a:rPr lang="es-MX" sz="1400" kern="0" dirty="0" err="1" smtClean="0">
                <a:solidFill>
                  <a:schemeClr val="tx1"/>
                </a:solidFill>
              </a:rPr>
              <a:t>Ubicacion_puerto_carga</a:t>
            </a:r>
            <a:r>
              <a:rPr lang="es-MX" sz="1400" kern="0" dirty="0">
                <a:solidFill>
                  <a:schemeClr val="tx1"/>
                </a:solidFill>
              </a:rPr>
              <a:t>: coordenadas de ubicación del puerto de carga.</a:t>
            </a:r>
          </a:p>
          <a:p>
            <a:pPr algn="just">
              <a:lnSpc>
                <a:spcPct val="150000"/>
              </a:lnSpc>
            </a:pPr>
            <a:r>
              <a:rPr lang="es-MX" sz="1400" kern="0" dirty="0" err="1" smtClean="0">
                <a:solidFill>
                  <a:schemeClr val="tx1"/>
                </a:solidFill>
              </a:rPr>
              <a:t>puesto_carga</a:t>
            </a:r>
            <a:r>
              <a:rPr lang="es-MX" sz="1400" kern="0" dirty="0">
                <a:solidFill>
                  <a:schemeClr val="tx1"/>
                </a:solidFill>
              </a:rPr>
              <a:t>: se refiero a los puestos que conformar el puerto de carga, los cuales se encuentran dispuestos para recibir la embarcación e inmovilizarla para que pueda recibir el embarque de crudo o producto de manera segura y confiable</a:t>
            </a:r>
            <a:r>
              <a:rPr lang="es-MX" sz="1400" kern="0" dirty="0" smtClean="0">
                <a:solidFill>
                  <a:schemeClr val="tx1"/>
                </a:solidFill>
              </a:rPr>
              <a:t>.</a:t>
            </a:r>
          </a:p>
          <a:p>
            <a:pPr marL="0" indent="0" algn="just">
              <a:lnSpc>
                <a:spcPct val="150000"/>
              </a:lnSpc>
              <a:buNone/>
            </a:pPr>
            <a:endParaRPr lang="es-MX" sz="1400" kern="0" dirty="0">
              <a:solidFill>
                <a:schemeClr val="tx1"/>
              </a:solidFill>
            </a:endParaRPr>
          </a:p>
          <a:p>
            <a:pPr marL="0" indent="0" algn="just">
              <a:lnSpc>
                <a:spcPct val="150000"/>
              </a:lnSpc>
              <a:buFontTx/>
              <a:buNone/>
            </a:pPr>
            <a:r>
              <a:rPr lang="es-MX" sz="1400" kern="0" dirty="0">
                <a:solidFill>
                  <a:schemeClr val="tx1"/>
                </a:solidFill>
              </a:rPr>
              <a:t>Llave Primaria: </a:t>
            </a:r>
            <a:r>
              <a:rPr lang="es-MX" sz="1400" kern="0" dirty="0" err="1">
                <a:solidFill>
                  <a:schemeClr val="tx1"/>
                </a:solidFill>
              </a:rPr>
              <a:t>ID_puerto</a:t>
            </a:r>
            <a:r>
              <a:rPr lang="es-MX" sz="1400" kern="0" dirty="0">
                <a:solidFill>
                  <a:schemeClr val="tx1"/>
                </a:solidFill>
              </a:rPr>
              <a:t> de carga, referida al código del puerto de carga</a:t>
            </a:r>
          </a:p>
          <a:p>
            <a:pPr marL="0" indent="0" algn="just">
              <a:lnSpc>
                <a:spcPct val="150000"/>
              </a:lnSpc>
              <a:buNone/>
            </a:pPr>
            <a:endParaRPr lang="es-MX" sz="1400" kern="0" dirty="0" smtClean="0">
              <a:solidFill>
                <a:schemeClr val="tx1"/>
              </a:solidFill>
            </a:endParaRPr>
          </a:p>
        </p:txBody>
      </p:sp>
      <p:sp>
        <p:nvSpPr>
          <p:cNvPr id="29" name="TextBox 14"/>
          <p:cNvSpPr txBox="1"/>
          <p:nvPr/>
        </p:nvSpPr>
        <p:spPr>
          <a:xfrm>
            <a:off x="971603" y="1459523"/>
            <a:ext cx="2808310" cy="338554"/>
          </a:xfrm>
          <a:prstGeom prst="rect">
            <a:avLst/>
          </a:prstGeom>
          <a:noFill/>
        </p:spPr>
        <p:txBody>
          <a:bodyPr wrap="square" rtlCol="0" anchor="ctr">
            <a:spAutoFit/>
          </a:bodyPr>
          <a:lstStyle/>
          <a:p>
            <a:r>
              <a:rPr lang="es-419" sz="1600" b="1" dirty="0"/>
              <a:t>Tabla </a:t>
            </a:r>
            <a:r>
              <a:rPr lang="es-AR" sz="1600" b="1" dirty="0" smtClean="0">
                <a:solidFill>
                  <a:srgbClr val="000000"/>
                </a:solidFill>
              </a:rPr>
              <a:t>Puertos</a:t>
            </a:r>
            <a:r>
              <a:rPr lang="es-419" sz="1600" b="1" dirty="0" smtClean="0"/>
              <a:t>:</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539552" y="2060848"/>
            <a:ext cx="3109082" cy="10016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 </a:t>
            </a:r>
            <a:r>
              <a:rPr lang="es-MX" sz="1400" kern="0" dirty="0" smtClean="0">
                <a:solidFill>
                  <a:schemeClr val="tx1"/>
                </a:solidFill>
              </a:rPr>
              <a:t>Lugar </a:t>
            </a:r>
            <a:r>
              <a:rPr lang="es-MX" sz="1400" kern="0" dirty="0">
                <a:solidFill>
                  <a:schemeClr val="tx1"/>
                </a:solidFill>
              </a:rPr>
              <a:t>donde es despacho el crudo o producto hacia la embarcación nominada por el cliente</a:t>
            </a:r>
          </a:p>
        </p:txBody>
      </p:sp>
      <p:graphicFrame>
        <p:nvGraphicFramePr>
          <p:cNvPr id="3" name="Tabla 2"/>
          <p:cNvGraphicFramePr>
            <a:graphicFrameLocks noGrp="1"/>
          </p:cNvGraphicFramePr>
          <p:nvPr>
            <p:extLst>
              <p:ext uri="{D42A27DB-BD31-4B8C-83A1-F6EECF244321}">
                <p14:modId xmlns:p14="http://schemas.microsoft.com/office/powerpoint/2010/main" val="4060197614"/>
              </p:ext>
            </p:extLst>
          </p:nvPr>
        </p:nvGraphicFramePr>
        <p:xfrm>
          <a:off x="647564" y="3789040"/>
          <a:ext cx="2893058" cy="1142603"/>
        </p:xfrm>
        <a:graphic>
          <a:graphicData uri="http://schemas.openxmlformats.org/drawingml/2006/table">
            <a:tbl>
              <a:tblPr/>
              <a:tblGrid>
                <a:gridCol w="1004702">
                  <a:extLst>
                    <a:ext uri="{9D8B030D-6E8A-4147-A177-3AD203B41FA5}">
                      <a16:colId xmlns:a16="http://schemas.microsoft.com/office/drawing/2014/main" val="4221397731"/>
                    </a:ext>
                  </a:extLst>
                </a:gridCol>
                <a:gridCol w="1888356">
                  <a:extLst>
                    <a:ext uri="{9D8B030D-6E8A-4147-A177-3AD203B41FA5}">
                      <a16:colId xmlns:a16="http://schemas.microsoft.com/office/drawing/2014/main" val="3454535765"/>
                    </a:ext>
                  </a:extLst>
                </a:gridCol>
              </a:tblGrid>
              <a:tr h="258007">
                <a:tc gridSpan="2">
                  <a:txBody>
                    <a:bodyPr/>
                    <a:lstStyle/>
                    <a:p>
                      <a:pPr algn="ctr" fontAlgn="b"/>
                      <a:r>
                        <a:rPr lang="es-AR" sz="1400" b="1" i="0" u="none" strike="noStrike" dirty="0">
                          <a:solidFill>
                            <a:srgbClr val="000000"/>
                          </a:solidFill>
                          <a:effectLst/>
                          <a:latin typeface="+mn-lt"/>
                        </a:rPr>
                        <a:t>Puertos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812210817"/>
                  </a:ext>
                </a:extLst>
              </a:tr>
              <a:tr h="221149">
                <a:tc>
                  <a:txBody>
                    <a:bodyPr/>
                    <a:lstStyle/>
                    <a:p>
                      <a:pPr algn="ctr" fontAlgn="ctr"/>
                      <a:r>
                        <a:rPr lang="es-AR" sz="1200" b="0" i="0" u="none" strike="noStrike" dirty="0">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s-AR" sz="1200" b="0" i="0" u="none" strike="noStrike">
                          <a:solidFill>
                            <a:srgbClr val="000000"/>
                          </a:solidFill>
                          <a:effectLst/>
                          <a:latin typeface="+mn-lt"/>
                        </a:rPr>
                        <a:t>ID_puerto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81735874"/>
                  </a:ext>
                </a:extLst>
              </a:tr>
              <a:tr h="221149">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err="1">
                          <a:solidFill>
                            <a:srgbClr val="000000"/>
                          </a:solidFill>
                          <a:effectLst/>
                          <a:latin typeface="+mn-lt"/>
                        </a:rPr>
                        <a:t>nombre_puerto</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370458494"/>
                  </a:ext>
                </a:extLst>
              </a:tr>
              <a:tr h="221149">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err="1">
                          <a:solidFill>
                            <a:srgbClr val="000000"/>
                          </a:solidFill>
                          <a:effectLst/>
                          <a:latin typeface="+mn-lt"/>
                        </a:rPr>
                        <a:t>ubicacion_puerto</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693189350"/>
                  </a:ext>
                </a:extLst>
              </a:tr>
              <a:tr h="221149">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dirty="0">
                          <a:solidFill>
                            <a:srgbClr val="000000"/>
                          </a:solidFill>
                          <a:effectLst/>
                          <a:latin typeface="+mn-lt"/>
                        </a:rPr>
                        <a:t>puesto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4899516"/>
                  </a:ext>
                </a:extLst>
              </a:tr>
            </a:tbl>
          </a:graphicData>
        </a:graphic>
      </p:graphicFrame>
      <p:sp>
        <p:nvSpPr>
          <p:cNvPr id="11"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es-419" sz="2400" b="1" dirty="0"/>
              <a:t>Listado de las tablas</a:t>
            </a:r>
            <a:endParaRPr lang="en-US" sz="2400" b="1" dirty="0">
              <a:latin typeface="Tahoma" charset="0"/>
            </a:endParaRPr>
          </a:p>
        </p:txBody>
      </p:sp>
      <p:sp>
        <p:nvSpPr>
          <p:cNvPr id="13" name="Oval 4"/>
          <p:cNvSpPr/>
          <p:nvPr/>
        </p:nvSpPr>
        <p:spPr>
          <a:xfrm>
            <a:off x="395536" y="1340768"/>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21"/>
          <p:cNvSpPr txBox="1"/>
          <p:nvPr/>
        </p:nvSpPr>
        <p:spPr>
          <a:xfrm>
            <a:off x="386392" y="1379935"/>
            <a:ext cx="540000"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10</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42835662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6" name="Rectangle 3"/>
          <p:cNvSpPr txBox="1">
            <a:spLocks noChangeArrowheads="1"/>
          </p:cNvSpPr>
          <p:nvPr/>
        </p:nvSpPr>
        <p:spPr bwMode="auto">
          <a:xfrm>
            <a:off x="3995936" y="1268760"/>
            <a:ext cx="4752528" cy="424847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200" kern="0" dirty="0">
                <a:solidFill>
                  <a:schemeClr val="tx1"/>
                </a:solidFill>
              </a:rPr>
              <a:t>Entre los datos contemplados en esta tabla se señalan:</a:t>
            </a:r>
          </a:p>
          <a:p>
            <a:pPr algn="just">
              <a:lnSpc>
                <a:spcPct val="150000"/>
              </a:lnSpc>
            </a:pPr>
            <a:r>
              <a:rPr lang="es-MX" sz="1200" kern="0" dirty="0" err="1" smtClean="0">
                <a:solidFill>
                  <a:schemeClr val="tx1"/>
                </a:solidFill>
              </a:rPr>
              <a:t>Codigo_factura</a:t>
            </a:r>
            <a:r>
              <a:rPr lang="es-MX" sz="1200" kern="0" dirty="0" smtClean="0">
                <a:solidFill>
                  <a:schemeClr val="tx1"/>
                </a:solidFill>
              </a:rPr>
              <a:t>: </a:t>
            </a:r>
            <a:r>
              <a:rPr lang="es-MX" sz="1200" kern="0" dirty="0">
                <a:solidFill>
                  <a:schemeClr val="tx1"/>
                </a:solidFill>
              </a:rPr>
              <a:t>código </a:t>
            </a:r>
            <a:r>
              <a:rPr lang="es-MX" sz="1200" kern="0" dirty="0" smtClean="0">
                <a:solidFill>
                  <a:schemeClr val="tx1"/>
                </a:solidFill>
              </a:rPr>
              <a:t>alfanumérico que identifica la factura.</a:t>
            </a:r>
          </a:p>
          <a:p>
            <a:pPr algn="just">
              <a:lnSpc>
                <a:spcPct val="150000"/>
              </a:lnSpc>
            </a:pPr>
            <a:r>
              <a:rPr lang="es-MX" sz="1200" kern="0" dirty="0" smtClean="0">
                <a:solidFill>
                  <a:schemeClr val="tx1"/>
                </a:solidFill>
              </a:rPr>
              <a:t>Fecha </a:t>
            </a:r>
            <a:r>
              <a:rPr lang="es-MX" sz="1200" kern="0" dirty="0">
                <a:solidFill>
                  <a:schemeClr val="tx1"/>
                </a:solidFill>
              </a:rPr>
              <a:t>de registro: señala la fecha en que se </a:t>
            </a:r>
            <a:r>
              <a:rPr lang="es-MX" sz="1200" kern="0" dirty="0" smtClean="0">
                <a:solidFill>
                  <a:schemeClr val="tx1"/>
                </a:solidFill>
              </a:rPr>
              <a:t>carga </a:t>
            </a:r>
            <a:r>
              <a:rPr lang="es-MX" sz="1200" kern="0" dirty="0">
                <a:solidFill>
                  <a:schemeClr val="tx1"/>
                </a:solidFill>
              </a:rPr>
              <a:t>el documento. </a:t>
            </a:r>
          </a:p>
          <a:p>
            <a:pPr algn="just">
              <a:lnSpc>
                <a:spcPct val="150000"/>
              </a:lnSpc>
            </a:pPr>
            <a:r>
              <a:rPr lang="es-MX" sz="1200" kern="0" dirty="0" err="1" smtClean="0">
                <a:solidFill>
                  <a:schemeClr val="tx1"/>
                </a:solidFill>
              </a:rPr>
              <a:t>ID_emabrque</a:t>
            </a:r>
            <a:r>
              <a:rPr lang="es-MX" sz="1200" kern="0" dirty="0" smtClean="0">
                <a:solidFill>
                  <a:schemeClr val="tx1"/>
                </a:solidFill>
              </a:rPr>
              <a:t>, </a:t>
            </a:r>
            <a:r>
              <a:rPr lang="es-MX" sz="1200" kern="0" dirty="0" err="1" smtClean="0">
                <a:solidFill>
                  <a:schemeClr val="tx1"/>
                </a:solidFill>
              </a:rPr>
              <a:t>ID_cliente</a:t>
            </a:r>
            <a:r>
              <a:rPr lang="es-MX" sz="1200" kern="0" dirty="0">
                <a:solidFill>
                  <a:schemeClr val="tx1"/>
                </a:solidFill>
              </a:rPr>
              <a:t> </a:t>
            </a:r>
            <a:r>
              <a:rPr lang="es-MX" sz="1200" kern="0" dirty="0" smtClean="0">
                <a:solidFill>
                  <a:schemeClr val="tx1"/>
                </a:solidFill>
              </a:rPr>
              <a:t>: </a:t>
            </a:r>
            <a:r>
              <a:rPr lang="es-MX" sz="1200" kern="0" dirty="0">
                <a:solidFill>
                  <a:schemeClr val="tx1"/>
                </a:solidFill>
              </a:rPr>
              <a:t>son códigos irrepetibles asignados al </a:t>
            </a:r>
            <a:r>
              <a:rPr lang="es-MX" sz="1200" kern="0" dirty="0" smtClean="0">
                <a:solidFill>
                  <a:schemeClr val="tx1"/>
                </a:solidFill>
              </a:rPr>
              <a:t>embarque y cliente respectivamente.</a:t>
            </a:r>
          </a:p>
          <a:p>
            <a:pPr algn="just">
              <a:lnSpc>
                <a:spcPct val="150000"/>
              </a:lnSpc>
            </a:pPr>
            <a:r>
              <a:rPr lang="es-MX" sz="1200" kern="0" dirty="0">
                <a:solidFill>
                  <a:schemeClr val="tx1"/>
                </a:solidFill>
              </a:rPr>
              <a:t>Volumen total cargado: es el volumen </a:t>
            </a:r>
            <a:r>
              <a:rPr lang="es-MX" sz="1200" kern="0" dirty="0" smtClean="0">
                <a:solidFill>
                  <a:schemeClr val="tx1"/>
                </a:solidFill>
              </a:rPr>
              <a:t>real medido en barriles </a:t>
            </a:r>
            <a:r>
              <a:rPr lang="es-MX" sz="1200" kern="0" dirty="0">
                <a:solidFill>
                  <a:schemeClr val="tx1"/>
                </a:solidFill>
              </a:rPr>
              <a:t>embarcado en el </a:t>
            </a:r>
            <a:r>
              <a:rPr lang="es-MX" sz="1200" kern="0" dirty="0" smtClean="0">
                <a:solidFill>
                  <a:schemeClr val="tx1"/>
                </a:solidFill>
              </a:rPr>
              <a:t>buque, </a:t>
            </a:r>
            <a:r>
              <a:rPr lang="es-MX" sz="1200" kern="0" dirty="0">
                <a:solidFill>
                  <a:schemeClr val="tx1"/>
                </a:solidFill>
              </a:rPr>
              <a:t>es el resultado del volumen total recibido  en los tanques del buque posterior </a:t>
            </a:r>
            <a:r>
              <a:rPr lang="es-MX" sz="1200" kern="0" dirty="0" smtClean="0">
                <a:solidFill>
                  <a:schemeClr val="tx1"/>
                </a:solidFill>
              </a:rPr>
              <a:t>al aforado </a:t>
            </a:r>
            <a:r>
              <a:rPr lang="es-MX" sz="1200" kern="0" dirty="0">
                <a:solidFill>
                  <a:schemeClr val="tx1"/>
                </a:solidFill>
              </a:rPr>
              <a:t>(medición) de los mismos</a:t>
            </a:r>
            <a:r>
              <a:rPr lang="es-MX" sz="1200" kern="0" dirty="0" smtClean="0">
                <a:solidFill>
                  <a:schemeClr val="tx1"/>
                </a:solidFill>
              </a:rPr>
              <a:t>.</a:t>
            </a:r>
          </a:p>
          <a:p>
            <a:pPr algn="just">
              <a:lnSpc>
                <a:spcPct val="150000"/>
              </a:lnSpc>
            </a:pPr>
            <a:r>
              <a:rPr lang="es-MX" sz="1200" kern="0" dirty="0" err="1">
                <a:solidFill>
                  <a:schemeClr val="tx1"/>
                </a:solidFill>
              </a:rPr>
              <a:t>Venta_total</a:t>
            </a:r>
            <a:r>
              <a:rPr lang="es-MX" sz="1200" kern="0" dirty="0">
                <a:solidFill>
                  <a:schemeClr val="tx1"/>
                </a:solidFill>
              </a:rPr>
              <a:t>: valor total </a:t>
            </a:r>
            <a:r>
              <a:rPr lang="es-MX" sz="1200" kern="0" dirty="0" smtClean="0">
                <a:solidFill>
                  <a:schemeClr val="tx1"/>
                </a:solidFill>
              </a:rPr>
              <a:t>en dólares de </a:t>
            </a:r>
            <a:r>
              <a:rPr lang="es-MX" sz="1200" kern="0" dirty="0">
                <a:solidFill>
                  <a:schemeClr val="tx1"/>
                </a:solidFill>
              </a:rPr>
              <a:t>la carga embarcada en el buque. </a:t>
            </a:r>
            <a:endParaRPr lang="es-MX" sz="1200" kern="0" dirty="0" smtClean="0">
              <a:solidFill>
                <a:schemeClr val="tx1"/>
              </a:solidFill>
            </a:endParaRPr>
          </a:p>
          <a:p>
            <a:pPr algn="just">
              <a:lnSpc>
                <a:spcPct val="150000"/>
              </a:lnSpc>
            </a:pPr>
            <a:r>
              <a:rPr lang="es-MX" sz="1200" kern="0" dirty="0" err="1" smtClean="0">
                <a:solidFill>
                  <a:schemeClr val="tx1"/>
                </a:solidFill>
              </a:rPr>
              <a:t>Puerto_Destino_descarga</a:t>
            </a:r>
            <a:r>
              <a:rPr lang="es-MX" sz="1200" kern="0" dirty="0">
                <a:solidFill>
                  <a:schemeClr val="tx1"/>
                </a:solidFill>
              </a:rPr>
              <a:t>: puerto de destino donde será descargado el crudo o producto. </a:t>
            </a:r>
          </a:p>
        </p:txBody>
      </p:sp>
      <p:sp>
        <p:nvSpPr>
          <p:cNvPr id="29" name="TextBox 14"/>
          <p:cNvSpPr txBox="1"/>
          <p:nvPr/>
        </p:nvSpPr>
        <p:spPr>
          <a:xfrm>
            <a:off x="971603" y="1459523"/>
            <a:ext cx="2808310" cy="338554"/>
          </a:xfrm>
          <a:prstGeom prst="rect">
            <a:avLst/>
          </a:prstGeom>
          <a:noFill/>
        </p:spPr>
        <p:txBody>
          <a:bodyPr wrap="square" rtlCol="0" anchor="ctr">
            <a:spAutoFit/>
          </a:bodyPr>
          <a:lstStyle/>
          <a:p>
            <a:r>
              <a:rPr lang="es-419" sz="1600" b="1" dirty="0"/>
              <a:t>Tabla </a:t>
            </a:r>
            <a:r>
              <a:rPr lang="es-AR" sz="1600" b="1" dirty="0" smtClean="0">
                <a:solidFill>
                  <a:srgbClr val="000000"/>
                </a:solidFill>
              </a:rPr>
              <a:t>Factura</a:t>
            </a:r>
            <a:r>
              <a:rPr lang="es-419" sz="1600" b="1" dirty="0" smtClean="0"/>
              <a:t>:</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539552" y="2060848"/>
            <a:ext cx="3109082" cy="10016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referido al documento comercial que registra la información relativa </a:t>
            </a:r>
            <a:r>
              <a:rPr lang="es-MX" sz="1400" kern="0" dirty="0" smtClean="0">
                <a:solidFill>
                  <a:schemeClr val="tx1"/>
                </a:solidFill>
              </a:rPr>
              <a:t>a la venta </a:t>
            </a:r>
            <a:r>
              <a:rPr lang="es-MX" sz="1400" kern="0" dirty="0">
                <a:solidFill>
                  <a:schemeClr val="tx1"/>
                </a:solidFill>
              </a:rPr>
              <a:t>del crudo o producto.</a:t>
            </a:r>
          </a:p>
        </p:txBody>
      </p:sp>
      <p:graphicFrame>
        <p:nvGraphicFramePr>
          <p:cNvPr id="4" name="Tabla 3"/>
          <p:cNvGraphicFramePr>
            <a:graphicFrameLocks noGrp="1"/>
          </p:cNvGraphicFramePr>
          <p:nvPr>
            <p:extLst>
              <p:ext uri="{D42A27DB-BD31-4B8C-83A1-F6EECF244321}">
                <p14:modId xmlns:p14="http://schemas.microsoft.com/office/powerpoint/2010/main" val="799769369"/>
              </p:ext>
            </p:extLst>
          </p:nvPr>
        </p:nvGraphicFramePr>
        <p:xfrm>
          <a:off x="683568" y="3573016"/>
          <a:ext cx="2821050" cy="1944216"/>
        </p:xfrm>
        <a:graphic>
          <a:graphicData uri="http://schemas.openxmlformats.org/drawingml/2006/table">
            <a:tbl>
              <a:tblPr/>
              <a:tblGrid>
                <a:gridCol w="597399">
                  <a:extLst>
                    <a:ext uri="{9D8B030D-6E8A-4147-A177-3AD203B41FA5}">
                      <a16:colId xmlns:a16="http://schemas.microsoft.com/office/drawing/2014/main" val="1531651924"/>
                    </a:ext>
                  </a:extLst>
                </a:gridCol>
                <a:gridCol w="2223651">
                  <a:extLst>
                    <a:ext uri="{9D8B030D-6E8A-4147-A177-3AD203B41FA5}">
                      <a16:colId xmlns:a16="http://schemas.microsoft.com/office/drawing/2014/main" val="3441310345"/>
                    </a:ext>
                  </a:extLst>
                </a:gridCol>
              </a:tblGrid>
              <a:tr h="216024">
                <a:tc gridSpan="2">
                  <a:txBody>
                    <a:bodyPr/>
                    <a:lstStyle/>
                    <a:p>
                      <a:pPr algn="ctr" fontAlgn="b"/>
                      <a:r>
                        <a:rPr lang="es-AR" sz="1400" b="1" i="0" u="none" strike="noStrike" dirty="0">
                          <a:solidFill>
                            <a:srgbClr val="000000"/>
                          </a:solidFill>
                          <a:effectLst/>
                          <a:latin typeface="+mn-lt"/>
                        </a:rPr>
                        <a:t>Factura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2171770578"/>
                  </a:ext>
                </a:extLst>
              </a:tr>
              <a:tr h="216024">
                <a:tc>
                  <a:txBody>
                    <a:bodyPr/>
                    <a:lstStyle/>
                    <a:p>
                      <a:pPr algn="ctr" fontAlgn="ctr"/>
                      <a:r>
                        <a:rPr lang="es-AR" sz="1200" b="0" i="0" u="none" strike="noStrike">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ID_factura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0396812"/>
                  </a:ext>
                </a:extLst>
              </a:tr>
              <a:tr h="216024">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codigo_factura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784487565"/>
                  </a:ext>
                </a:extLst>
              </a:tr>
              <a:tr h="216024">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fecha_registro_factura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71148034"/>
                  </a:ext>
                </a:extLst>
              </a:tr>
              <a:tr h="216024">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ID_embarque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679933669"/>
                  </a:ext>
                </a:extLst>
              </a:tr>
              <a:tr h="216024">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ID_cliente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84196304"/>
                  </a:ext>
                </a:extLst>
              </a:tr>
              <a:tr h="216024">
                <a:tc>
                  <a:txBody>
                    <a:bodyPr/>
                    <a:lstStyle/>
                    <a:p>
                      <a:pPr algn="l" fontAlgn="b"/>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volumen_total_cargado</a:t>
                      </a:r>
                      <a:r>
                        <a:rPr lang="es-AR" sz="1200" b="0" i="0" u="none" strike="noStrike" dirty="0" smtClean="0">
                          <a:solidFill>
                            <a:srgbClr val="000000"/>
                          </a:solidFill>
                          <a:effectLst/>
                          <a:latin typeface="+mn-lt"/>
                        </a:rPr>
                        <a:t>(</a:t>
                      </a:r>
                      <a:r>
                        <a:rPr lang="es-AR" sz="1200" b="0" i="0" u="none" strike="noStrike" dirty="0" err="1" smtClean="0">
                          <a:solidFill>
                            <a:srgbClr val="000000"/>
                          </a:solidFill>
                          <a:effectLst/>
                          <a:latin typeface="+mn-lt"/>
                        </a:rPr>
                        <a:t>bls</a:t>
                      </a:r>
                      <a:r>
                        <a:rPr lang="es-AR" sz="1200" b="0" i="0" u="none" strike="noStrike" dirty="0">
                          <a:solidFill>
                            <a:srgbClr val="000000"/>
                          </a:solidFill>
                          <a:effectLst/>
                          <a:latin typeface="+mn-lt"/>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16496055"/>
                  </a:ext>
                </a:extLst>
              </a:tr>
              <a:tr h="216024">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venta_total</a:t>
                      </a:r>
                      <a:r>
                        <a:rPr lang="es-AR" sz="1200" b="0" i="0" u="none" strike="noStrike" dirty="0">
                          <a:solidFill>
                            <a:srgbClr val="000000"/>
                          </a:solidFill>
                          <a:effectLst/>
                          <a:latin typeface="+mn-lt"/>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45068881"/>
                  </a:ext>
                </a:extLst>
              </a:tr>
              <a:tr h="216024">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puerto_destino_descarga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5268553"/>
                  </a:ext>
                </a:extLst>
              </a:tr>
            </a:tbl>
          </a:graphicData>
        </a:graphic>
      </p:graphicFrame>
      <p:sp>
        <p:nvSpPr>
          <p:cNvPr id="11"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es-419" sz="2400" b="1" dirty="0"/>
              <a:t>Listado de las tablas</a:t>
            </a:r>
            <a:endParaRPr lang="en-US" sz="2400" b="1" dirty="0">
              <a:latin typeface="Tahoma" charset="0"/>
            </a:endParaRPr>
          </a:p>
        </p:txBody>
      </p:sp>
      <p:sp>
        <p:nvSpPr>
          <p:cNvPr id="13" name="Oval 4"/>
          <p:cNvSpPr/>
          <p:nvPr/>
        </p:nvSpPr>
        <p:spPr>
          <a:xfrm>
            <a:off x="395536" y="1340768"/>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21"/>
          <p:cNvSpPr txBox="1"/>
          <p:nvPr/>
        </p:nvSpPr>
        <p:spPr>
          <a:xfrm>
            <a:off x="386392" y="1379935"/>
            <a:ext cx="540000"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11</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13369375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p:cNvSpPr txBox="1">
            <a:spLocks/>
          </p:cNvSpPr>
          <p:nvPr/>
        </p:nvSpPr>
        <p:spPr>
          <a:xfrm>
            <a:off x="2698409" y="237895"/>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en-US" sz="2400" b="1" dirty="0" smtClean="0">
                <a:solidFill>
                  <a:srgbClr val="080808"/>
                </a:solidFill>
                <a:latin typeface="Tahoma" charset="0"/>
              </a:rPr>
              <a:t>Indice</a:t>
            </a:r>
            <a:endParaRPr lang="en-US" sz="2400" b="1" dirty="0">
              <a:solidFill>
                <a:srgbClr val="080808"/>
              </a:solidFill>
              <a:latin typeface="Tahoma" charset="0"/>
            </a:endParaRPr>
          </a:p>
        </p:txBody>
      </p:sp>
      <p:sp>
        <p:nvSpPr>
          <p:cNvPr id="34" name="TextBox 11"/>
          <p:cNvSpPr txBox="1"/>
          <p:nvPr/>
        </p:nvSpPr>
        <p:spPr>
          <a:xfrm>
            <a:off x="4435999" y="1124744"/>
            <a:ext cx="4608512" cy="338554"/>
          </a:xfrm>
          <a:prstGeom prst="rect">
            <a:avLst/>
          </a:prstGeom>
          <a:noFill/>
        </p:spPr>
        <p:txBody>
          <a:bodyPr wrap="square" rtlCol="0" anchor="ctr">
            <a:spAutoFit/>
          </a:bodyPr>
          <a:lstStyle/>
          <a:p>
            <a:r>
              <a:rPr lang="es-419" sz="1600" b="1" dirty="0"/>
              <a:t>Temática de la base de datos</a:t>
            </a:r>
            <a:endParaRPr lang="ko-KR" altLang="en-US" sz="1600" b="1" dirty="0">
              <a:solidFill>
                <a:schemeClr val="tx1">
                  <a:lumMod val="75000"/>
                  <a:lumOff val="25000"/>
                </a:schemeClr>
              </a:solidFill>
              <a:cs typeface="Arial" pitchFamily="34" charset="0"/>
            </a:endParaRPr>
          </a:p>
        </p:txBody>
      </p:sp>
      <p:sp>
        <p:nvSpPr>
          <p:cNvPr id="49" name="TextBox 23"/>
          <p:cNvSpPr txBox="1"/>
          <p:nvPr/>
        </p:nvSpPr>
        <p:spPr>
          <a:xfrm>
            <a:off x="2164885" y="3491865"/>
            <a:ext cx="720082" cy="461665"/>
          </a:xfrm>
          <a:prstGeom prst="rect">
            <a:avLst/>
          </a:prstGeom>
          <a:noFill/>
        </p:spPr>
        <p:txBody>
          <a:bodyPr wrap="square" rtlCol="0" anchor="ctr">
            <a:spAutoFit/>
          </a:bodyPr>
          <a:lstStyle>
            <a:defPPr>
              <a:defRPr lang="ru-RU"/>
            </a:defPPr>
            <a:lvl1pPr algn="ctr">
              <a:defRPr sz="2400" b="1">
                <a:solidFill>
                  <a:schemeClr val="bg1"/>
                </a:solidFill>
                <a:cs typeface="Arial" pitchFamily="34" charset="0"/>
              </a:defRPr>
            </a:lvl1pPr>
          </a:lstStyle>
          <a:p>
            <a:r>
              <a:rPr lang="en-US" altLang="ko-KR" dirty="0"/>
              <a:t>04</a:t>
            </a:r>
            <a:endParaRPr lang="ko-KR" altLang="en-US" dirty="0"/>
          </a:p>
        </p:txBody>
      </p:sp>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07311" y="6011675"/>
            <a:ext cx="619497" cy="619497"/>
          </a:xfrm>
          <a:prstGeom prst="rect">
            <a:avLst/>
          </a:prstGeom>
        </p:spPr>
      </p:pic>
      <p:sp>
        <p:nvSpPr>
          <p:cNvPr id="61" name="Oval 4"/>
          <p:cNvSpPr/>
          <p:nvPr/>
        </p:nvSpPr>
        <p:spPr>
          <a:xfrm>
            <a:off x="3890301" y="1029471"/>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21"/>
          <p:cNvSpPr txBox="1"/>
          <p:nvPr/>
        </p:nvSpPr>
        <p:spPr>
          <a:xfrm>
            <a:off x="3899445" y="1108205"/>
            <a:ext cx="540000" cy="360000"/>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26" name="TextBox 11"/>
          <p:cNvSpPr txBox="1"/>
          <p:nvPr/>
        </p:nvSpPr>
        <p:spPr>
          <a:xfrm>
            <a:off x="4003951" y="1759015"/>
            <a:ext cx="4608512" cy="338554"/>
          </a:xfrm>
          <a:prstGeom prst="rect">
            <a:avLst/>
          </a:prstGeom>
          <a:noFill/>
        </p:spPr>
        <p:txBody>
          <a:bodyPr wrap="square" rtlCol="0" anchor="ctr">
            <a:spAutoFit/>
          </a:bodyPr>
          <a:lstStyle/>
          <a:p>
            <a:r>
              <a:rPr lang="es-419" sz="1600" b="1" dirty="0"/>
              <a:t>Listado de las tablas</a:t>
            </a:r>
            <a:endParaRPr lang="ko-KR" altLang="en-US" sz="1100" b="1" dirty="0">
              <a:solidFill>
                <a:schemeClr val="tx1">
                  <a:lumMod val="75000"/>
                  <a:lumOff val="25000"/>
                </a:schemeClr>
              </a:solidFill>
              <a:cs typeface="Arial" pitchFamily="34" charset="0"/>
            </a:endParaRPr>
          </a:p>
        </p:txBody>
      </p:sp>
      <p:sp>
        <p:nvSpPr>
          <p:cNvPr id="27" name="Oval 4"/>
          <p:cNvSpPr/>
          <p:nvPr/>
        </p:nvSpPr>
        <p:spPr>
          <a:xfrm>
            <a:off x="3458253" y="1663742"/>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1"/>
          <p:cNvSpPr txBox="1"/>
          <p:nvPr/>
        </p:nvSpPr>
        <p:spPr>
          <a:xfrm>
            <a:off x="3467397" y="1691644"/>
            <a:ext cx="540000"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02</a:t>
            </a:r>
            <a:endParaRPr lang="ko-KR" altLang="en-US" sz="2400" b="1" dirty="0">
              <a:solidFill>
                <a:schemeClr val="bg1"/>
              </a:solidFill>
              <a:cs typeface="Arial" pitchFamily="34" charset="0"/>
            </a:endParaRPr>
          </a:p>
        </p:txBody>
      </p:sp>
      <p:sp>
        <p:nvSpPr>
          <p:cNvPr id="31" name="TextBox 11"/>
          <p:cNvSpPr txBox="1"/>
          <p:nvPr/>
        </p:nvSpPr>
        <p:spPr>
          <a:xfrm>
            <a:off x="3515520" y="2353753"/>
            <a:ext cx="4608512" cy="338554"/>
          </a:xfrm>
          <a:prstGeom prst="rect">
            <a:avLst/>
          </a:prstGeom>
          <a:noFill/>
        </p:spPr>
        <p:txBody>
          <a:bodyPr wrap="square" rtlCol="0" anchor="ctr">
            <a:spAutoFit/>
          </a:bodyPr>
          <a:lstStyle/>
          <a:p>
            <a:r>
              <a:rPr lang="es-419" sz="1600" b="1" dirty="0"/>
              <a:t>Diagrama Entidad - Relación</a:t>
            </a:r>
            <a:endParaRPr lang="ko-KR" altLang="en-US" sz="1100" b="1" dirty="0">
              <a:solidFill>
                <a:schemeClr val="tx1">
                  <a:lumMod val="75000"/>
                  <a:lumOff val="25000"/>
                </a:schemeClr>
              </a:solidFill>
              <a:cs typeface="Arial" pitchFamily="34" charset="0"/>
            </a:endParaRPr>
          </a:p>
        </p:txBody>
      </p:sp>
      <p:sp>
        <p:nvSpPr>
          <p:cNvPr id="32" name="Oval 4"/>
          <p:cNvSpPr/>
          <p:nvPr/>
        </p:nvSpPr>
        <p:spPr>
          <a:xfrm>
            <a:off x="2969822" y="2258480"/>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21"/>
          <p:cNvSpPr txBox="1"/>
          <p:nvPr/>
        </p:nvSpPr>
        <p:spPr>
          <a:xfrm>
            <a:off x="2978966" y="2286382"/>
            <a:ext cx="540000"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03</a:t>
            </a:r>
            <a:endParaRPr lang="ko-KR" altLang="en-US" sz="2400" b="1" dirty="0">
              <a:solidFill>
                <a:schemeClr val="bg1"/>
              </a:solidFill>
              <a:cs typeface="Arial" pitchFamily="34" charset="0"/>
            </a:endParaRPr>
          </a:p>
        </p:txBody>
      </p:sp>
      <p:sp>
        <p:nvSpPr>
          <p:cNvPr id="35" name="TextBox 11"/>
          <p:cNvSpPr txBox="1"/>
          <p:nvPr/>
        </p:nvSpPr>
        <p:spPr>
          <a:xfrm>
            <a:off x="3109489" y="2974660"/>
            <a:ext cx="4608512" cy="338554"/>
          </a:xfrm>
          <a:prstGeom prst="rect">
            <a:avLst/>
          </a:prstGeom>
          <a:noFill/>
        </p:spPr>
        <p:txBody>
          <a:bodyPr wrap="square" rtlCol="0" anchor="ctr">
            <a:spAutoFit/>
          </a:bodyPr>
          <a:lstStyle/>
          <a:p>
            <a:r>
              <a:rPr lang="es-419" sz="1600" b="1" dirty="0"/>
              <a:t>Scripts de Vistas</a:t>
            </a:r>
            <a:endParaRPr lang="ko-KR" altLang="en-US" sz="1100" b="1" dirty="0">
              <a:solidFill>
                <a:schemeClr val="tx1">
                  <a:lumMod val="75000"/>
                  <a:lumOff val="25000"/>
                </a:schemeClr>
              </a:solidFill>
              <a:cs typeface="Arial" pitchFamily="34" charset="0"/>
            </a:endParaRPr>
          </a:p>
        </p:txBody>
      </p:sp>
      <p:sp>
        <p:nvSpPr>
          <p:cNvPr id="36" name="Oval 4"/>
          <p:cNvSpPr/>
          <p:nvPr/>
        </p:nvSpPr>
        <p:spPr>
          <a:xfrm>
            <a:off x="2563791" y="2879387"/>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21"/>
          <p:cNvSpPr txBox="1"/>
          <p:nvPr/>
        </p:nvSpPr>
        <p:spPr>
          <a:xfrm>
            <a:off x="2572935" y="2907289"/>
            <a:ext cx="540000"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04</a:t>
            </a:r>
            <a:endParaRPr lang="ko-KR" altLang="en-US" sz="2400" b="1" dirty="0">
              <a:solidFill>
                <a:schemeClr val="bg1"/>
              </a:solidFill>
              <a:cs typeface="Arial" pitchFamily="34" charset="0"/>
            </a:endParaRPr>
          </a:p>
        </p:txBody>
      </p:sp>
      <p:sp>
        <p:nvSpPr>
          <p:cNvPr id="39" name="TextBox 11"/>
          <p:cNvSpPr txBox="1"/>
          <p:nvPr/>
        </p:nvSpPr>
        <p:spPr>
          <a:xfrm>
            <a:off x="2695703" y="3563437"/>
            <a:ext cx="4608512" cy="338554"/>
          </a:xfrm>
          <a:prstGeom prst="rect">
            <a:avLst/>
          </a:prstGeom>
          <a:noFill/>
        </p:spPr>
        <p:txBody>
          <a:bodyPr wrap="square" rtlCol="0" anchor="ctr">
            <a:spAutoFit/>
          </a:bodyPr>
          <a:lstStyle/>
          <a:p>
            <a:r>
              <a:rPr lang="es-419" sz="1600" b="1" dirty="0"/>
              <a:t>Scripts de  Funciones</a:t>
            </a:r>
            <a:r>
              <a:rPr lang="ko-KR" altLang="es-AR" sz="1100" b="1" dirty="0">
                <a:solidFill>
                  <a:schemeClr val="tx1">
                    <a:lumMod val="75000"/>
                    <a:lumOff val="25000"/>
                  </a:schemeClr>
                </a:solidFill>
                <a:cs typeface="Arial" pitchFamily="34" charset="0"/>
              </a:rPr>
              <a:t> </a:t>
            </a:r>
            <a:r>
              <a:rPr lang="es-419" altLang="ko-KR" sz="1600" b="1" dirty="0"/>
              <a:t>y </a:t>
            </a:r>
            <a:r>
              <a:rPr lang="es-419" sz="1600" b="1" dirty="0"/>
              <a:t>Procedimientos</a:t>
            </a:r>
            <a:endParaRPr lang="ko-KR" altLang="en-US" sz="1100" b="1" dirty="0">
              <a:solidFill>
                <a:schemeClr val="tx1">
                  <a:lumMod val="75000"/>
                  <a:lumOff val="25000"/>
                </a:schemeClr>
              </a:solidFill>
              <a:cs typeface="Arial" pitchFamily="34" charset="0"/>
            </a:endParaRPr>
          </a:p>
        </p:txBody>
      </p:sp>
      <p:sp>
        <p:nvSpPr>
          <p:cNvPr id="40" name="Oval 4"/>
          <p:cNvSpPr/>
          <p:nvPr/>
        </p:nvSpPr>
        <p:spPr>
          <a:xfrm>
            <a:off x="2150005" y="3468164"/>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21"/>
          <p:cNvSpPr txBox="1"/>
          <p:nvPr/>
        </p:nvSpPr>
        <p:spPr>
          <a:xfrm>
            <a:off x="2159149" y="3496066"/>
            <a:ext cx="540000"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05</a:t>
            </a:r>
            <a:endParaRPr lang="ko-KR" altLang="en-US" sz="2400" b="1" dirty="0">
              <a:solidFill>
                <a:schemeClr val="bg1"/>
              </a:solidFill>
              <a:cs typeface="Arial" pitchFamily="34" charset="0"/>
            </a:endParaRPr>
          </a:p>
        </p:txBody>
      </p:sp>
      <p:sp>
        <p:nvSpPr>
          <p:cNvPr id="42" name="TextBox 23"/>
          <p:cNvSpPr txBox="1"/>
          <p:nvPr/>
        </p:nvSpPr>
        <p:spPr>
          <a:xfrm>
            <a:off x="1744941" y="4158198"/>
            <a:ext cx="720082" cy="461665"/>
          </a:xfrm>
          <a:prstGeom prst="rect">
            <a:avLst/>
          </a:prstGeom>
          <a:noFill/>
        </p:spPr>
        <p:txBody>
          <a:bodyPr wrap="square" rtlCol="0" anchor="ctr">
            <a:spAutoFit/>
          </a:bodyPr>
          <a:lstStyle>
            <a:defPPr>
              <a:defRPr lang="ru-RU"/>
            </a:defPPr>
            <a:lvl1pPr algn="ctr">
              <a:defRPr sz="2400" b="1">
                <a:solidFill>
                  <a:schemeClr val="bg1"/>
                </a:solidFill>
                <a:cs typeface="Arial" pitchFamily="34" charset="0"/>
              </a:defRPr>
            </a:lvl1pPr>
          </a:lstStyle>
          <a:p>
            <a:r>
              <a:rPr lang="en-US" altLang="ko-KR" dirty="0"/>
              <a:t>04</a:t>
            </a:r>
            <a:endParaRPr lang="ko-KR" altLang="en-US" dirty="0"/>
          </a:p>
        </p:txBody>
      </p:sp>
      <p:sp>
        <p:nvSpPr>
          <p:cNvPr id="43" name="TextBox 11"/>
          <p:cNvSpPr txBox="1"/>
          <p:nvPr/>
        </p:nvSpPr>
        <p:spPr>
          <a:xfrm>
            <a:off x="2275759" y="4229770"/>
            <a:ext cx="4608512" cy="338554"/>
          </a:xfrm>
          <a:prstGeom prst="rect">
            <a:avLst/>
          </a:prstGeom>
          <a:noFill/>
        </p:spPr>
        <p:txBody>
          <a:bodyPr wrap="square" rtlCol="0" anchor="ctr">
            <a:spAutoFit/>
          </a:bodyPr>
          <a:lstStyle/>
          <a:p>
            <a:r>
              <a:rPr lang="es-419" sz="1600" b="1" dirty="0"/>
              <a:t>Scripts de </a:t>
            </a:r>
            <a:r>
              <a:rPr lang="es-419" sz="1600" b="1" dirty="0" err="1"/>
              <a:t>Triggers</a:t>
            </a:r>
            <a:endParaRPr lang="ko-KR" altLang="en-US" sz="1100" b="1" dirty="0">
              <a:solidFill>
                <a:schemeClr val="tx1">
                  <a:lumMod val="75000"/>
                  <a:lumOff val="25000"/>
                </a:schemeClr>
              </a:solidFill>
              <a:cs typeface="Arial" pitchFamily="34" charset="0"/>
            </a:endParaRPr>
          </a:p>
        </p:txBody>
      </p:sp>
      <p:sp>
        <p:nvSpPr>
          <p:cNvPr id="45" name="Oval 4"/>
          <p:cNvSpPr/>
          <p:nvPr/>
        </p:nvSpPr>
        <p:spPr>
          <a:xfrm>
            <a:off x="1730061" y="4134497"/>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21"/>
          <p:cNvSpPr txBox="1"/>
          <p:nvPr/>
        </p:nvSpPr>
        <p:spPr>
          <a:xfrm>
            <a:off x="1739205" y="4162399"/>
            <a:ext cx="540000" cy="461665"/>
          </a:xfrm>
          <a:prstGeom prst="rect">
            <a:avLst/>
          </a:prstGeom>
          <a:noFill/>
        </p:spPr>
        <p:txBody>
          <a:bodyPr wrap="square" rtlCol="0" anchor="ctr">
            <a:spAutoFit/>
          </a:bodyPr>
          <a:lstStyle/>
          <a:p>
            <a:pPr algn="ctr"/>
            <a:r>
              <a:rPr lang="es-419" altLang="ko-KR" sz="2400" b="1" dirty="0" smtClean="0">
                <a:solidFill>
                  <a:schemeClr val="bg1"/>
                </a:solidFill>
                <a:cs typeface="Arial" pitchFamily="34" charset="0"/>
              </a:rPr>
              <a:t>06</a:t>
            </a:r>
            <a:endParaRPr lang="ko-KR" altLang="en-US" sz="2400" b="1" dirty="0">
              <a:solidFill>
                <a:schemeClr val="bg1"/>
              </a:solidFill>
              <a:cs typeface="Arial" pitchFamily="34" charset="0"/>
            </a:endParaRPr>
          </a:p>
        </p:txBody>
      </p:sp>
      <p:sp>
        <p:nvSpPr>
          <p:cNvPr id="64" name="TextBox 23"/>
          <p:cNvSpPr txBox="1"/>
          <p:nvPr/>
        </p:nvSpPr>
        <p:spPr>
          <a:xfrm>
            <a:off x="914472" y="5402637"/>
            <a:ext cx="720082" cy="461665"/>
          </a:xfrm>
          <a:prstGeom prst="rect">
            <a:avLst/>
          </a:prstGeom>
          <a:noFill/>
        </p:spPr>
        <p:txBody>
          <a:bodyPr wrap="square" rtlCol="0" anchor="ctr">
            <a:spAutoFit/>
          </a:bodyPr>
          <a:lstStyle>
            <a:defPPr>
              <a:defRPr lang="ru-RU"/>
            </a:defPPr>
            <a:lvl1pPr algn="ctr">
              <a:defRPr sz="2400" b="1">
                <a:solidFill>
                  <a:schemeClr val="bg1"/>
                </a:solidFill>
                <a:cs typeface="Arial" pitchFamily="34" charset="0"/>
              </a:defRPr>
            </a:lvl1pPr>
          </a:lstStyle>
          <a:p>
            <a:r>
              <a:rPr lang="en-US" altLang="ko-KR" dirty="0"/>
              <a:t>04</a:t>
            </a:r>
            <a:endParaRPr lang="ko-KR" altLang="en-US" dirty="0"/>
          </a:p>
        </p:txBody>
      </p:sp>
      <p:sp>
        <p:nvSpPr>
          <p:cNvPr id="65" name="TextBox 11"/>
          <p:cNvSpPr txBox="1"/>
          <p:nvPr/>
        </p:nvSpPr>
        <p:spPr>
          <a:xfrm>
            <a:off x="1859076" y="4885432"/>
            <a:ext cx="4608512" cy="338554"/>
          </a:xfrm>
          <a:prstGeom prst="rect">
            <a:avLst/>
          </a:prstGeom>
          <a:noFill/>
        </p:spPr>
        <p:txBody>
          <a:bodyPr wrap="square" rtlCol="0" anchor="ctr">
            <a:spAutoFit/>
          </a:bodyPr>
          <a:lstStyle/>
          <a:p>
            <a:r>
              <a:rPr lang="es-419" sz="1600" b="1" dirty="0"/>
              <a:t>Sentencias del sublenguaje </a:t>
            </a:r>
            <a:r>
              <a:rPr lang="es-419" sz="1600" b="1" dirty="0" smtClean="0"/>
              <a:t>DCL</a:t>
            </a:r>
            <a:endParaRPr lang="ko-KR" altLang="en-US" sz="1100" b="1" dirty="0">
              <a:solidFill>
                <a:schemeClr val="tx1">
                  <a:lumMod val="75000"/>
                  <a:lumOff val="25000"/>
                </a:schemeClr>
              </a:solidFill>
              <a:cs typeface="Arial" pitchFamily="34" charset="0"/>
            </a:endParaRPr>
          </a:p>
        </p:txBody>
      </p:sp>
      <p:sp>
        <p:nvSpPr>
          <p:cNvPr id="66" name="Oval 4"/>
          <p:cNvSpPr/>
          <p:nvPr/>
        </p:nvSpPr>
        <p:spPr>
          <a:xfrm>
            <a:off x="1313378" y="4790159"/>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21"/>
          <p:cNvSpPr txBox="1"/>
          <p:nvPr/>
        </p:nvSpPr>
        <p:spPr>
          <a:xfrm>
            <a:off x="1322522" y="4818061"/>
            <a:ext cx="540000"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07</a:t>
            </a:r>
            <a:endParaRPr lang="ko-KR" altLang="en-US" sz="2400" b="1" dirty="0">
              <a:solidFill>
                <a:schemeClr val="bg1"/>
              </a:solidFill>
              <a:cs typeface="Arial" pitchFamily="34" charset="0"/>
            </a:endParaRPr>
          </a:p>
        </p:txBody>
      </p:sp>
      <p:sp>
        <p:nvSpPr>
          <p:cNvPr id="68" name="TextBox 11"/>
          <p:cNvSpPr txBox="1"/>
          <p:nvPr/>
        </p:nvSpPr>
        <p:spPr>
          <a:xfrm>
            <a:off x="1445290" y="5474209"/>
            <a:ext cx="4608512" cy="338554"/>
          </a:xfrm>
          <a:prstGeom prst="rect">
            <a:avLst/>
          </a:prstGeom>
          <a:noFill/>
        </p:spPr>
        <p:txBody>
          <a:bodyPr wrap="square" rtlCol="0" anchor="ctr">
            <a:spAutoFit/>
          </a:bodyPr>
          <a:lstStyle/>
          <a:p>
            <a:r>
              <a:rPr lang="es-419" sz="1600" b="1" dirty="0"/>
              <a:t>Sentencias del sublenguaje TCL</a:t>
            </a:r>
            <a:endParaRPr lang="ko-KR" altLang="en-US" sz="1100" b="1" dirty="0">
              <a:solidFill>
                <a:schemeClr val="tx1">
                  <a:lumMod val="75000"/>
                  <a:lumOff val="25000"/>
                </a:schemeClr>
              </a:solidFill>
              <a:cs typeface="Arial" pitchFamily="34" charset="0"/>
            </a:endParaRPr>
          </a:p>
        </p:txBody>
      </p:sp>
      <p:sp>
        <p:nvSpPr>
          <p:cNvPr id="69" name="Oval 4"/>
          <p:cNvSpPr/>
          <p:nvPr/>
        </p:nvSpPr>
        <p:spPr>
          <a:xfrm>
            <a:off x="899592" y="5378936"/>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21"/>
          <p:cNvSpPr txBox="1"/>
          <p:nvPr/>
        </p:nvSpPr>
        <p:spPr>
          <a:xfrm>
            <a:off x="908736" y="5406838"/>
            <a:ext cx="540000"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08</a:t>
            </a:r>
            <a:endParaRPr lang="ko-KR" altLang="en-US" sz="2400" b="1" dirty="0">
              <a:solidFill>
                <a:schemeClr val="bg1"/>
              </a:solidFill>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6" name="Rectangle 3"/>
          <p:cNvSpPr txBox="1">
            <a:spLocks noChangeArrowheads="1"/>
          </p:cNvSpPr>
          <p:nvPr/>
        </p:nvSpPr>
        <p:spPr bwMode="auto">
          <a:xfrm>
            <a:off x="4212110" y="1459523"/>
            <a:ext cx="4536504" cy="23762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200" u="sng" kern="0" dirty="0" smtClean="0">
                <a:solidFill>
                  <a:schemeClr val="tx1"/>
                </a:solidFill>
              </a:rPr>
              <a:t>Llave Primaria:</a:t>
            </a:r>
            <a:r>
              <a:rPr lang="es-MX" sz="1200" kern="0" dirty="0" smtClean="0">
                <a:solidFill>
                  <a:schemeClr val="tx1"/>
                </a:solidFill>
              </a:rPr>
              <a:t> </a:t>
            </a:r>
            <a:r>
              <a:rPr lang="es-MX" sz="1200" kern="0" dirty="0" err="1" smtClean="0">
                <a:solidFill>
                  <a:schemeClr val="tx1"/>
                </a:solidFill>
              </a:rPr>
              <a:t>ID_factura</a:t>
            </a:r>
            <a:r>
              <a:rPr lang="es-MX" sz="1200" kern="0" dirty="0">
                <a:solidFill>
                  <a:schemeClr val="tx1"/>
                </a:solidFill>
              </a:rPr>
              <a:t>, referida al número correlativo </a:t>
            </a:r>
            <a:r>
              <a:rPr lang="es-MX" sz="1200" kern="0" dirty="0" smtClean="0">
                <a:solidFill>
                  <a:schemeClr val="tx1"/>
                </a:solidFill>
              </a:rPr>
              <a:t>de </a:t>
            </a:r>
            <a:r>
              <a:rPr lang="es-MX" sz="1200" kern="0" dirty="0">
                <a:solidFill>
                  <a:schemeClr val="tx1"/>
                </a:solidFill>
              </a:rPr>
              <a:t>la factura en la base de datos, numero irrepetible. </a:t>
            </a:r>
            <a:endParaRPr lang="es-MX" sz="1200" kern="0" dirty="0" smtClean="0">
              <a:solidFill>
                <a:schemeClr val="tx1"/>
              </a:solidFill>
            </a:endParaRPr>
          </a:p>
          <a:p>
            <a:pPr marL="0" indent="0" algn="just">
              <a:lnSpc>
                <a:spcPct val="150000"/>
              </a:lnSpc>
              <a:buFontTx/>
              <a:buNone/>
            </a:pPr>
            <a:endParaRPr lang="es-MX" sz="1200" kern="0" dirty="0">
              <a:solidFill>
                <a:schemeClr val="tx1"/>
              </a:solidFill>
            </a:endParaRPr>
          </a:p>
          <a:p>
            <a:pPr marL="0" indent="0" algn="just">
              <a:lnSpc>
                <a:spcPct val="150000"/>
              </a:lnSpc>
              <a:buFontTx/>
              <a:buNone/>
            </a:pPr>
            <a:r>
              <a:rPr lang="es-MX" sz="1200" u="sng" kern="0" dirty="0">
                <a:solidFill>
                  <a:schemeClr val="tx1"/>
                </a:solidFill>
              </a:rPr>
              <a:t>Llaves secundarias: </a:t>
            </a:r>
            <a:endParaRPr lang="es-MX" sz="1200" u="sng" kern="0" dirty="0" smtClean="0">
              <a:solidFill>
                <a:schemeClr val="tx1"/>
              </a:solidFill>
            </a:endParaRPr>
          </a:p>
          <a:p>
            <a:pPr algn="just">
              <a:lnSpc>
                <a:spcPct val="150000"/>
              </a:lnSpc>
              <a:buFont typeface="Arial" panose="020B0604020202020204" pitchFamily="34" charset="0"/>
              <a:buChar char="→"/>
            </a:pPr>
            <a:r>
              <a:rPr lang="es-MX" sz="1200" kern="0" dirty="0" err="1">
                <a:solidFill>
                  <a:schemeClr val="tx1"/>
                </a:solidFill>
              </a:rPr>
              <a:t>ID_embarque</a:t>
            </a:r>
            <a:r>
              <a:rPr lang="es-MX" sz="1200" kern="0" dirty="0">
                <a:solidFill>
                  <a:schemeClr val="tx1"/>
                </a:solidFill>
              </a:rPr>
              <a:t>, relacionada con el ID de la tabla embarque</a:t>
            </a:r>
          </a:p>
          <a:p>
            <a:pPr algn="just">
              <a:lnSpc>
                <a:spcPct val="150000"/>
              </a:lnSpc>
              <a:buFont typeface="Arial" panose="020B0604020202020204" pitchFamily="34" charset="0"/>
              <a:buChar char="→"/>
            </a:pPr>
            <a:r>
              <a:rPr lang="es-MX" sz="1200" kern="0" dirty="0" err="1">
                <a:solidFill>
                  <a:schemeClr val="tx1"/>
                </a:solidFill>
              </a:rPr>
              <a:t>ID_cliente</a:t>
            </a:r>
            <a:r>
              <a:rPr lang="es-MX" sz="1200" kern="0" dirty="0">
                <a:solidFill>
                  <a:schemeClr val="tx1"/>
                </a:solidFill>
              </a:rPr>
              <a:t>, relacionada con el ID de la tabla </a:t>
            </a:r>
            <a:r>
              <a:rPr lang="es-MX" sz="1200" kern="0" dirty="0" smtClean="0">
                <a:solidFill>
                  <a:schemeClr val="tx1"/>
                </a:solidFill>
              </a:rPr>
              <a:t>cliente.</a:t>
            </a:r>
            <a:endParaRPr lang="es-MX" sz="1200" kern="0" dirty="0">
              <a:solidFill>
                <a:schemeClr val="tx1"/>
              </a:solidFill>
            </a:endParaRPr>
          </a:p>
          <a:p>
            <a:pPr marL="0" indent="0" algn="just">
              <a:lnSpc>
                <a:spcPct val="150000"/>
              </a:lnSpc>
              <a:buNone/>
            </a:pPr>
            <a:endParaRPr lang="es-MX" sz="1200" kern="0" dirty="0" smtClean="0">
              <a:solidFill>
                <a:schemeClr val="tx1"/>
              </a:solidFill>
            </a:endParaRPr>
          </a:p>
        </p:txBody>
      </p:sp>
      <p:sp>
        <p:nvSpPr>
          <p:cNvPr id="29" name="TextBox 14"/>
          <p:cNvSpPr txBox="1"/>
          <p:nvPr/>
        </p:nvSpPr>
        <p:spPr>
          <a:xfrm>
            <a:off x="971603" y="1459523"/>
            <a:ext cx="2808310" cy="338554"/>
          </a:xfrm>
          <a:prstGeom prst="rect">
            <a:avLst/>
          </a:prstGeom>
          <a:noFill/>
        </p:spPr>
        <p:txBody>
          <a:bodyPr wrap="square" rtlCol="0" anchor="ctr">
            <a:spAutoFit/>
          </a:bodyPr>
          <a:lstStyle/>
          <a:p>
            <a:r>
              <a:rPr lang="es-419" sz="1600" b="1" dirty="0"/>
              <a:t>Tabla </a:t>
            </a:r>
            <a:r>
              <a:rPr lang="es-AR" sz="1600" b="1" dirty="0" smtClean="0">
                <a:solidFill>
                  <a:srgbClr val="000000"/>
                </a:solidFill>
              </a:rPr>
              <a:t>Factura</a:t>
            </a:r>
            <a:r>
              <a:rPr lang="es-419" sz="1600" b="1" dirty="0" smtClean="0"/>
              <a:t>:</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539552" y="2060848"/>
            <a:ext cx="3109082" cy="10016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referido al documento comercial que registra la información relativa </a:t>
            </a:r>
            <a:r>
              <a:rPr lang="es-MX" sz="1400" kern="0" dirty="0" smtClean="0">
                <a:solidFill>
                  <a:schemeClr val="tx1"/>
                </a:solidFill>
              </a:rPr>
              <a:t>a la venta </a:t>
            </a:r>
            <a:r>
              <a:rPr lang="es-MX" sz="1400" kern="0" dirty="0">
                <a:solidFill>
                  <a:schemeClr val="tx1"/>
                </a:solidFill>
              </a:rPr>
              <a:t>del crudo o producto.</a:t>
            </a:r>
          </a:p>
        </p:txBody>
      </p:sp>
      <p:graphicFrame>
        <p:nvGraphicFramePr>
          <p:cNvPr id="4" name="Tabla 3"/>
          <p:cNvGraphicFramePr>
            <a:graphicFrameLocks noGrp="1"/>
          </p:cNvGraphicFramePr>
          <p:nvPr>
            <p:extLst>
              <p:ext uri="{D42A27DB-BD31-4B8C-83A1-F6EECF244321}">
                <p14:modId xmlns:p14="http://schemas.microsoft.com/office/powerpoint/2010/main" val="3198321669"/>
              </p:ext>
            </p:extLst>
          </p:nvPr>
        </p:nvGraphicFramePr>
        <p:xfrm>
          <a:off x="847800" y="3501008"/>
          <a:ext cx="2821050" cy="1944216"/>
        </p:xfrm>
        <a:graphic>
          <a:graphicData uri="http://schemas.openxmlformats.org/drawingml/2006/table">
            <a:tbl>
              <a:tblPr/>
              <a:tblGrid>
                <a:gridCol w="597399">
                  <a:extLst>
                    <a:ext uri="{9D8B030D-6E8A-4147-A177-3AD203B41FA5}">
                      <a16:colId xmlns:a16="http://schemas.microsoft.com/office/drawing/2014/main" val="1531651924"/>
                    </a:ext>
                  </a:extLst>
                </a:gridCol>
                <a:gridCol w="2223651">
                  <a:extLst>
                    <a:ext uri="{9D8B030D-6E8A-4147-A177-3AD203B41FA5}">
                      <a16:colId xmlns:a16="http://schemas.microsoft.com/office/drawing/2014/main" val="3441310345"/>
                    </a:ext>
                  </a:extLst>
                </a:gridCol>
              </a:tblGrid>
              <a:tr h="216024">
                <a:tc gridSpan="2">
                  <a:txBody>
                    <a:bodyPr/>
                    <a:lstStyle/>
                    <a:p>
                      <a:pPr algn="ctr" fontAlgn="b"/>
                      <a:r>
                        <a:rPr lang="es-AR" sz="1400" b="1" i="0" u="none" strike="noStrike" dirty="0">
                          <a:solidFill>
                            <a:srgbClr val="000000"/>
                          </a:solidFill>
                          <a:effectLst/>
                          <a:latin typeface="+mn-lt"/>
                        </a:rPr>
                        <a:t>Factura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2171770578"/>
                  </a:ext>
                </a:extLst>
              </a:tr>
              <a:tr h="216024">
                <a:tc>
                  <a:txBody>
                    <a:bodyPr/>
                    <a:lstStyle/>
                    <a:p>
                      <a:pPr algn="ctr" fontAlgn="ctr"/>
                      <a:r>
                        <a:rPr lang="es-AR" sz="1200" b="0" i="0" u="none" strike="noStrike">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ID_factura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0396812"/>
                  </a:ext>
                </a:extLst>
              </a:tr>
              <a:tr h="216024">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codigo_factura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784487565"/>
                  </a:ext>
                </a:extLst>
              </a:tr>
              <a:tr h="216024">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fecha_registro_factura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71148034"/>
                  </a:ext>
                </a:extLst>
              </a:tr>
              <a:tr h="216024">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ID_embarque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679933669"/>
                  </a:ext>
                </a:extLst>
              </a:tr>
              <a:tr h="216024">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ID_cliente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84196304"/>
                  </a:ext>
                </a:extLst>
              </a:tr>
              <a:tr h="216024">
                <a:tc>
                  <a:txBody>
                    <a:bodyPr/>
                    <a:lstStyle/>
                    <a:p>
                      <a:pPr algn="l" fontAlgn="b"/>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volumen_total_cargado</a:t>
                      </a:r>
                      <a:r>
                        <a:rPr lang="es-AR" sz="1200" b="0" i="0" u="none" strike="noStrike" dirty="0" smtClean="0">
                          <a:solidFill>
                            <a:srgbClr val="000000"/>
                          </a:solidFill>
                          <a:effectLst/>
                          <a:latin typeface="+mn-lt"/>
                        </a:rPr>
                        <a:t>(</a:t>
                      </a:r>
                      <a:r>
                        <a:rPr lang="es-AR" sz="1200" b="0" i="0" u="none" strike="noStrike" dirty="0" err="1" smtClean="0">
                          <a:solidFill>
                            <a:srgbClr val="000000"/>
                          </a:solidFill>
                          <a:effectLst/>
                          <a:latin typeface="+mn-lt"/>
                        </a:rPr>
                        <a:t>bls</a:t>
                      </a:r>
                      <a:r>
                        <a:rPr lang="es-AR" sz="1200" b="0" i="0" u="none" strike="noStrike" dirty="0">
                          <a:solidFill>
                            <a:srgbClr val="000000"/>
                          </a:solidFill>
                          <a:effectLst/>
                          <a:latin typeface="+mn-lt"/>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16496055"/>
                  </a:ext>
                </a:extLst>
              </a:tr>
              <a:tr h="216024">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venta_total</a:t>
                      </a:r>
                      <a:r>
                        <a:rPr lang="es-AR" sz="1200" b="0" i="0" u="none" strike="noStrike" dirty="0">
                          <a:solidFill>
                            <a:srgbClr val="000000"/>
                          </a:solidFill>
                          <a:effectLst/>
                          <a:latin typeface="+mn-lt"/>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45068881"/>
                  </a:ext>
                </a:extLst>
              </a:tr>
              <a:tr h="216024">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puerto_destino_descarga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5268553"/>
                  </a:ext>
                </a:extLst>
              </a:tr>
            </a:tbl>
          </a:graphicData>
        </a:graphic>
      </p:graphicFrame>
      <p:sp>
        <p:nvSpPr>
          <p:cNvPr id="11"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es-419" sz="2400" b="1" dirty="0"/>
              <a:t>Listado de las tablas</a:t>
            </a:r>
            <a:endParaRPr lang="en-US" sz="2400" b="1" dirty="0">
              <a:latin typeface="Tahoma" charset="0"/>
            </a:endParaRPr>
          </a:p>
        </p:txBody>
      </p:sp>
      <p:sp>
        <p:nvSpPr>
          <p:cNvPr id="13" name="Oval 4"/>
          <p:cNvSpPr/>
          <p:nvPr/>
        </p:nvSpPr>
        <p:spPr>
          <a:xfrm>
            <a:off x="395536" y="1340768"/>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21"/>
          <p:cNvSpPr txBox="1"/>
          <p:nvPr/>
        </p:nvSpPr>
        <p:spPr>
          <a:xfrm>
            <a:off x="386392" y="1379935"/>
            <a:ext cx="540000"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11</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23019793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6" name="Rectangle 3"/>
          <p:cNvSpPr txBox="1">
            <a:spLocks noChangeArrowheads="1"/>
          </p:cNvSpPr>
          <p:nvPr/>
        </p:nvSpPr>
        <p:spPr bwMode="auto">
          <a:xfrm>
            <a:off x="4003599" y="1052736"/>
            <a:ext cx="4816874" cy="473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200" kern="0" dirty="0">
                <a:solidFill>
                  <a:schemeClr val="tx1"/>
                </a:solidFill>
              </a:rPr>
              <a:t>Entre los datos contemplados en esta tabla se señalan:</a:t>
            </a:r>
          </a:p>
          <a:p>
            <a:pPr algn="just">
              <a:lnSpc>
                <a:spcPct val="150000"/>
              </a:lnSpc>
            </a:pPr>
            <a:r>
              <a:rPr lang="es-MX" sz="1200" kern="0" dirty="0" err="1" smtClean="0">
                <a:solidFill>
                  <a:schemeClr val="tx1"/>
                </a:solidFill>
              </a:rPr>
              <a:t>ID_factura</a:t>
            </a:r>
            <a:r>
              <a:rPr lang="es-MX" sz="1200" kern="0" dirty="0" smtClean="0">
                <a:solidFill>
                  <a:schemeClr val="tx1"/>
                </a:solidFill>
              </a:rPr>
              <a:t>, </a:t>
            </a:r>
            <a:r>
              <a:rPr lang="es-MX" sz="1200" kern="0" dirty="0" err="1" smtClean="0">
                <a:solidFill>
                  <a:schemeClr val="tx1"/>
                </a:solidFill>
              </a:rPr>
              <a:t>ID_producto</a:t>
            </a:r>
            <a:r>
              <a:rPr lang="es-MX" sz="1200" kern="0" dirty="0" smtClean="0">
                <a:solidFill>
                  <a:schemeClr val="tx1"/>
                </a:solidFill>
              </a:rPr>
              <a:t>, </a:t>
            </a:r>
            <a:r>
              <a:rPr lang="es-MX" sz="1200" kern="0" dirty="0" err="1" smtClean="0">
                <a:solidFill>
                  <a:schemeClr val="tx1"/>
                </a:solidFill>
              </a:rPr>
              <a:t>ID_empresa_proveedor</a:t>
            </a:r>
            <a:r>
              <a:rPr lang="es-MX" sz="1200" kern="0" dirty="0">
                <a:solidFill>
                  <a:schemeClr val="tx1"/>
                </a:solidFill>
              </a:rPr>
              <a:t>, </a:t>
            </a:r>
            <a:r>
              <a:rPr lang="es-MX" sz="1200" kern="0" dirty="0" err="1">
                <a:solidFill>
                  <a:schemeClr val="tx1"/>
                </a:solidFill>
              </a:rPr>
              <a:t>ID_puerto_carga</a:t>
            </a:r>
            <a:r>
              <a:rPr lang="es-MX" sz="1200" kern="0" dirty="0">
                <a:solidFill>
                  <a:schemeClr val="tx1"/>
                </a:solidFill>
              </a:rPr>
              <a:t>, </a:t>
            </a:r>
            <a:r>
              <a:rPr lang="es-MX" sz="1200" kern="0" dirty="0" smtClean="0">
                <a:solidFill>
                  <a:schemeClr val="tx1"/>
                </a:solidFill>
              </a:rPr>
              <a:t>: </a:t>
            </a:r>
            <a:r>
              <a:rPr lang="es-MX" sz="1200" kern="0" dirty="0">
                <a:solidFill>
                  <a:schemeClr val="tx1"/>
                </a:solidFill>
              </a:rPr>
              <a:t>son códigos irrepetibles asignados </a:t>
            </a:r>
            <a:r>
              <a:rPr lang="es-MX" sz="1200" kern="0" dirty="0" smtClean="0">
                <a:solidFill>
                  <a:schemeClr val="tx1"/>
                </a:solidFill>
              </a:rPr>
              <a:t>a la factura, producto, proveedor y </a:t>
            </a:r>
            <a:r>
              <a:rPr lang="es-MX" sz="1200" kern="0" dirty="0">
                <a:solidFill>
                  <a:schemeClr val="tx1"/>
                </a:solidFill>
              </a:rPr>
              <a:t>puerto de </a:t>
            </a:r>
            <a:r>
              <a:rPr lang="es-MX" sz="1200" kern="0" dirty="0" smtClean="0">
                <a:solidFill>
                  <a:schemeClr val="tx1"/>
                </a:solidFill>
              </a:rPr>
              <a:t>carga respectivamente.</a:t>
            </a:r>
          </a:p>
          <a:p>
            <a:pPr algn="just">
              <a:lnSpc>
                <a:spcPct val="150000"/>
              </a:lnSpc>
            </a:pPr>
            <a:r>
              <a:rPr lang="es-MX" sz="1200" kern="0" dirty="0">
                <a:solidFill>
                  <a:schemeClr val="tx1"/>
                </a:solidFill>
              </a:rPr>
              <a:t>Volumen total </a:t>
            </a:r>
            <a:r>
              <a:rPr lang="es-MX" sz="1200" kern="0" dirty="0" smtClean="0">
                <a:solidFill>
                  <a:schemeClr val="tx1"/>
                </a:solidFill>
              </a:rPr>
              <a:t>cargado producto: </a:t>
            </a:r>
            <a:r>
              <a:rPr lang="es-MX" sz="1200" kern="0" dirty="0">
                <a:solidFill>
                  <a:schemeClr val="tx1"/>
                </a:solidFill>
              </a:rPr>
              <a:t>es el volumen </a:t>
            </a:r>
            <a:r>
              <a:rPr lang="es-MX" sz="1200" kern="0" dirty="0" smtClean="0">
                <a:solidFill>
                  <a:schemeClr val="tx1"/>
                </a:solidFill>
              </a:rPr>
              <a:t>real medido en barriles por cada producto </a:t>
            </a:r>
            <a:r>
              <a:rPr lang="es-MX" sz="1200" kern="0" dirty="0">
                <a:solidFill>
                  <a:schemeClr val="tx1"/>
                </a:solidFill>
              </a:rPr>
              <a:t>embarcado en el </a:t>
            </a:r>
            <a:r>
              <a:rPr lang="es-MX" sz="1200" kern="0" dirty="0" smtClean="0">
                <a:solidFill>
                  <a:schemeClr val="tx1"/>
                </a:solidFill>
              </a:rPr>
              <a:t>buque, </a:t>
            </a:r>
            <a:r>
              <a:rPr lang="es-MX" sz="1200" kern="0" dirty="0">
                <a:solidFill>
                  <a:schemeClr val="tx1"/>
                </a:solidFill>
              </a:rPr>
              <a:t>es el resultado del volumen total recibido  en los tanques del buque posterior </a:t>
            </a:r>
            <a:r>
              <a:rPr lang="es-MX" sz="1200" kern="0" dirty="0" smtClean="0">
                <a:solidFill>
                  <a:schemeClr val="tx1"/>
                </a:solidFill>
              </a:rPr>
              <a:t>al aforado </a:t>
            </a:r>
            <a:r>
              <a:rPr lang="es-MX" sz="1200" kern="0" dirty="0">
                <a:solidFill>
                  <a:schemeClr val="tx1"/>
                </a:solidFill>
              </a:rPr>
              <a:t>(medición) de los mismos</a:t>
            </a:r>
            <a:r>
              <a:rPr lang="es-MX" sz="1200" kern="0" dirty="0" smtClean="0">
                <a:solidFill>
                  <a:schemeClr val="tx1"/>
                </a:solidFill>
              </a:rPr>
              <a:t>.</a:t>
            </a:r>
          </a:p>
          <a:p>
            <a:pPr algn="just">
              <a:lnSpc>
                <a:spcPct val="150000"/>
              </a:lnSpc>
            </a:pPr>
            <a:r>
              <a:rPr lang="es-MX" sz="1200" kern="0" dirty="0" err="1" smtClean="0">
                <a:solidFill>
                  <a:schemeClr val="tx1"/>
                </a:solidFill>
              </a:rPr>
              <a:t>Precio_venta_producto</a:t>
            </a:r>
            <a:r>
              <a:rPr lang="es-MX" sz="1200" kern="0" dirty="0" smtClean="0">
                <a:solidFill>
                  <a:schemeClr val="tx1"/>
                </a:solidFill>
              </a:rPr>
              <a:t>: </a:t>
            </a:r>
            <a:r>
              <a:rPr lang="es-MX" sz="1200" kern="0" dirty="0">
                <a:solidFill>
                  <a:schemeClr val="tx1"/>
                </a:solidFill>
              </a:rPr>
              <a:t>valor </a:t>
            </a:r>
            <a:r>
              <a:rPr lang="es-MX" sz="1200" kern="0" dirty="0" smtClean="0">
                <a:solidFill>
                  <a:schemeClr val="tx1"/>
                </a:solidFill>
              </a:rPr>
              <a:t>de venta del producto en dólares.</a:t>
            </a:r>
          </a:p>
          <a:p>
            <a:pPr algn="just">
              <a:lnSpc>
                <a:spcPct val="150000"/>
              </a:lnSpc>
            </a:pPr>
            <a:r>
              <a:rPr lang="es-MX" sz="1200" kern="0" dirty="0" err="1" smtClean="0">
                <a:solidFill>
                  <a:schemeClr val="tx1"/>
                </a:solidFill>
              </a:rPr>
              <a:t>descuento_venta_producto</a:t>
            </a:r>
            <a:r>
              <a:rPr lang="es-MX" sz="1200" kern="0" dirty="0">
                <a:solidFill>
                  <a:schemeClr val="tx1"/>
                </a:solidFill>
              </a:rPr>
              <a:t>: </a:t>
            </a:r>
            <a:r>
              <a:rPr lang="es-MX" sz="1200" kern="0" dirty="0" smtClean="0">
                <a:solidFill>
                  <a:schemeClr val="tx1"/>
                </a:solidFill>
              </a:rPr>
              <a:t>porcentaje de descuento aplicado al valor del producto de acuerdo a su calidad, distancia de recorrido del producto embarcado al puerto destino, volúmenes comprados, entre otros. </a:t>
            </a:r>
          </a:p>
          <a:p>
            <a:pPr algn="just">
              <a:lnSpc>
                <a:spcPct val="150000"/>
              </a:lnSpc>
            </a:pPr>
            <a:r>
              <a:rPr lang="es-MX" sz="1200" kern="0" dirty="0" err="1" smtClean="0">
                <a:solidFill>
                  <a:schemeClr val="tx1"/>
                </a:solidFill>
              </a:rPr>
              <a:t>Costo_total_producto</a:t>
            </a:r>
            <a:r>
              <a:rPr lang="es-MX" sz="1200" kern="0" dirty="0" smtClean="0">
                <a:solidFill>
                  <a:schemeClr val="tx1"/>
                </a:solidFill>
              </a:rPr>
              <a:t>: valor en dólares de los volúmenes totales de cada producto menos su descuento aplicado. </a:t>
            </a:r>
            <a:endParaRPr lang="es-MX" sz="1200" kern="0" dirty="0">
              <a:solidFill>
                <a:schemeClr val="tx1"/>
              </a:solidFill>
            </a:endParaRPr>
          </a:p>
        </p:txBody>
      </p:sp>
      <p:sp>
        <p:nvSpPr>
          <p:cNvPr id="29" name="TextBox 14"/>
          <p:cNvSpPr txBox="1"/>
          <p:nvPr/>
        </p:nvSpPr>
        <p:spPr>
          <a:xfrm>
            <a:off x="971603" y="1459523"/>
            <a:ext cx="2808310" cy="338554"/>
          </a:xfrm>
          <a:prstGeom prst="rect">
            <a:avLst/>
          </a:prstGeom>
          <a:noFill/>
        </p:spPr>
        <p:txBody>
          <a:bodyPr wrap="square" rtlCol="0" anchor="ctr">
            <a:spAutoFit/>
          </a:bodyPr>
          <a:lstStyle/>
          <a:p>
            <a:r>
              <a:rPr lang="es-419" sz="1600" b="1" dirty="0"/>
              <a:t>Tabla </a:t>
            </a:r>
            <a:r>
              <a:rPr lang="es-419" sz="1600" b="1" dirty="0" err="1" smtClean="0"/>
              <a:t>detalle_f</a:t>
            </a:r>
            <a:r>
              <a:rPr lang="es-AR" sz="1600" b="1" dirty="0" err="1" smtClean="0">
                <a:solidFill>
                  <a:srgbClr val="000000"/>
                </a:solidFill>
              </a:rPr>
              <a:t>actura</a:t>
            </a:r>
            <a:r>
              <a:rPr lang="es-419" sz="1600" b="1" dirty="0" smtClean="0"/>
              <a:t>:</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539552" y="2060848"/>
            <a:ext cx="3109082" cy="10016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referido al documento </a:t>
            </a:r>
            <a:r>
              <a:rPr lang="es-MX" sz="1400" kern="0" dirty="0" smtClean="0">
                <a:solidFill>
                  <a:schemeClr val="tx1"/>
                </a:solidFill>
              </a:rPr>
              <a:t>que registra el detalle de los productos cargados en factura, es decir, volúmenes, precios, descuentos, entre otros.</a:t>
            </a:r>
            <a:endParaRPr lang="es-MX" sz="1400" kern="0" dirty="0">
              <a:solidFill>
                <a:schemeClr val="tx1"/>
              </a:solidFill>
            </a:endParaRPr>
          </a:p>
        </p:txBody>
      </p:sp>
      <p:graphicFrame>
        <p:nvGraphicFramePr>
          <p:cNvPr id="2" name="Tabla 1"/>
          <p:cNvGraphicFramePr>
            <a:graphicFrameLocks noGrp="1"/>
          </p:cNvGraphicFramePr>
          <p:nvPr>
            <p:extLst>
              <p:ext uri="{D42A27DB-BD31-4B8C-83A1-F6EECF244321}">
                <p14:modId xmlns:p14="http://schemas.microsoft.com/office/powerpoint/2010/main" val="1989895158"/>
              </p:ext>
            </p:extLst>
          </p:nvPr>
        </p:nvGraphicFramePr>
        <p:xfrm>
          <a:off x="435286" y="3645024"/>
          <a:ext cx="3344627" cy="2147312"/>
        </p:xfrm>
        <a:graphic>
          <a:graphicData uri="http://schemas.openxmlformats.org/drawingml/2006/table">
            <a:tbl>
              <a:tblPr/>
              <a:tblGrid>
                <a:gridCol w="709966">
                  <a:extLst>
                    <a:ext uri="{9D8B030D-6E8A-4147-A177-3AD203B41FA5}">
                      <a16:colId xmlns:a16="http://schemas.microsoft.com/office/drawing/2014/main" val="3816590052"/>
                    </a:ext>
                  </a:extLst>
                </a:gridCol>
                <a:gridCol w="2634661">
                  <a:extLst>
                    <a:ext uri="{9D8B030D-6E8A-4147-A177-3AD203B41FA5}">
                      <a16:colId xmlns:a16="http://schemas.microsoft.com/office/drawing/2014/main" val="338694616"/>
                    </a:ext>
                  </a:extLst>
                </a:gridCol>
              </a:tblGrid>
              <a:tr h="246413">
                <a:tc gridSpan="2">
                  <a:txBody>
                    <a:bodyPr/>
                    <a:lstStyle/>
                    <a:p>
                      <a:pPr algn="ctr" fontAlgn="b"/>
                      <a:r>
                        <a:rPr lang="es-AR" sz="1400" b="1" i="0" u="none" strike="noStrike" dirty="0" err="1">
                          <a:solidFill>
                            <a:srgbClr val="000000"/>
                          </a:solidFill>
                          <a:effectLst/>
                          <a:latin typeface="+mn-lt"/>
                        </a:rPr>
                        <a:t>detalle_factura</a:t>
                      </a:r>
                      <a:endParaRPr lang="es-AR" sz="1400" b="1"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3836210539"/>
                  </a:ext>
                </a:extLst>
              </a:tr>
              <a:tr h="211211">
                <a:tc>
                  <a:txBody>
                    <a:bodyPr/>
                    <a:lstStyle/>
                    <a:p>
                      <a:pPr algn="ctr" fontAlgn="ctr"/>
                      <a:r>
                        <a:rPr lang="es-AR" sz="1200" b="0" i="0" u="none" strike="noStrike">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ID_detalle_factura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34153270"/>
                  </a:ext>
                </a:extLst>
              </a:tr>
              <a:tr h="211211">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ID_factura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58091083"/>
                  </a:ext>
                </a:extLst>
              </a:tr>
              <a:tr h="211211">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ID_producto</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891025533"/>
                  </a:ext>
                </a:extLst>
              </a:tr>
              <a:tr h="211211">
                <a:tc>
                  <a:txBody>
                    <a:bodyPr/>
                    <a:lstStyle/>
                    <a:p>
                      <a:pPr algn="ctr" fontAlgn="ctr"/>
                      <a:r>
                        <a:rPr lang="es-AR" sz="1200" b="0" i="0" u="none" strike="noStrike">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ID_empresa_proveedor</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01062287"/>
                  </a:ext>
                </a:extLst>
              </a:tr>
              <a:tr h="211211">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ID_puerto_carga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7727713"/>
                  </a:ext>
                </a:extLst>
              </a:tr>
              <a:tr h="211211">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volumen_total_cargado_prod</a:t>
                      </a:r>
                      <a:r>
                        <a:rPr lang="es-AR" sz="1200" b="0" i="0" u="none" strike="noStrike" dirty="0" smtClean="0">
                          <a:solidFill>
                            <a:srgbClr val="000000"/>
                          </a:solidFill>
                          <a:effectLst/>
                          <a:latin typeface="+mn-lt"/>
                        </a:rPr>
                        <a:t>(</a:t>
                      </a:r>
                      <a:r>
                        <a:rPr lang="es-AR" sz="1200" b="0" i="0" u="none" strike="noStrike" dirty="0" err="1" smtClean="0">
                          <a:solidFill>
                            <a:srgbClr val="000000"/>
                          </a:solidFill>
                          <a:effectLst/>
                          <a:latin typeface="+mn-lt"/>
                        </a:rPr>
                        <a:t>bls</a:t>
                      </a:r>
                      <a:r>
                        <a:rPr lang="es-AR" sz="1200" b="0" i="0" u="none" strike="noStrike" dirty="0">
                          <a:solidFill>
                            <a:srgbClr val="000000"/>
                          </a:solidFill>
                          <a:effectLst/>
                          <a:latin typeface="+mn-lt"/>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59073259"/>
                  </a:ext>
                </a:extLst>
              </a:tr>
              <a:tr h="211211">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precio_venta_prod</a:t>
                      </a:r>
                      <a:r>
                        <a:rPr lang="es-AR" sz="1200" b="0" i="0" u="none" strike="noStrike" dirty="0">
                          <a:solidFill>
                            <a:srgbClr val="000000"/>
                          </a:solidFill>
                          <a:effectLst/>
                          <a:latin typeface="+mn-lt"/>
                        </a:rPr>
                        <a:t>($/</a:t>
                      </a:r>
                      <a:r>
                        <a:rPr lang="es-AR" sz="1200" b="0" i="0" u="none" strike="noStrike" dirty="0" err="1">
                          <a:solidFill>
                            <a:srgbClr val="000000"/>
                          </a:solidFill>
                          <a:effectLst/>
                          <a:latin typeface="+mn-lt"/>
                        </a:rPr>
                        <a:t>bll</a:t>
                      </a:r>
                      <a:r>
                        <a:rPr lang="es-AR" sz="1200" b="0" i="0" u="none" strike="noStrike" dirty="0">
                          <a:solidFill>
                            <a:srgbClr val="000000"/>
                          </a:solidFill>
                          <a:effectLst/>
                          <a:latin typeface="+mn-lt"/>
                        </a:rPr>
                        <a:t>)d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5728705"/>
                  </a:ext>
                </a:extLst>
              </a:tr>
              <a:tr h="211211">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descuento_venta_prod</a:t>
                      </a:r>
                      <a:r>
                        <a:rPr lang="es-AR" sz="1200" b="0" i="0" u="none" strike="noStrike" dirty="0">
                          <a:solidFill>
                            <a:srgbClr val="000000"/>
                          </a:solidFill>
                          <a:effectLst/>
                          <a:latin typeface="+mn-lt"/>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4511386"/>
                  </a:ext>
                </a:extLst>
              </a:tr>
              <a:tr h="211211">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costo_total_prod</a:t>
                      </a:r>
                      <a:r>
                        <a:rPr lang="es-AR" sz="1200" b="0" i="0" u="none" strike="noStrike" dirty="0">
                          <a:solidFill>
                            <a:srgbClr val="000000"/>
                          </a:solidFill>
                          <a:effectLst/>
                          <a:latin typeface="+mn-lt"/>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0925871"/>
                  </a:ext>
                </a:extLst>
              </a:tr>
            </a:tbl>
          </a:graphicData>
        </a:graphic>
      </p:graphicFrame>
      <p:sp>
        <p:nvSpPr>
          <p:cNvPr id="11"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es-419" sz="2400" b="1" dirty="0"/>
              <a:t>Listado de las tablas</a:t>
            </a:r>
            <a:endParaRPr lang="en-US" sz="2400" b="1" dirty="0">
              <a:latin typeface="Tahoma" charset="0"/>
            </a:endParaRPr>
          </a:p>
        </p:txBody>
      </p:sp>
      <p:sp>
        <p:nvSpPr>
          <p:cNvPr id="13" name="Oval 4"/>
          <p:cNvSpPr/>
          <p:nvPr/>
        </p:nvSpPr>
        <p:spPr>
          <a:xfrm>
            <a:off x="395536" y="1340768"/>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21"/>
          <p:cNvSpPr txBox="1"/>
          <p:nvPr/>
        </p:nvSpPr>
        <p:spPr>
          <a:xfrm>
            <a:off x="386392" y="1379935"/>
            <a:ext cx="540000"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12</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36736251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9" name="TextBox 14"/>
          <p:cNvSpPr txBox="1"/>
          <p:nvPr/>
        </p:nvSpPr>
        <p:spPr>
          <a:xfrm>
            <a:off x="971603" y="1459523"/>
            <a:ext cx="2808310" cy="338554"/>
          </a:xfrm>
          <a:prstGeom prst="rect">
            <a:avLst/>
          </a:prstGeom>
          <a:noFill/>
        </p:spPr>
        <p:txBody>
          <a:bodyPr wrap="square" rtlCol="0" anchor="ctr">
            <a:spAutoFit/>
          </a:bodyPr>
          <a:lstStyle/>
          <a:p>
            <a:r>
              <a:rPr lang="es-419" sz="1600" b="1" dirty="0"/>
              <a:t>Tabla </a:t>
            </a:r>
            <a:r>
              <a:rPr lang="es-419" sz="1600" b="1" dirty="0" err="1" smtClean="0"/>
              <a:t>detalle_f</a:t>
            </a:r>
            <a:r>
              <a:rPr lang="es-AR" sz="1600" b="1" dirty="0" err="1" smtClean="0">
                <a:solidFill>
                  <a:srgbClr val="000000"/>
                </a:solidFill>
              </a:rPr>
              <a:t>actura</a:t>
            </a:r>
            <a:r>
              <a:rPr lang="es-419" sz="1600" b="1" dirty="0" smtClean="0"/>
              <a:t>:</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539552" y="2060848"/>
            <a:ext cx="3109082" cy="10016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referido al documento </a:t>
            </a:r>
            <a:r>
              <a:rPr lang="es-MX" sz="1400" kern="0" dirty="0" smtClean="0">
                <a:solidFill>
                  <a:schemeClr val="tx1"/>
                </a:solidFill>
              </a:rPr>
              <a:t>que registra el detalle de los productos cargados en factura, es decir, volúmenes, precios, descuentos, entre otros.</a:t>
            </a:r>
            <a:endParaRPr lang="es-MX" sz="1400" kern="0" dirty="0">
              <a:solidFill>
                <a:schemeClr val="tx1"/>
              </a:solidFill>
            </a:endParaRPr>
          </a:p>
        </p:txBody>
      </p:sp>
      <p:graphicFrame>
        <p:nvGraphicFramePr>
          <p:cNvPr id="2" name="Tabla 1"/>
          <p:cNvGraphicFramePr>
            <a:graphicFrameLocks noGrp="1"/>
          </p:cNvGraphicFramePr>
          <p:nvPr/>
        </p:nvGraphicFramePr>
        <p:xfrm>
          <a:off x="435286" y="3645024"/>
          <a:ext cx="3344627" cy="2147312"/>
        </p:xfrm>
        <a:graphic>
          <a:graphicData uri="http://schemas.openxmlformats.org/drawingml/2006/table">
            <a:tbl>
              <a:tblPr/>
              <a:tblGrid>
                <a:gridCol w="709966">
                  <a:extLst>
                    <a:ext uri="{9D8B030D-6E8A-4147-A177-3AD203B41FA5}">
                      <a16:colId xmlns:a16="http://schemas.microsoft.com/office/drawing/2014/main" val="3816590052"/>
                    </a:ext>
                  </a:extLst>
                </a:gridCol>
                <a:gridCol w="2634661">
                  <a:extLst>
                    <a:ext uri="{9D8B030D-6E8A-4147-A177-3AD203B41FA5}">
                      <a16:colId xmlns:a16="http://schemas.microsoft.com/office/drawing/2014/main" val="338694616"/>
                    </a:ext>
                  </a:extLst>
                </a:gridCol>
              </a:tblGrid>
              <a:tr h="246413">
                <a:tc gridSpan="2">
                  <a:txBody>
                    <a:bodyPr/>
                    <a:lstStyle/>
                    <a:p>
                      <a:pPr algn="ctr" fontAlgn="b"/>
                      <a:r>
                        <a:rPr lang="es-AR" sz="1400" b="1" i="0" u="none" strike="noStrike" dirty="0" err="1">
                          <a:solidFill>
                            <a:srgbClr val="000000"/>
                          </a:solidFill>
                          <a:effectLst/>
                          <a:latin typeface="+mn-lt"/>
                        </a:rPr>
                        <a:t>detalle_factura</a:t>
                      </a:r>
                      <a:endParaRPr lang="es-AR" sz="1400" b="1"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3836210539"/>
                  </a:ext>
                </a:extLst>
              </a:tr>
              <a:tr h="211211">
                <a:tc>
                  <a:txBody>
                    <a:bodyPr/>
                    <a:lstStyle/>
                    <a:p>
                      <a:pPr algn="ctr" fontAlgn="ctr"/>
                      <a:r>
                        <a:rPr lang="es-AR" sz="1200" b="0" i="0" u="none" strike="noStrike">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ID_detalle_factura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34153270"/>
                  </a:ext>
                </a:extLst>
              </a:tr>
              <a:tr h="211211">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ID_factura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58091083"/>
                  </a:ext>
                </a:extLst>
              </a:tr>
              <a:tr h="211211">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ID_producto</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891025533"/>
                  </a:ext>
                </a:extLst>
              </a:tr>
              <a:tr h="211211">
                <a:tc>
                  <a:txBody>
                    <a:bodyPr/>
                    <a:lstStyle/>
                    <a:p>
                      <a:pPr algn="ctr" fontAlgn="ctr"/>
                      <a:r>
                        <a:rPr lang="es-AR" sz="1200" b="0" i="0" u="none" strike="noStrike">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ID_empresa_proveedor</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01062287"/>
                  </a:ext>
                </a:extLst>
              </a:tr>
              <a:tr h="211211">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ID_puerto_carga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7727713"/>
                  </a:ext>
                </a:extLst>
              </a:tr>
              <a:tr h="211211">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volumen_total_cargado_prod</a:t>
                      </a:r>
                      <a:r>
                        <a:rPr lang="es-AR" sz="1200" b="0" i="0" u="none" strike="noStrike" dirty="0" smtClean="0">
                          <a:solidFill>
                            <a:srgbClr val="000000"/>
                          </a:solidFill>
                          <a:effectLst/>
                          <a:latin typeface="+mn-lt"/>
                        </a:rPr>
                        <a:t>(</a:t>
                      </a:r>
                      <a:r>
                        <a:rPr lang="es-AR" sz="1200" b="0" i="0" u="none" strike="noStrike" dirty="0" err="1" smtClean="0">
                          <a:solidFill>
                            <a:srgbClr val="000000"/>
                          </a:solidFill>
                          <a:effectLst/>
                          <a:latin typeface="+mn-lt"/>
                        </a:rPr>
                        <a:t>bls</a:t>
                      </a:r>
                      <a:r>
                        <a:rPr lang="es-AR" sz="1200" b="0" i="0" u="none" strike="noStrike" dirty="0">
                          <a:solidFill>
                            <a:srgbClr val="000000"/>
                          </a:solidFill>
                          <a:effectLst/>
                          <a:latin typeface="+mn-lt"/>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59073259"/>
                  </a:ext>
                </a:extLst>
              </a:tr>
              <a:tr h="211211">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precio_venta_prod</a:t>
                      </a:r>
                      <a:r>
                        <a:rPr lang="es-AR" sz="1200" b="0" i="0" u="none" strike="noStrike" dirty="0">
                          <a:solidFill>
                            <a:srgbClr val="000000"/>
                          </a:solidFill>
                          <a:effectLst/>
                          <a:latin typeface="+mn-lt"/>
                        </a:rPr>
                        <a:t>($/</a:t>
                      </a:r>
                      <a:r>
                        <a:rPr lang="es-AR" sz="1200" b="0" i="0" u="none" strike="noStrike" dirty="0" err="1">
                          <a:solidFill>
                            <a:srgbClr val="000000"/>
                          </a:solidFill>
                          <a:effectLst/>
                          <a:latin typeface="+mn-lt"/>
                        </a:rPr>
                        <a:t>bll</a:t>
                      </a:r>
                      <a:r>
                        <a:rPr lang="es-AR" sz="1200" b="0" i="0" u="none" strike="noStrike" dirty="0">
                          <a:solidFill>
                            <a:srgbClr val="000000"/>
                          </a:solidFill>
                          <a:effectLst/>
                          <a:latin typeface="+mn-lt"/>
                        </a:rPr>
                        <a:t>)d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5728705"/>
                  </a:ext>
                </a:extLst>
              </a:tr>
              <a:tr h="211211">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descuento_venta_prod</a:t>
                      </a:r>
                      <a:r>
                        <a:rPr lang="es-AR" sz="1200" b="0" i="0" u="none" strike="noStrike" dirty="0">
                          <a:solidFill>
                            <a:srgbClr val="000000"/>
                          </a:solidFill>
                          <a:effectLst/>
                          <a:latin typeface="+mn-lt"/>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4511386"/>
                  </a:ext>
                </a:extLst>
              </a:tr>
              <a:tr h="211211">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costo_total_prod</a:t>
                      </a:r>
                      <a:r>
                        <a:rPr lang="es-AR" sz="1200" b="0" i="0" u="none" strike="noStrike" dirty="0">
                          <a:solidFill>
                            <a:srgbClr val="000000"/>
                          </a:solidFill>
                          <a:effectLst/>
                          <a:latin typeface="+mn-lt"/>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0925871"/>
                  </a:ext>
                </a:extLst>
              </a:tr>
            </a:tbl>
          </a:graphicData>
        </a:graphic>
      </p:graphicFrame>
      <p:sp>
        <p:nvSpPr>
          <p:cNvPr id="11" name="Rectangle 3"/>
          <p:cNvSpPr txBox="1">
            <a:spLocks noChangeArrowheads="1"/>
          </p:cNvSpPr>
          <p:nvPr/>
        </p:nvSpPr>
        <p:spPr bwMode="auto">
          <a:xfrm>
            <a:off x="4067944" y="1459523"/>
            <a:ext cx="4752528" cy="326562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200" u="sng" kern="0" dirty="0" smtClean="0">
                <a:solidFill>
                  <a:schemeClr val="tx1"/>
                </a:solidFill>
              </a:rPr>
              <a:t>Llave Primaria:</a:t>
            </a:r>
            <a:r>
              <a:rPr lang="es-MX" sz="1200" kern="0" dirty="0" smtClean="0">
                <a:solidFill>
                  <a:schemeClr val="tx1"/>
                </a:solidFill>
              </a:rPr>
              <a:t> </a:t>
            </a:r>
            <a:r>
              <a:rPr lang="es-MX" sz="1200" kern="0" dirty="0" err="1" smtClean="0">
                <a:solidFill>
                  <a:schemeClr val="tx1"/>
                </a:solidFill>
              </a:rPr>
              <a:t>ID_detalle_factura</a:t>
            </a:r>
            <a:r>
              <a:rPr lang="es-MX" sz="1200" kern="0" dirty="0" smtClean="0">
                <a:solidFill>
                  <a:schemeClr val="tx1"/>
                </a:solidFill>
              </a:rPr>
              <a:t>: </a:t>
            </a:r>
            <a:r>
              <a:rPr lang="es-MX" sz="1200" kern="0" dirty="0">
                <a:solidFill>
                  <a:schemeClr val="tx1"/>
                </a:solidFill>
              </a:rPr>
              <a:t>referida al número correlativo </a:t>
            </a:r>
            <a:r>
              <a:rPr lang="es-MX" sz="1200" kern="0" dirty="0" smtClean="0">
                <a:solidFill>
                  <a:schemeClr val="tx1"/>
                </a:solidFill>
              </a:rPr>
              <a:t>de cada detalle de la </a:t>
            </a:r>
            <a:r>
              <a:rPr lang="es-MX" sz="1200" kern="0" dirty="0">
                <a:solidFill>
                  <a:schemeClr val="tx1"/>
                </a:solidFill>
              </a:rPr>
              <a:t>factura en la base de datos, numero irrepetible. </a:t>
            </a:r>
            <a:endParaRPr lang="es-MX" sz="1200" kern="0" dirty="0" smtClean="0">
              <a:solidFill>
                <a:schemeClr val="tx1"/>
              </a:solidFill>
            </a:endParaRPr>
          </a:p>
          <a:p>
            <a:pPr marL="0" indent="0" algn="just">
              <a:lnSpc>
                <a:spcPct val="150000"/>
              </a:lnSpc>
              <a:buFontTx/>
              <a:buNone/>
            </a:pPr>
            <a:endParaRPr lang="es-MX" sz="1200" kern="0" dirty="0">
              <a:solidFill>
                <a:schemeClr val="tx1"/>
              </a:solidFill>
            </a:endParaRPr>
          </a:p>
          <a:p>
            <a:pPr marL="0" indent="0" algn="just">
              <a:lnSpc>
                <a:spcPct val="150000"/>
              </a:lnSpc>
              <a:buFontTx/>
              <a:buNone/>
            </a:pPr>
            <a:r>
              <a:rPr lang="es-MX" sz="1200" u="sng" kern="0" dirty="0">
                <a:solidFill>
                  <a:schemeClr val="tx1"/>
                </a:solidFill>
              </a:rPr>
              <a:t>Llaves secundarias: </a:t>
            </a:r>
            <a:endParaRPr lang="es-MX" sz="1200" u="sng" kern="0" dirty="0" smtClean="0">
              <a:solidFill>
                <a:schemeClr val="tx1"/>
              </a:solidFill>
            </a:endParaRPr>
          </a:p>
          <a:p>
            <a:pPr algn="just">
              <a:lnSpc>
                <a:spcPct val="150000"/>
              </a:lnSpc>
              <a:buFont typeface="Arial" panose="020B0604020202020204" pitchFamily="34" charset="0"/>
              <a:buChar char="→"/>
            </a:pPr>
            <a:r>
              <a:rPr lang="es-MX" sz="1200" kern="0" dirty="0" err="1">
                <a:solidFill>
                  <a:schemeClr val="tx1"/>
                </a:solidFill>
              </a:rPr>
              <a:t>ID_factura</a:t>
            </a:r>
            <a:r>
              <a:rPr lang="es-MX" sz="1200" kern="0" dirty="0">
                <a:solidFill>
                  <a:schemeClr val="tx1"/>
                </a:solidFill>
              </a:rPr>
              <a:t>, relacionada con el ID de la tabla factura</a:t>
            </a:r>
          </a:p>
          <a:p>
            <a:pPr algn="just">
              <a:lnSpc>
                <a:spcPct val="150000"/>
              </a:lnSpc>
              <a:buFont typeface="Arial" panose="020B0604020202020204" pitchFamily="34" charset="0"/>
              <a:buChar char="→"/>
            </a:pPr>
            <a:r>
              <a:rPr lang="es-MX" sz="1200" kern="0" dirty="0" err="1">
                <a:solidFill>
                  <a:schemeClr val="tx1"/>
                </a:solidFill>
              </a:rPr>
              <a:t>ID_producto</a:t>
            </a:r>
            <a:r>
              <a:rPr lang="es-MX" sz="1200" kern="0" dirty="0">
                <a:solidFill>
                  <a:schemeClr val="tx1"/>
                </a:solidFill>
              </a:rPr>
              <a:t>, relacionada con el ID de la tabla producto,</a:t>
            </a:r>
          </a:p>
          <a:p>
            <a:pPr algn="just">
              <a:lnSpc>
                <a:spcPct val="150000"/>
              </a:lnSpc>
              <a:buFont typeface="Arial" panose="020B0604020202020204" pitchFamily="34" charset="0"/>
              <a:buChar char="→"/>
            </a:pPr>
            <a:r>
              <a:rPr lang="es-MX" sz="1200" kern="0" dirty="0">
                <a:solidFill>
                  <a:schemeClr val="tx1"/>
                </a:solidFill>
              </a:rPr>
              <a:t> </a:t>
            </a:r>
            <a:r>
              <a:rPr lang="es-MX" sz="1200" kern="0" dirty="0" err="1">
                <a:solidFill>
                  <a:schemeClr val="tx1"/>
                </a:solidFill>
              </a:rPr>
              <a:t>ID_empresa_proveedor</a:t>
            </a:r>
            <a:r>
              <a:rPr lang="es-MX" sz="1200" kern="0" dirty="0">
                <a:solidFill>
                  <a:schemeClr val="tx1"/>
                </a:solidFill>
              </a:rPr>
              <a:t>, relacionada con el ID de la tabla proveedor,</a:t>
            </a:r>
          </a:p>
          <a:p>
            <a:pPr algn="just">
              <a:lnSpc>
                <a:spcPct val="150000"/>
              </a:lnSpc>
              <a:buFont typeface="Arial" panose="020B0604020202020204" pitchFamily="34" charset="0"/>
              <a:buChar char="→"/>
            </a:pPr>
            <a:r>
              <a:rPr lang="es-MX" sz="1200" kern="0" dirty="0">
                <a:solidFill>
                  <a:schemeClr val="tx1"/>
                </a:solidFill>
              </a:rPr>
              <a:t> </a:t>
            </a:r>
            <a:r>
              <a:rPr lang="es-MX" sz="1200" kern="0" dirty="0" err="1">
                <a:solidFill>
                  <a:schemeClr val="tx1"/>
                </a:solidFill>
              </a:rPr>
              <a:t>ID_puerto_carga</a:t>
            </a:r>
            <a:r>
              <a:rPr lang="es-MX" sz="1200" kern="0" dirty="0">
                <a:solidFill>
                  <a:schemeClr val="tx1"/>
                </a:solidFill>
              </a:rPr>
              <a:t>, relacionada con el ID de la tabla </a:t>
            </a:r>
            <a:r>
              <a:rPr lang="es-MX" sz="1200" kern="0" dirty="0" smtClean="0">
                <a:solidFill>
                  <a:schemeClr val="tx1"/>
                </a:solidFill>
              </a:rPr>
              <a:t>puertos.</a:t>
            </a:r>
            <a:endParaRPr lang="es-MX" sz="1200" kern="0" dirty="0">
              <a:solidFill>
                <a:schemeClr val="tx1"/>
              </a:solidFill>
            </a:endParaRPr>
          </a:p>
          <a:p>
            <a:pPr marL="0" indent="0" algn="just">
              <a:lnSpc>
                <a:spcPct val="150000"/>
              </a:lnSpc>
              <a:buNone/>
            </a:pPr>
            <a:endParaRPr lang="es-MX" sz="1200" kern="0" dirty="0" smtClean="0">
              <a:solidFill>
                <a:schemeClr val="tx1"/>
              </a:solidFill>
            </a:endParaRPr>
          </a:p>
        </p:txBody>
      </p:sp>
      <p:sp>
        <p:nvSpPr>
          <p:cNvPr id="12"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es-419" sz="2400" b="1" dirty="0"/>
              <a:t>Listado de las tablas</a:t>
            </a:r>
            <a:endParaRPr lang="en-US" sz="2400" b="1" dirty="0">
              <a:latin typeface="Tahoma" charset="0"/>
            </a:endParaRPr>
          </a:p>
        </p:txBody>
      </p:sp>
      <p:sp>
        <p:nvSpPr>
          <p:cNvPr id="14" name="Oval 4"/>
          <p:cNvSpPr/>
          <p:nvPr/>
        </p:nvSpPr>
        <p:spPr>
          <a:xfrm>
            <a:off x="395536" y="1340768"/>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21"/>
          <p:cNvSpPr txBox="1"/>
          <p:nvPr/>
        </p:nvSpPr>
        <p:spPr>
          <a:xfrm>
            <a:off x="386392" y="1379935"/>
            <a:ext cx="540000"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12</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23025328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4788024" y="2924175"/>
            <a:ext cx="4176960" cy="793750"/>
          </a:xfrm>
          <a:noFill/>
        </p:spPr>
        <p:txBody>
          <a:bodyPr/>
          <a:lstStyle/>
          <a:p>
            <a:r>
              <a:rPr lang="es-419" sz="2200" dirty="0" smtClean="0">
                <a:latin typeface="Tahoma" charset="0"/>
              </a:rPr>
              <a:t>Diagrama Entidad Relación</a:t>
            </a:r>
            <a:endParaRPr lang="uk-UA" sz="2200" dirty="0">
              <a:latin typeface="Tahoma" charset="0"/>
            </a:endParaRPr>
          </a:p>
        </p:txBody>
      </p:sp>
      <p:sp>
        <p:nvSpPr>
          <p:cNvPr id="34819" name="Rectangle 3"/>
          <p:cNvSpPr>
            <a:spLocks noGrp="1" noChangeArrowheads="1"/>
          </p:cNvSpPr>
          <p:nvPr>
            <p:ph type="subTitle" idx="1"/>
          </p:nvPr>
        </p:nvSpPr>
        <p:spPr>
          <a:xfrm>
            <a:off x="5220072" y="3571875"/>
            <a:ext cx="3711203" cy="433388"/>
          </a:xfrm>
        </p:spPr>
        <p:txBody>
          <a:bodyPr/>
          <a:lstStyle/>
          <a:p>
            <a:pPr>
              <a:lnSpc>
                <a:spcPct val="90000"/>
              </a:lnSpc>
            </a:pPr>
            <a:r>
              <a:rPr lang="es-419" sz="2400" dirty="0" smtClean="0"/>
              <a:t>Terminal de Embarque</a:t>
            </a:r>
            <a:endParaRPr lang="uk-UA" sz="2400" dirty="0"/>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6264" y="188640"/>
            <a:ext cx="908720" cy="908720"/>
          </a:xfrm>
          <a:prstGeom prst="rect">
            <a:avLst/>
          </a:prstGeom>
        </p:spPr>
      </p:pic>
    </p:spTree>
    <p:extLst>
      <p:ext uri="{BB962C8B-B14F-4D97-AF65-F5344CB8AC3E}">
        <p14:creationId xmlns:p14="http://schemas.microsoft.com/office/powerpoint/2010/main" val="11211297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36" y="1124744"/>
            <a:ext cx="8352928" cy="4959146"/>
          </a:xfrm>
          <a:prstGeom prst="rect">
            <a:avLst/>
          </a:prstGeom>
        </p:spPr>
      </p:pic>
      <p:sp>
        <p:nvSpPr>
          <p:cNvPr id="5"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p:cNvSpPr/>
          <p:nvPr/>
        </p:nvSpPr>
        <p:spPr>
          <a:xfrm>
            <a:off x="5436096" y="354489"/>
            <a:ext cx="3659976" cy="400110"/>
          </a:xfrm>
          <a:prstGeom prst="rect">
            <a:avLst/>
          </a:prstGeom>
        </p:spPr>
        <p:txBody>
          <a:bodyPr wrap="none">
            <a:spAutoFit/>
          </a:bodyPr>
          <a:lstStyle/>
          <a:p>
            <a:r>
              <a:rPr lang="es-419" sz="2000" b="1" dirty="0"/>
              <a:t>Diagrama Entidad - Relación</a:t>
            </a:r>
            <a:endParaRPr lang="ko-KR" altLang="en-US" sz="2000" b="1" dirty="0">
              <a:solidFill>
                <a:schemeClr val="tx1">
                  <a:lumMod val="75000"/>
                  <a:lumOff val="25000"/>
                </a:schemeClr>
              </a:solidFill>
              <a:cs typeface="Arial" pitchFamily="34" charset="0"/>
            </a:endParaRPr>
          </a:p>
        </p:txBody>
      </p:sp>
      <p:sp>
        <p:nvSpPr>
          <p:cNvPr id="2" name="Botón de acción: Información 1">
            <a:hlinkClick r:id="rId3" action="ppaction://hlinkfile" highlightClick="1"/>
          </p:cNvPr>
          <p:cNvSpPr/>
          <p:nvPr/>
        </p:nvSpPr>
        <p:spPr>
          <a:xfrm>
            <a:off x="8532440" y="5589240"/>
            <a:ext cx="432048" cy="394344"/>
          </a:xfrm>
          <a:prstGeom prst="actionButtonInform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313769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4788024" y="2924175"/>
            <a:ext cx="4176960" cy="793750"/>
          </a:xfrm>
          <a:noFill/>
        </p:spPr>
        <p:txBody>
          <a:bodyPr/>
          <a:lstStyle/>
          <a:p>
            <a:r>
              <a:rPr lang="es-419" sz="2200" dirty="0" err="1" smtClean="0">
                <a:latin typeface="Tahoma" charset="0"/>
              </a:rPr>
              <a:t>Script_de_Vistas</a:t>
            </a:r>
            <a:endParaRPr lang="uk-UA" sz="2200" dirty="0">
              <a:latin typeface="Tahoma" charset="0"/>
            </a:endParaRPr>
          </a:p>
        </p:txBody>
      </p:sp>
      <p:sp>
        <p:nvSpPr>
          <p:cNvPr id="34819" name="Rectangle 3"/>
          <p:cNvSpPr>
            <a:spLocks noGrp="1" noChangeArrowheads="1"/>
          </p:cNvSpPr>
          <p:nvPr>
            <p:ph type="subTitle" idx="1"/>
          </p:nvPr>
        </p:nvSpPr>
        <p:spPr>
          <a:xfrm>
            <a:off x="4860032" y="3571875"/>
            <a:ext cx="4071243" cy="433388"/>
          </a:xfrm>
        </p:spPr>
        <p:txBody>
          <a:bodyPr/>
          <a:lstStyle/>
          <a:p>
            <a:pPr>
              <a:lnSpc>
                <a:spcPct val="90000"/>
              </a:lnSpc>
            </a:pPr>
            <a:r>
              <a:rPr lang="es-419" sz="2400" dirty="0" smtClean="0"/>
              <a:t>Terminal de Embarque</a:t>
            </a:r>
            <a:endParaRPr lang="uk-UA" sz="2400" dirty="0"/>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6264" y="188640"/>
            <a:ext cx="908720" cy="908720"/>
          </a:xfrm>
          <a:prstGeom prst="rect">
            <a:avLst/>
          </a:prstGeom>
        </p:spPr>
      </p:pic>
    </p:spTree>
    <p:extLst>
      <p:ext uri="{BB962C8B-B14F-4D97-AF65-F5344CB8AC3E}">
        <p14:creationId xmlns:p14="http://schemas.microsoft.com/office/powerpoint/2010/main" val="24877545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body" idx="1"/>
          </p:nvPr>
        </p:nvSpPr>
        <p:spPr>
          <a:xfrm>
            <a:off x="523552" y="1862329"/>
            <a:ext cx="8296920" cy="1350647"/>
          </a:xfrm>
        </p:spPr>
        <p:txBody>
          <a:bodyPr/>
          <a:lstStyle/>
          <a:p>
            <a:pPr marL="0" indent="0" algn="just">
              <a:lnSpc>
                <a:spcPct val="150000"/>
              </a:lnSpc>
              <a:buNone/>
            </a:pPr>
            <a:r>
              <a:rPr lang="es-MX" sz="1400" dirty="0" smtClean="0">
                <a:solidFill>
                  <a:schemeClr val="tx1"/>
                </a:solidFill>
              </a:rPr>
              <a:t>La vista  permite obtener información acerca de los cargamentos levantados por uno de los clientes mas importantes de la empresa matriz como lo es  ‘</a:t>
            </a:r>
            <a:r>
              <a:rPr lang="en-US" sz="1400" dirty="0">
                <a:solidFill>
                  <a:schemeClr val="tx1"/>
                </a:solidFill>
              </a:rPr>
              <a:t>'CHINA NATIONAL UNITED OIL CORPORATION'</a:t>
            </a:r>
            <a:r>
              <a:rPr lang="es-MX" sz="1400" dirty="0" smtClean="0">
                <a:solidFill>
                  <a:schemeClr val="tx1"/>
                </a:solidFill>
              </a:rPr>
              <a:t>’, esta vista muestra la cantidad de embarques, volúmenes y productos despachados con el fin de llevar un seguimiento al cumplimiento de la cuota volumétrica mensual fijada para este cliente.</a:t>
            </a:r>
            <a:endParaRPr lang="en-US" sz="1400" dirty="0">
              <a:solidFill>
                <a:schemeClr val="tx1"/>
              </a:solidFill>
            </a:endParaRP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9202" y="6197325"/>
            <a:ext cx="590899" cy="590899"/>
          </a:xfrm>
          <a:prstGeom prst="rect">
            <a:avLst/>
          </a:prstGeom>
        </p:spPr>
      </p:pic>
      <p:pic>
        <p:nvPicPr>
          <p:cNvPr id="5" name="Picture 2" descr="D:\Fullppt\005-PNG이미지\노트북.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334" r="15260"/>
          <a:stretch/>
        </p:blipFill>
        <p:spPr bwMode="auto">
          <a:xfrm>
            <a:off x="539552" y="1412776"/>
            <a:ext cx="576064" cy="434665"/>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ángulo 8"/>
          <p:cNvSpPr/>
          <p:nvPr/>
        </p:nvSpPr>
        <p:spPr>
          <a:xfrm>
            <a:off x="6372200" y="339100"/>
            <a:ext cx="2679131" cy="400110"/>
          </a:xfrm>
          <a:prstGeom prst="rect">
            <a:avLst/>
          </a:prstGeom>
        </p:spPr>
        <p:txBody>
          <a:bodyPr wrap="none">
            <a:spAutoFit/>
          </a:bodyPr>
          <a:lstStyle/>
          <a:p>
            <a:r>
              <a:rPr lang="es-419" sz="2000" b="1" dirty="0" smtClean="0"/>
              <a:t>SCRIPT_DE_VISTAS</a:t>
            </a:r>
            <a:endParaRPr lang="ko-KR" altLang="en-US" sz="2000" b="1" dirty="0">
              <a:solidFill>
                <a:schemeClr val="tx1">
                  <a:lumMod val="75000"/>
                  <a:lumOff val="25000"/>
                </a:schemeClr>
              </a:solidFill>
              <a:cs typeface="Arial" pitchFamily="34" charset="0"/>
            </a:endParaRPr>
          </a:p>
        </p:txBody>
      </p:sp>
      <p:sp>
        <p:nvSpPr>
          <p:cNvPr id="10" name="Rectángulo 9"/>
          <p:cNvSpPr/>
          <p:nvPr/>
        </p:nvSpPr>
        <p:spPr>
          <a:xfrm>
            <a:off x="1187624" y="1476219"/>
            <a:ext cx="4259756" cy="338554"/>
          </a:xfrm>
          <a:prstGeom prst="rect">
            <a:avLst/>
          </a:prstGeom>
        </p:spPr>
        <p:txBody>
          <a:bodyPr wrap="none">
            <a:spAutoFit/>
          </a:bodyPr>
          <a:lstStyle/>
          <a:p>
            <a:r>
              <a:rPr lang="es-419" sz="1600" b="1" dirty="0" smtClean="0">
                <a:latin typeface="+mn-lt"/>
              </a:rPr>
              <a:t>VISTA_CARGAMENTOS_CLIENTE_CHINA</a:t>
            </a:r>
            <a:endParaRPr lang="ko-KR" altLang="en-US" sz="1600" b="1" dirty="0">
              <a:solidFill>
                <a:schemeClr val="tx1">
                  <a:lumMod val="75000"/>
                  <a:lumOff val="25000"/>
                </a:schemeClr>
              </a:solidFill>
              <a:latin typeface="+mn-lt"/>
              <a:cs typeface="Arial" pitchFamily="34" charset="0"/>
            </a:endParaRPr>
          </a:p>
        </p:txBody>
      </p:sp>
      <p:sp>
        <p:nvSpPr>
          <p:cNvPr id="14" name="Rectangle 3"/>
          <p:cNvSpPr txBox="1">
            <a:spLocks noChangeArrowheads="1"/>
          </p:cNvSpPr>
          <p:nvPr/>
        </p:nvSpPr>
        <p:spPr bwMode="auto">
          <a:xfrm>
            <a:off x="523552" y="4331596"/>
            <a:ext cx="8296920" cy="135064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smtClean="0">
                <a:solidFill>
                  <a:schemeClr val="tx1"/>
                </a:solidFill>
              </a:rPr>
              <a:t>Permite obtener </a:t>
            </a:r>
            <a:r>
              <a:rPr lang="es-419" sz="1400" kern="0" dirty="0" smtClean="0">
                <a:solidFill>
                  <a:schemeClr val="tx1"/>
                </a:solidFill>
              </a:rPr>
              <a:t>los volúmenes despachados de los productos con mayor demanda para la empresa matriz, estos son Merey 16 y DCO</a:t>
            </a:r>
            <a:r>
              <a:rPr lang="es-MX" sz="1400" kern="0" dirty="0" smtClean="0">
                <a:solidFill>
                  <a:schemeClr val="tx1"/>
                </a:solidFill>
              </a:rPr>
              <a:t>, con el fin de manejar cantidades volumétricas embarcadas y poder adquirir o desestimar nuevos compromisos con clientes que demanden alguno de estos productos.</a:t>
            </a:r>
            <a:endParaRPr lang="en-US" sz="1400" kern="0" dirty="0">
              <a:solidFill>
                <a:schemeClr val="tx1"/>
              </a:solidFill>
            </a:endParaRPr>
          </a:p>
        </p:txBody>
      </p:sp>
      <p:pic>
        <p:nvPicPr>
          <p:cNvPr id="15" name="Picture 2" descr="D:\Fullppt\005-PNG이미지\노트북.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334" r="15260"/>
          <a:stretch/>
        </p:blipFill>
        <p:spPr bwMode="auto">
          <a:xfrm>
            <a:off x="539552" y="3882043"/>
            <a:ext cx="576064" cy="434665"/>
          </a:xfrm>
          <a:prstGeom prst="rect">
            <a:avLst/>
          </a:prstGeom>
          <a:noFill/>
          <a:extLst>
            <a:ext uri="{909E8E84-426E-40DD-AFC4-6F175D3DCCD1}">
              <a14:hiddenFill xmlns:a14="http://schemas.microsoft.com/office/drawing/2010/main">
                <a:solidFill>
                  <a:srgbClr val="FFFFFF"/>
                </a:solidFill>
              </a14:hiddenFill>
            </a:ext>
          </a:extLst>
        </p:spPr>
      </p:pic>
      <p:sp>
        <p:nvSpPr>
          <p:cNvPr id="16" name="Rectángulo 15"/>
          <p:cNvSpPr/>
          <p:nvPr/>
        </p:nvSpPr>
        <p:spPr>
          <a:xfrm>
            <a:off x="1187624" y="3945486"/>
            <a:ext cx="4920193" cy="338554"/>
          </a:xfrm>
          <a:prstGeom prst="rect">
            <a:avLst/>
          </a:prstGeom>
        </p:spPr>
        <p:txBody>
          <a:bodyPr wrap="none">
            <a:spAutoFit/>
          </a:bodyPr>
          <a:lstStyle/>
          <a:p>
            <a:r>
              <a:rPr lang="es-419" sz="1600" b="1" dirty="0" smtClean="0">
                <a:latin typeface="+mn-lt"/>
              </a:rPr>
              <a:t>VISTA_CARGAMENTOS_CRUDOS_MEREY_DCO</a:t>
            </a:r>
            <a:endParaRPr lang="ko-KR" altLang="en-US" sz="1600" b="1" dirty="0">
              <a:solidFill>
                <a:schemeClr val="tx1">
                  <a:lumMod val="75000"/>
                  <a:lumOff val="25000"/>
                </a:schemeClr>
              </a:solidFill>
              <a:latin typeface="+mn-lt"/>
              <a:cs typeface="Arial" pitchFamily="34" charset="0"/>
            </a:endParaRPr>
          </a:p>
        </p:txBody>
      </p:sp>
    </p:spTree>
    <p:extLst>
      <p:ext uri="{BB962C8B-B14F-4D97-AF65-F5344CB8AC3E}">
        <p14:creationId xmlns:p14="http://schemas.microsoft.com/office/powerpoint/2010/main" val="2005777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body" idx="1"/>
          </p:nvPr>
        </p:nvSpPr>
        <p:spPr>
          <a:xfrm>
            <a:off x="523552" y="1862329"/>
            <a:ext cx="8296920" cy="1350647"/>
          </a:xfrm>
        </p:spPr>
        <p:txBody>
          <a:bodyPr/>
          <a:lstStyle/>
          <a:p>
            <a:pPr marL="0" indent="0" algn="just">
              <a:lnSpc>
                <a:spcPct val="150000"/>
              </a:lnSpc>
              <a:buNone/>
            </a:pPr>
            <a:r>
              <a:rPr lang="es-419" sz="1400" dirty="0" smtClean="0">
                <a:solidFill>
                  <a:schemeClr val="tx1"/>
                </a:solidFill>
              </a:rPr>
              <a:t>Para mantener la continuidad operativa de los terminales y empresas mejoradoras de crudo es necesario tener capacidad de almacenamiento disponible para los nuevos productos recibidos desde las áreas operacionales como el caso del Merey 16 y DCO, y aquellos obtenidos mediante el proceso de mejoramiento de crudo. La vista permite conocer los productos con mayor inventario (mayor a 4.000.000,00 </a:t>
            </a:r>
            <a:r>
              <a:rPr lang="es-419" sz="1400" dirty="0" err="1" smtClean="0">
                <a:solidFill>
                  <a:schemeClr val="tx1"/>
                </a:solidFill>
              </a:rPr>
              <a:t>bls</a:t>
            </a:r>
            <a:r>
              <a:rPr lang="es-419" sz="1400" dirty="0" smtClean="0">
                <a:solidFill>
                  <a:schemeClr val="tx1"/>
                </a:solidFill>
              </a:rPr>
              <a:t>) y de esta manera planificar fechas para su comercialización y su consecuente desalojo, a fin de evitar paralizar operaciones en terminales y plantas por falta de espacio para la recepción de nuevos productos.</a:t>
            </a:r>
            <a:endParaRPr lang="en-US" sz="1400" dirty="0">
              <a:solidFill>
                <a:schemeClr val="tx1"/>
              </a:solidFill>
            </a:endParaRP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9202" y="6197325"/>
            <a:ext cx="590899" cy="590899"/>
          </a:xfrm>
          <a:prstGeom prst="rect">
            <a:avLst/>
          </a:prstGeom>
        </p:spPr>
      </p:pic>
      <p:pic>
        <p:nvPicPr>
          <p:cNvPr id="5" name="Picture 2" descr="D:\Fullppt\005-PNG이미지\노트북.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334" r="15260"/>
          <a:stretch/>
        </p:blipFill>
        <p:spPr bwMode="auto">
          <a:xfrm>
            <a:off x="539552" y="1412776"/>
            <a:ext cx="576064" cy="434665"/>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ángulo 8"/>
          <p:cNvSpPr/>
          <p:nvPr/>
        </p:nvSpPr>
        <p:spPr>
          <a:xfrm>
            <a:off x="6372200" y="339100"/>
            <a:ext cx="2679131" cy="400110"/>
          </a:xfrm>
          <a:prstGeom prst="rect">
            <a:avLst/>
          </a:prstGeom>
        </p:spPr>
        <p:txBody>
          <a:bodyPr wrap="none">
            <a:spAutoFit/>
          </a:bodyPr>
          <a:lstStyle/>
          <a:p>
            <a:r>
              <a:rPr lang="es-419" sz="2000" b="1" dirty="0" smtClean="0"/>
              <a:t>SCRIPT_DE_VISTAS</a:t>
            </a:r>
            <a:endParaRPr lang="ko-KR" altLang="en-US" sz="2000" b="1" dirty="0">
              <a:solidFill>
                <a:schemeClr val="tx1">
                  <a:lumMod val="75000"/>
                  <a:lumOff val="25000"/>
                </a:schemeClr>
              </a:solidFill>
              <a:cs typeface="Arial" pitchFamily="34" charset="0"/>
            </a:endParaRPr>
          </a:p>
        </p:txBody>
      </p:sp>
      <p:sp>
        <p:nvSpPr>
          <p:cNvPr id="10" name="Rectángulo 9"/>
          <p:cNvSpPr/>
          <p:nvPr/>
        </p:nvSpPr>
        <p:spPr>
          <a:xfrm>
            <a:off x="1187624" y="1476219"/>
            <a:ext cx="4409990" cy="338554"/>
          </a:xfrm>
          <a:prstGeom prst="rect">
            <a:avLst/>
          </a:prstGeom>
        </p:spPr>
        <p:txBody>
          <a:bodyPr wrap="none">
            <a:spAutoFit/>
          </a:bodyPr>
          <a:lstStyle/>
          <a:p>
            <a:r>
              <a:rPr lang="es-419" sz="1600" b="1" dirty="0" smtClean="0">
                <a:latin typeface="+mn-lt"/>
              </a:rPr>
              <a:t>VISTA_PRODUCTOS_MAYOR_INVENTARIO</a:t>
            </a:r>
            <a:endParaRPr lang="ko-KR" altLang="en-US" sz="1600" b="1" dirty="0">
              <a:solidFill>
                <a:schemeClr val="tx1">
                  <a:lumMod val="75000"/>
                  <a:lumOff val="25000"/>
                </a:schemeClr>
              </a:solidFill>
              <a:latin typeface="+mn-lt"/>
              <a:cs typeface="Arial" pitchFamily="34" charset="0"/>
            </a:endParaRPr>
          </a:p>
        </p:txBody>
      </p:sp>
      <p:sp>
        <p:nvSpPr>
          <p:cNvPr id="14" name="Rectangle 3"/>
          <p:cNvSpPr txBox="1">
            <a:spLocks noChangeArrowheads="1"/>
          </p:cNvSpPr>
          <p:nvPr/>
        </p:nvSpPr>
        <p:spPr bwMode="auto">
          <a:xfrm>
            <a:off x="523552" y="4742649"/>
            <a:ext cx="8296920" cy="135064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419" sz="1400" kern="0" dirty="0" smtClean="0">
                <a:solidFill>
                  <a:schemeClr val="tx1"/>
                </a:solidFill>
              </a:rPr>
              <a:t>Permite una vista rápida del producto con el máximo precio y su inventario actual como datos indispensable para su comercialización</a:t>
            </a:r>
            <a:r>
              <a:rPr lang="es-MX" sz="1400" kern="0" dirty="0" smtClean="0">
                <a:solidFill>
                  <a:schemeClr val="tx1"/>
                </a:solidFill>
              </a:rPr>
              <a:t>. Normalmente el producto de mayor demanda y precio es el crudo Merey 16 por su calidad, pues permite obtener un variedad de productos posterior a su proceso de refinación.</a:t>
            </a:r>
            <a:endParaRPr lang="en-US" sz="1400" kern="0" dirty="0">
              <a:solidFill>
                <a:schemeClr val="tx1"/>
              </a:solidFill>
            </a:endParaRPr>
          </a:p>
        </p:txBody>
      </p:sp>
      <p:pic>
        <p:nvPicPr>
          <p:cNvPr id="15" name="Picture 2" descr="D:\Fullppt\005-PNG이미지\노트북.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334" r="15260"/>
          <a:stretch/>
        </p:blipFill>
        <p:spPr bwMode="auto">
          <a:xfrm>
            <a:off x="539552" y="4293096"/>
            <a:ext cx="576064" cy="434665"/>
          </a:xfrm>
          <a:prstGeom prst="rect">
            <a:avLst/>
          </a:prstGeom>
          <a:noFill/>
          <a:extLst>
            <a:ext uri="{909E8E84-426E-40DD-AFC4-6F175D3DCCD1}">
              <a14:hiddenFill xmlns:a14="http://schemas.microsoft.com/office/drawing/2010/main">
                <a:solidFill>
                  <a:srgbClr val="FFFFFF"/>
                </a:solidFill>
              </a14:hiddenFill>
            </a:ext>
          </a:extLst>
        </p:spPr>
      </p:pic>
      <p:sp>
        <p:nvSpPr>
          <p:cNvPr id="16" name="Rectángulo 15"/>
          <p:cNvSpPr/>
          <p:nvPr/>
        </p:nvSpPr>
        <p:spPr>
          <a:xfrm>
            <a:off x="1187624" y="4356539"/>
            <a:ext cx="3947556" cy="338554"/>
          </a:xfrm>
          <a:prstGeom prst="rect">
            <a:avLst/>
          </a:prstGeom>
        </p:spPr>
        <p:txBody>
          <a:bodyPr wrap="none">
            <a:spAutoFit/>
          </a:bodyPr>
          <a:lstStyle/>
          <a:p>
            <a:r>
              <a:rPr lang="es-419" sz="1600" b="1" dirty="0" smtClean="0">
                <a:latin typeface="+mn-lt"/>
              </a:rPr>
              <a:t>VISTA_PRODUCTOS_MAYOR_PRECIO</a:t>
            </a:r>
            <a:endParaRPr lang="ko-KR" altLang="en-US" sz="1600" b="1" dirty="0">
              <a:solidFill>
                <a:schemeClr val="tx1">
                  <a:lumMod val="75000"/>
                  <a:lumOff val="25000"/>
                </a:schemeClr>
              </a:solidFill>
              <a:latin typeface="+mn-lt"/>
              <a:cs typeface="Arial" pitchFamily="34" charset="0"/>
            </a:endParaRPr>
          </a:p>
        </p:txBody>
      </p:sp>
    </p:spTree>
    <p:extLst>
      <p:ext uri="{BB962C8B-B14F-4D97-AF65-F5344CB8AC3E}">
        <p14:creationId xmlns:p14="http://schemas.microsoft.com/office/powerpoint/2010/main" val="3173467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body" idx="1"/>
          </p:nvPr>
        </p:nvSpPr>
        <p:spPr>
          <a:xfrm>
            <a:off x="523552" y="1862329"/>
            <a:ext cx="8296920" cy="1710687"/>
          </a:xfrm>
        </p:spPr>
        <p:txBody>
          <a:bodyPr/>
          <a:lstStyle/>
          <a:p>
            <a:pPr marL="0" indent="0" algn="just">
              <a:lnSpc>
                <a:spcPct val="150000"/>
              </a:lnSpc>
              <a:buNone/>
            </a:pPr>
            <a:r>
              <a:rPr lang="es-419" sz="1400" dirty="0" smtClean="0">
                <a:solidFill>
                  <a:schemeClr val="tx1"/>
                </a:solidFill>
              </a:rPr>
              <a:t>Muestra los cargamentos superiores a 1.700.000,00 </a:t>
            </a:r>
            <a:r>
              <a:rPr lang="es-419" sz="1400" dirty="0" err="1" smtClean="0">
                <a:solidFill>
                  <a:schemeClr val="tx1"/>
                </a:solidFill>
              </a:rPr>
              <a:t>Bls</a:t>
            </a:r>
            <a:r>
              <a:rPr lang="es-419" sz="1400" dirty="0" smtClean="0">
                <a:solidFill>
                  <a:schemeClr val="tx1"/>
                </a:solidFill>
              </a:rPr>
              <a:t>, con algunos detalle como el cliente a quien se le suministro el producto, el tipo de producto  y embarcación, estos  tipos de cargamentos normalmente requieren de buques del tipo VLCC y desalojan grandes volúmenes almacenados en los terminales, por lo que una planificación errada puede llevar consigo el agotamiento del stock antes de la reposición del mismo, razón por la cual es necesario llevar el seguimiento de estos cargamentos.</a:t>
            </a:r>
            <a:endParaRPr lang="en-US" sz="1400" dirty="0">
              <a:solidFill>
                <a:schemeClr val="tx1"/>
              </a:solidFill>
            </a:endParaRP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9202" y="6197325"/>
            <a:ext cx="590899" cy="590899"/>
          </a:xfrm>
          <a:prstGeom prst="rect">
            <a:avLst/>
          </a:prstGeom>
        </p:spPr>
      </p:pic>
      <p:pic>
        <p:nvPicPr>
          <p:cNvPr id="5" name="Picture 2" descr="D:\Fullppt\005-PNG이미지\노트북.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334" r="15260"/>
          <a:stretch/>
        </p:blipFill>
        <p:spPr bwMode="auto">
          <a:xfrm>
            <a:off x="539552" y="1412776"/>
            <a:ext cx="576064" cy="434665"/>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ángulo 8"/>
          <p:cNvSpPr/>
          <p:nvPr/>
        </p:nvSpPr>
        <p:spPr>
          <a:xfrm>
            <a:off x="6372200" y="339100"/>
            <a:ext cx="2679131" cy="400110"/>
          </a:xfrm>
          <a:prstGeom prst="rect">
            <a:avLst/>
          </a:prstGeom>
        </p:spPr>
        <p:txBody>
          <a:bodyPr wrap="none">
            <a:spAutoFit/>
          </a:bodyPr>
          <a:lstStyle/>
          <a:p>
            <a:r>
              <a:rPr lang="es-419" sz="2000" b="1" dirty="0" smtClean="0"/>
              <a:t>SCRIPT_DE_VISTAS</a:t>
            </a:r>
            <a:endParaRPr lang="ko-KR" altLang="en-US" sz="2000" b="1" dirty="0">
              <a:solidFill>
                <a:schemeClr val="tx1">
                  <a:lumMod val="75000"/>
                  <a:lumOff val="25000"/>
                </a:schemeClr>
              </a:solidFill>
              <a:cs typeface="Arial" pitchFamily="34" charset="0"/>
            </a:endParaRPr>
          </a:p>
        </p:txBody>
      </p:sp>
      <p:sp>
        <p:nvSpPr>
          <p:cNvPr id="10" name="Rectángulo 9"/>
          <p:cNvSpPr/>
          <p:nvPr/>
        </p:nvSpPr>
        <p:spPr>
          <a:xfrm>
            <a:off x="1187624" y="1476219"/>
            <a:ext cx="5050422" cy="338554"/>
          </a:xfrm>
          <a:prstGeom prst="rect">
            <a:avLst/>
          </a:prstGeom>
        </p:spPr>
        <p:txBody>
          <a:bodyPr wrap="none">
            <a:spAutoFit/>
          </a:bodyPr>
          <a:lstStyle/>
          <a:p>
            <a:r>
              <a:rPr lang="es-419" sz="1600" b="1" dirty="0" smtClean="0">
                <a:latin typeface="+mn-lt"/>
              </a:rPr>
              <a:t>VISTA_VOLUMENES_MAYORES_CARGAMENTOS</a:t>
            </a:r>
            <a:endParaRPr lang="ko-KR" altLang="en-US" sz="1600" b="1" dirty="0">
              <a:solidFill>
                <a:schemeClr val="tx1">
                  <a:lumMod val="75000"/>
                  <a:lumOff val="25000"/>
                </a:schemeClr>
              </a:solidFill>
              <a:latin typeface="+mn-lt"/>
              <a:cs typeface="Arial" pitchFamily="34" charset="0"/>
            </a:endParaRPr>
          </a:p>
        </p:txBody>
      </p:sp>
    </p:spTree>
    <p:extLst>
      <p:ext uri="{BB962C8B-B14F-4D97-AF65-F5344CB8AC3E}">
        <p14:creationId xmlns:p14="http://schemas.microsoft.com/office/powerpoint/2010/main" val="2756916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4788024" y="2924175"/>
            <a:ext cx="4176960" cy="793750"/>
          </a:xfrm>
          <a:noFill/>
        </p:spPr>
        <p:txBody>
          <a:bodyPr/>
          <a:lstStyle/>
          <a:p>
            <a:r>
              <a:rPr lang="es-419" sz="2200" dirty="0" err="1" smtClean="0">
                <a:latin typeface="Tahoma" charset="0"/>
              </a:rPr>
              <a:t>Script_Funciones</a:t>
            </a:r>
            <a:endParaRPr lang="uk-UA" sz="2200" dirty="0">
              <a:latin typeface="Tahoma" charset="0"/>
            </a:endParaRPr>
          </a:p>
        </p:txBody>
      </p:sp>
      <p:sp>
        <p:nvSpPr>
          <p:cNvPr id="34819" name="Rectangle 3"/>
          <p:cNvSpPr>
            <a:spLocks noGrp="1" noChangeArrowheads="1"/>
          </p:cNvSpPr>
          <p:nvPr>
            <p:ph type="subTitle" idx="1"/>
          </p:nvPr>
        </p:nvSpPr>
        <p:spPr>
          <a:xfrm>
            <a:off x="4860032" y="3571875"/>
            <a:ext cx="4071243" cy="433388"/>
          </a:xfrm>
        </p:spPr>
        <p:txBody>
          <a:bodyPr/>
          <a:lstStyle/>
          <a:p>
            <a:pPr>
              <a:lnSpc>
                <a:spcPct val="90000"/>
              </a:lnSpc>
            </a:pPr>
            <a:r>
              <a:rPr lang="es-419" sz="2400" dirty="0" smtClean="0"/>
              <a:t>Terminal de Embarque</a:t>
            </a:r>
            <a:endParaRPr lang="uk-UA" sz="2400" dirty="0"/>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6264" y="188640"/>
            <a:ext cx="908720" cy="908720"/>
          </a:xfrm>
          <a:prstGeom prst="rect">
            <a:avLst/>
          </a:prstGeom>
        </p:spPr>
      </p:pic>
    </p:spTree>
    <p:extLst>
      <p:ext uri="{BB962C8B-B14F-4D97-AF65-F5344CB8AC3E}">
        <p14:creationId xmlns:p14="http://schemas.microsoft.com/office/powerpoint/2010/main" val="21877303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056438" cy="723900"/>
          </a:xfrm>
        </p:spPr>
        <p:txBody>
          <a:bodyPr/>
          <a:lstStyle/>
          <a:p>
            <a:r>
              <a:rPr lang="es-419" dirty="0"/>
              <a:t>Temática de la base de </a:t>
            </a:r>
            <a:r>
              <a:rPr lang="es-419" dirty="0" smtClean="0"/>
              <a:t>datos (BD)</a:t>
            </a:r>
            <a:endParaRPr lang="en-US" dirty="0">
              <a:solidFill>
                <a:schemeClr val="tx1"/>
              </a:solidFill>
            </a:endParaRPr>
          </a:p>
        </p:txBody>
      </p:sp>
      <p:sp>
        <p:nvSpPr>
          <p:cNvPr id="114691" name="Rectangle 3"/>
          <p:cNvSpPr>
            <a:spLocks noGrp="1" noChangeArrowheads="1"/>
          </p:cNvSpPr>
          <p:nvPr>
            <p:ph type="body" idx="1"/>
          </p:nvPr>
        </p:nvSpPr>
        <p:spPr>
          <a:xfrm>
            <a:off x="2411760" y="1312292"/>
            <a:ext cx="6336704" cy="4636988"/>
          </a:xfrm>
        </p:spPr>
        <p:txBody>
          <a:bodyPr/>
          <a:lstStyle/>
          <a:p>
            <a:pPr marL="0" indent="0" algn="just">
              <a:lnSpc>
                <a:spcPct val="150000"/>
              </a:lnSpc>
              <a:buNone/>
            </a:pPr>
            <a:r>
              <a:rPr lang="es-MX" sz="1600" dirty="0" smtClean="0">
                <a:solidFill>
                  <a:schemeClr val="tx1"/>
                </a:solidFill>
              </a:rPr>
              <a:t>La BD esta basada en </a:t>
            </a:r>
            <a:r>
              <a:rPr lang="es-MX" sz="1600" dirty="0">
                <a:solidFill>
                  <a:schemeClr val="tx1"/>
                </a:solidFill>
              </a:rPr>
              <a:t>la información concerniente a los embarques de crudo y productos realizados por una empresa matriz y sus filiales, dichos embarques son realizados a través de los puertos o terminales de embarque propiedad de la empresa matriz. El terminal principal por donde son despachados el 90% de los productos, posee una plataforma con tres puestos de embarque (Este, Oeste y Sur), por las cuales se embarcan para la exportación los crudos propios de la empresa matriz, así como los crudos y productos de las empresas filiales. El embarque se realiza de manera segura y confiable a los clientes mediante la ejecución y evaluación continua de los procesos de recibo y embarque de crudo y productos, siguiendo las condiciones particulares de venta </a:t>
            </a:r>
            <a:r>
              <a:rPr lang="es-MX" sz="1600" dirty="0" smtClean="0">
                <a:solidFill>
                  <a:schemeClr val="tx1"/>
                </a:solidFill>
              </a:rPr>
              <a:t>establecidas </a:t>
            </a:r>
            <a:r>
              <a:rPr lang="es-MX" sz="1600" dirty="0">
                <a:solidFill>
                  <a:schemeClr val="tx1"/>
                </a:solidFill>
              </a:rPr>
              <a:t>en el documento de </a:t>
            </a:r>
            <a:r>
              <a:rPr lang="es-MX" sz="1600" dirty="0" smtClean="0">
                <a:solidFill>
                  <a:schemeClr val="tx1"/>
                </a:solidFill>
              </a:rPr>
              <a:t>nominación </a:t>
            </a:r>
            <a:r>
              <a:rPr lang="es-MX" sz="1600" dirty="0">
                <a:solidFill>
                  <a:schemeClr val="tx1"/>
                </a:solidFill>
              </a:rPr>
              <a:t>de la carga</a:t>
            </a:r>
            <a:r>
              <a:rPr lang="es-MX" sz="2000" dirty="0">
                <a:solidFill>
                  <a:schemeClr val="tx1"/>
                </a:solidFill>
              </a:rPr>
              <a:t>.</a:t>
            </a:r>
            <a:endParaRPr lang="en-US" sz="2000" dirty="0">
              <a:solidFill>
                <a:schemeClr val="tx1"/>
              </a:solidFill>
            </a:endParaRPr>
          </a:p>
        </p:txBody>
      </p:sp>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09202" y="6197325"/>
            <a:ext cx="590899" cy="590899"/>
          </a:xfrm>
          <a:prstGeom prst="rect">
            <a:avLst/>
          </a:prstGeom>
        </p:spPr>
      </p:pic>
      <p:pic>
        <p:nvPicPr>
          <p:cNvPr id="5" name="Picture 2" descr="D:\Fullppt\005-PNG이미지\노트북.png"/>
          <p:cNvPicPr>
            <a:picLocks noChangeAspect="1" noChangeArrowheads="1"/>
          </p:cNvPicPr>
          <p:nvPr/>
        </p:nvPicPr>
        <p:blipFill rotWithShape="1">
          <a:blip r:embed="rId4">
            <a:extLst>
              <a:ext uri="{28A0092B-C50C-407E-A947-70E740481C1C}">
                <a14:useLocalDpi xmlns:a14="http://schemas.microsoft.com/office/drawing/2010/main" val="0"/>
              </a:ext>
            </a:extLst>
          </a:blip>
          <a:srcRect l="17334" r="15260"/>
          <a:stretch/>
        </p:blipFill>
        <p:spPr bwMode="auto">
          <a:xfrm>
            <a:off x="35496" y="4911716"/>
            <a:ext cx="2520280" cy="190166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0" descr="D:\Documents and Settings\VAZQUEZC\Mis documentos\CESAR VAZQUEZ\CESAR\Imagenes\plataforma Completa.jpg"/>
          <p:cNvSpPr>
            <a:spLocks noChangeArrowheads="1"/>
          </p:cNvSpPr>
          <p:nvPr/>
        </p:nvSpPr>
        <p:spPr bwMode="auto">
          <a:xfrm>
            <a:off x="410776" y="5165458"/>
            <a:ext cx="1777340" cy="1330434"/>
          </a:xfrm>
          <a:prstGeom prst="rect">
            <a:avLst/>
          </a:prstGeom>
          <a:blipFill dpi="0" rotWithShape="0">
            <a:blip r:embed="rId5"/>
            <a:srcRect/>
            <a:stretch>
              <a:fillRect/>
            </a:stretch>
          </a:blipFill>
          <a:ln w="9525">
            <a:noFill/>
            <a:miter lim="800000"/>
            <a:headEnd/>
            <a:tailEnd/>
          </a:ln>
          <a:effectLst/>
          <a:extLst/>
        </p:spPr>
        <p:txBody>
          <a:bodyPr wrap="none" anchor="ctr"/>
          <a:lstStyle/>
          <a:p>
            <a:endParaRPr lang="es-AR"/>
          </a:p>
        </p:txBody>
      </p:sp>
    </p:spTree>
    <p:extLst>
      <p:ext uri="{BB962C8B-B14F-4D97-AF65-F5344CB8AC3E}">
        <p14:creationId xmlns:p14="http://schemas.microsoft.com/office/powerpoint/2010/main" val="2357078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body" idx="1"/>
          </p:nvPr>
        </p:nvSpPr>
        <p:spPr>
          <a:xfrm>
            <a:off x="523552" y="1862329"/>
            <a:ext cx="8296920" cy="3150847"/>
          </a:xfrm>
        </p:spPr>
        <p:txBody>
          <a:bodyPr/>
          <a:lstStyle/>
          <a:p>
            <a:pPr marL="0" indent="0" algn="just">
              <a:lnSpc>
                <a:spcPct val="150000"/>
              </a:lnSpc>
              <a:buNone/>
            </a:pPr>
            <a:r>
              <a:rPr lang="es-419" sz="1400" dirty="0" smtClean="0">
                <a:solidFill>
                  <a:schemeClr val="tx1"/>
                </a:solidFill>
              </a:rPr>
              <a:t>La función permite obtener con solo colocar las primeras letras de un producto en específico la cantidad de embarques de este producto, a fin de hacer seguimiento a la meta establecida para el despacho del mismo. Esta función resulta de gran utilidad cuando se le asocia a la </a:t>
            </a:r>
            <a:r>
              <a:rPr lang="es-419" sz="1400" dirty="0">
                <a:solidFill>
                  <a:schemeClr val="tx1"/>
                </a:solidFill>
              </a:rPr>
              <a:t>siguiente consulta: </a:t>
            </a:r>
            <a:r>
              <a:rPr lang="es-419" sz="1400" b="1" dirty="0" smtClean="0">
                <a:solidFill>
                  <a:schemeClr val="tx1"/>
                </a:solidFill>
              </a:rPr>
              <a:t>SELECT </a:t>
            </a:r>
            <a:r>
              <a:rPr lang="es-419" sz="1400" b="1" dirty="0" err="1">
                <a:solidFill>
                  <a:schemeClr val="tx1"/>
                </a:solidFill>
              </a:rPr>
              <a:t>nombre_producto</a:t>
            </a:r>
            <a:r>
              <a:rPr lang="es-419" sz="1400" b="1" dirty="0">
                <a:solidFill>
                  <a:schemeClr val="tx1"/>
                </a:solidFill>
              </a:rPr>
              <a:t>, </a:t>
            </a:r>
            <a:r>
              <a:rPr lang="es-419" sz="1400" b="1" dirty="0">
                <a:solidFill>
                  <a:srgbClr val="0070C0"/>
                </a:solidFill>
              </a:rPr>
              <a:t>FN_CANTIDAD_EMBARQUES (</a:t>
            </a:r>
            <a:r>
              <a:rPr lang="es-419" sz="1400" b="1" dirty="0" err="1">
                <a:solidFill>
                  <a:srgbClr val="0070C0"/>
                </a:solidFill>
              </a:rPr>
              <a:t>left</a:t>
            </a:r>
            <a:r>
              <a:rPr lang="es-419" sz="1400" b="1" dirty="0">
                <a:solidFill>
                  <a:srgbClr val="0070C0"/>
                </a:solidFill>
              </a:rPr>
              <a:t>(nombre_producto,2)) </a:t>
            </a:r>
            <a:r>
              <a:rPr lang="es-419" sz="1400" b="1" dirty="0">
                <a:solidFill>
                  <a:schemeClr val="tx1"/>
                </a:solidFill>
              </a:rPr>
              <a:t>as</a:t>
            </a:r>
            <a:r>
              <a:rPr lang="es-419" sz="1400" dirty="0">
                <a:solidFill>
                  <a:schemeClr val="tx1"/>
                </a:solidFill>
              </a:rPr>
              <a:t> </a:t>
            </a:r>
            <a:r>
              <a:rPr lang="es-419" sz="1400" b="1" dirty="0" err="1">
                <a:solidFill>
                  <a:schemeClr val="tx1"/>
                </a:solidFill>
              </a:rPr>
              <a:t>cantidad_embarques</a:t>
            </a:r>
            <a:r>
              <a:rPr lang="es-419" sz="1400" b="1" dirty="0">
                <a:solidFill>
                  <a:schemeClr val="tx1"/>
                </a:solidFill>
              </a:rPr>
              <a:t> </a:t>
            </a:r>
            <a:r>
              <a:rPr lang="es-419" sz="1400" b="1" dirty="0" err="1">
                <a:solidFill>
                  <a:schemeClr val="tx1"/>
                </a:solidFill>
              </a:rPr>
              <a:t>from</a:t>
            </a:r>
            <a:r>
              <a:rPr lang="es-419" sz="1400" b="1" dirty="0">
                <a:solidFill>
                  <a:schemeClr val="tx1"/>
                </a:solidFill>
              </a:rPr>
              <a:t> producto p </a:t>
            </a:r>
            <a:r>
              <a:rPr lang="es-419" sz="1400" b="1" dirty="0" err="1">
                <a:solidFill>
                  <a:schemeClr val="tx1"/>
                </a:solidFill>
              </a:rPr>
              <a:t>join</a:t>
            </a:r>
            <a:r>
              <a:rPr lang="es-419" sz="1400" b="1" dirty="0">
                <a:solidFill>
                  <a:schemeClr val="tx1"/>
                </a:solidFill>
              </a:rPr>
              <a:t> </a:t>
            </a:r>
            <a:r>
              <a:rPr lang="es-419" sz="1400" b="1" dirty="0" err="1">
                <a:solidFill>
                  <a:schemeClr val="tx1"/>
                </a:solidFill>
              </a:rPr>
              <a:t>detalle_embarque</a:t>
            </a:r>
            <a:r>
              <a:rPr lang="es-419" sz="1400" b="1" dirty="0">
                <a:solidFill>
                  <a:schemeClr val="tx1"/>
                </a:solidFill>
              </a:rPr>
              <a:t> </a:t>
            </a:r>
            <a:r>
              <a:rPr lang="es-419" sz="1400" b="1" dirty="0" err="1">
                <a:solidFill>
                  <a:schemeClr val="tx1"/>
                </a:solidFill>
              </a:rPr>
              <a:t>d_e</a:t>
            </a:r>
            <a:r>
              <a:rPr lang="es-419" sz="1400" b="1" dirty="0">
                <a:solidFill>
                  <a:schemeClr val="tx1"/>
                </a:solidFill>
              </a:rPr>
              <a:t> </a:t>
            </a:r>
            <a:r>
              <a:rPr lang="es-419" sz="1400" b="1" dirty="0" err="1">
                <a:solidFill>
                  <a:schemeClr val="tx1"/>
                </a:solidFill>
              </a:rPr>
              <a:t>on</a:t>
            </a:r>
            <a:r>
              <a:rPr lang="es-419" sz="1400" b="1" dirty="0">
                <a:solidFill>
                  <a:schemeClr val="tx1"/>
                </a:solidFill>
              </a:rPr>
              <a:t> </a:t>
            </a:r>
            <a:r>
              <a:rPr lang="es-419" sz="1400" b="1" dirty="0" err="1">
                <a:solidFill>
                  <a:schemeClr val="tx1"/>
                </a:solidFill>
              </a:rPr>
              <a:t>p.ID_producto</a:t>
            </a:r>
            <a:r>
              <a:rPr lang="es-419" sz="1400" b="1" dirty="0">
                <a:solidFill>
                  <a:schemeClr val="tx1"/>
                </a:solidFill>
              </a:rPr>
              <a:t> = </a:t>
            </a:r>
            <a:r>
              <a:rPr lang="es-419" sz="1400" b="1" dirty="0" err="1" smtClean="0">
                <a:solidFill>
                  <a:schemeClr val="tx1"/>
                </a:solidFill>
              </a:rPr>
              <a:t>d_e.ID_producto</a:t>
            </a:r>
            <a:r>
              <a:rPr lang="es-419" sz="1400" b="1" dirty="0" smtClean="0">
                <a:solidFill>
                  <a:schemeClr val="tx1"/>
                </a:solidFill>
              </a:rPr>
              <a:t> </a:t>
            </a:r>
            <a:r>
              <a:rPr lang="es-419" sz="1400" b="1" dirty="0" err="1" smtClean="0">
                <a:solidFill>
                  <a:schemeClr val="tx1"/>
                </a:solidFill>
              </a:rPr>
              <a:t>group</a:t>
            </a:r>
            <a:r>
              <a:rPr lang="es-419" sz="1400" b="1" dirty="0" smtClean="0">
                <a:solidFill>
                  <a:schemeClr val="tx1"/>
                </a:solidFill>
              </a:rPr>
              <a:t> </a:t>
            </a:r>
            <a:r>
              <a:rPr lang="es-419" sz="1400" b="1" dirty="0" err="1">
                <a:solidFill>
                  <a:schemeClr val="tx1"/>
                </a:solidFill>
              </a:rPr>
              <a:t>by</a:t>
            </a:r>
            <a:r>
              <a:rPr lang="es-419" sz="1400" b="1" dirty="0">
                <a:solidFill>
                  <a:schemeClr val="tx1"/>
                </a:solidFill>
              </a:rPr>
              <a:t> </a:t>
            </a:r>
            <a:r>
              <a:rPr lang="es-419" sz="1400" b="1" dirty="0" err="1" smtClean="0">
                <a:solidFill>
                  <a:schemeClr val="tx1"/>
                </a:solidFill>
              </a:rPr>
              <a:t>nombre_producto</a:t>
            </a:r>
            <a:r>
              <a:rPr lang="es-419" sz="1400" dirty="0" smtClean="0">
                <a:solidFill>
                  <a:schemeClr val="tx1"/>
                </a:solidFill>
              </a:rPr>
              <a:t>. Con el empleo de la función </a:t>
            </a:r>
            <a:r>
              <a:rPr lang="es-419" sz="1400" dirty="0" err="1" smtClean="0">
                <a:solidFill>
                  <a:schemeClr val="tx1"/>
                </a:solidFill>
              </a:rPr>
              <a:t>left</a:t>
            </a:r>
            <a:r>
              <a:rPr lang="es-419" sz="1400" dirty="0" smtClean="0">
                <a:solidFill>
                  <a:schemeClr val="tx1"/>
                </a:solidFill>
              </a:rPr>
              <a:t> que r</a:t>
            </a:r>
            <a:r>
              <a:rPr lang="es-MX" sz="1400" dirty="0" err="1" smtClean="0">
                <a:solidFill>
                  <a:schemeClr val="tx1"/>
                </a:solidFill>
              </a:rPr>
              <a:t>etorna</a:t>
            </a:r>
            <a:r>
              <a:rPr lang="es-MX" sz="1400" dirty="0" smtClean="0">
                <a:solidFill>
                  <a:schemeClr val="tx1"/>
                </a:solidFill>
              </a:rPr>
              <a:t> </a:t>
            </a:r>
            <a:r>
              <a:rPr lang="es-MX" sz="1400" dirty="0">
                <a:solidFill>
                  <a:schemeClr val="tx1"/>
                </a:solidFill>
              </a:rPr>
              <a:t>la parte izquierda de un </a:t>
            </a:r>
            <a:r>
              <a:rPr lang="es-MX" sz="1400" dirty="0" err="1">
                <a:solidFill>
                  <a:schemeClr val="tx1"/>
                </a:solidFill>
              </a:rPr>
              <a:t>string</a:t>
            </a:r>
            <a:r>
              <a:rPr lang="es-MX" sz="1400" dirty="0">
                <a:solidFill>
                  <a:schemeClr val="tx1"/>
                </a:solidFill>
              </a:rPr>
              <a:t> a partir del número de caracteres </a:t>
            </a:r>
            <a:r>
              <a:rPr lang="es-MX" sz="1400" dirty="0" smtClean="0">
                <a:solidFill>
                  <a:schemeClr val="tx1"/>
                </a:solidFill>
              </a:rPr>
              <a:t>especificado, podemos conocer en una sola consulta la cantidad de embarques por cada producto y de esta manera tener una visión mas global de los despachos realizados por el terminal.</a:t>
            </a:r>
            <a:endParaRPr lang="en-US" sz="1400" dirty="0">
              <a:solidFill>
                <a:schemeClr val="tx1"/>
              </a:solidFill>
            </a:endParaRPr>
          </a:p>
          <a:p>
            <a:pPr marL="0" indent="0" algn="just">
              <a:lnSpc>
                <a:spcPct val="150000"/>
              </a:lnSpc>
              <a:buNone/>
            </a:pPr>
            <a:endParaRPr lang="es-419" sz="1400" dirty="0" smtClean="0">
              <a:solidFill>
                <a:schemeClr val="tx1"/>
              </a:solidFill>
            </a:endParaRPr>
          </a:p>
          <a:p>
            <a:pPr marL="0" indent="0" algn="just">
              <a:lnSpc>
                <a:spcPct val="150000"/>
              </a:lnSpc>
              <a:buNone/>
            </a:pPr>
            <a:endParaRPr lang="es-419" sz="1400" dirty="0">
              <a:solidFill>
                <a:schemeClr val="tx1"/>
              </a:solidFill>
            </a:endParaRP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9202" y="6197325"/>
            <a:ext cx="590899" cy="590899"/>
          </a:xfrm>
          <a:prstGeom prst="rect">
            <a:avLst/>
          </a:prstGeom>
        </p:spPr>
      </p:pic>
      <p:pic>
        <p:nvPicPr>
          <p:cNvPr id="5" name="Picture 2" descr="D:\Fullppt\005-PNG이미지\노트북.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334" r="15260"/>
          <a:stretch/>
        </p:blipFill>
        <p:spPr bwMode="auto">
          <a:xfrm>
            <a:off x="539552" y="1412776"/>
            <a:ext cx="576064" cy="434665"/>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ángulo 8"/>
          <p:cNvSpPr/>
          <p:nvPr/>
        </p:nvSpPr>
        <p:spPr>
          <a:xfrm>
            <a:off x="5825233" y="339100"/>
            <a:ext cx="3283271" cy="400110"/>
          </a:xfrm>
          <a:prstGeom prst="rect">
            <a:avLst/>
          </a:prstGeom>
        </p:spPr>
        <p:txBody>
          <a:bodyPr wrap="none">
            <a:spAutoFit/>
          </a:bodyPr>
          <a:lstStyle/>
          <a:p>
            <a:r>
              <a:rPr lang="es-419" sz="2000" b="1" dirty="0" smtClean="0"/>
              <a:t>SCRIPT_DE_FUNCIONES</a:t>
            </a:r>
            <a:endParaRPr lang="ko-KR" altLang="en-US" sz="2000" b="1" dirty="0">
              <a:solidFill>
                <a:schemeClr val="tx1">
                  <a:lumMod val="75000"/>
                  <a:lumOff val="25000"/>
                </a:schemeClr>
              </a:solidFill>
              <a:cs typeface="Arial" pitchFamily="34" charset="0"/>
            </a:endParaRPr>
          </a:p>
        </p:txBody>
      </p:sp>
      <p:sp>
        <p:nvSpPr>
          <p:cNvPr id="10" name="Rectángulo 9"/>
          <p:cNvSpPr/>
          <p:nvPr/>
        </p:nvSpPr>
        <p:spPr>
          <a:xfrm>
            <a:off x="1187624" y="1476219"/>
            <a:ext cx="3082895" cy="338554"/>
          </a:xfrm>
          <a:prstGeom prst="rect">
            <a:avLst/>
          </a:prstGeom>
        </p:spPr>
        <p:txBody>
          <a:bodyPr wrap="none">
            <a:spAutoFit/>
          </a:bodyPr>
          <a:lstStyle/>
          <a:p>
            <a:r>
              <a:rPr lang="es-419" sz="1600" b="1" dirty="0">
                <a:latin typeface="+mn-lt"/>
              </a:rPr>
              <a:t>FN_CANTIDAD_EMBARQUES</a:t>
            </a:r>
            <a:endParaRPr lang="ko-KR" altLang="en-US" sz="1600" b="1" dirty="0">
              <a:solidFill>
                <a:schemeClr val="tx1">
                  <a:lumMod val="75000"/>
                  <a:lumOff val="25000"/>
                </a:schemeClr>
              </a:solidFill>
              <a:latin typeface="+mn-lt"/>
              <a:cs typeface="Arial" pitchFamily="34" charset="0"/>
            </a:endParaRPr>
          </a:p>
        </p:txBody>
      </p:sp>
    </p:spTree>
    <p:extLst>
      <p:ext uri="{BB962C8B-B14F-4D97-AF65-F5344CB8AC3E}">
        <p14:creationId xmlns:p14="http://schemas.microsoft.com/office/powerpoint/2010/main" val="36688675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body" idx="1"/>
          </p:nvPr>
        </p:nvSpPr>
        <p:spPr>
          <a:xfrm>
            <a:off x="523552" y="1862329"/>
            <a:ext cx="8296920" cy="3150847"/>
          </a:xfrm>
        </p:spPr>
        <p:txBody>
          <a:bodyPr/>
          <a:lstStyle/>
          <a:p>
            <a:pPr marL="0" indent="0" algn="just">
              <a:lnSpc>
                <a:spcPct val="150000"/>
              </a:lnSpc>
              <a:buNone/>
            </a:pPr>
            <a:r>
              <a:rPr lang="es-419" sz="1400" dirty="0" smtClean="0">
                <a:solidFill>
                  <a:schemeClr val="tx1"/>
                </a:solidFill>
              </a:rPr>
              <a:t>La función permite obtener con solo colocar las primeras letras de un producto en específico las ventas totales de este producto. Esta función resulta de gran utilidad cuando se le asocia a la </a:t>
            </a:r>
            <a:r>
              <a:rPr lang="es-419" sz="1400" dirty="0">
                <a:solidFill>
                  <a:schemeClr val="tx1"/>
                </a:solidFill>
              </a:rPr>
              <a:t>siguiente consulta: </a:t>
            </a:r>
            <a:r>
              <a:rPr lang="es-419" sz="1400" b="1" dirty="0" smtClean="0">
                <a:solidFill>
                  <a:schemeClr val="tx1"/>
                </a:solidFill>
              </a:rPr>
              <a:t>SELECT </a:t>
            </a:r>
            <a:r>
              <a:rPr lang="es-419" sz="1400" b="1" dirty="0" err="1">
                <a:solidFill>
                  <a:schemeClr val="tx1"/>
                </a:solidFill>
              </a:rPr>
              <a:t>nombre_producto</a:t>
            </a:r>
            <a:r>
              <a:rPr lang="es-419" sz="1400" b="1" dirty="0">
                <a:solidFill>
                  <a:schemeClr val="tx1"/>
                </a:solidFill>
              </a:rPr>
              <a:t>, </a:t>
            </a:r>
            <a:r>
              <a:rPr lang="es-419" sz="1400" b="1" dirty="0">
                <a:solidFill>
                  <a:srgbClr val="0070C0"/>
                </a:solidFill>
              </a:rPr>
              <a:t>FN_TOTAL_VENTA_PRODUCTOS (</a:t>
            </a:r>
            <a:r>
              <a:rPr lang="es-419" sz="1400" b="1" dirty="0" err="1">
                <a:solidFill>
                  <a:srgbClr val="0070C0"/>
                </a:solidFill>
              </a:rPr>
              <a:t>left</a:t>
            </a:r>
            <a:r>
              <a:rPr lang="es-419" sz="1400" b="1" dirty="0">
                <a:solidFill>
                  <a:srgbClr val="0070C0"/>
                </a:solidFill>
              </a:rPr>
              <a:t>(nombre_producto,2)) </a:t>
            </a:r>
            <a:r>
              <a:rPr lang="es-419" sz="1400" b="1" dirty="0">
                <a:solidFill>
                  <a:schemeClr val="tx1"/>
                </a:solidFill>
              </a:rPr>
              <a:t>as </a:t>
            </a:r>
            <a:r>
              <a:rPr lang="es-419" sz="1400" b="1" dirty="0" err="1">
                <a:solidFill>
                  <a:schemeClr val="tx1"/>
                </a:solidFill>
              </a:rPr>
              <a:t>venta_producto_dolar</a:t>
            </a:r>
            <a:r>
              <a:rPr lang="es-419" sz="1400" b="1" dirty="0">
                <a:solidFill>
                  <a:schemeClr val="tx1"/>
                </a:solidFill>
              </a:rPr>
              <a:t> </a:t>
            </a:r>
            <a:r>
              <a:rPr lang="es-419" sz="1400" b="1" dirty="0" err="1">
                <a:solidFill>
                  <a:schemeClr val="tx1"/>
                </a:solidFill>
              </a:rPr>
              <a:t>from</a:t>
            </a:r>
            <a:r>
              <a:rPr lang="es-419" sz="1400" b="1" dirty="0">
                <a:solidFill>
                  <a:schemeClr val="tx1"/>
                </a:solidFill>
              </a:rPr>
              <a:t> producto p </a:t>
            </a:r>
            <a:r>
              <a:rPr lang="es-419" sz="1400" b="1" dirty="0" err="1">
                <a:solidFill>
                  <a:schemeClr val="tx1"/>
                </a:solidFill>
              </a:rPr>
              <a:t>join</a:t>
            </a:r>
            <a:r>
              <a:rPr lang="es-419" sz="1400" b="1" dirty="0">
                <a:solidFill>
                  <a:schemeClr val="tx1"/>
                </a:solidFill>
              </a:rPr>
              <a:t> </a:t>
            </a:r>
            <a:r>
              <a:rPr lang="es-419" sz="1400" b="1" dirty="0" err="1">
                <a:solidFill>
                  <a:schemeClr val="tx1"/>
                </a:solidFill>
              </a:rPr>
              <a:t>detalle_factura</a:t>
            </a:r>
            <a:r>
              <a:rPr lang="es-419" sz="1400" b="1" dirty="0">
                <a:solidFill>
                  <a:schemeClr val="tx1"/>
                </a:solidFill>
              </a:rPr>
              <a:t> </a:t>
            </a:r>
            <a:r>
              <a:rPr lang="es-419" sz="1400" b="1" dirty="0" err="1">
                <a:solidFill>
                  <a:schemeClr val="tx1"/>
                </a:solidFill>
              </a:rPr>
              <a:t>d_f</a:t>
            </a:r>
            <a:r>
              <a:rPr lang="es-419" sz="1400" b="1" dirty="0">
                <a:solidFill>
                  <a:schemeClr val="tx1"/>
                </a:solidFill>
              </a:rPr>
              <a:t> </a:t>
            </a:r>
            <a:r>
              <a:rPr lang="es-419" sz="1400" b="1" dirty="0" err="1">
                <a:solidFill>
                  <a:schemeClr val="tx1"/>
                </a:solidFill>
              </a:rPr>
              <a:t>on</a:t>
            </a:r>
            <a:r>
              <a:rPr lang="es-419" sz="1400" b="1" dirty="0">
                <a:solidFill>
                  <a:schemeClr val="tx1"/>
                </a:solidFill>
              </a:rPr>
              <a:t> </a:t>
            </a:r>
            <a:r>
              <a:rPr lang="es-419" sz="1400" b="1" dirty="0" err="1">
                <a:solidFill>
                  <a:schemeClr val="tx1"/>
                </a:solidFill>
              </a:rPr>
              <a:t>p.ID_producto</a:t>
            </a:r>
            <a:r>
              <a:rPr lang="es-419" sz="1400" b="1" dirty="0">
                <a:solidFill>
                  <a:schemeClr val="tx1"/>
                </a:solidFill>
              </a:rPr>
              <a:t> = </a:t>
            </a:r>
            <a:r>
              <a:rPr lang="es-419" sz="1400" b="1" dirty="0" err="1">
                <a:solidFill>
                  <a:schemeClr val="tx1"/>
                </a:solidFill>
              </a:rPr>
              <a:t>d_f.ID_productogroup</a:t>
            </a:r>
            <a:r>
              <a:rPr lang="es-419" sz="1400" b="1" dirty="0">
                <a:solidFill>
                  <a:schemeClr val="tx1"/>
                </a:solidFill>
              </a:rPr>
              <a:t> </a:t>
            </a:r>
            <a:r>
              <a:rPr lang="es-419" sz="1400" b="1" dirty="0" err="1">
                <a:solidFill>
                  <a:schemeClr val="tx1"/>
                </a:solidFill>
              </a:rPr>
              <a:t>by</a:t>
            </a:r>
            <a:r>
              <a:rPr lang="es-419" sz="1400" b="1" dirty="0">
                <a:solidFill>
                  <a:schemeClr val="tx1"/>
                </a:solidFill>
              </a:rPr>
              <a:t> </a:t>
            </a:r>
            <a:r>
              <a:rPr lang="es-419" sz="1400" b="1" dirty="0" err="1" smtClean="0">
                <a:solidFill>
                  <a:schemeClr val="tx1"/>
                </a:solidFill>
              </a:rPr>
              <a:t>nombre_producto</a:t>
            </a:r>
            <a:r>
              <a:rPr lang="es-419" sz="1400" b="1" dirty="0" smtClean="0">
                <a:solidFill>
                  <a:schemeClr val="tx1"/>
                </a:solidFill>
              </a:rPr>
              <a:t>, </a:t>
            </a:r>
            <a:r>
              <a:rPr lang="es-MX" sz="1400" dirty="0" smtClean="0">
                <a:solidFill>
                  <a:schemeClr val="tx1"/>
                </a:solidFill>
              </a:rPr>
              <a:t>podemos conocer en una sola consulta la cantidad total de ventas por cada producto y de esta manera tener una visión mas global de los </a:t>
            </a:r>
            <a:r>
              <a:rPr lang="es-419" sz="1400" dirty="0" smtClean="0">
                <a:solidFill>
                  <a:schemeClr val="tx1"/>
                </a:solidFill>
              </a:rPr>
              <a:t>ingresos generados por la venta de los mismos.</a:t>
            </a:r>
            <a:endParaRPr lang="en-US" sz="1400" dirty="0">
              <a:solidFill>
                <a:schemeClr val="tx1"/>
              </a:solidFill>
            </a:endParaRPr>
          </a:p>
          <a:p>
            <a:pPr marL="0" indent="0" algn="just">
              <a:lnSpc>
                <a:spcPct val="150000"/>
              </a:lnSpc>
              <a:buNone/>
            </a:pPr>
            <a:endParaRPr lang="es-419" sz="1400" dirty="0" smtClean="0">
              <a:solidFill>
                <a:schemeClr val="tx1"/>
              </a:solidFill>
            </a:endParaRPr>
          </a:p>
          <a:p>
            <a:pPr marL="0" indent="0" algn="just">
              <a:lnSpc>
                <a:spcPct val="150000"/>
              </a:lnSpc>
              <a:buNone/>
            </a:pPr>
            <a:endParaRPr lang="es-419" sz="1400" dirty="0">
              <a:solidFill>
                <a:schemeClr val="tx1"/>
              </a:solidFill>
            </a:endParaRP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9202" y="6197325"/>
            <a:ext cx="590899" cy="590899"/>
          </a:xfrm>
          <a:prstGeom prst="rect">
            <a:avLst/>
          </a:prstGeom>
        </p:spPr>
      </p:pic>
      <p:pic>
        <p:nvPicPr>
          <p:cNvPr id="5" name="Picture 2" descr="D:\Fullppt\005-PNG이미지\노트북.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334" r="15260"/>
          <a:stretch/>
        </p:blipFill>
        <p:spPr bwMode="auto">
          <a:xfrm>
            <a:off x="539552" y="1412776"/>
            <a:ext cx="576064" cy="434665"/>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ángulo 8"/>
          <p:cNvSpPr/>
          <p:nvPr/>
        </p:nvSpPr>
        <p:spPr>
          <a:xfrm>
            <a:off x="5825233" y="339100"/>
            <a:ext cx="3283271" cy="400110"/>
          </a:xfrm>
          <a:prstGeom prst="rect">
            <a:avLst/>
          </a:prstGeom>
        </p:spPr>
        <p:txBody>
          <a:bodyPr wrap="none">
            <a:spAutoFit/>
          </a:bodyPr>
          <a:lstStyle/>
          <a:p>
            <a:r>
              <a:rPr lang="es-419" sz="2000" b="1" dirty="0" smtClean="0"/>
              <a:t>SCRIPT_DE_FUNCIONES</a:t>
            </a:r>
            <a:endParaRPr lang="ko-KR" altLang="en-US" sz="2000" b="1" dirty="0">
              <a:solidFill>
                <a:schemeClr val="tx1">
                  <a:lumMod val="75000"/>
                  <a:lumOff val="25000"/>
                </a:schemeClr>
              </a:solidFill>
              <a:cs typeface="Arial" pitchFamily="34" charset="0"/>
            </a:endParaRPr>
          </a:p>
        </p:txBody>
      </p:sp>
      <p:sp>
        <p:nvSpPr>
          <p:cNvPr id="10" name="Rectángulo 9"/>
          <p:cNvSpPr/>
          <p:nvPr/>
        </p:nvSpPr>
        <p:spPr>
          <a:xfrm>
            <a:off x="1187624" y="1476219"/>
            <a:ext cx="3444084" cy="338554"/>
          </a:xfrm>
          <a:prstGeom prst="rect">
            <a:avLst/>
          </a:prstGeom>
        </p:spPr>
        <p:txBody>
          <a:bodyPr wrap="none">
            <a:spAutoFit/>
          </a:bodyPr>
          <a:lstStyle/>
          <a:p>
            <a:r>
              <a:rPr lang="es-419" sz="1600" b="1" dirty="0">
                <a:latin typeface="+mn-lt"/>
              </a:rPr>
              <a:t>FN_TOTAL_VENTA_PRODUCTOS</a:t>
            </a:r>
            <a:endParaRPr lang="ko-KR" altLang="en-US" sz="1600" b="1" dirty="0">
              <a:solidFill>
                <a:schemeClr val="tx1">
                  <a:lumMod val="75000"/>
                  <a:lumOff val="25000"/>
                </a:schemeClr>
              </a:solidFill>
              <a:latin typeface="+mn-lt"/>
              <a:cs typeface="Arial" pitchFamily="34" charset="0"/>
            </a:endParaRPr>
          </a:p>
        </p:txBody>
      </p:sp>
    </p:spTree>
    <p:extLst>
      <p:ext uri="{BB962C8B-B14F-4D97-AF65-F5344CB8AC3E}">
        <p14:creationId xmlns:p14="http://schemas.microsoft.com/office/powerpoint/2010/main" val="26699256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body" idx="1"/>
          </p:nvPr>
        </p:nvSpPr>
        <p:spPr>
          <a:xfrm>
            <a:off x="523552" y="1862329"/>
            <a:ext cx="8296920" cy="3150847"/>
          </a:xfrm>
        </p:spPr>
        <p:txBody>
          <a:bodyPr/>
          <a:lstStyle/>
          <a:p>
            <a:pPr marL="0" indent="0" algn="just">
              <a:lnSpc>
                <a:spcPct val="150000"/>
              </a:lnSpc>
              <a:buNone/>
            </a:pPr>
            <a:r>
              <a:rPr lang="es-419" sz="1400" dirty="0" smtClean="0">
                <a:solidFill>
                  <a:schemeClr val="tx1"/>
                </a:solidFill>
              </a:rPr>
              <a:t>La función permite obtener con solo colocar las primeras letras de un producto en específico los volúmenes despachados de este producto, a fin de hacer seguimiento a la meta establecida para el despacho del mismo. Esta función resulta de gran utilidad cuando se le asocia a la </a:t>
            </a:r>
            <a:r>
              <a:rPr lang="es-419" sz="1400" dirty="0">
                <a:solidFill>
                  <a:schemeClr val="tx1"/>
                </a:solidFill>
              </a:rPr>
              <a:t>siguiente consulta: </a:t>
            </a:r>
            <a:r>
              <a:rPr lang="es-419" sz="1400" b="1" dirty="0" smtClean="0">
                <a:solidFill>
                  <a:schemeClr val="tx1"/>
                </a:solidFill>
              </a:rPr>
              <a:t>SELECT </a:t>
            </a:r>
            <a:r>
              <a:rPr lang="es-419" sz="1400" b="1" dirty="0" err="1">
                <a:solidFill>
                  <a:schemeClr val="tx1"/>
                </a:solidFill>
              </a:rPr>
              <a:t>nombre_producto</a:t>
            </a:r>
            <a:r>
              <a:rPr lang="es-419" sz="1400" b="1" dirty="0">
                <a:solidFill>
                  <a:schemeClr val="tx1"/>
                </a:solidFill>
              </a:rPr>
              <a:t>, </a:t>
            </a:r>
            <a:r>
              <a:rPr lang="es-419" sz="1400" b="1" dirty="0">
                <a:solidFill>
                  <a:srgbClr val="0070C0"/>
                </a:solidFill>
              </a:rPr>
              <a:t>FN_TOTAL_VOLUMEN_EMBARQUES (</a:t>
            </a:r>
            <a:r>
              <a:rPr lang="es-419" sz="1400" b="1" dirty="0" err="1">
                <a:solidFill>
                  <a:srgbClr val="0070C0"/>
                </a:solidFill>
              </a:rPr>
              <a:t>left</a:t>
            </a:r>
            <a:r>
              <a:rPr lang="es-419" sz="1400" b="1" dirty="0">
                <a:solidFill>
                  <a:srgbClr val="0070C0"/>
                </a:solidFill>
              </a:rPr>
              <a:t>(nombre_producto,2)) </a:t>
            </a:r>
            <a:r>
              <a:rPr lang="es-419" sz="1400" b="1" dirty="0">
                <a:solidFill>
                  <a:schemeClr val="tx1"/>
                </a:solidFill>
              </a:rPr>
              <a:t>as </a:t>
            </a:r>
            <a:r>
              <a:rPr lang="es-419" sz="1400" b="1" dirty="0" err="1">
                <a:solidFill>
                  <a:schemeClr val="tx1"/>
                </a:solidFill>
              </a:rPr>
              <a:t>volumen_embarques_bls</a:t>
            </a:r>
            <a:r>
              <a:rPr lang="es-419" sz="1400" b="1" dirty="0">
                <a:solidFill>
                  <a:schemeClr val="tx1"/>
                </a:solidFill>
              </a:rPr>
              <a:t> </a:t>
            </a:r>
            <a:r>
              <a:rPr lang="es-419" sz="1400" b="1" dirty="0" err="1">
                <a:solidFill>
                  <a:schemeClr val="tx1"/>
                </a:solidFill>
              </a:rPr>
              <a:t>from</a:t>
            </a:r>
            <a:r>
              <a:rPr lang="es-419" sz="1400" b="1" dirty="0">
                <a:solidFill>
                  <a:schemeClr val="tx1"/>
                </a:solidFill>
              </a:rPr>
              <a:t> producto p </a:t>
            </a:r>
            <a:r>
              <a:rPr lang="es-419" sz="1400" b="1" dirty="0" err="1">
                <a:solidFill>
                  <a:schemeClr val="tx1"/>
                </a:solidFill>
              </a:rPr>
              <a:t>join</a:t>
            </a:r>
            <a:r>
              <a:rPr lang="es-419" sz="1400" b="1" dirty="0">
                <a:solidFill>
                  <a:schemeClr val="tx1"/>
                </a:solidFill>
              </a:rPr>
              <a:t> </a:t>
            </a:r>
            <a:r>
              <a:rPr lang="es-419" sz="1400" b="1" dirty="0" err="1">
                <a:solidFill>
                  <a:schemeClr val="tx1"/>
                </a:solidFill>
              </a:rPr>
              <a:t>detalle_factura</a:t>
            </a:r>
            <a:r>
              <a:rPr lang="es-419" sz="1400" b="1" dirty="0">
                <a:solidFill>
                  <a:schemeClr val="tx1"/>
                </a:solidFill>
              </a:rPr>
              <a:t> </a:t>
            </a:r>
            <a:r>
              <a:rPr lang="es-419" sz="1400" b="1" dirty="0" err="1">
                <a:solidFill>
                  <a:schemeClr val="tx1"/>
                </a:solidFill>
              </a:rPr>
              <a:t>d_f</a:t>
            </a:r>
            <a:r>
              <a:rPr lang="es-419" sz="1400" b="1" dirty="0">
                <a:solidFill>
                  <a:schemeClr val="tx1"/>
                </a:solidFill>
              </a:rPr>
              <a:t> </a:t>
            </a:r>
            <a:r>
              <a:rPr lang="es-419" sz="1400" b="1" dirty="0" err="1">
                <a:solidFill>
                  <a:schemeClr val="tx1"/>
                </a:solidFill>
              </a:rPr>
              <a:t>on</a:t>
            </a:r>
            <a:r>
              <a:rPr lang="es-419" sz="1400" b="1" dirty="0">
                <a:solidFill>
                  <a:schemeClr val="tx1"/>
                </a:solidFill>
              </a:rPr>
              <a:t> </a:t>
            </a:r>
            <a:r>
              <a:rPr lang="es-419" sz="1400" b="1" dirty="0" err="1">
                <a:solidFill>
                  <a:schemeClr val="tx1"/>
                </a:solidFill>
              </a:rPr>
              <a:t>p.ID_producto</a:t>
            </a:r>
            <a:r>
              <a:rPr lang="es-419" sz="1400" b="1" dirty="0">
                <a:solidFill>
                  <a:schemeClr val="tx1"/>
                </a:solidFill>
              </a:rPr>
              <a:t> = </a:t>
            </a:r>
            <a:r>
              <a:rPr lang="es-419" sz="1400" b="1" dirty="0" err="1">
                <a:solidFill>
                  <a:schemeClr val="tx1"/>
                </a:solidFill>
              </a:rPr>
              <a:t>d_f.ID_productogroup</a:t>
            </a:r>
            <a:r>
              <a:rPr lang="es-419" sz="1400" b="1" dirty="0">
                <a:solidFill>
                  <a:schemeClr val="tx1"/>
                </a:solidFill>
              </a:rPr>
              <a:t> </a:t>
            </a:r>
            <a:r>
              <a:rPr lang="es-419" sz="1400" b="1" dirty="0" err="1">
                <a:solidFill>
                  <a:schemeClr val="tx1"/>
                </a:solidFill>
              </a:rPr>
              <a:t>by</a:t>
            </a:r>
            <a:r>
              <a:rPr lang="es-419" sz="1400" b="1" dirty="0">
                <a:solidFill>
                  <a:schemeClr val="tx1"/>
                </a:solidFill>
              </a:rPr>
              <a:t> </a:t>
            </a:r>
            <a:r>
              <a:rPr lang="es-419" sz="1400" b="1" dirty="0" err="1" smtClean="0">
                <a:solidFill>
                  <a:schemeClr val="tx1"/>
                </a:solidFill>
              </a:rPr>
              <a:t>nombre_producto</a:t>
            </a:r>
            <a:r>
              <a:rPr lang="es-MX" sz="1400" dirty="0" smtClean="0">
                <a:solidFill>
                  <a:schemeClr val="tx1"/>
                </a:solidFill>
              </a:rPr>
              <a:t>, podemos conocer en una sola consulta </a:t>
            </a:r>
            <a:r>
              <a:rPr lang="es-419" sz="1400" dirty="0">
                <a:solidFill>
                  <a:schemeClr val="tx1"/>
                </a:solidFill>
              </a:rPr>
              <a:t>los volúmenes despachados</a:t>
            </a:r>
            <a:r>
              <a:rPr lang="es-MX" sz="1400" dirty="0" smtClean="0">
                <a:solidFill>
                  <a:schemeClr val="tx1"/>
                </a:solidFill>
              </a:rPr>
              <a:t> por cada producto y de esta manera tener una visión mas global de los despachos realizados por el terminal.</a:t>
            </a:r>
            <a:endParaRPr lang="en-US" sz="1400" dirty="0">
              <a:solidFill>
                <a:schemeClr val="tx1"/>
              </a:solidFill>
            </a:endParaRPr>
          </a:p>
          <a:p>
            <a:pPr marL="0" indent="0" algn="just">
              <a:lnSpc>
                <a:spcPct val="150000"/>
              </a:lnSpc>
              <a:buNone/>
            </a:pPr>
            <a:endParaRPr lang="es-419" sz="1400" dirty="0" smtClean="0">
              <a:solidFill>
                <a:schemeClr val="tx1"/>
              </a:solidFill>
            </a:endParaRPr>
          </a:p>
          <a:p>
            <a:pPr marL="0" indent="0" algn="just">
              <a:lnSpc>
                <a:spcPct val="150000"/>
              </a:lnSpc>
              <a:buNone/>
            </a:pPr>
            <a:endParaRPr lang="es-419" sz="1400" dirty="0">
              <a:solidFill>
                <a:schemeClr val="tx1"/>
              </a:solidFill>
            </a:endParaRP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9202" y="6197325"/>
            <a:ext cx="590899" cy="590899"/>
          </a:xfrm>
          <a:prstGeom prst="rect">
            <a:avLst/>
          </a:prstGeom>
        </p:spPr>
      </p:pic>
      <p:pic>
        <p:nvPicPr>
          <p:cNvPr id="5" name="Picture 2" descr="D:\Fullppt\005-PNG이미지\노트북.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334" r="15260"/>
          <a:stretch/>
        </p:blipFill>
        <p:spPr bwMode="auto">
          <a:xfrm>
            <a:off x="539552" y="1412776"/>
            <a:ext cx="576064" cy="434665"/>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ángulo 8"/>
          <p:cNvSpPr/>
          <p:nvPr/>
        </p:nvSpPr>
        <p:spPr>
          <a:xfrm>
            <a:off x="5825233" y="339100"/>
            <a:ext cx="3283271" cy="400110"/>
          </a:xfrm>
          <a:prstGeom prst="rect">
            <a:avLst/>
          </a:prstGeom>
        </p:spPr>
        <p:txBody>
          <a:bodyPr wrap="none">
            <a:spAutoFit/>
          </a:bodyPr>
          <a:lstStyle/>
          <a:p>
            <a:r>
              <a:rPr lang="es-419" sz="2000" b="1" dirty="0" smtClean="0"/>
              <a:t>SCRIPT_DE_FUNCIONES</a:t>
            </a:r>
            <a:endParaRPr lang="ko-KR" altLang="en-US" sz="2000" b="1" dirty="0">
              <a:solidFill>
                <a:schemeClr val="tx1">
                  <a:lumMod val="75000"/>
                  <a:lumOff val="25000"/>
                </a:schemeClr>
              </a:solidFill>
              <a:cs typeface="Arial" pitchFamily="34" charset="0"/>
            </a:endParaRPr>
          </a:p>
        </p:txBody>
      </p:sp>
      <p:sp>
        <p:nvSpPr>
          <p:cNvPr id="10" name="Rectángulo 9"/>
          <p:cNvSpPr/>
          <p:nvPr/>
        </p:nvSpPr>
        <p:spPr>
          <a:xfrm>
            <a:off x="1187624" y="1476219"/>
            <a:ext cx="3817327" cy="338554"/>
          </a:xfrm>
          <a:prstGeom prst="rect">
            <a:avLst/>
          </a:prstGeom>
        </p:spPr>
        <p:txBody>
          <a:bodyPr wrap="none">
            <a:spAutoFit/>
          </a:bodyPr>
          <a:lstStyle/>
          <a:p>
            <a:r>
              <a:rPr lang="es-419" sz="1600" b="1" dirty="0">
                <a:latin typeface="+mn-lt"/>
              </a:rPr>
              <a:t>FN_TOTAL_VOLUMEN_EMBARQUES</a:t>
            </a:r>
            <a:endParaRPr lang="ko-KR" altLang="en-US" sz="1600" b="1" dirty="0">
              <a:solidFill>
                <a:schemeClr val="tx1">
                  <a:lumMod val="75000"/>
                  <a:lumOff val="25000"/>
                </a:schemeClr>
              </a:solidFill>
              <a:latin typeface="+mn-lt"/>
              <a:cs typeface="Arial" pitchFamily="34" charset="0"/>
            </a:endParaRPr>
          </a:p>
        </p:txBody>
      </p:sp>
    </p:spTree>
    <p:extLst>
      <p:ext uri="{BB962C8B-B14F-4D97-AF65-F5344CB8AC3E}">
        <p14:creationId xmlns:p14="http://schemas.microsoft.com/office/powerpoint/2010/main" val="9210094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4788024" y="2924175"/>
            <a:ext cx="4176960" cy="793750"/>
          </a:xfrm>
          <a:noFill/>
        </p:spPr>
        <p:txBody>
          <a:bodyPr/>
          <a:lstStyle/>
          <a:p>
            <a:r>
              <a:rPr lang="es-419" sz="2200" dirty="0" err="1" smtClean="0">
                <a:latin typeface="Tahoma" charset="0"/>
              </a:rPr>
              <a:t>Script_Stored_Procedures</a:t>
            </a:r>
            <a:endParaRPr lang="uk-UA" sz="2200" dirty="0">
              <a:latin typeface="Tahoma" charset="0"/>
            </a:endParaRPr>
          </a:p>
        </p:txBody>
      </p:sp>
      <p:sp>
        <p:nvSpPr>
          <p:cNvPr id="34819" name="Rectangle 3"/>
          <p:cNvSpPr>
            <a:spLocks noGrp="1" noChangeArrowheads="1"/>
          </p:cNvSpPr>
          <p:nvPr>
            <p:ph type="subTitle" idx="1"/>
          </p:nvPr>
        </p:nvSpPr>
        <p:spPr>
          <a:xfrm>
            <a:off x="4860032" y="3571875"/>
            <a:ext cx="4071243" cy="433388"/>
          </a:xfrm>
        </p:spPr>
        <p:txBody>
          <a:bodyPr/>
          <a:lstStyle/>
          <a:p>
            <a:pPr>
              <a:lnSpc>
                <a:spcPct val="90000"/>
              </a:lnSpc>
            </a:pPr>
            <a:r>
              <a:rPr lang="es-419" sz="2400" dirty="0" smtClean="0"/>
              <a:t>Terminal de Embarque</a:t>
            </a:r>
            <a:endParaRPr lang="uk-UA" sz="2400" dirty="0"/>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6264" y="188640"/>
            <a:ext cx="908720" cy="908720"/>
          </a:xfrm>
          <a:prstGeom prst="rect">
            <a:avLst/>
          </a:prstGeom>
        </p:spPr>
      </p:pic>
    </p:spTree>
    <p:extLst>
      <p:ext uri="{BB962C8B-B14F-4D97-AF65-F5344CB8AC3E}">
        <p14:creationId xmlns:p14="http://schemas.microsoft.com/office/powerpoint/2010/main" val="40562233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body" idx="1"/>
          </p:nvPr>
        </p:nvSpPr>
        <p:spPr>
          <a:xfrm>
            <a:off x="523552" y="1718313"/>
            <a:ext cx="8296920" cy="1710687"/>
          </a:xfrm>
        </p:spPr>
        <p:txBody>
          <a:bodyPr/>
          <a:lstStyle/>
          <a:p>
            <a:pPr marL="0" indent="0" algn="just">
              <a:lnSpc>
                <a:spcPct val="150000"/>
              </a:lnSpc>
              <a:buNone/>
            </a:pPr>
            <a:r>
              <a:rPr lang="es-419" sz="1400" dirty="0" smtClean="0">
                <a:solidFill>
                  <a:schemeClr val="tx1"/>
                </a:solidFill>
              </a:rPr>
              <a:t>Este procedimiento permite eliminar un registro de la tabla buque, </a:t>
            </a:r>
            <a:r>
              <a:rPr lang="es-419" sz="1400" dirty="0">
                <a:solidFill>
                  <a:schemeClr val="tx1"/>
                </a:solidFill>
              </a:rPr>
              <a:t>solicitando como parámetro el IMO del buque, el procedimiento permite antes del borrado hacer una validación de la existencia del </a:t>
            </a:r>
            <a:r>
              <a:rPr lang="es-419" sz="1400" dirty="0" smtClean="0">
                <a:solidFill>
                  <a:schemeClr val="tx1"/>
                </a:solidFill>
              </a:rPr>
              <a:t>registro, en caso de  NO existir emite el siguiente mensaje </a:t>
            </a:r>
            <a:r>
              <a:rPr lang="es-MX" sz="1400" b="1" dirty="0" smtClean="0">
                <a:solidFill>
                  <a:schemeClr val="tx1"/>
                </a:solidFill>
              </a:rPr>
              <a:t>‘IMO </a:t>
            </a:r>
            <a:r>
              <a:rPr lang="es-MX" sz="1400" b="1" dirty="0">
                <a:solidFill>
                  <a:schemeClr val="tx1"/>
                </a:solidFill>
              </a:rPr>
              <a:t>del buque no existe, no es posible borrar </a:t>
            </a:r>
            <a:r>
              <a:rPr lang="es-MX" sz="1400" b="1" dirty="0" smtClean="0">
                <a:solidFill>
                  <a:schemeClr val="tx1"/>
                </a:solidFill>
              </a:rPr>
              <a:t>registro’</a:t>
            </a:r>
            <a:r>
              <a:rPr lang="es-MX" sz="1400" dirty="0" smtClean="0">
                <a:solidFill>
                  <a:schemeClr val="tx1"/>
                </a:solidFill>
              </a:rPr>
              <a:t>, en caso contrario procede a la eliminación y muestra el </a:t>
            </a:r>
            <a:r>
              <a:rPr lang="es-MX" sz="1400" dirty="0">
                <a:solidFill>
                  <a:schemeClr val="tx1"/>
                </a:solidFill>
              </a:rPr>
              <a:t>siguiente mensaje: </a:t>
            </a:r>
            <a:r>
              <a:rPr lang="es-MX" sz="1400" b="1" dirty="0" smtClean="0">
                <a:solidFill>
                  <a:schemeClr val="tx1"/>
                </a:solidFill>
              </a:rPr>
              <a:t>‘registro </a:t>
            </a:r>
            <a:r>
              <a:rPr lang="es-MX" sz="1400" b="1" dirty="0">
                <a:solidFill>
                  <a:schemeClr val="tx1"/>
                </a:solidFill>
              </a:rPr>
              <a:t>ubicado, se elimino </a:t>
            </a:r>
            <a:r>
              <a:rPr lang="es-MX" sz="1400" b="1" dirty="0" smtClean="0">
                <a:solidFill>
                  <a:schemeClr val="tx1"/>
                </a:solidFill>
              </a:rPr>
              <a:t>satisfactoriamente’</a:t>
            </a:r>
            <a:r>
              <a:rPr lang="es-419" sz="1400" dirty="0" smtClean="0">
                <a:solidFill>
                  <a:schemeClr val="tx1"/>
                </a:solidFill>
              </a:rPr>
              <a:t>.</a:t>
            </a:r>
            <a:endParaRPr lang="en-US" sz="1400" b="1" dirty="0">
              <a:solidFill>
                <a:schemeClr val="tx1"/>
              </a:solidFill>
            </a:endParaRP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9202" y="6197325"/>
            <a:ext cx="590899" cy="590899"/>
          </a:xfrm>
          <a:prstGeom prst="rect">
            <a:avLst/>
          </a:prstGeom>
        </p:spPr>
      </p:pic>
      <p:pic>
        <p:nvPicPr>
          <p:cNvPr id="5" name="Picture 2" descr="D:\Fullppt\005-PNG이미지\노트북.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334" r="15260"/>
          <a:stretch/>
        </p:blipFill>
        <p:spPr bwMode="auto">
          <a:xfrm>
            <a:off x="539552" y="1268760"/>
            <a:ext cx="576064" cy="434665"/>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ángulo 8"/>
          <p:cNvSpPr/>
          <p:nvPr/>
        </p:nvSpPr>
        <p:spPr>
          <a:xfrm>
            <a:off x="4815149" y="339100"/>
            <a:ext cx="4293355" cy="400110"/>
          </a:xfrm>
          <a:prstGeom prst="rect">
            <a:avLst/>
          </a:prstGeom>
        </p:spPr>
        <p:txBody>
          <a:bodyPr wrap="none">
            <a:spAutoFit/>
          </a:bodyPr>
          <a:lstStyle/>
          <a:p>
            <a:r>
              <a:rPr lang="es-419" sz="2000" b="1" dirty="0" smtClean="0"/>
              <a:t>SCRIPT_STORED_PROCEDURES</a:t>
            </a:r>
            <a:endParaRPr lang="ko-KR" altLang="en-US" sz="2000" b="1" dirty="0">
              <a:solidFill>
                <a:schemeClr val="tx1">
                  <a:lumMod val="75000"/>
                  <a:lumOff val="25000"/>
                </a:schemeClr>
              </a:solidFill>
              <a:cs typeface="Arial" pitchFamily="34" charset="0"/>
            </a:endParaRPr>
          </a:p>
        </p:txBody>
      </p:sp>
      <p:sp>
        <p:nvSpPr>
          <p:cNvPr id="10" name="Rectángulo 9"/>
          <p:cNvSpPr/>
          <p:nvPr/>
        </p:nvSpPr>
        <p:spPr>
          <a:xfrm>
            <a:off x="1187624" y="1332203"/>
            <a:ext cx="3599062" cy="338554"/>
          </a:xfrm>
          <a:prstGeom prst="rect">
            <a:avLst/>
          </a:prstGeom>
        </p:spPr>
        <p:txBody>
          <a:bodyPr wrap="none">
            <a:spAutoFit/>
          </a:bodyPr>
          <a:lstStyle/>
          <a:p>
            <a:r>
              <a:rPr lang="es-419" sz="1600" b="1" dirty="0" smtClean="0">
                <a:latin typeface="+mn-lt"/>
              </a:rPr>
              <a:t>SP_ELIMINAR_REGISTRO_BUQUE</a:t>
            </a:r>
            <a:endParaRPr lang="ko-KR" altLang="en-US" sz="1600" b="1" dirty="0">
              <a:solidFill>
                <a:schemeClr val="tx1">
                  <a:lumMod val="75000"/>
                  <a:lumOff val="25000"/>
                </a:schemeClr>
              </a:solidFill>
              <a:latin typeface="+mn-lt"/>
              <a:cs typeface="Arial" pitchFamily="34" charset="0"/>
            </a:endParaRPr>
          </a:p>
        </p:txBody>
      </p:sp>
      <p:sp>
        <p:nvSpPr>
          <p:cNvPr id="11" name="Rectangle 3"/>
          <p:cNvSpPr txBox="1">
            <a:spLocks noChangeArrowheads="1"/>
          </p:cNvSpPr>
          <p:nvPr/>
        </p:nvSpPr>
        <p:spPr bwMode="auto">
          <a:xfrm>
            <a:off x="523552" y="4094577"/>
            <a:ext cx="8296920" cy="1952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419" sz="1400" kern="0" dirty="0" smtClean="0">
                <a:solidFill>
                  <a:schemeClr val="tx1"/>
                </a:solidFill>
              </a:rPr>
              <a:t>Este procedimiento permite insertar un registro en la tabla buque, </a:t>
            </a:r>
            <a:r>
              <a:rPr lang="es-419" sz="1400" dirty="0">
                <a:solidFill>
                  <a:schemeClr val="tx1"/>
                </a:solidFill>
              </a:rPr>
              <a:t>solicitando como </a:t>
            </a:r>
            <a:r>
              <a:rPr lang="es-419" sz="1400" dirty="0" smtClean="0">
                <a:solidFill>
                  <a:schemeClr val="tx1"/>
                </a:solidFill>
              </a:rPr>
              <a:t>parámetros </a:t>
            </a:r>
            <a:r>
              <a:rPr lang="es-419" sz="1400" dirty="0">
                <a:solidFill>
                  <a:schemeClr val="tx1"/>
                </a:solidFill>
              </a:rPr>
              <a:t>todos los valores de lo campos requeridos para la correcta carga del </a:t>
            </a:r>
            <a:r>
              <a:rPr lang="es-419" sz="1400" dirty="0" smtClean="0">
                <a:solidFill>
                  <a:schemeClr val="tx1"/>
                </a:solidFill>
              </a:rPr>
              <a:t>registro, </a:t>
            </a:r>
            <a:r>
              <a:rPr lang="es-419" sz="1400" kern="0" dirty="0" smtClean="0">
                <a:solidFill>
                  <a:schemeClr val="tx1"/>
                </a:solidFill>
              </a:rPr>
              <a:t>el procedimiento permite antes de la inserción  hacer una validación de la existencia del registro para evitar duplicados, en caso de que exista emite el siguiente mensaje </a:t>
            </a:r>
            <a:r>
              <a:rPr lang="es-419" sz="1400" b="1" kern="0" dirty="0" smtClean="0">
                <a:solidFill>
                  <a:schemeClr val="tx1"/>
                </a:solidFill>
              </a:rPr>
              <a:t>‘</a:t>
            </a:r>
            <a:r>
              <a:rPr lang="es-MX" sz="1400" b="1" kern="0" dirty="0" smtClean="0">
                <a:solidFill>
                  <a:schemeClr val="tx1"/>
                </a:solidFill>
              </a:rPr>
              <a:t>IMO </a:t>
            </a:r>
            <a:r>
              <a:rPr lang="es-MX" sz="1400" b="1" kern="0" dirty="0">
                <a:solidFill>
                  <a:schemeClr val="tx1"/>
                </a:solidFill>
              </a:rPr>
              <a:t>del buque ya existe, no es posible insertar </a:t>
            </a:r>
            <a:r>
              <a:rPr lang="es-MX" sz="1400" b="1" kern="0" dirty="0" smtClean="0">
                <a:solidFill>
                  <a:schemeClr val="tx1"/>
                </a:solidFill>
              </a:rPr>
              <a:t>valores’</a:t>
            </a:r>
            <a:r>
              <a:rPr lang="es-MX" sz="1400" kern="0" dirty="0" smtClean="0">
                <a:solidFill>
                  <a:schemeClr val="tx1"/>
                </a:solidFill>
              </a:rPr>
              <a:t>, en caso contrario procede a insertar el registro y muestra el siguiente mensaje: </a:t>
            </a:r>
            <a:r>
              <a:rPr lang="es-MX" sz="1400" b="1" kern="0" dirty="0" smtClean="0">
                <a:solidFill>
                  <a:schemeClr val="tx1"/>
                </a:solidFill>
              </a:rPr>
              <a:t>‘Se </a:t>
            </a:r>
            <a:r>
              <a:rPr lang="es-MX" sz="1400" b="1" kern="0" dirty="0">
                <a:solidFill>
                  <a:schemeClr val="tx1"/>
                </a:solidFill>
              </a:rPr>
              <a:t>agrego satisfactoriamente el nuevo </a:t>
            </a:r>
            <a:r>
              <a:rPr lang="es-MX" sz="1400" b="1" kern="0" dirty="0" smtClean="0">
                <a:solidFill>
                  <a:schemeClr val="tx1"/>
                </a:solidFill>
              </a:rPr>
              <a:t>registro’</a:t>
            </a:r>
            <a:r>
              <a:rPr lang="es-419" sz="1400" kern="0" dirty="0" smtClean="0">
                <a:solidFill>
                  <a:schemeClr val="tx1"/>
                </a:solidFill>
              </a:rPr>
              <a:t>.</a:t>
            </a:r>
            <a:endParaRPr lang="en-US" sz="1400" b="1" kern="0" dirty="0">
              <a:solidFill>
                <a:schemeClr val="tx1"/>
              </a:solidFill>
            </a:endParaRPr>
          </a:p>
        </p:txBody>
      </p:sp>
      <p:pic>
        <p:nvPicPr>
          <p:cNvPr id="12" name="Picture 2" descr="D:\Fullppt\005-PNG이미지\노트북.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334" r="15260"/>
          <a:stretch/>
        </p:blipFill>
        <p:spPr bwMode="auto">
          <a:xfrm>
            <a:off x="539552" y="3645024"/>
            <a:ext cx="576064" cy="434665"/>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p:cNvSpPr/>
          <p:nvPr/>
        </p:nvSpPr>
        <p:spPr>
          <a:xfrm>
            <a:off x="1187624" y="3708467"/>
            <a:ext cx="3638304" cy="338554"/>
          </a:xfrm>
          <a:prstGeom prst="rect">
            <a:avLst/>
          </a:prstGeom>
        </p:spPr>
        <p:txBody>
          <a:bodyPr wrap="none">
            <a:spAutoFit/>
          </a:bodyPr>
          <a:lstStyle/>
          <a:p>
            <a:r>
              <a:rPr lang="es-419" sz="1600" b="1" dirty="0" smtClean="0">
                <a:latin typeface="+mn-lt"/>
              </a:rPr>
              <a:t>SP_INSERTAR_REGISTRO_BUQUE</a:t>
            </a:r>
            <a:endParaRPr lang="ko-KR" altLang="en-US" sz="1600" b="1" dirty="0">
              <a:solidFill>
                <a:schemeClr val="tx1">
                  <a:lumMod val="75000"/>
                  <a:lumOff val="25000"/>
                </a:schemeClr>
              </a:solidFill>
              <a:latin typeface="+mn-lt"/>
              <a:cs typeface="Arial" pitchFamily="34" charset="0"/>
            </a:endParaRPr>
          </a:p>
        </p:txBody>
      </p:sp>
    </p:spTree>
    <p:extLst>
      <p:ext uri="{BB962C8B-B14F-4D97-AF65-F5344CB8AC3E}">
        <p14:creationId xmlns:p14="http://schemas.microsoft.com/office/powerpoint/2010/main" val="30622579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body" idx="1"/>
          </p:nvPr>
        </p:nvSpPr>
        <p:spPr>
          <a:xfrm>
            <a:off x="523552" y="1718313"/>
            <a:ext cx="8296920" cy="1710687"/>
          </a:xfrm>
        </p:spPr>
        <p:txBody>
          <a:bodyPr/>
          <a:lstStyle/>
          <a:p>
            <a:pPr marL="0" indent="0" algn="just">
              <a:lnSpc>
                <a:spcPct val="150000"/>
              </a:lnSpc>
              <a:buNone/>
            </a:pPr>
            <a:r>
              <a:rPr lang="es-419" sz="1400" dirty="0" smtClean="0">
                <a:solidFill>
                  <a:schemeClr val="tx1"/>
                </a:solidFill>
              </a:rPr>
              <a:t>Este procedimiento permite obtener todos los registros de una tabla asociada a la BD del proyecto, y permite ordenar de acuerdo a un campo específico y en orden ascendente o descendente. </a:t>
            </a:r>
            <a:endParaRPr lang="en-US" sz="1400" b="1" dirty="0">
              <a:solidFill>
                <a:schemeClr val="tx1"/>
              </a:solidFill>
            </a:endParaRP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9202" y="6197325"/>
            <a:ext cx="590899" cy="590899"/>
          </a:xfrm>
          <a:prstGeom prst="rect">
            <a:avLst/>
          </a:prstGeom>
        </p:spPr>
      </p:pic>
      <p:pic>
        <p:nvPicPr>
          <p:cNvPr id="5" name="Picture 2" descr="D:\Fullppt\005-PNG이미지\노트북.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334" r="15260"/>
          <a:stretch/>
        </p:blipFill>
        <p:spPr bwMode="auto">
          <a:xfrm>
            <a:off x="539552" y="1268760"/>
            <a:ext cx="576064" cy="434665"/>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ángulo 8"/>
          <p:cNvSpPr/>
          <p:nvPr/>
        </p:nvSpPr>
        <p:spPr>
          <a:xfrm>
            <a:off x="4815149" y="339100"/>
            <a:ext cx="4293355" cy="400110"/>
          </a:xfrm>
          <a:prstGeom prst="rect">
            <a:avLst/>
          </a:prstGeom>
        </p:spPr>
        <p:txBody>
          <a:bodyPr wrap="none">
            <a:spAutoFit/>
          </a:bodyPr>
          <a:lstStyle/>
          <a:p>
            <a:r>
              <a:rPr lang="es-419" sz="2000" b="1" dirty="0" smtClean="0"/>
              <a:t>SCRIPT_STORED_PROCEDURES</a:t>
            </a:r>
            <a:endParaRPr lang="ko-KR" altLang="en-US" sz="2000" b="1" dirty="0">
              <a:solidFill>
                <a:schemeClr val="tx1">
                  <a:lumMod val="75000"/>
                  <a:lumOff val="25000"/>
                </a:schemeClr>
              </a:solidFill>
              <a:cs typeface="Arial" pitchFamily="34" charset="0"/>
            </a:endParaRPr>
          </a:p>
        </p:txBody>
      </p:sp>
      <p:sp>
        <p:nvSpPr>
          <p:cNvPr id="10" name="Rectángulo 9"/>
          <p:cNvSpPr/>
          <p:nvPr/>
        </p:nvSpPr>
        <p:spPr>
          <a:xfrm>
            <a:off x="1187624" y="1332203"/>
            <a:ext cx="3272819" cy="338554"/>
          </a:xfrm>
          <a:prstGeom prst="rect">
            <a:avLst/>
          </a:prstGeom>
        </p:spPr>
        <p:txBody>
          <a:bodyPr wrap="none">
            <a:spAutoFit/>
          </a:bodyPr>
          <a:lstStyle/>
          <a:p>
            <a:r>
              <a:rPr lang="es-419" sz="1600" b="1" dirty="0" smtClean="0">
                <a:latin typeface="+mn-lt"/>
              </a:rPr>
              <a:t>SP_ORDEN_TABLA_TERMINAL</a:t>
            </a:r>
            <a:endParaRPr lang="ko-KR" altLang="en-US" sz="1600" b="1" dirty="0">
              <a:solidFill>
                <a:schemeClr val="tx1">
                  <a:lumMod val="75000"/>
                  <a:lumOff val="25000"/>
                </a:schemeClr>
              </a:solidFill>
              <a:latin typeface="+mn-lt"/>
              <a:cs typeface="Arial" pitchFamily="34" charset="0"/>
            </a:endParaRPr>
          </a:p>
        </p:txBody>
      </p:sp>
    </p:spTree>
    <p:extLst>
      <p:ext uri="{BB962C8B-B14F-4D97-AF65-F5344CB8AC3E}">
        <p14:creationId xmlns:p14="http://schemas.microsoft.com/office/powerpoint/2010/main" val="13389144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4788024" y="2924175"/>
            <a:ext cx="4176960" cy="793750"/>
          </a:xfrm>
          <a:noFill/>
        </p:spPr>
        <p:txBody>
          <a:bodyPr/>
          <a:lstStyle/>
          <a:p>
            <a:r>
              <a:rPr lang="es-419" sz="2200" dirty="0" err="1" smtClean="0">
                <a:latin typeface="Tahoma" charset="0"/>
              </a:rPr>
              <a:t>Script_de_Triggers</a:t>
            </a:r>
            <a:endParaRPr lang="uk-UA" sz="2200" dirty="0">
              <a:latin typeface="Tahoma" charset="0"/>
            </a:endParaRPr>
          </a:p>
        </p:txBody>
      </p:sp>
      <p:sp>
        <p:nvSpPr>
          <p:cNvPr id="34819" name="Rectangle 3"/>
          <p:cNvSpPr>
            <a:spLocks noGrp="1" noChangeArrowheads="1"/>
          </p:cNvSpPr>
          <p:nvPr>
            <p:ph type="subTitle" idx="1"/>
          </p:nvPr>
        </p:nvSpPr>
        <p:spPr>
          <a:xfrm>
            <a:off x="4860032" y="3571875"/>
            <a:ext cx="4071243" cy="433388"/>
          </a:xfrm>
        </p:spPr>
        <p:txBody>
          <a:bodyPr/>
          <a:lstStyle/>
          <a:p>
            <a:pPr>
              <a:lnSpc>
                <a:spcPct val="90000"/>
              </a:lnSpc>
            </a:pPr>
            <a:r>
              <a:rPr lang="es-419" sz="2400" dirty="0" smtClean="0"/>
              <a:t>Terminal de Embarque</a:t>
            </a:r>
            <a:endParaRPr lang="uk-UA" sz="2400" dirty="0"/>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6264" y="188640"/>
            <a:ext cx="908720" cy="908720"/>
          </a:xfrm>
          <a:prstGeom prst="rect">
            <a:avLst/>
          </a:prstGeom>
        </p:spPr>
      </p:pic>
    </p:spTree>
    <p:extLst>
      <p:ext uri="{BB962C8B-B14F-4D97-AF65-F5344CB8AC3E}">
        <p14:creationId xmlns:p14="http://schemas.microsoft.com/office/powerpoint/2010/main" val="28690792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body" idx="1"/>
          </p:nvPr>
        </p:nvSpPr>
        <p:spPr>
          <a:xfrm>
            <a:off x="523552" y="1718313"/>
            <a:ext cx="8296920" cy="1710687"/>
          </a:xfrm>
        </p:spPr>
        <p:txBody>
          <a:bodyPr/>
          <a:lstStyle/>
          <a:p>
            <a:pPr marL="0" indent="0" algn="just">
              <a:lnSpc>
                <a:spcPct val="150000"/>
              </a:lnSpc>
              <a:buNone/>
            </a:pPr>
            <a:r>
              <a:rPr lang="es-419" sz="1400" dirty="0">
                <a:solidFill>
                  <a:schemeClr val="tx1"/>
                </a:solidFill>
              </a:rPr>
              <a:t>Este </a:t>
            </a:r>
            <a:r>
              <a:rPr lang="es-419" sz="1400" dirty="0" err="1" smtClean="0">
                <a:solidFill>
                  <a:schemeClr val="tx1"/>
                </a:solidFill>
              </a:rPr>
              <a:t>Trigger</a:t>
            </a:r>
            <a:r>
              <a:rPr lang="es-419" sz="1400" dirty="0" smtClean="0">
                <a:solidFill>
                  <a:schemeClr val="tx1"/>
                </a:solidFill>
              </a:rPr>
              <a:t> </a:t>
            </a:r>
            <a:r>
              <a:rPr lang="es-MX" sz="1400" dirty="0" smtClean="0">
                <a:solidFill>
                  <a:schemeClr val="tx1"/>
                </a:solidFill>
              </a:rPr>
              <a:t>está </a:t>
            </a:r>
            <a:r>
              <a:rPr lang="es-MX" sz="1400" dirty="0">
                <a:solidFill>
                  <a:schemeClr val="tx1"/>
                </a:solidFill>
              </a:rPr>
              <a:t>asociado con </a:t>
            </a:r>
            <a:r>
              <a:rPr lang="es-MX" sz="1400" dirty="0" smtClean="0">
                <a:solidFill>
                  <a:schemeClr val="tx1"/>
                </a:solidFill>
              </a:rPr>
              <a:t>la tabla de </a:t>
            </a:r>
            <a:r>
              <a:rPr lang="es-MX" sz="1400" dirty="0">
                <a:solidFill>
                  <a:schemeClr val="tx1"/>
                </a:solidFill>
              </a:rPr>
              <a:t>auditoria </a:t>
            </a:r>
            <a:r>
              <a:rPr lang="es-MX" sz="1400" dirty="0" smtClean="0">
                <a:solidFill>
                  <a:schemeClr val="tx1"/>
                </a:solidFill>
              </a:rPr>
              <a:t>LOG_AUDITORIA_TERMINAL_C, el mismo se activa </a:t>
            </a:r>
            <a:r>
              <a:rPr lang="es-MX" sz="1400" dirty="0">
                <a:solidFill>
                  <a:schemeClr val="tx1"/>
                </a:solidFill>
              </a:rPr>
              <a:t>cuando una </a:t>
            </a:r>
            <a:r>
              <a:rPr lang="es-MX" sz="1400" dirty="0" smtClean="0">
                <a:solidFill>
                  <a:schemeClr val="tx1"/>
                </a:solidFill>
              </a:rPr>
              <a:t>acción de inserción se ejecuta </a:t>
            </a:r>
            <a:r>
              <a:rPr lang="es-MX" sz="1400" dirty="0">
                <a:solidFill>
                  <a:schemeClr val="tx1"/>
                </a:solidFill>
              </a:rPr>
              <a:t>en la </a:t>
            </a:r>
            <a:r>
              <a:rPr lang="es-MX" sz="1400" dirty="0" smtClean="0">
                <a:solidFill>
                  <a:schemeClr val="tx1"/>
                </a:solidFill>
              </a:rPr>
              <a:t>tabla Cliente de la BD del proyecto. Los campos que contempla la tabla de auditoria para el control de los datos insertados son los siguientes: </a:t>
            </a:r>
            <a:r>
              <a:rPr lang="es-MX" sz="1400" b="1" dirty="0" smtClean="0">
                <a:solidFill>
                  <a:schemeClr val="tx1"/>
                </a:solidFill>
              </a:rPr>
              <a:t>NOMBRE_CLIENTE</a:t>
            </a:r>
            <a:r>
              <a:rPr lang="es-MX" sz="1400" b="1" dirty="0">
                <a:solidFill>
                  <a:schemeClr val="tx1"/>
                </a:solidFill>
              </a:rPr>
              <a:t>, ID_CLIENTE, NOMBRE_DE_ACCION , NOMBRE_TABLA , USUARIO,FECHA_ACCION, </a:t>
            </a:r>
            <a:r>
              <a:rPr lang="es-MX" sz="1400" b="1" dirty="0" smtClean="0">
                <a:solidFill>
                  <a:schemeClr val="tx1"/>
                </a:solidFill>
              </a:rPr>
              <a:t>HORA_ACCION.</a:t>
            </a:r>
            <a:endParaRPr lang="en-US" sz="1400" b="1" dirty="0">
              <a:solidFill>
                <a:schemeClr val="tx1"/>
              </a:solidFill>
            </a:endParaRPr>
          </a:p>
        </p:txBody>
      </p:sp>
      <p:pic>
        <p:nvPicPr>
          <p:cNvPr id="5" name="Picture 2" descr="D:\Fullppt\005-PNG이미지\노트북.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4" r="15260"/>
          <a:stretch/>
        </p:blipFill>
        <p:spPr bwMode="auto">
          <a:xfrm>
            <a:off x="539552" y="1268760"/>
            <a:ext cx="576064" cy="434665"/>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ángulo 8"/>
          <p:cNvSpPr/>
          <p:nvPr/>
        </p:nvSpPr>
        <p:spPr>
          <a:xfrm>
            <a:off x="5998357" y="339100"/>
            <a:ext cx="3110147" cy="400110"/>
          </a:xfrm>
          <a:prstGeom prst="rect">
            <a:avLst/>
          </a:prstGeom>
        </p:spPr>
        <p:txBody>
          <a:bodyPr wrap="none">
            <a:spAutoFit/>
          </a:bodyPr>
          <a:lstStyle/>
          <a:p>
            <a:r>
              <a:rPr lang="es-419" sz="2000" b="1" dirty="0" smtClean="0"/>
              <a:t>SCRIPT_DE_TRIGGERS</a:t>
            </a:r>
            <a:endParaRPr lang="ko-KR" altLang="en-US" sz="2000" b="1" dirty="0">
              <a:solidFill>
                <a:schemeClr val="tx1">
                  <a:lumMod val="75000"/>
                  <a:lumOff val="25000"/>
                </a:schemeClr>
              </a:solidFill>
              <a:cs typeface="Arial" pitchFamily="34" charset="0"/>
            </a:endParaRPr>
          </a:p>
        </p:txBody>
      </p:sp>
      <p:sp>
        <p:nvSpPr>
          <p:cNvPr id="10" name="Rectángulo 9"/>
          <p:cNvSpPr/>
          <p:nvPr/>
        </p:nvSpPr>
        <p:spPr>
          <a:xfrm>
            <a:off x="1187624" y="1332203"/>
            <a:ext cx="6851747" cy="338554"/>
          </a:xfrm>
          <a:prstGeom prst="rect">
            <a:avLst/>
          </a:prstGeom>
        </p:spPr>
        <p:txBody>
          <a:bodyPr wrap="none">
            <a:spAutoFit/>
          </a:bodyPr>
          <a:lstStyle/>
          <a:p>
            <a:r>
              <a:rPr lang="es-MX" sz="1600" b="1" dirty="0">
                <a:latin typeface="+mn-lt"/>
              </a:rPr>
              <a:t>TRG_LOG_CLIENTE: </a:t>
            </a:r>
            <a:r>
              <a:rPr lang="es-MX" sz="1600" b="1" dirty="0" smtClean="0">
                <a:latin typeface="+mn-lt"/>
              </a:rPr>
              <a:t>INSERCIÓN DE DATOS EN LA TABLA CLIENTE</a:t>
            </a:r>
            <a:endParaRPr lang="ko-KR" altLang="en-US" sz="1600" b="1" dirty="0">
              <a:solidFill>
                <a:schemeClr val="tx1">
                  <a:lumMod val="75000"/>
                  <a:lumOff val="25000"/>
                </a:schemeClr>
              </a:solidFill>
              <a:latin typeface="+mn-lt"/>
              <a:cs typeface="Arial" pitchFamily="34" charset="0"/>
            </a:endParaRPr>
          </a:p>
        </p:txBody>
      </p:sp>
      <p:sp>
        <p:nvSpPr>
          <p:cNvPr id="14" name="Rectangle 3"/>
          <p:cNvSpPr txBox="1">
            <a:spLocks noChangeArrowheads="1"/>
          </p:cNvSpPr>
          <p:nvPr/>
        </p:nvSpPr>
        <p:spPr bwMode="auto">
          <a:xfrm>
            <a:off x="523552" y="4310601"/>
            <a:ext cx="8296920" cy="17106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419" sz="1400" kern="0" dirty="0" smtClean="0">
                <a:solidFill>
                  <a:schemeClr val="tx1"/>
                </a:solidFill>
              </a:rPr>
              <a:t>Este </a:t>
            </a:r>
            <a:r>
              <a:rPr lang="es-419" sz="1400" kern="0" dirty="0" err="1" smtClean="0">
                <a:solidFill>
                  <a:schemeClr val="tx1"/>
                </a:solidFill>
              </a:rPr>
              <a:t>Trigger</a:t>
            </a:r>
            <a:r>
              <a:rPr lang="es-419" sz="1400" kern="0" dirty="0" smtClean="0">
                <a:solidFill>
                  <a:schemeClr val="tx1"/>
                </a:solidFill>
              </a:rPr>
              <a:t> </a:t>
            </a:r>
            <a:r>
              <a:rPr lang="es-MX" sz="1400" kern="0" dirty="0" smtClean="0">
                <a:solidFill>
                  <a:schemeClr val="tx1"/>
                </a:solidFill>
              </a:rPr>
              <a:t>está asociado con la tabla de </a:t>
            </a:r>
            <a:r>
              <a:rPr lang="es-MX" sz="1400" kern="0" dirty="0">
                <a:solidFill>
                  <a:schemeClr val="tx1"/>
                </a:solidFill>
              </a:rPr>
              <a:t>auditoria LOG_AUDITORIA_TERMINAL_B, </a:t>
            </a:r>
            <a:r>
              <a:rPr lang="es-MX" sz="1400" kern="0" dirty="0" smtClean="0">
                <a:solidFill>
                  <a:schemeClr val="tx1"/>
                </a:solidFill>
              </a:rPr>
              <a:t>el mismo se activa cuando una acción de inserción se ejecuta en la tabla Buque de la BD del proyecto. Los campos que contempla la tabla de auditoria para el control de los datos insertados son los siguientes: </a:t>
            </a:r>
            <a:r>
              <a:rPr lang="es-MX" sz="1400" b="1" kern="0" dirty="0">
                <a:solidFill>
                  <a:schemeClr val="tx1"/>
                </a:solidFill>
              </a:rPr>
              <a:t>NOMBRE_BUQUE, ID_BUQUE, IMO, NOMBRE_DE_ACCION , NOMBRE_TABLA , USUARIO,FECHA_ACCION, HORA_ACCION.</a:t>
            </a:r>
            <a:endParaRPr lang="en-US" sz="1400" b="1" kern="0" dirty="0">
              <a:solidFill>
                <a:schemeClr val="tx1"/>
              </a:solidFill>
            </a:endParaRPr>
          </a:p>
        </p:txBody>
      </p:sp>
      <p:pic>
        <p:nvPicPr>
          <p:cNvPr id="15" name="Picture 2" descr="D:\Fullppt\005-PNG이미지\노트북.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4" r="15260"/>
          <a:stretch/>
        </p:blipFill>
        <p:spPr bwMode="auto">
          <a:xfrm>
            <a:off x="539552" y="3861048"/>
            <a:ext cx="576064" cy="434665"/>
          </a:xfrm>
          <a:prstGeom prst="rect">
            <a:avLst/>
          </a:prstGeom>
          <a:noFill/>
          <a:extLst>
            <a:ext uri="{909E8E84-426E-40DD-AFC4-6F175D3DCCD1}">
              <a14:hiddenFill xmlns:a14="http://schemas.microsoft.com/office/drawing/2010/main">
                <a:solidFill>
                  <a:srgbClr val="FFFFFF"/>
                </a:solidFill>
              </a14:hiddenFill>
            </a:ext>
          </a:extLst>
        </p:spPr>
      </p:pic>
      <p:sp>
        <p:nvSpPr>
          <p:cNvPr id="16" name="Rectángulo 15"/>
          <p:cNvSpPr/>
          <p:nvPr/>
        </p:nvSpPr>
        <p:spPr>
          <a:xfrm>
            <a:off x="1187624" y="3924491"/>
            <a:ext cx="6579237" cy="338554"/>
          </a:xfrm>
          <a:prstGeom prst="rect">
            <a:avLst/>
          </a:prstGeom>
        </p:spPr>
        <p:txBody>
          <a:bodyPr wrap="none">
            <a:spAutoFit/>
          </a:bodyPr>
          <a:lstStyle/>
          <a:p>
            <a:r>
              <a:rPr lang="es-MX" sz="1600" b="1" dirty="0">
                <a:latin typeface="+mn-lt"/>
              </a:rPr>
              <a:t>TRG_LOG_BUQUE: </a:t>
            </a:r>
            <a:r>
              <a:rPr lang="es-MX" sz="1600" b="1" dirty="0" smtClean="0">
                <a:latin typeface="+mn-lt"/>
              </a:rPr>
              <a:t>INSERCIÓN DE DATOS EN LA TABLA BUQUE</a:t>
            </a:r>
            <a:endParaRPr lang="ko-KR" altLang="en-US" sz="1600" b="1" dirty="0">
              <a:solidFill>
                <a:schemeClr val="tx1">
                  <a:lumMod val="75000"/>
                  <a:lumOff val="25000"/>
                </a:schemeClr>
              </a:solidFill>
              <a:latin typeface="+mn-lt"/>
              <a:cs typeface="Arial" pitchFamily="34" charset="0"/>
            </a:endParaRPr>
          </a:p>
        </p:txBody>
      </p:sp>
    </p:spTree>
    <p:extLst>
      <p:ext uri="{BB962C8B-B14F-4D97-AF65-F5344CB8AC3E}">
        <p14:creationId xmlns:p14="http://schemas.microsoft.com/office/powerpoint/2010/main" val="37747564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Fullppt\005-PNG이미지\노트북.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4" r="15260"/>
          <a:stretch/>
        </p:blipFill>
        <p:spPr bwMode="auto">
          <a:xfrm>
            <a:off x="539552" y="1268760"/>
            <a:ext cx="576064" cy="434665"/>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ángulo 8"/>
          <p:cNvSpPr/>
          <p:nvPr/>
        </p:nvSpPr>
        <p:spPr>
          <a:xfrm>
            <a:off x="5998357" y="339100"/>
            <a:ext cx="3110147" cy="400110"/>
          </a:xfrm>
          <a:prstGeom prst="rect">
            <a:avLst/>
          </a:prstGeom>
        </p:spPr>
        <p:txBody>
          <a:bodyPr wrap="none">
            <a:spAutoFit/>
          </a:bodyPr>
          <a:lstStyle/>
          <a:p>
            <a:r>
              <a:rPr lang="es-419" sz="2000" b="1" dirty="0" smtClean="0"/>
              <a:t>SCRIPT_DE_TRIGGERS</a:t>
            </a:r>
            <a:endParaRPr lang="ko-KR" altLang="en-US" sz="2000" b="1" dirty="0">
              <a:solidFill>
                <a:schemeClr val="tx1">
                  <a:lumMod val="75000"/>
                  <a:lumOff val="25000"/>
                </a:schemeClr>
              </a:solidFill>
              <a:cs typeface="Arial" pitchFamily="34" charset="0"/>
            </a:endParaRPr>
          </a:p>
        </p:txBody>
      </p:sp>
      <p:sp>
        <p:nvSpPr>
          <p:cNvPr id="10" name="Rectángulo 9"/>
          <p:cNvSpPr/>
          <p:nvPr/>
        </p:nvSpPr>
        <p:spPr>
          <a:xfrm>
            <a:off x="1187624" y="1332203"/>
            <a:ext cx="7345857" cy="338554"/>
          </a:xfrm>
          <a:prstGeom prst="rect">
            <a:avLst/>
          </a:prstGeom>
        </p:spPr>
        <p:txBody>
          <a:bodyPr wrap="none">
            <a:spAutoFit/>
          </a:bodyPr>
          <a:lstStyle/>
          <a:p>
            <a:r>
              <a:rPr lang="es-MX" sz="1600" b="1" dirty="0">
                <a:latin typeface="+mn-lt"/>
              </a:rPr>
              <a:t>TRG_LOG_BUQUE_II: </a:t>
            </a:r>
            <a:r>
              <a:rPr lang="es-MX" sz="1600" b="1" dirty="0" smtClean="0">
                <a:latin typeface="+mn-lt"/>
              </a:rPr>
              <a:t>ACTUALIZACIÓN DE DATOS EN LA TABLA BUQUE</a:t>
            </a:r>
            <a:endParaRPr lang="ko-KR" altLang="en-US" sz="1600" b="1" dirty="0">
              <a:solidFill>
                <a:schemeClr val="tx1">
                  <a:lumMod val="75000"/>
                  <a:lumOff val="25000"/>
                </a:schemeClr>
              </a:solidFill>
              <a:latin typeface="+mn-lt"/>
              <a:cs typeface="Arial" pitchFamily="34" charset="0"/>
            </a:endParaRPr>
          </a:p>
        </p:txBody>
      </p:sp>
      <p:sp>
        <p:nvSpPr>
          <p:cNvPr id="11" name="Rectangle 3"/>
          <p:cNvSpPr txBox="1">
            <a:spLocks noChangeArrowheads="1"/>
          </p:cNvSpPr>
          <p:nvPr/>
        </p:nvSpPr>
        <p:spPr bwMode="auto">
          <a:xfrm>
            <a:off x="539552" y="1844824"/>
            <a:ext cx="8280920" cy="23042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419" sz="1400" kern="0" dirty="0" smtClean="0">
                <a:solidFill>
                  <a:schemeClr val="tx1"/>
                </a:solidFill>
              </a:rPr>
              <a:t>Este </a:t>
            </a:r>
            <a:r>
              <a:rPr lang="es-419" sz="1400" kern="0" dirty="0" err="1" smtClean="0">
                <a:solidFill>
                  <a:schemeClr val="tx1"/>
                </a:solidFill>
              </a:rPr>
              <a:t>Trigger</a:t>
            </a:r>
            <a:r>
              <a:rPr lang="es-419" sz="1400" kern="0" dirty="0" smtClean="0">
                <a:solidFill>
                  <a:schemeClr val="tx1"/>
                </a:solidFill>
              </a:rPr>
              <a:t> </a:t>
            </a:r>
            <a:r>
              <a:rPr lang="es-MX" sz="1400" kern="0" dirty="0" smtClean="0">
                <a:solidFill>
                  <a:schemeClr val="tx1"/>
                </a:solidFill>
              </a:rPr>
              <a:t>está asociado con la tabla de </a:t>
            </a:r>
            <a:r>
              <a:rPr lang="es-MX" sz="1400" kern="0" dirty="0">
                <a:solidFill>
                  <a:schemeClr val="tx1"/>
                </a:solidFill>
              </a:rPr>
              <a:t>auditoria LOG_AUDITORIA_TERMINAL_B_2, </a:t>
            </a:r>
            <a:r>
              <a:rPr lang="es-MX" sz="1400" kern="0" dirty="0" smtClean="0">
                <a:solidFill>
                  <a:schemeClr val="tx1"/>
                </a:solidFill>
              </a:rPr>
              <a:t>el mismo se activa cuando una acción de actualización se ejecuta en la tabla Buque de la BD del proyecto, este </a:t>
            </a:r>
            <a:r>
              <a:rPr lang="es-MX" sz="1400" kern="0" dirty="0" err="1" smtClean="0">
                <a:solidFill>
                  <a:schemeClr val="tx1"/>
                </a:solidFill>
              </a:rPr>
              <a:t>trigger</a:t>
            </a:r>
            <a:r>
              <a:rPr lang="es-MX" sz="1400" kern="0" dirty="0" smtClean="0">
                <a:solidFill>
                  <a:schemeClr val="tx1"/>
                </a:solidFill>
              </a:rPr>
              <a:t> permite captar en la tabla auditoria el campo que existía antes de la actualización y el nuevo valor asignado lo que permite un mejor control de los cambios realizados en la base de datos . Los campos que contempla la tabla de auditoria para el control de los datos insertados son los siguientes: </a:t>
            </a:r>
            <a:r>
              <a:rPr lang="es-MX" sz="1400" b="1" kern="0" dirty="0">
                <a:solidFill>
                  <a:schemeClr val="tx1"/>
                </a:solidFill>
              </a:rPr>
              <a:t>NOMBRE_BUQUE_ANTERIOR</a:t>
            </a:r>
            <a:r>
              <a:rPr lang="es-MX" sz="1400" b="1" kern="0" dirty="0" smtClean="0">
                <a:solidFill>
                  <a:schemeClr val="tx1"/>
                </a:solidFill>
              </a:rPr>
              <a:t>, NOMBRE_BUQUE_ACTUAL</a:t>
            </a:r>
            <a:r>
              <a:rPr lang="es-MX" sz="1400" b="1" kern="0" dirty="0">
                <a:solidFill>
                  <a:schemeClr val="tx1"/>
                </a:solidFill>
              </a:rPr>
              <a:t>, ID_BUQUE, IMO, NOMBRE_DE_ACCION , NOMBRE_TABLA , USUARIO</a:t>
            </a:r>
            <a:r>
              <a:rPr lang="es-MX" sz="1400" b="1" kern="0" dirty="0" smtClean="0">
                <a:solidFill>
                  <a:schemeClr val="tx1"/>
                </a:solidFill>
              </a:rPr>
              <a:t>, FECHA_ACCION</a:t>
            </a:r>
            <a:r>
              <a:rPr lang="es-MX" sz="1400" b="1" kern="0" dirty="0">
                <a:solidFill>
                  <a:schemeClr val="tx1"/>
                </a:solidFill>
              </a:rPr>
              <a:t>, </a:t>
            </a:r>
            <a:r>
              <a:rPr lang="es-MX" sz="1400" b="1" kern="0" dirty="0" smtClean="0">
                <a:solidFill>
                  <a:schemeClr val="tx1"/>
                </a:solidFill>
              </a:rPr>
              <a:t> HORA_ACCION.</a:t>
            </a:r>
            <a:endParaRPr lang="en-US" sz="1400" b="1" kern="0" dirty="0">
              <a:solidFill>
                <a:schemeClr val="tx1"/>
              </a:solidFill>
            </a:endParaRPr>
          </a:p>
        </p:txBody>
      </p:sp>
    </p:spTree>
    <p:extLst>
      <p:ext uri="{BB962C8B-B14F-4D97-AF65-F5344CB8AC3E}">
        <p14:creationId xmlns:p14="http://schemas.microsoft.com/office/powerpoint/2010/main" val="23034630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4427984" y="2924175"/>
            <a:ext cx="4716016" cy="793750"/>
          </a:xfrm>
          <a:noFill/>
        </p:spPr>
        <p:txBody>
          <a:bodyPr/>
          <a:lstStyle/>
          <a:p>
            <a:r>
              <a:rPr lang="es-419" sz="2200" dirty="0" smtClean="0">
                <a:latin typeface="Tahoma" charset="0"/>
              </a:rPr>
              <a:t>    Sentencias </a:t>
            </a:r>
            <a:r>
              <a:rPr lang="es-419" sz="2200" dirty="0" err="1" smtClean="0">
                <a:latin typeface="Tahoma" charset="0"/>
              </a:rPr>
              <a:t>sublenguaje</a:t>
            </a:r>
            <a:r>
              <a:rPr lang="es-419" sz="2200" dirty="0" smtClean="0">
                <a:latin typeface="Tahoma" charset="0"/>
              </a:rPr>
              <a:t> </a:t>
            </a:r>
            <a:r>
              <a:rPr lang="es-419" sz="2200" dirty="0">
                <a:latin typeface="Tahoma" charset="0"/>
              </a:rPr>
              <a:t>DCL</a:t>
            </a:r>
            <a:br>
              <a:rPr lang="es-419" sz="2200" dirty="0">
                <a:latin typeface="Tahoma" charset="0"/>
              </a:rPr>
            </a:br>
            <a:endParaRPr lang="uk-UA" sz="2200" dirty="0">
              <a:latin typeface="Tahoma" charset="0"/>
            </a:endParaRPr>
          </a:p>
        </p:txBody>
      </p:sp>
      <p:sp>
        <p:nvSpPr>
          <p:cNvPr id="34819" name="Rectangle 3"/>
          <p:cNvSpPr>
            <a:spLocks noGrp="1" noChangeArrowheads="1"/>
          </p:cNvSpPr>
          <p:nvPr>
            <p:ph type="subTitle" idx="1"/>
          </p:nvPr>
        </p:nvSpPr>
        <p:spPr>
          <a:xfrm>
            <a:off x="4860032" y="3571875"/>
            <a:ext cx="4071243" cy="433388"/>
          </a:xfrm>
        </p:spPr>
        <p:txBody>
          <a:bodyPr/>
          <a:lstStyle/>
          <a:p>
            <a:pPr>
              <a:lnSpc>
                <a:spcPct val="90000"/>
              </a:lnSpc>
            </a:pPr>
            <a:r>
              <a:rPr lang="es-419" sz="2400" dirty="0" smtClean="0"/>
              <a:t>Terminal de Embarque</a:t>
            </a:r>
            <a:endParaRPr lang="uk-UA" sz="2400" dirty="0"/>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6264" y="188640"/>
            <a:ext cx="908720" cy="908720"/>
          </a:xfrm>
          <a:prstGeom prst="rect">
            <a:avLst/>
          </a:prstGeom>
        </p:spPr>
      </p:pic>
    </p:spTree>
    <p:extLst>
      <p:ext uri="{BB962C8B-B14F-4D97-AF65-F5344CB8AC3E}">
        <p14:creationId xmlns:p14="http://schemas.microsoft.com/office/powerpoint/2010/main" val="736976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es-419" sz="2400" b="1" dirty="0"/>
              <a:t>Listado de las tablas</a:t>
            </a:r>
            <a:endParaRPr lang="en-US" sz="2400" b="1" dirty="0">
              <a:latin typeface="Tahoma" charset="0"/>
            </a:endParaRPr>
          </a:p>
        </p:txBody>
      </p:sp>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6" name="Rectangle 3"/>
          <p:cNvSpPr txBox="1">
            <a:spLocks noChangeArrowheads="1"/>
          </p:cNvSpPr>
          <p:nvPr/>
        </p:nvSpPr>
        <p:spPr bwMode="auto">
          <a:xfrm>
            <a:off x="4067945" y="1870085"/>
            <a:ext cx="4680520" cy="31622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smtClean="0">
                <a:solidFill>
                  <a:schemeClr val="tx1"/>
                </a:solidFill>
              </a:rPr>
              <a:t>En esta tabla se describen los datos de: </a:t>
            </a:r>
          </a:p>
          <a:p>
            <a:pPr algn="just">
              <a:lnSpc>
                <a:spcPct val="150000"/>
              </a:lnSpc>
            </a:pPr>
            <a:r>
              <a:rPr lang="es-MX" sz="1400" kern="0" dirty="0" smtClean="0">
                <a:solidFill>
                  <a:schemeClr val="tx1"/>
                </a:solidFill>
              </a:rPr>
              <a:t>Nombre del cliente: nombre de la empresa o entidad que realiza la compra de crudo o producto. </a:t>
            </a:r>
          </a:p>
          <a:p>
            <a:pPr algn="just">
              <a:lnSpc>
                <a:spcPct val="150000"/>
              </a:lnSpc>
              <a:buFontTx/>
              <a:buChar char="•"/>
            </a:pPr>
            <a:r>
              <a:rPr lang="es-MX" sz="1400" kern="0" dirty="0" smtClean="0">
                <a:solidFill>
                  <a:schemeClr val="tx1"/>
                </a:solidFill>
              </a:rPr>
              <a:t>direccion_cliente</a:t>
            </a:r>
            <a:r>
              <a:rPr lang="es-MX" sz="1400" kern="0" dirty="0">
                <a:solidFill>
                  <a:schemeClr val="tx1"/>
                </a:solidFill>
              </a:rPr>
              <a:t>, correo_ cliente, </a:t>
            </a:r>
            <a:r>
              <a:rPr lang="es-MX" sz="1400" kern="0" dirty="0" smtClean="0">
                <a:solidFill>
                  <a:schemeClr val="tx1"/>
                </a:solidFill>
              </a:rPr>
              <a:t>telefono</a:t>
            </a:r>
            <a:r>
              <a:rPr lang="es-MX" sz="1400" kern="0" dirty="0">
                <a:solidFill>
                  <a:schemeClr val="tx1"/>
                </a:solidFill>
              </a:rPr>
              <a:t>_ cliente: datos generales de la de la empresa o entidad que realiza la compra.</a:t>
            </a:r>
          </a:p>
          <a:p>
            <a:pPr marL="0" indent="0" algn="just">
              <a:lnSpc>
                <a:spcPct val="150000"/>
              </a:lnSpc>
              <a:buFontTx/>
              <a:buNone/>
            </a:pPr>
            <a:endParaRPr lang="es-MX" sz="1400" u="sng" kern="0" dirty="0" smtClean="0">
              <a:solidFill>
                <a:schemeClr val="tx1"/>
              </a:solidFill>
            </a:endParaRPr>
          </a:p>
          <a:p>
            <a:pPr marL="0" indent="0" algn="just">
              <a:lnSpc>
                <a:spcPct val="150000"/>
              </a:lnSpc>
              <a:buFontTx/>
              <a:buNone/>
            </a:pPr>
            <a:r>
              <a:rPr lang="es-MX" sz="1400" u="sng" kern="0" dirty="0" smtClean="0">
                <a:solidFill>
                  <a:schemeClr val="tx1"/>
                </a:solidFill>
              </a:rPr>
              <a:t>Llave Primaria: </a:t>
            </a:r>
            <a:r>
              <a:rPr lang="es-MX" sz="1400" kern="0" dirty="0" smtClean="0">
                <a:solidFill>
                  <a:schemeClr val="tx1"/>
                </a:solidFill>
              </a:rPr>
              <a:t>Código del Cliente (ID_Cliente), referido al código de identificación del cliente.</a:t>
            </a:r>
            <a:endParaRPr lang="es-MX" sz="1400" kern="0" dirty="0">
              <a:solidFill>
                <a:schemeClr val="tx1"/>
              </a:solidFill>
            </a:endParaRPr>
          </a:p>
        </p:txBody>
      </p:sp>
      <p:graphicFrame>
        <p:nvGraphicFramePr>
          <p:cNvPr id="27" name="Tabla 26"/>
          <p:cNvGraphicFramePr>
            <a:graphicFrameLocks noGrp="1"/>
          </p:cNvGraphicFramePr>
          <p:nvPr>
            <p:extLst>
              <p:ext uri="{D42A27DB-BD31-4B8C-83A1-F6EECF244321}">
                <p14:modId xmlns:p14="http://schemas.microsoft.com/office/powerpoint/2010/main" val="2628414666"/>
              </p:ext>
            </p:extLst>
          </p:nvPr>
        </p:nvGraphicFramePr>
        <p:xfrm>
          <a:off x="971600" y="3804632"/>
          <a:ext cx="2304256" cy="1584960"/>
        </p:xfrm>
        <a:graphic>
          <a:graphicData uri="http://schemas.openxmlformats.org/drawingml/2006/table">
            <a:tbl>
              <a:tblPr/>
              <a:tblGrid>
                <a:gridCol w="575428">
                  <a:extLst>
                    <a:ext uri="{9D8B030D-6E8A-4147-A177-3AD203B41FA5}">
                      <a16:colId xmlns:a16="http://schemas.microsoft.com/office/drawing/2014/main" val="1950140633"/>
                    </a:ext>
                  </a:extLst>
                </a:gridCol>
                <a:gridCol w="1728828">
                  <a:extLst>
                    <a:ext uri="{9D8B030D-6E8A-4147-A177-3AD203B41FA5}">
                      <a16:colId xmlns:a16="http://schemas.microsoft.com/office/drawing/2014/main" val="3783688170"/>
                    </a:ext>
                  </a:extLst>
                </a:gridCol>
              </a:tblGrid>
              <a:tr h="182880">
                <a:tc gridSpan="2">
                  <a:txBody>
                    <a:bodyPr/>
                    <a:lstStyle/>
                    <a:p>
                      <a:pPr algn="ctr" fontAlgn="b"/>
                      <a:r>
                        <a:rPr lang="es-AR" sz="1400" b="1" i="0" u="none" strike="noStrike" dirty="0">
                          <a:solidFill>
                            <a:srgbClr val="000000"/>
                          </a:solidFill>
                          <a:effectLst/>
                          <a:latin typeface="+mn-lt"/>
                          <a:cs typeface="Calibri" panose="020F0502020204030204" pitchFamily="34" charset="0"/>
                        </a:rPr>
                        <a:t>Cliente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1817185807"/>
                  </a:ext>
                </a:extLst>
              </a:tr>
              <a:tr h="182880">
                <a:tc>
                  <a:txBody>
                    <a:bodyPr/>
                    <a:lstStyle/>
                    <a:p>
                      <a:pPr algn="ctr" fontAlgn="ctr"/>
                      <a:r>
                        <a:rPr lang="es-AR" sz="1200" b="0" i="0" u="none" strike="noStrike">
                          <a:solidFill>
                            <a:srgbClr val="000000"/>
                          </a:solidFill>
                          <a:effectLst/>
                          <a:latin typeface="+mn-lt"/>
                          <a:cs typeface="Calibri" panose="020F0502020204030204" pitchFamily="34" charset="0"/>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marL="265113" lvl="1" indent="0" algn="l" fontAlgn="ctr">
                        <a:lnSpc>
                          <a:spcPct val="150000"/>
                        </a:lnSpc>
                      </a:pPr>
                      <a:r>
                        <a:rPr lang="es-AR" sz="1200" b="0" i="0" u="none" strike="noStrike" dirty="0" err="1">
                          <a:solidFill>
                            <a:srgbClr val="000000"/>
                          </a:solidFill>
                          <a:effectLst/>
                          <a:latin typeface="+mn-lt"/>
                          <a:cs typeface="Calibri" panose="020F0502020204030204" pitchFamily="34" charset="0"/>
                        </a:rPr>
                        <a:t>ID_Cliente</a:t>
                      </a:r>
                      <a:endParaRPr lang="es-AR" sz="1200" b="0" i="0" u="none" strike="noStrike" dirty="0">
                        <a:solidFill>
                          <a:srgbClr val="000000"/>
                        </a:solidFill>
                        <a:effectLst/>
                        <a:latin typeface="+mn-lt"/>
                        <a:cs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392129264"/>
                  </a:ext>
                </a:extLst>
              </a:tr>
              <a:tr h="190500">
                <a:tc>
                  <a:txBody>
                    <a:bodyPr/>
                    <a:lstStyle/>
                    <a:p>
                      <a:pPr algn="ctr" fontAlgn="ctr"/>
                      <a:r>
                        <a:rPr lang="es-AR" sz="1200" b="0" i="0" u="none" strike="noStrike">
                          <a:solidFill>
                            <a:srgbClr val="000000"/>
                          </a:solidFill>
                          <a:effectLst/>
                          <a:latin typeface="+mn-lt"/>
                          <a:cs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265113" lvl="1" indent="0" algn="l" fontAlgn="ctr">
                        <a:lnSpc>
                          <a:spcPct val="150000"/>
                        </a:lnSpc>
                      </a:pPr>
                      <a:r>
                        <a:rPr lang="es-AR" sz="1200" b="0" i="0" u="none" strike="noStrike" dirty="0" err="1">
                          <a:solidFill>
                            <a:srgbClr val="000000"/>
                          </a:solidFill>
                          <a:effectLst/>
                          <a:latin typeface="+mn-lt"/>
                          <a:cs typeface="Calibri" panose="020F0502020204030204" pitchFamily="34" charset="0"/>
                        </a:rPr>
                        <a:t>Nombre_Cliente</a:t>
                      </a:r>
                      <a:endParaRPr lang="es-AR" sz="1200" b="0" i="0" u="none" strike="noStrike" dirty="0">
                        <a:solidFill>
                          <a:srgbClr val="000000"/>
                        </a:solidFill>
                        <a:effectLst/>
                        <a:latin typeface="+mn-lt"/>
                        <a:cs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31432537"/>
                  </a:ext>
                </a:extLst>
              </a:tr>
              <a:tr h="182880">
                <a:tc>
                  <a:txBody>
                    <a:bodyPr/>
                    <a:lstStyle/>
                    <a:p>
                      <a:pPr algn="ctr" fontAlgn="ctr"/>
                      <a:r>
                        <a:rPr lang="es-AR" sz="1200" b="0" i="0" u="none" strike="noStrike">
                          <a:solidFill>
                            <a:srgbClr val="000000"/>
                          </a:solidFill>
                          <a:effectLst/>
                          <a:latin typeface="+mn-lt"/>
                          <a:cs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265113" lvl="1" indent="0" algn="l" fontAlgn="ctr">
                        <a:lnSpc>
                          <a:spcPct val="150000"/>
                        </a:lnSpc>
                      </a:pPr>
                      <a:r>
                        <a:rPr lang="es-AR" sz="1200" b="0" i="0" u="none" strike="noStrike" dirty="0" err="1">
                          <a:solidFill>
                            <a:srgbClr val="000000"/>
                          </a:solidFill>
                          <a:effectLst/>
                          <a:latin typeface="+mn-lt"/>
                          <a:cs typeface="Calibri" panose="020F0502020204030204" pitchFamily="34" charset="0"/>
                        </a:rPr>
                        <a:t>direccion_Cliente</a:t>
                      </a:r>
                      <a:endParaRPr lang="es-AR" sz="1200" b="0" i="0" u="none" strike="noStrike" dirty="0">
                        <a:solidFill>
                          <a:srgbClr val="000000"/>
                        </a:solidFill>
                        <a:effectLst/>
                        <a:latin typeface="+mn-lt"/>
                        <a:cs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71389529"/>
                  </a:ext>
                </a:extLst>
              </a:tr>
              <a:tr h="182880">
                <a:tc>
                  <a:txBody>
                    <a:bodyPr/>
                    <a:lstStyle/>
                    <a:p>
                      <a:pPr algn="ctr" fontAlgn="ctr"/>
                      <a:r>
                        <a:rPr lang="es-AR" sz="1200" b="0" i="0" u="none" strike="noStrike">
                          <a:solidFill>
                            <a:srgbClr val="000000"/>
                          </a:solidFill>
                          <a:effectLst/>
                          <a:latin typeface="+mn-lt"/>
                          <a:cs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265113" lvl="1" indent="0" algn="l" fontAlgn="ctr">
                        <a:lnSpc>
                          <a:spcPct val="150000"/>
                        </a:lnSpc>
                      </a:pPr>
                      <a:r>
                        <a:rPr lang="es-AR" sz="1200" b="0" i="0" u="none" strike="noStrike" dirty="0" err="1">
                          <a:solidFill>
                            <a:srgbClr val="000000"/>
                          </a:solidFill>
                          <a:effectLst/>
                          <a:latin typeface="+mn-lt"/>
                          <a:cs typeface="Calibri" panose="020F0502020204030204" pitchFamily="34" charset="0"/>
                        </a:rPr>
                        <a:t>telefono_Cliente</a:t>
                      </a:r>
                      <a:endParaRPr lang="es-AR" sz="1200" b="0" i="0" u="none" strike="noStrike" dirty="0">
                        <a:solidFill>
                          <a:srgbClr val="000000"/>
                        </a:solidFill>
                        <a:effectLst/>
                        <a:latin typeface="+mn-lt"/>
                        <a:cs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20281979"/>
                  </a:ext>
                </a:extLst>
              </a:tr>
              <a:tr h="182880">
                <a:tc>
                  <a:txBody>
                    <a:bodyPr/>
                    <a:lstStyle/>
                    <a:p>
                      <a:pPr algn="ctr" fontAlgn="ctr"/>
                      <a:r>
                        <a:rPr lang="es-AR" sz="1200" b="0" i="0" u="none" strike="noStrike">
                          <a:solidFill>
                            <a:srgbClr val="000000"/>
                          </a:solidFill>
                          <a:effectLst/>
                          <a:latin typeface="+mn-lt"/>
                          <a:cs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marL="265113" lvl="1" indent="0" algn="l" fontAlgn="ctr">
                        <a:lnSpc>
                          <a:spcPct val="150000"/>
                        </a:lnSpc>
                      </a:pPr>
                      <a:r>
                        <a:rPr lang="es-AR" sz="1200" b="0" i="0" u="none" strike="noStrike" dirty="0" err="1">
                          <a:solidFill>
                            <a:srgbClr val="000000"/>
                          </a:solidFill>
                          <a:effectLst/>
                          <a:latin typeface="+mn-lt"/>
                          <a:cs typeface="Calibri" panose="020F0502020204030204" pitchFamily="34" charset="0"/>
                        </a:rPr>
                        <a:t>correo_cliente</a:t>
                      </a:r>
                      <a:endParaRPr lang="es-AR" sz="1200" b="0" i="0" u="none" strike="noStrike" dirty="0">
                        <a:solidFill>
                          <a:srgbClr val="000000"/>
                        </a:solidFill>
                        <a:effectLst/>
                        <a:latin typeface="+mn-lt"/>
                        <a:cs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9465062"/>
                  </a:ext>
                </a:extLst>
              </a:tr>
            </a:tbl>
          </a:graphicData>
        </a:graphic>
      </p:graphicFrame>
      <p:sp>
        <p:nvSpPr>
          <p:cNvPr id="29" name="TextBox 14"/>
          <p:cNvSpPr txBox="1"/>
          <p:nvPr/>
        </p:nvSpPr>
        <p:spPr>
          <a:xfrm>
            <a:off x="1259633" y="1531531"/>
            <a:ext cx="1728191" cy="338554"/>
          </a:xfrm>
          <a:prstGeom prst="rect">
            <a:avLst/>
          </a:prstGeom>
          <a:noFill/>
        </p:spPr>
        <p:txBody>
          <a:bodyPr wrap="square" rtlCol="0" anchor="ctr">
            <a:spAutoFit/>
          </a:bodyPr>
          <a:lstStyle/>
          <a:p>
            <a:r>
              <a:rPr lang="es-419" sz="1600" b="1" dirty="0" smtClean="0"/>
              <a:t>Tabla Cliente:</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539550" y="2139320"/>
            <a:ext cx="3096345" cy="15777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Empresa o entidad que realiza la compra de crudo y productos apegado a ciertas condiciones particulares de venta. </a:t>
            </a:r>
            <a:endParaRPr lang="es-MX" sz="1400" kern="0" dirty="0" smtClean="0">
              <a:solidFill>
                <a:schemeClr val="tx1"/>
              </a:solidFill>
            </a:endParaRPr>
          </a:p>
        </p:txBody>
      </p:sp>
      <p:sp>
        <p:nvSpPr>
          <p:cNvPr id="13" name="Oval 4"/>
          <p:cNvSpPr/>
          <p:nvPr/>
        </p:nvSpPr>
        <p:spPr>
          <a:xfrm>
            <a:off x="601593" y="1431351"/>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21"/>
          <p:cNvSpPr txBox="1"/>
          <p:nvPr/>
        </p:nvSpPr>
        <p:spPr>
          <a:xfrm>
            <a:off x="610737" y="1510085"/>
            <a:ext cx="540000" cy="360000"/>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10401682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ángulo 8"/>
          <p:cNvSpPr/>
          <p:nvPr/>
        </p:nvSpPr>
        <p:spPr>
          <a:xfrm>
            <a:off x="4711726" y="350179"/>
            <a:ext cx="4455066" cy="707886"/>
          </a:xfrm>
          <a:prstGeom prst="rect">
            <a:avLst/>
          </a:prstGeom>
        </p:spPr>
        <p:txBody>
          <a:bodyPr wrap="none">
            <a:spAutoFit/>
          </a:bodyPr>
          <a:lstStyle/>
          <a:p>
            <a:r>
              <a:rPr lang="es-419" sz="2000" b="1" dirty="0" smtClean="0"/>
              <a:t>SENTENCIAS SUBLENGUAJE DCL</a:t>
            </a:r>
            <a:br>
              <a:rPr lang="es-419" sz="2000" b="1" dirty="0" smtClean="0"/>
            </a:br>
            <a:endParaRPr lang="ko-KR" altLang="en-US" sz="2000" b="1" dirty="0">
              <a:solidFill>
                <a:schemeClr val="tx1">
                  <a:lumMod val="75000"/>
                  <a:lumOff val="25000"/>
                </a:schemeClr>
              </a:solidFill>
              <a:cs typeface="Arial" pitchFamily="34" charset="0"/>
            </a:endParaRPr>
          </a:p>
        </p:txBody>
      </p:sp>
      <p:sp>
        <p:nvSpPr>
          <p:cNvPr id="11" name="Rectangle 3"/>
          <p:cNvSpPr txBox="1">
            <a:spLocks noChangeArrowheads="1"/>
          </p:cNvSpPr>
          <p:nvPr/>
        </p:nvSpPr>
        <p:spPr bwMode="auto">
          <a:xfrm>
            <a:off x="571266" y="1772816"/>
            <a:ext cx="8280920" cy="23042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smtClean="0">
                <a:solidFill>
                  <a:schemeClr val="tx1"/>
                </a:solidFill>
              </a:rPr>
              <a:t>Mediante el uso de estas sentencias se realizo </a:t>
            </a:r>
            <a:r>
              <a:rPr lang="es-MX" sz="1400" kern="0" dirty="0">
                <a:solidFill>
                  <a:schemeClr val="tx1"/>
                </a:solidFill>
              </a:rPr>
              <a:t>la creación de dos usuarios:</a:t>
            </a:r>
            <a:r>
              <a:rPr lang="es-MX" sz="1400" b="1" kern="0" dirty="0">
                <a:solidFill>
                  <a:srgbClr val="0070C0"/>
                </a:solidFill>
              </a:rPr>
              <a:t> </a:t>
            </a:r>
            <a:r>
              <a:rPr lang="es-MX" sz="1400" b="1" kern="0" dirty="0" err="1" smtClean="0">
                <a:solidFill>
                  <a:srgbClr val="0070C0"/>
                </a:solidFill>
              </a:rPr>
              <a:t>invitado@localhost</a:t>
            </a:r>
            <a:r>
              <a:rPr lang="es-MX" sz="1400" b="1" kern="0" dirty="0" smtClean="0">
                <a:solidFill>
                  <a:srgbClr val="0070C0"/>
                </a:solidFill>
              </a:rPr>
              <a:t> </a:t>
            </a:r>
            <a:r>
              <a:rPr lang="es-MX" sz="1400" kern="0" dirty="0">
                <a:solidFill>
                  <a:schemeClr val="tx1"/>
                </a:solidFill>
              </a:rPr>
              <a:t>y </a:t>
            </a:r>
            <a:r>
              <a:rPr lang="es-MX" sz="1400" b="1" kern="0" dirty="0" err="1" smtClean="0">
                <a:solidFill>
                  <a:srgbClr val="0070C0"/>
                </a:solidFill>
              </a:rPr>
              <a:t>f_rojas@localhost</a:t>
            </a:r>
            <a:r>
              <a:rPr lang="es-MX" sz="1400" b="1" kern="0" dirty="0" smtClean="0">
                <a:solidFill>
                  <a:srgbClr val="0070C0"/>
                </a:solidFill>
              </a:rPr>
              <a:t>. </a:t>
            </a:r>
            <a:r>
              <a:rPr lang="es-MX" sz="1400" kern="0" dirty="0">
                <a:solidFill>
                  <a:schemeClr val="tx1"/>
                </a:solidFill>
              </a:rPr>
              <a:t>El primero </a:t>
            </a:r>
            <a:r>
              <a:rPr lang="es-MX" sz="1400" kern="0" dirty="0" smtClean="0">
                <a:solidFill>
                  <a:schemeClr val="tx1"/>
                </a:solidFill>
              </a:rPr>
              <a:t>sólo con privilegios </a:t>
            </a:r>
            <a:r>
              <a:rPr lang="es-MX" sz="1400" kern="0" dirty="0">
                <a:solidFill>
                  <a:schemeClr val="tx1"/>
                </a:solidFill>
              </a:rPr>
              <a:t>de lectura sobre las tablas de la BD </a:t>
            </a:r>
            <a:r>
              <a:rPr lang="es-MX" sz="1400" kern="0" dirty="0" err="1" smtClean="0">
                <a:solidFill>
                  <a:schemeClr val="tx1"/>
                </a:solidFill>
              </a:rPr>
              <a:t>proyecto_terminal</a:t>
            </a:r>
            <a:r>
              <a:rPr lang="es-MX" sz="1400" kern="0" dirty="0" smtClean="0">
                <a:solidFill>
                  <a:schemeClr val="tx1"/>
                </a:solidFill>
              </a:rPr>
              <a:t> y </a:t>
            </a:r>
            <a:r>
              <a:rPr lang="es-MX" sz="1400" kern="0" dirty="0">
                <a:solidFill>
                  <a:schemeClr val="tx1"/>
                </a:solidFill>
              </a:rPr>
              <a:t>el segundo </a:t>
            </a:r>
            <a:r>
              <a:rPr lang="es-MX" sz="1400" kern="0" dirty="0" smtClean="0">
                <a:solidFill>
                  <a:schemeClr val="tx1"/>
                </a:solidFill>
              </a:rPr>
              <a:t>con privilegios </a:t>
            </a:r>
            <a:r>
              <a:rPr lang="es-MX" sz="1400" kern="0" dirty="0">
                <a:solidFill>
                  <a:schemeClr val="tx1"/>
                </a:solidFill>
              </a:rPr>
              <a:t>de lectura, Inserción y Modificación de datos en las </a:t>
            </a:r>
            <a:r>
              <a:rPr lang="es-MX" sz="1400" kern="0" dirty="0" err="1">
                <a:solidFill>
                  <a:schemeClr val="tx1"/>
                </a:solidFill>
              </a:rPr>
              <a:t>las</a:t>
            </a:r>
            <a:r>
              <a:rPr lang="es-MX" sz="1400" kern="0" dirty="0">
                <a:solidFill>
                  <a:schemeClr val="tx1"/>
                </a:solidFill>
              </a:rPr>
              <a:t> tablas de la BD </a:t>
            </a:r>
            <a:r>
              <a:rPr lang="es-MX" sz="1400" kern="0" dirty="0" err="1" smtClean="0">
                <a:solidFill>
                  <a:schemeClr val="tx1"/>
                </a:solidFill>
              </a:rPr>
              <a:t>proyecto_terminal</a:t>
            </a:r>
            <a:r>
              <a:rPr lang="es-MX" sz="1400" kern="0" dirty="0" smtClean="0">
                <a:solidFill>
                  <a:schemeClr val="tx1"/>
                </a:solidFill>
              </a:rPr>
              <a:t>.</a:t>
            </a:r>
          </a:p>
          <a:p>
            <a:pPr marL="0" indent="0" algn="just">
              <a:lnSpc>
                <a:spcPct val="150000"/>
              </a:lnSpc>
              <a:buFontTx/>
              <a:buNone/>
            </a:pPr>
            <a:r>
              <a:rPr lang="es-MX" sz="1400" b="1" kern="0" dirty="0" smtClean="0">
                <a:solidFill>
                  <a:schemeClr val="tx1"/>
                </a:solidFill>
              </a:rPr>
              <a:t>Cada usuario requiere para ingresar a la BD de datos del proyecto su contraseña respectiva.</a:t>
            </a:r>
            <a:endParaRPr lang="en-US" sz="1400" b="1" kern="0" dirty="0">
              <a:solidFill>
                <a:schemeClr val="tx1"/>
              </a:solidFill>
            </a:endParaRPr>
          </a:p>
        </p:txBody>
      </p:sp>
    </p:spTree>
    <p:extLst>
      <p:ext uri="{BB962C8B-B14F-4D97-AF65-F5344CB8AC3E}">
        <p14:creationId xmlns:p14="http://schemas.microsoft.com/office/powerpoint/2010/main" val="28996248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4427984" y="2924175"/>
            <a:ext cx="4716016" cy="793750"/>
          </a:xfrm>
          <a:noFill/>
        </p:spPr>
        <p:txBody>
          <a:bodyPr/>
          <a:lstStyle/>
          <a:p>
            <a:r>
              <a:rPr lang="es-419" sz="2200" dirty="0" smtClean="0">
                <a:latin typeface="Tahoma" charset="0"/>
              </a:rPr>
              <a:t>    Sentencias </a:t>
            </a:r>
            <a:r>
              <a:rPr lang="es-419" sz="2200" dirty="0" err="1" smtClean="0">
                <a:latin typeface="Tahoma" charset="0"/>
              </a:rPr>
              <a:t>sublenguaje</a:t>
            </a:r>
            <a:r>
              <a:rPr lang="es-419" sz="2200" dirty="0" smtClean="0">
                <a:latin typeface="Tahoma" charset="0"/>
              </a:rPr>
              <a:t> TCL</a:t>
            </a:r>
            <a:r>
              <a:rPr lang="es-419" sz="2200" dirty="0">
                <a:latin typeface="Tahoma" charset="0"/>
              </a:rPr>
              <a:t/>
            </a:r>
            <a:br>
              <a:rPr lang="es-419" sz="2200" dirty="0">
                <a:latin typeface="Tahoma" charset="0"/>
              </a:rPr>
            </a:br>
            <a:endParaRPr lang="uk-UA" sz="2200" dirty="0">
              <a:latin typeface="Tahoma" charset="0"/>
            </a:endParaRPr>
          </a:p>
        </p:txBody>
      </p:sp>
      <p:sp>
        <p:nvSpPr>
          <p:cNvPr id="34819" name="Rectangle 3"/>
          <p:cNvSpPr>
            <a:spLocks noGrp="1" noChangeArrowheads="1"/>
          </p:cNvSpPr>
          <p:nvPr>
            <p:ph type="subTitle" idx="1"/>
          </p:nvPr>
        </p:nvSpPr>
        <p:spPr>
          <a:xfrm>
            <a:off x="4860032" y="3571875"/>
            <a:ext cx="4071243" cy="433388"/>
          </a:xfrm>
        </p:spPr>
        <p:txBody>
          <a:bodyPr/>
          <a:lstStyle/>
          <a:p>
            <a:pPr>
              <a:lnSpc>
                <a:spcPct val="90000"/>
              </a:lnSpc>
            </a:pPr>
            <a:r>
              <a:rPr lang="es-419" sz="2400" dirty="0" smtClean="0"/>
              <a:t>Terminal de Embarque</a:t>
            </a:r>
            <a:endParaRPr lang="uk-UA" sz="2400" dirty="0"/>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6264" y="188640"/>
            <a:ext cx="908720" cy="908720"/>
          </a:xfrm>
          <a:prstGeom prst="rect">
            <a:avLst/>
          </a:prstGeom>
        </p:spPr>
      </p:pic>
    </p:spTree>
    <p:extLst>
      <p:ext uri="{BB962C8B-B14F-4D97-AF65-F5344CB8AC3E}">
        <p14:creationId xmlns:p14="http://schemas.microsoft.com/office/powerpoint/2010/main" val="3947455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ángulo 8"/>
          <p:cNvSpPr/>
          <p:nvPr/>
        </p:nvSpPr>
        <p:spPr>
          <a:xfrm>
            <a:off x="4711726" y="350179"/>
            <a:ext cx="4455066" cy="707886"/>
          </a:xfrm>
          <a:prstGeom prst="rect">
            <a:avLst/>
          </a:prstGeom>
        </p:spPr>
        <p:txBody>
          <a:bodyPr wrap="none">
            <a:spAutoFit/>
          </a:bodyPr>
          <a:lstStyle/>
          <a:p>
            <a:r>
              <a:rPr lang="es-419" sz="2000" b="1" dirty="0" smtClean="0"/>
              <a:t>SENTENCIAS SUBLENGUAJE TCL</a:t>
            </a:r>
            <a:br>
              <a:rPr lang="es-419" sz="2000" b="1" dirty="0" smtClean="0"/>
            </a:br>
            <a:endParaRPr lang="ko-KR" altLang="en-US" sz="2000" b="1" dirty="0">
              <a:solidFill>
                <a:schemeClr val="tx1">
                  <a:lumMod val="75000"/>
                  <a:lumOff val="25000"/>
                </a:schemeClr>
              </a:solidFill>
              <a:cs typeface="Arial" pitchFamily="34" charset="0"/>
            </a:endParaRPr>
          </a:p>
        </p:txBody>
      </p:sp>
      <p:sp>
        <p:nvSpPr>
          <p:cNvPr id="11" name="Rectangle 3"/>
          <p:cNvSpPr txBox="1">
            <a:spLocks noChangeArrowheads="1"/>
          </p:cNvSpPr>
          <p:nvPr/>
        </p:nvSpPr>
        <p:spPr bwMode="auto">
          <a:xfrm>
            <a:off x="571266" y="1797182"/>
            <a:ext cx="8280920" cy="1800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b="1" kern="0" dirty="0" smtClean="0">
                <a:solidFill>
                  <a:schemeClr val="tx1"/>
                </a:solidFill>
              </a:rPr>
              <a:t>TRANSACTION </a:t>
            </a:r>
            <a:r>
              <a:rPr lang="es-MX" sz="1400" b="1" kern="0" dirty="0">
                <a:solidFill>
                  <a:schemeClr val="tx1"/>
                </a:solidFill>
              </a:rPr>
              <a:t>1: </a:t>
            </a:r>
            <a:r>
              <a:rPr lang="es-MX" sz="1400" b="1" kern="0" dirty="0" smtClean="0">
                <a:solidFill>
                  <a:schemeClr val="tx1"/>
                </a:solidFill>
              </a:rPr>
              <a:t>Eliminación </a:t>
            </a:r>
            <a:r>
              <a:rPr lang="es-MX" sz="1400" b="1" kern="0" dirty="0">
                <a:solidFill>
                  <a:schemeClr val="tx1"/>
                </a:solidFill>
              </a:rPr>
              <a:t>de registros de la tabla cliente de la BD </a:t>
            </a:r>
            <a:r>
              <a:rPr lang="es-MX" sz="1400" b="1" kern="0" dirty="0" err="1">
                <a:solidFill>
                  <a:schemeClr val="tx1"/>
                </a:solidFill>
              </a:rPr>
              <a:t>proyecto_terminal</a:t>
            </a:r>
            <a:endParaRPr lang="es-MX" sz="1400" b="1" kern="0" dirty="0">
              <a:solidFill>
                <a:schemeClr val="tx1"/>
              </a:solidFill>
            </a:endParaRPr>
          </a:p>
          <a:p>
            <a:pPr marL="0" indent="0" algn="just">
              <a:lnSpc>
                <a:spcPct val="150000"/>
              </a:lnSpc>
              <a:buFontTx/>
              <a:buNone/>
            </a:pPr>
            <a:r>
              <a:rPr lang="es-MX" sz="1400" kern="0" dirty="0" smtClean="0">
                <a:solidFill>
                  <a:schemeClr val="tx1"/>
                </a:solidFill>
              </a:rPr>
              <a:t>Permite </a:t>
            </a:r>
            <a:r>
              <a:rPr lang="es-MX" sz="1400" kern="0" dirty="0">
                <a:solidFill>
                  <a:schemeClr val="tx1"/>
                </a:solidFill>
              </a:rPr>
              <a:t>manejar una </a:t>
            </a:r>
            <a:r>
              <a:rPr lang="es-MX" sz="1400" kern="0" dirty="0" smtClean="0">
                <a:solidFill>
                  <a:schemeClr val="tx1"/>
                </a:solidFill>
              </a:rPr>
              <a:t>transacción de eliminación de registro en la tabla cliente de la BD del proyecto, la misma presenta </a:t>
            </a:r>
            <a:r>
              <a:rPr lang="es-MX" sz="1400" kern="0" dirty="0">
                <a:solidFill>
                  <a:schemeClr val="tx1"/>
                </a:solidFill>
              </a:rPr>
              <a:t>un comando </a:t>
            </a:r>
            <a:r>
              <a:rPr lang="es-MX" sz="1400" kern="0" dirty="0" smtClean="0">
                <a:solidFill>
                  <a:schemeClr val="tx1"/>
                </a:solidFill>
              </a:rPr>
              <a:t>ROLLBACK que permite deshacer la operación de la transacción y finalmente un comando de COMMIT para grabar los cambios una vez se este seguro de querer hacerlo. </a:t>
            </a:r>
            <a:endParaRPr lang="es-MX" sz="1400" kern="0" dirty="0">
              <a:solidFill>
                <a:schemeClr val="tx1"/>
              </a:solidFill>
            </a:endParaRPr>
          </a:p>
          <a:p>
            <a:pPr marL="0" indent="0" algn="just">
              <a:lnSpc>
                <a:spcPct val="150000"/>
              </a:lnSpc>
              <a:buNone/>
            </a:pPr>
            <a:endParaRPr lang="es-MX" sz="1400" b="1" kern="0" dirty="0">
              <a:solidFill>
                <a:schemeClr val="tx1"/>
              </a:solidFill>
            </a:endParaRPr>
          </a:p>
        </p:txBody>
      </p:sp>
      <p:sp>
        <p:nvSpPr>
          <p:cNvPr id="5" name="Rectangle 3"/>
          <p:cNvSpPr txBox="1">
            <a:spLocks noChangeArrowheads="1"/>
          </p:cNvSpPr>
          <p:nvPr/>
        </p:nvSpPr>
        <p:spPr bwMode="auto">
          <a:xfrm>
            <a:off x="576962" y="3669390"/>
            <a:ext cx="8280920" cy="23042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None/>
            </a:pPr>
            <a:r>
              <a:rPr lang="es-MX" sz="1400" b="1" kern="0" dirty="0" smtClean="0">
                <a:solidFill>
                  <a:schemeClr val="tx1"/>
                </a:solidFill>
              </a:rPr>
              <a:t>TRANSACTION </a:t>
            </a:r>
            <a:r>
              <a:rPr lang="es-MX" sz="1400" b="1" kern="0" dirty="0">
                <a:solidFill>
                  <a:schemeClr val="tx1"/>
                </a:solidFill>
              </a:rPr>
              <a:t>2: Inserción de registros en la tabla buque de la BD </a:t>
            </a:r>
            <a:r>
              <a:rPr lang="es-MX" sz="1400" b="1" kern="0" dirty="0" err="1">
                <a:solidFill>
                  <a:schemeClr val="tx1"/>
                </a:solidFill>
              </a:rPr>
              <a:t>proyecto_terminal</a:t>
            </a:r>
            <a:r>
              <a:rPr lang="es-MX" sz="1400" b="1" kern="0" dirty="0">
                <a:solidFill>
                  <a:schemeClr val="tx1"/>
                </a:solidFill>
              </a:rPr>
              <a:t> usando </a:t>
            </a:r>
            <a:r>
              <a:rPr lang="es-MX" sz="1400" b="1" kern="0" dirty="0" err="1" smtClean="0">
                <a:solidFill>
                  <a:schemeClr val="tx1"/>
                </a:solidFill>
              </a:rPr>
              <a:t>savepoint</a:t>
            </a:r>
            <a:endParaRPr lang="es-MX" sz="1400" b="1" kern="0" dirty="0" smtClean="0">
              <a:solidFill>
                <a:schemeClr val="tx1"/>
              </a:solidFill>
            </a:endParaRPr>
          </a:p>
          <a:p>
            <a:pPr marL="0" indent="0" algn="just">
              <a:lnSpc>
                <a:spcPct val="150000"/>
              </a:lnSpc>
              <a:buNone/>
            </a:pPr>
            <a:r>
              <a:rPr lang="es-MX" sz="1400" kern="0" dirty="0" smtClean="0">
                <a:solidFill>
                  <a:schemeClr val="tx1"/>
                </a:solidFill>
              </a:rPr>
              <a:t>La transacción permite,  posterior a la carga de los primeros registros validados</a:t>
            </a:r>
            <a:r>
              <a:rPr lang="es-MX" sz="1400" kern="0" dirty="0">
                <a:solidFill>
                  <a:schemeClr val="tx1"/>
                </a:solidFill>
              </a:rPr>
              <a:t>, </a:t>
            </a:r>
            <a:r>
              <a:rPr lang="es-MX" sz="1400" kern="0" dirty="0" smtClean="0">
                <a:solidFill>
                  <a:schemeClr val="tx1"/>
                </a:solidFill>
              </a:rPr>
              <a:t>mediante el uso del comando </a:t>
            </a:r>
            <a:r>
              <a:rPr lang="es-MX" sz="1400" b="1" kern="0" dirty="0" err="1" smtClean="0">
                <a:solidFill>
                  <a:schemeClr val="tx1"/>
                </a:solidFill>
              </a:rPr>
              <a:t>savepoint</a:t>
            </a:r>
            <a:r>
              <a:rPr lang="es-MX" sz="1400" b="1" kern="0" dirty="0" smtClean="0">
                <a:solidFill>
                  <a:schemeClr val="tx1"/>
                </a:solidFill>
              </a:rPr>
              <a:t> </a:t>
            </a:r>
            <a:r>
              <a:rPr lang="es-MX" sz="1400" kern="0" dirty="0" smtClean="0">
                <a:solidFill>
                  <a:schemeClr val="tx1"/>
                </a:solidFill>
              </a:rPr>
              <a:t> identificar un punto en la transacción a la que más tarde se puede volver en caso de requerir deshacer los cambios.  Se deja en la transacción comentado un ROLLBACK para deshacer </a:t>
            </a:r>
            <a:r>
              <a:rPr lang="es-MX" sz="1400" kern="0" dirty="0">
                <a:solidFill>
                  <a:schemeClr val="tx1"/>
                </a:solidFill>
              </a:rPr>
              <a:t>sólo las instrucciones que se </a:t>
            </a:r>
            <a:r>
              <a:rPr lang="es-MX" sz="1400" kern="0" dirty="0" smtClean="0">
                <a:solidFill>
                  <a:schemeClr val="tx1"/>
                </a:solidFill>
              </a:rPr>
              <a:t>han </a:t>
            </a:r>
            <a:r>
              <a:rPr lang="es-MX" sz="1400" kern="0" dirty="0">
                <a:solidFill>
                  <a:schemeClr val="tx1"/>
                </a:solidFill>
              </a:rPr>
              <a:t>ejecutado </a:t>
            </a:r>
            <a:r>
              <a:rPr lang="es-MX" sz="1400" kern="0" dirty="0" smtClean="0">
                <a:solidFill>
                  <a:schemeClr val="tx1"/>
                </a:solidFill>
              </a:rPr>
              <a:t>para el SAVEPOINT 1, así </a:t>
            </a:r>
            <a:r>
              <a:rPr lang="es-MX" sz="1400" kern="0" dirty="0">
                <a:solidFill>
                  <a:schemeClr val="tx1"/>
                </a:solidFill>
              </a:rPr>
              <a:t>como RELEASE </a:t>
            </a:r>
            <a:r>
              <a:rPr lang="es-MX" sz="1400" kern="0" dirty="0" smtClean="0">
                <a:solidFill>
                  <a:schemeClr val="tx1"/>
                </a:solidFill>
              </a:rPr>
              <a:t>SAVEPOINT en caso de requerir su eliminación.</a:t>
            </a:r>
            <a:endParaRPr lang="es-MX" sz="1400" b="1" kern="0" dirty="0">
              <a:solidFill>
                <a:schemeClr val="tx1"/>
              </a:solidFill>
            </a:endParaRPr>
          </a:p>
        </p:txBody>
      </p:sp>
      <p:sp>
        <p:nvSpPr>
          <p:cNvPr id="6" name="Rectangle 3"/>
          <p:cNvSpPr txBox="1">
            <a:spLocks noChangeArrowheads="1"/>
          </p:cNvSpPr>
          <p:nvPr/>
        </p:nvSpPr>
        <p:spPr bwMode="auto">
          <a:xfrm>
            <a:off x="571266" y="1223060"/>
            <a:ext cx="8280920" cy="49567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Mediante el uso </a:t>
            </a:r>
            <a:r>
              <a:rPr lang="es-MX" sz="1400" kern="0" dirty="0" smtClean="0">
                <a:solidFill>
                  <a:schemeClr val="tx1"/>
                </a:solidFill>
              </a:rPr>
              <a:t>del Lenguaje </a:t>
            </a:r>
            <a:r>
              <a:rPr lang="es-MX" sz="1400" kern="0" dirty="0">
                <a:solidFill>
                  <a:schemeClr val="tx1"/>
                </a:solidFill>
              </a:rPr>
              <a:t>de control de transacción </a:t>
            </a:r>
            <a:r>
              <a:rPr lang="es-MX" sz="1400" kern="0" dirty="0" smtClean="0">
                <a:solidFill>
                  <a:schemeClr val="tx1"/>
                </a:solidFill>
              </a:rPr>
              <a:t>(TCL) se crearon las siguientes transacciones: </a:t>
            </a:r>
            <a:endParaRPr lang="es-MX" sz="1400" kern="0" dirty="0">
              <a:solidFill>
                <a:schemeClr val="tx1"/>
              </a:solidFill>
            </a:endParaRPr>
          </a:p>
        </p:txBody>
      </p:sp>
    </p:spTree>
    <p:extLst>
      <p:ext uri="{BB962C8B-B14F-4D97-AF65-F5344CB8AC3E}">
        <p14:creationId xmlns:p14="http://schemas.microsoft.com/office/powerpoint/2010/main" val="1681412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6" name="Rectangle 3"/>
          <p:cNvSpPr txBox="1">
            <a:spLocks noChangeArrowheads="1"/>
          </p:cNvSpPr>
          <p:nvPr/>
        </p:nvSpPr>
        <p:spPr bwMode="auto">
          <a:xfrm>
            <a:off x="3707904" y="1012261"/>
            <a:ext cx="5184577" cy="50304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Entre los datos contemplados en esta tabla se señalan:</a:t>
            </a:r>
          </a:p>
          <a:p>
            <a:pPr algn="just">
              <a:lnSpc>
                <a:spcPct val="150000"/>
              </a:lnSpc>
            </a:pPr>
            <a:r>
              <a:rPr lang="es-MX" sz="1400" kern="0" dirty="0" smtClean="0">
                <a:solidFill>
                  <a:schemeClr val="tx1"/>
                </a:solidFill>
              </a:rPr>
              <a:t>Nombre</a:t>
            </a:r>
            <a:r>
              <a:rPr lang="es-MX" sz="1400" kern="0" dirty="0">
                <a:solidFill>
                  <a:schemeClr val="tx1"/>
                </a:solidFill>
              </a:rPr>
              <a:t>: Referido al nombre del </a:t>
            </a:r>
            <a:r>
              <a:rPr lang="es-MX" sz="1400" kern="0" dirty="0" smtClean="0">
                <a:solidFill>
                  <a:schemeClr val="tx1"/>
                </a:solidFill>
              </a:rPr>
              <a:t>buque.</a:t>
            </a:r>
            <a:endParaRPr lang="es-MX" sz="1400" kern="0" dirty="0">
              <a:solidFill>
                <a:schemeClr val="tx1"/>
              </a:solidFill>
            </a:endParaRPr>
          </a:p>
          <a:p>
            <a:pPr algn="just">
              <a:lnSpc>
                <a:spcPct val="150000"/>
              </a:lnSpc>
            </a:pPr>
            <a:r>
              <a:rPr lang="es-MX" sz="1400" kern="0" dirty="0" smtClean="0">
                <a:solidFill>
                  <a:schemeClr val="tx1"/>
                </a:solidFill>
              </a:rPr>
              <a:t>Categoría</a:t>
            </a:r>
            <a:r>
              <a:rPr lang="es-MX" sz="1400" kern="0" dirty="0">
                <a:solidFill>
                  <a:schemeClr val="tx1"/>
                </a:solidFill>
              </a:rPr>
              <a:t>: señala el tipo de producto que el buque acostumbra a cargar, si es crudo (mezcla de hidrocarburos que existe en fase liquida y en reservorio bajo tierra y que permanece en fase liquida a presión atmosférica después de haber sido tratado en facilidades de separación superficial) o derivados (destilados del crudo).</a:t>
            </a:r>
          </a:p>
          <a:p>
            <a:pPr algn="just">
              <a:lnSpc>
                <a:spcPct val="150000"/>
              </a:lnSpc>
            </a:pPr>
            <a:r>
              <a:rPr lang="es-MX" sz="1400" kern="0" dirty="0" smtClean="0">
                <a:solidFill>
                  <a:schemeClr val="tx1"/>
                </a:solidFill>
              </a:rPr>
              <a:t>Tipo de buques: se refiere a la connotación que recibe de acuerdo a su capacidad (ULCC: capacidad 500.000 toneladas, </a:t>
            </a:r>
            <a:r>
              <a:rPr lang="es-MX" sz="1400" b="0" kern="0" dirty="0" smtClean="0">
                <a:solidFill>
                  <a:schemeClr val="tx1"/>
                </a:solidFill>
              </a:rPr>
              <a:t>VLCC: capacidad de más de 300.000 toneladas, </a:t>
            </a:r>
            <a:r>
              <a:rPr lang="es-MX" sz="1400" b="0" kern="0" dirty="0" err="1" smtClean="0">
                <a:solidFill>
                  <a:schemeClr val="tx1"/>
                </a:solidFill>
              </a:rPr>
              <a:t>Suezmax</a:t>
            </a:r>
            <a:r>
              <a:rPr lang="es-MX" sz="1400" b="0" kern="0" dirty="0" smtClean="0">
                <a:solidFill>
                  <a:schemeClr val="tx1"/>
                </a:solidFill>
              </a:rPr>
              <a:t>: capacidad de entre 125.000 y 200.000 toneladas, </a:t>
            </a:r>
            <a:r>
              <a:rPr lang="es-MX" sz="1400" b="0" kern="0" dirty="0" err="1" smtClean="0">
                <a:solidFill>
                  <a:schemeClr val="tx1"/>
                </a:solidFill>
              </a:rPr>
              <a:t>Aframax</a:t>
            </a:r>
            <a:r>
              <a:rPr lang="es-MX" sz="1400" b="0" kern="0" dirty="0" smtClean="0">
                <a:solidFill>
                  <a:schemeClr val="tx1"/>
                </a:solidFill>
              </a:rPr>
              <a:t>: capacidad de entre 80.000 y 125.000 toneladas, </a:t>
            </a:r>
            <a:r>
              <a:rPr lang="es-MX" sz="1400" b="0" kern="0" dirty="0" err="1" smtClean="0">
                <a:solidFill>
                  <a:schemeClr val="tx1"/>
                </a:solidFill>
              </a:rPr>
              <a:t>Panamax</a:t>
            </a:r>
            <a:r>
              <a:rPr lang="es-MX" sz="1400" b="0" kern="0" dirty="0" smtClean="0">
                <a:solidFill>
                  <a:schemeClr val="tx1"/>
                </a:solidFill>
              </a:rPr>
              <a:t>: capacidad de entre 50.000 y 79.000 toneladas).</a:t>
            </a:r>
          </a:p>
        </p:txBody>
      </p:sp>
      <p:sp>
        <p:nvSpPr>
          <p:cNvPr id="29" name="TextBox 14"/>
          <p:cNvSpPr txBox="1"/>
          <p:nvPr/>
        </p:nvSpPr>
        <p:spPr>
          <a:xfrm>
            <a:off x="1259633" y="1459523"/>
            <a:ext cx="1728191" cy="338554"/>
          </a:xfrm>
          <a:prstGeom prst="rect">
            <a:avLst/>
          </a:prstGeom>
          <a:noFill/>
        </p:spPr>
        <p:txBody>
          <a:bodyPr wrap="square" rtlCol="0" anchor="ctr">
            <a:spAutoFit/>
          </a:bodyPr>
          <a:lstStyle/>
          <a:p>
            <a:r>
              <a:rPr lang="es-419" sz="1600" b="1" dirty="0" smtClean="0"/>
              <a:t>Tabla Buque:</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539550" y="2067312"/>
            <a:ext cx="3096345" cy="15777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Se refiere a los datos de la Embarcación utilizada para el transporte marítimo de los productos, dicha embarcación puede ser alquilada o propia del cliente.</a:t>
            </a:r>
          </a:p>
          <a:p>
            <a:pPr marL="0" indent="0" algn="just">
              <a:lnSpc>
                <a:spcPct val="150000"/>
              </a:lnSpc>
              <a:buFontTx/>
              <a:buNone/>
            </a:pPr>
            <a:r>
              <a:rPr lang="es-MX" sz="1400" kern="0" dirty="0" smtClean="0">
                <a:solidFill>
                  <a:schemeClr val="tx1"/>
                </a:solidFill>
              </a:rPr>
              <a:t>. </a:t>
            </a:r>
          </a:p>
        </p:txBody>
      </p:sp>
      <p:graphicFrame>
        <p:nvGraphicFramePr>
          <p:cNvPr id="13" name="Tabla 12"/>
          <p:cNvGraphicFramePr>
            <a:graphicFrameLocks noGrp="1"/>
          </p:cNvGraphicFramePr>
          <p:nvPr>
            <p:extLst>
              <p:ext uri="{D42A27DB-BD31-4B8C-83A1-F6EECF244321}">
                <p14:modId xmlns:p14="http://schemas.microsoft.com/office/powerpoint/2010/main" val="2947848026"/>
              </p:ext>
            </p:extLst>
          </p:nvPr>
        </p:nvGraphicFramePr>
        <p:xfrm>
          <a:off x="773576" y="3893589"/>
          <a:ext cx="2628292" cy="2082672"/>
        </p:xfrm>
        <a:graphic>
          <a:graphicData uri="http://schemas.openxmlformats.org/drawingml/2006/table">
            <a:tbl>
              <a:tblPr/>
              <a:tblGrid>
                <a:gridCol w="705151">
                  <a:extLst>
                    <a:ext uri="{9D8B030D-6E8A-4147-A177-3AD203B41FA5}">
                      <a16:colId xmlns:a16="http://schemas.microsoft.com/office/drawing/2014/main" val="2264783193"/>
                    </a:ext>
                  </a:extLst>
                </a:gridCol>
                <a:gridCol w="1923141">
                  <a:extLst>
                    <a:ext uri="{9D8B030D-6E8A-4147-A177-3AD203B41FA5}">
                      <a16:colId xmlns:a16="http://schemas.microsoft.com/office/drawing/2014/main" val="221699893"/>
                    </a:ext>
                  </a:extLst>
                </a:gridCol>
              </a:tblGrid>
              <a:tr h="238995">
                <a:tc gridSpan="2">
                  <a:txBody>
                    <a:bodyPr/>
                    <a:lstStyle/>
                    <a:p>
                      <a:pPr algn="ctr" fontAlgn="b"/>
                      <a:r>
                        <a:rPr lang="es-AR" sz="1400" b="1" i="0" u="none" strike="noStrike" dirty="0">
                          <a:solidFill>
                            <a:srgbClr val="000000"/>
                          </a:solidFill>
                          <a:effectLst/>
                          <a:latin typeface="+mn-lt"/>
                        </a:rPr>
                        <a:t>Buque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1834314719"/>
                  </a:ext>
                </a:extLst>
              </a:tr>
              <a:tr h="204853">
                <a:tc>
                  <a:txBody>
                    <a:bodyPr/>
                    <a:lstStyle/>
                    <a:p>
                      <a:pPr algn="ctr" fontAlgn="ctr"/>
                      <a:r>
                        <a:rPr lang="es-AR" sz="1200" b="0" i="0" u="none" strike="noStrike" dirty="0">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lvl="1" algn="l" fontAlgn="ctr"/>
                      <a:r>
                        <a:rPr lang="es-AR" sz="1200" b="0" i="0" u="none" strike="noStrike" dirty="0" err="1" smtClean="0">
                          <a:solidFill>
                            <a:srgbClr val="000000"/>
                          </a:solidFill>
                          <a:effectLst/>
                          <a:latin typeface="+mn-lt"/>
                        </a:rPr>
                        <a:t>ID_Buque</a:t>
                      </a:r>
                      <a:r>
                        <a:rPr lang="es-AR" sz="1200" b="0" i="0" u="none" strike="noStrike" dirty="0" smtClean="0">
                          <a:solidFill>
                            <a:srgbClr val="000000"/>
                          </a:solidFill>
                          <a:effectLst/>
                          <a:latin typeface="+mn-lt"/>
                        </a:rPr>
                        <a:t>(IMO)</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33097041"/>
                  </a:ext>
                </a:extLst>
              </a:tr>
              <a:tr h="204853">
                <a:tc>
                  <a:txBody>
                    <a:bodyPr/>
                    <a:lstStyle/>
                    <a:p>
                      <a:pPr algn="ctr" fontAlgn="ctr"/>
                      <a:r>
                        <a:rPr lang="es-AR" sz="1200" b="0" i="0" u="none" strike="noStrike" dirty="0">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lvl="1" algn="l" fontAlgn="ctr"/>
                      <a:r>
                        <a:rPr lang="es-AR" sz="1200" b="0" i="0" u="none" strike="noStrike" dirty="0" err="1">
                          <a:solidFill>
                            <a:srgbClr val="000000"/>
                          </a:solidFill>
                          <a:effectLst/>
                          <a:latin typeface="+mn-lt"/>
                        </a:rPr>
                        <a:t>Nombre_Buque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79523825"/>
                  </a:ext>
                </a:extLst>
              </a:tr>
              <a:tr h="204853">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lvl="1" algn="l" fontAlgn="ctr"/>
                      <a:r>
                        <a:rPr lang="es-AR" sz="1200" b="0" i="0" u="none" strike="noStrike" dirty="0" err="1">
                          <a:solidFill>
                            <a:srgbClr val="000000"/>
                          </a:solidFill>
                          <a:effectLst/>
                          <a:latin typeface="+mn-lt"/>
                        </a:rPr>
                        <a:t>Categoria_Buque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912462401"/>
                  </a:ext>
                </a:extLst>
              </a:tr>
              <a:tr h="204853">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lvl="1" algn="l" fontAlgn="ctr"/>
                      <a:r>
                        <a:rPr lang="es-AR" sz="1200" b="0" i="0" u="none" strike="noStrike" dirty="0" err="1">
                          <a:solidFill>
                            <a:srgbClr val="000000"/>
                          </a:solidFill>
                          <a:effectLst/>
                          <a:latin typeface="+mn-lt"/>
                        </a:rPr>
                        <a:t>Tipo_Buque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264865388"/>
                  </a:ext>
                </a:extLst>
              </a:tr>
              <a:tr h="204853">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lvl="1" algn="l" fontAlgn="ctr"/>
                      <a:r>
                        <a:rPr lang="es-AR" sz="1200" b="0" i="0" u="none" strike="noStrike" dirty="0">
                          <a:solidFill>
                            <a:srgbClr val="000000"/>
                          </a:solidFill>
                          <a:effectLst/>
                          <a:latin typeface="+mn-lt"/>
                        </a:rPr>
                        <a:t>Bandera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18676801"/>
                  </a:ext>
                </a:extLst>
              </a:tr>
              <a:tr h="204853">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lvl="1" algn="l" fontAlgn="ctr"/>
                      <a:r>
                        <a:rPr lang="es-AR" sz="1200" b="0" i="0" u="none" strike="noStrike" dirty="0">
                          <a:solidFill>
                            <a:srgbClr val="000000"/>
                          </a:solidFill>
                          <a:effectLst/>
                          <a:latin typeface="+mn-lt"/>
                        </a:rPr>
                        <a:t>TPM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6555261"/>
                  </a:ext>
                </a:extLst>
              </a:tr>
              <a:tr h="204853">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lvl="1" algn="l" fontAlgn="ctr"/>
                      <a:r>
                        <a:rPr lang="es-AR" sz="1200" b="0" i="0" u="none" strike="noStrike" dirty="0" err="1">
                          <a:solidFill>
                            <a:srgbClr val="000000"/>
                          </a:solidFill>
                          <a:effectLst/>
                          <a:latin typeface="+mn-lt"/>
                        </a:rPr>
                        <a:t>Largo_Total</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624764062"/>
                  </a:ext>
                </a:extLst>
              </a:tr>
              <a:tr h="204853">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lvl="1" algn="l" fontAlgn="ctr"/>
                      <a:r>
                        <a:rPr lang="es-AR" sz="1200" b="0" i="0" u="none" strike="noStrike" dirty="0" err="1">
                          <a:solidFill>
                            <a:srgbClr val="000000"/>
                          </a:solidFill>
                          <a:effectLst/>
                          <a:latin typeface="+mn-lt"/>
                        </a:rPr>
                        <a:t>Ancho_Total</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21481038"/>
                  </a:ext>
                </a:extLst>
              </a:tr>
              <a:tr h="204853">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lvl="1" algn="l" fontAlgn="ctr"/>
                      <a:r>
                        <a:rPr lang="es-AR" sz="1200" b="0" i="0" u="none" strike="noStrike" dirty="0" err="1" smtClean="0">
                          <a:solidFill>
                            <a:srgbClr val="000000"/>
                          </a:solidFill>
                          <a:effectLst/>
                          <a:latin typeface="+mn-lt"/>
                        </a:rPr>
                        <a:t>Ano_Construccion</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4657114"/>
                  </a:ext>
                </a:extLst>
              </a:tr>
            </a:tbl>
          </a:graphicData>
        </a:graphic>
      </p:graphicFrame>
      <p:sp>
        <p:nvSpPr>
          <p:cNvPr id="14"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es-419" sz="2400" b="1" dirty="0"/>
              <a:t>Listado de las tablas</a:t>
            </a:r>
            <a:endParaRPr lang="en-US" sz="2400" b="1" dirty="0">
              <a:latin typeface="Tahoma" charset="0"/>
            </a:endParaRPr>
          </a:p>
        </p:txBody>
      </p:sp>
      <p:sp>
        <p:nvSpPr>
          <p:cNvPr id="16" name="Oval 4"/>
          <p:cNvSpPr/>
          <p:nvPr/>
        </p:nvSpPr>
        <p:spPr>
          <a:xfrm>
            <a:off x="629593" y="1358800"/>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21"/>
          <p:cNvSpPr txBox="1"/>
          <p:nvPr/>
        </p:nvSpPr>
        <p:spPr>
          <a:xfrm>
            <a:off x="629593" y="1397967"/>
            <a:ext cx="540000"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02</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179108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6" name="Rectangle 3"/>
          <p:cNvSpPr txBox="1">
            <a:spLocks noChangeArrowheads="1"/>
          </p:cNvSpPr>
          <p:nvPr/>
        </p:nvSpPr>
        <p:spPr bwMode="auto">
          <a:xfrm>
            <a:off x="3923928" y="1397968"/>
            <a:ext cx="4577687" cy="31622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Entre los datos contemplados en esta tabla se señalan:</a:t>
            </a:r>
          </a:p>
          <a:p>
            <a:pPr algn="just">
              <a:lnSpc>
                <a:spcPct val="150000"/>
              </a:lnSpc>
            </a:pPr>
            <a:r>
              <a:rPr lang="es-MX" sz="1400" kern="0" dirty="0" smtClean="0">
                <a:solidFill>
                  <a:schemeClr val="tx1"/>
                </a:solidFill>
              </a:rPr>
              <a:t>Bandera</a:t>
            </a:r>
            <a:r>
              <a:rPr lang="es-MX" sz="1400" kern="0" dirty="0">
                <a:solidFill>
                  <a:schemeClr val="tx1"/>
                </a:solidFill>
              </a:rPr>
              <a:t>: país de origen del buque.</a:t>
            </a:r>
          </a:p>
          <a:p>
            <a:pPr algn="just">
              <a:lnSpc>
                <a:spcPct val="150000"/>
              </a:lnSpc>
            </a:pPr>
            <a:r>
              <a:rPr lang="es-MX" sz="1400" kern="0" dirty="0" smtClean="0">
                <a:solidFill>
                  <a:schemeClr val="tx1"/>
                </a:solidFill>
              </a:rPr>
              <a:t>TPM</a:t>
            </a:r>
            <a:r>
              <a:rPr lang="es-MX" sz="1400" kern="0" dirty="0">
                <a:solidFill>
                  <a:schemeClr val="tx1"/>
                </a:solidFill>
              </a:rPr>
              <a:t>: representa las toneladas de peso muerto del buque.</a:t>
            </a:r>
          </a:p>
          <a:p>
            <a:pPr algn="just">
              <a:lnSpc>
                <a:spcPct val="150000"/>
              </a:lnSpc>
            </a:pPr>
            <a:r>
              <a:rPr lang="es-MX" sz="1400" kern="0" dirty="0" smtClean="0">
                <a:solidFill>
                  <a:schemeClr val="tx1"/>
                </a:solidFill>
              </a:rPr>
              <a:t>Largo </a:t>
            </a:r>
            <a:r>
              <a:rPr lang="es-MX" sz="1400" kern="0" dirty="0">
                <a:solidFill>
                  <a:schemeClr val="tx1"/>
                </a:solidFill>
              </a:rPr>
              <a:t>y ancho: medidas del buque.</a:t>
            </a:r>
          </a:p>
          <a:p>
            <a:pPr algn="just">
              <a:lnSpc>
                <a:spcPct val="150000"/>
              </a:lnSpc>
            </a:pPr>
            <a:r>
              <a:rPr lang="es-MX" sz="1400" kern="0" dirty="0" smtClean="0">
                <a:solidFill>
                  <a:schemeClr val="tx1"/>
                </a:solidFill>
              </a:rPr>
              <a:t>Año </a:t>
            </a:r>
            <a:r>
              <a:rPr lang="es-MX" sz="1400" kern="0" dirty="0">
                <a:solidFill>
                  <a:schemeClr val="tx1"/>
                </a:solidFill>
              </a:rPr>
              <a:t>de construcción: año de fabricación de la embarcación.</a:t>
            </a:r>
          </a:p>
          <a:p>
            <a:pPr marL="0" indent="0" algn="just">
              <a:lnSpc>
                <a:spcPct val="150000"/>
              </a:lnSpc>
              <a:buFontTx/>
              <a:buNone/>
            </a:pPr>
            <a:endParaRPr lang="es-MX" sz="1400" kern="0" dirty="0">
              <a:solidFill>
                <a:schemeClr val="tx1"/>
              </a:solidFill>
            </a:endParaRPr>
          </a:p>
          <a:p>
            <a:pPr marL="0" indent="0" algn="just">
              <a:lnSpc>
                <a:spcPct val="150000"/>
              </a:lnSpc>
              <a:buFontTx/>
              <a:buNone/>
            </a:pPr>
            <a:r>
              <a:rPr lang="es-MX" sz="1400" kern="0" dirty="0">
                <a:solidFill>
                  <a:schemeClr val="tx1"/>
                </a:solidFill>
              </a:rPr>
              <a:t>Llave Primaria: </a:t>
            </a:r>
            <a:r>
              <a:rPr lang="es-MX" sz="1400" kern="0" dirty="0" err="1">
                <a:solidFill>
                  <a:schemeClr val="tx1"/>
                </a:solidFill>
              </a:rPr>
              <a:t>ID_buque</a:t>
            </a:r>
            <a:r>
              <a:rPr lang="es-MX" sz="1400" kern="0" dirty="0">
                <a:solidFill>
                  <a:schemeClr val="tx1"/>
                </a:solidFill>
              </a:rPr>
              <a:t>(IMO), referida al IMO o número de registro del buque, numero irrepetible.</a:t>
            </a:r>
          </a:p>
        </p:txBody>
      </p:sp>
      <p:sp>
        <p:nvSpPr>
          <p:cNvPr id="29" name="TextBox 14"/>
          <p:cNvSpPr txBox="1"/>
          <p:nvPr/>
        </p:nvSpPr>
        <p:spPr>
          <a:xfrm>
            <a:off x="1259633" y="1459523"/>
            <a:ext cx="1728191" cy="338554"/>
          </a:xfrm>
          <a:prstGeom prst="rect">
            <a:avLst/>
          </a:prstGeom>
          <a:noFill/>
        </p:spPr>
        <p:txBody>
          <a:bodyPr wrap="square" rtlCol="0" anchor="ctr">
            <a:spAutoFit/>
          </a:bodyPr>
          <a:lstStyle/>
          <a:p>
            <a:r>
              <a:rPr lang="es-419" sz="1600" b="1" dirty="0" smtClean="0"/>
              <a:t>Tabla Buque:</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539550" y="2067312"/>
            <a:ext cx="3096345" cy="15777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Se refiere a los datos de la Embarcación utilizada para el transporte marítimo de los productos, dicha embarcación puede ser alquilada o propia del cliente.</a:t>
            </a:r>
          </a:p>
          <a:p>
            <a:pPr marL="0" indent="0" algn="just">
              <a:lnSpc>
                <a:spcPct val="150000"/>
              </a:lnSpc>
              <a:buFontTx/>
              <a:buNone/>
            </a:pPr>
            <a:r>
              <a:rPr lang="es-MX" sz="1400" kern="0" dirty="0" smtClean="0">
                <a:solidFill>
                  <a:schemeClr val="tx1"/>
                </a:solidFill>
              </a:rPr>
              <a:t>. </a:t>
            </a:r>
          </a:p>
        </p:txBody>
      </p:sp>
      <p:graphicFrame>
        <p:nvGraphicFramePr>
          <p:cNvPr id="14" name="Tabla 13"/>
          <p:cNvGraphicFramePr>
            <a:graphicFrameLocks noGrp="1"/>
          </p:cNvGraphicFramePr>
          <p:nvPr>
            <p:extLst>
              <p:ext uri="{D42A27DB-BD31-4B8C-83A1-F6EECF244321}">
                <p14:modId xmlns:p14="http://schemas.microsoft.com/office/powerpoint/2010/main" val="3730220778"/>
              </p:ext>
            </p:extLst>
          </p:nvPr>
        </p:nvGraphicFramePr>
        <p:xfrm>
          <a:off x="791580" y="3866610"/>
          <a:ext cx="2700300" cy="2082672"/>
        </p:xfrm>
        <a:graphic>
          <a:graphicData uri="http://schemas.openxmlformats.org/drawingml/2006/table">
            <a:tbl>
              <a:tblPr/>
              <a:tblGrid>
                <a:gridCol w="724471">
                  <a:extLst>
                    <a:ext uri="{9D8B030D-6E8A-4147-A177-3AD203B41FA5}">
                      <a16:colId xmlns:a16="http://schemas.microsoft.com/office/drawing/2014/main" val="2264783193"/>
                    </a:ext>
                  </a:extLst>
                </a:gridCol>
                <a:gridCol w="1975829">
                  <a:extLst>
                    <a:ext uri="{9D8B030D-6E8A-4147-A177-3AD203B41FA5}">
                      <a16:colId xmlns:a16="http://schemas.microsoft.com/office/drawing/2014/main" val="221699893"/>
                    </a:ext>
                  </a:extLst>
                </a:gridCol>
              </a:tblGrid>
              <a:tr h="238995">
                <a:tc gridSpan="2">
                  <a:txBody>
                    <a:bodyPr/>
                    <a:lstStyle/>
                    <a:p>
                      <a:pPr algn="ctr" fontAlgn="b"/>
                      <a:r>
                        <a:rPr lang="es-AR" sz="1400" b="1" i="0" u="none" strike="noStrike" dirty="0">
                          <a:solidFill>
                            <a:srgbClr val="000000"/>
                          </a:solidFill>
                          <a:effectLst/>
                          <a:latin typeface="+mn-lt"/>
                        </a:rPr>
                        <a:t>Buque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1834314719"/>
                  </a:ext>
                </a:extLst>
              </a:tr>
              <a:tr h="204853">
                <a:tc>
                  <a:txBody>
                    <a:bodyPr/>
                    <a:lstStyle/>
                    <a:p>
                      <a:pPr algn="ctr" fontAlgn="ctr"/>
                      <a:r>
                        <a:rPr lang="es-AR" sz="1200" b="0" i="0" u="none" strike="noStrike" dirty="0">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lvl="1" algn="l" fontAlgn="ctr"/>
                      <a:r>
                        <a:rPr lang="es-AR" sz="1200" b="0" i="0" u="none" strike="noStrike" dirty="0" err="1" smtClean="0">
                          <a:solidFill>
                            <a:srgbClr val="000000"/>
                          </a:solidFill>
                          <a:effectLst/>
                          <a:latin typeface="+mn-lt"/>
                        </a:rPr>
                        <a:t>ID_Buque</a:t>
                      </a:r>
                      <a:r>
                        <a:rPr lang="es-AR" sz="1200" b="0" i="0" u="none" strike="noStrike" dirty="0" smtClean="0">
                          <a:solidFill>
                            <a:srgbClr val="000000"/>
                          </a:solidFill>
                          <a:effectLst/>
                          <a:latin typeface="+mn-lt"/>
                        </a:rPr>
                        <a:t>(IMO)</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33097041"/>
                  </a:ext>
                </a:extLst>
              </a:tr>
              <a:tr h="204853">
                <a:tc>
                  <a:txBody>
                    <a:bodyPr/>
                    <a:lstStyle/>
                    <a:p>
                      <a:pPr algn="ctr" fontAlgn="ctr"/>
                      <a:r>
                        <a:rPr lang="es-AR" sz="1200" b="0" i="0" u="none" strike="noStrike" dirty="0">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lvl="1" algn="l" fontAlgn="ctr"/>
                      <a:r>
                        <a:rPr lang="es-AR" sz="1200" b="0" i="0" u="none" strike="noStrike" dirty="0" err="1">
                          <a:solidFill>
                            <a:srgbClr val="000000"/>
                          </a:solidFill>
                          <a:effectLst/>
                          <a:latin typeface="+mn-lt"/>
                        </a:rPr>
                        <a:t>Nombre_Buque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79523825"/>
                  </a:ext>
                </a:extLst>
              </a:tr>
              <a:tr h="204853">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lvl="1" algn="l" fontAlgn="ctr"/>
                      <a:r>
                        <a:rPr lang="es-AR" sz="1200" b="0" i="0" u="none" strike="noStrike" dirty="0" err="1">
                          <a:solidFill>
                            <a:srgbClr val="000000"/>
                          </a:solidFill>
                          <a:effectLst/>
                          <a:latin typeface="+mn-lt"/>
                        </a:rPr>
                        <a:t>Categoria_Buque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912462401"/>
                  </a:ext>
                </a:extLst>
              </a:tr>
              <a:tr h="204853">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lvl="1" algn="l" fontAlgn="ctr"/>
                      <a:r>
                        <a:rPr lang="es-AR" sz="1200" b="0" i="0" u="none" strike="noStrike" dirty="0" err="1">
                          <a:solidFill>
                            <a:srgbClr val="000000"/>
                          </a:solidFill>
                          <a:effectLst/>
                          <a:latin typeface="+mn-lt"/>
                        </a:rPr>
                        <a:t>Tipo_Buque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264865388"/>
                  </a:ext>
                </a:extLst>
              </a:tr>
              <a:tr h="204853">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lvl="1" algn="l" fontAlgn="ctr"/>
                      <a:r>
                        <a:rPr lang="es-AR" sz="1200" b="0" i="0" u="none" strike="noStrike" dirty="0">
                          <a:solidFill>
                            <a:srgbClr val="000000"/>
                          </a:solidFill>
                          <a:effectLst/>
                          <a:latin typeface="+mn-lt"/>
                        </a:rPr>
                        <a:t>Bandera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18676801"/>
                  </a:ext>
                </a:extLst>
              </a:tr>
              <a:tr h="204853">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lvl="1" algn="l" fontAlgn="ctr"/>
                      <a:r>
                        <a:rPr lang="es-AR" sz="1200" b="0" i="0" u="none" strike="noStrike" dirty="0">
                          <a:solidFill>
                            <a:srgbClr val="000000"/>
                          </a:solidFill>
                          <a:effectLst/>
                          <a:latin typeface="+mn-lt"/>
                        </a:rPr>
                        <a:t>TPM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6555261"/>
                  </a:ext>
                </a:extLst>
              </a:tr>
              <a:tr h="204853">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lvl="1" algn="l" fontAlgn="ctr"/>
                      <a:r>
                        <a:rPr lang="es-AR" sz="1200" b="0" i="0" u="none" strike="noStrike" dirty="0" err="1">
                          <a:solidFill>
                            <a:srgbClr val="000000"/>
                          </a:solidFill>
                          <a:effectLst/>
                          <a:latin typeface="+mn-lt"/>
                        </a:rPr>
                        <a:t>Largo_Total</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624764062"/>
                  </a:ext>
                </a:extLst>
              </a:tr>
              <a:tr h="204853">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lvl="1" algn="l" fontAlgn="ctr"/>
                      <a:r>
                        <a:rPr lang="es-AR" sz="1200" b="0" i="0" u="none" strike="noStrike" dirty="0" err="1">
                          <a:solidFill>
                            <a:srgbClr val="000000"/>
                          </a:solidFill>
                          <a:effectLst/>
                          <a:latin typeface="+mn-lt"/>
                        </a:rPr>
                        <a:t>Ancho_Total</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21481038"/>
                  </a:ext>
                </a:extLst>
              </a:tr>
              <a:tr h="204853">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lvl="1" algn="l" fontAlgn="ctr"/>
                      <a:r>
                        <a:rPr lang="es-AR" sz="1200" b="0" i="0" u="none" strike="noStrike" dirty="0" err="1" smtClean="0">
                          <a:solidFill>
                            <a:srgbClr val="000000"/>
                          </a:solidFill>
                          <a:effectLst/>
                          <a:latin typeface="+mn-lt"/>
                        </a:rPr>
                        <a:t>Ano_Construccion</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4657114"/>
                  </a:ext>
                </a:extLst>
              </a:tr>
            </a:tbl>
          </a:graphicData>
        </a:graphic>
      </p:graphicFrame>
      <p:sp>
        <p:nvSpPr>
          <p:cNvPr id="13"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es-419" sz="2400" b="1" dirty="0"/>
              <a:t>Listado de las tablas</a:t>
            </a:r>
            <a:endParaRPr lang="en-US" sz="2400" b="1" dirty="0">
              <a:latin typeface="Tahoma" charset="0"/>
            </a:endParaRPr>
          </a:p>
        </p:txBody>
      </p:sp>
      <p:sp>
        <p:nvSpPr>
          <p:cNvPr id="16" name="Oval 4"/>
          <p:cNvSpPr/>
          <p:nvPr/>
        </p:nvSpPr>
        <p:spPr>
          <a:xfrm>
            <a:off x="629593" y="1358800"/>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21"/>
          <p:cNvSpPr txBox="1"/>
          <p:nvPr/>
        </p:nvSpPr>
        <p:spPr>
          <a:xfrm>
            <a:off x="629593" y="1397967"/>
            <a:ext cx="540000"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02</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29582673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6" name="Rectangle 3"/>
          <p:cNvSpPr txBox="1">
            <a:spLocks noChangeArrowheads="1"/>
          </p:cNvSpPr>
          <p:nvPr/>
        </p:nvSpPr>
        <p:spPr bwMode="auto">
          <a:xfrm>
            <a:off x="3849601" y="1052736"/>
            <a:ext cx="5114887" cy="31622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Entre los datos contemplados en esta tabla se señalan:</a:t>
            </a:r>
          </a:p>
          <a:p>
            <a:pPr algn="just">
              <a:lnSpc>
                <a:spcPct val="150000"/>
              </a:lnSpc>
            </a:pPr>
            <a:r>
              <a:rPr lang="es-MX" sz="1400" kern="0" dirty="0" smtClean="0">
                <a:solidFill>
                  <a:schemeClr val="tx1"/>
                </a:solidFill>
              </a:rPr>
              <a:t>Número </a:t>
            </a:r>
            <a:r>
              <a:rPr lang="es-MX" sz="1400" kern="0" dirty="0">
                <a:solidFill>
                  <a:schemeClr val="tx1"/>
                </a:solidFill>
              </a:rPr>
              <a:t>de nominación: numero irrepetible que identifica el documento de nominación.</a:t>
            </a:r>
          </a:p>
          <a:p>
            <a:pPr algn="just">
              <a:lnSpc>
                <a:spcPct val="150000"/>
              </a:lnSpc>
            </a:pPr>
            <a:r>
              <a:rPr lang="es-MX" sz="1400" kern="0" dirty="0" smtClean="0">
                <a:solidFill>
                  <a:schemeClr val="tx1"/>
                </a:solidFill>
              </a:rPr>
              <a:t>Fecha </a:t>
            </a:r>
            <a:r>
              <a:rPr lang="es-MX" sz="1400" kern="0" dirty="0">
                <a:solidFill>
                  <a:schemeClr val="tx1"/>
                </a:solidFill>
              </a:rPr>
              <a:t>de registro: señala la fecha en que se elabora el documento. </a:t>
            </a:r>
            <a:endParaRPr lang="es-MX" sz="1400" kern="0" dirty="0" smtClean="0">
              <a:solidFill>
                <a:schemeClr val="tx1"/>
              </a:solidFill>
            </a:endParaRPr>
          </a:p>
          <a:p>
            <a:pPr algn="just">
              <a:lnSpc>
                <a:spcPct val="150000"/>
              </a:lnSpc>
            </a:pPr>
            <a:r>
              <a:rPr lang="es-MX" sz="1400" kern="0" dirty="0" smtClean="0">
                <a:solidFill>
                  <a:schemeClr val="tx1"/>
                </a:solidFill>
              </a:rPr>
              <a:t>Fecha ventana </a:t>
            </a:r>
            <a:r>
              <a:rPr lang="es-MX" sz="1400" kern="0" dirty="0">
                <a:solidFill>
                  <a:schemeClr val="tx1"/>
                </a:solidFill>
              </a:rPr>
              <a:t>de carga nominal: periodo de atención programada de un buque (carga), tiene una duración máxima de 72 horas</a:t>
            </a:r>
            <a:r>
              <a:rPr lang="es-MX" sz="1400" kern="0" dirty="0" smtClean="0">
                <a:solidFill>
                  <a:schemeClr val="tx1"/>
                </a:solidFill>
              </a:rPr>
              <a:t>.</a:t>
            </a:r>
          </a:p>
          <a:p>
            <a:pPr algn="just">
              <a:lnSpc>
                <a:spcPct val="150000"/>
              </a:lnSpc>
            </a:pPr>
            <a:r>
              <a:rPr lang="es-MX" sz="1400" kern="0" dirty="0">
                <a:solidFill>
                  <a:schemeClr val="tx1"/>
                </a:solidFill>
              </a:rPr>
              <a:t>Puerto Destino final: puerto destino donde será recibido el crudo o producto para su uso o procesamiento. </a:t>
            </a:r>
          </a:p>
          <a:p>
            <a:pPr algn="just">
              <a:lnSpc>
                <a:spcPct val="150000"/>
              </a:lnSpc>
            </a:pPr>
            <a:r>
              <a:rPr lang="es-MX" sz="1400" kern="0" dirty="0" err="1" smtClean="0">
                <a:solidFill>
                  <a:schemeClr val="tx1"/>
                </a:solidFill>
              </a:rPr>
              <a:t>ID_embarque</a:t>
            </a:r>
            <a:r>
              <a:rPr lang="es-MX" sz="1400" kern="0" dirty="0">
                <a:solidFill>
                  <a:schemeClr val="tx1"/>
                </a:solidFill>
              </a:rPr>
              <a:t>: código de embarque (embarque es el término que se utiliza para hacer referencia al momento en el cual un producto se introduce a algún tipo de embarcación para ser transportada de un lugar a otro</a:t>
            </a:r>
            <a:r>
              <a:rPr lang="es-MX" sz="1400" kern="0" dirty="0" smtClean="0">
                <a:solidFill>
                  <a:schemeClr val="tx1"/>
                </a:solidFill>
              </a:rPr>
              <a:t>)</a:t>
            </a:r>
            <a:endParaRPr lang="es-MX" sz="1400" kern="0" dirty="0">
              <a:solidFill>
                <a:schemeClr val="tx1"/>
              </a:solidFill>
            </a:endParaRPr>
          </a:p>
        </p:txBody>
      </p:sp>
      <p:sp>
        <p:nvSpPr>
          <p:cNvPr id="29" name="TextBox 14"/>
          <p:cNvSpPr txBox="1"/>
          <p:nvPr/>
        </p:nvSpPr>
        <p:spPr>
          <a:xfrm>
            <a:off x="1259633" y="1459523"/>
            <a:ext cx="2016223" cy="338554"/>
          </a:xfrm>
          <a:prstGeom prst="rect">
            <a:avLst/>
          </a:prstGeom>
          <a:noFill/>
        </p:spPr>
        <p:txBody>
          <a:bodyPr wrap="square" rtlCol="0" anchor="ctr">
            <a:spAutoFit/>
          </a:bodyPr>
          <a:lstStyle/>
          <a:p>
            <a:r>
              <a:rPr lang="es-419" sz="1600" b="1" dirty="0" smtClean="0"/>
              <a:t>Tabla </a:t>
            </a:r>
            <a:r>
              <a:rPr lang="es-419" sz="1600" b="1" dirty="0" err="1" smtClean="0"/>
              <a:t>Nominacion</a:t>
            </a:r>
            <a:r>
              <a:rPr lang="es-419" sz="1600" b="1" dirty="0" smtClean="0"/>
              <a:t>:</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539550" y="2067312"/>
            <a:ext cx="3096345" cy="10016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smtClean="0">
                <a:solidFill>
                  <a:schemeClr val="tx1"/>
                </a:solidFill>
              </a:rPr>
              <a:t>Documento </a:t>
            </a:r>
            <a:r>
              <a:rPr lang="es-MX" sz="1400" kern="0" dirty="0">
                <a:solidFill>
                  <a:schemeClr val="tx1"/>
                </a:solidFill>
              </a:rPr>
              <a:t>donde se estipula las Condiciones Particulares de la Venta</a:t>
            </a:r>
            <a:r>
              <a:rPr lang="es-MX" sz="1400" kern="0" dirty="0" smtClean="0">
                <a:solidFill>
                  <a:schemeClr val="tx1"/>
                </a:solidFill>
              </a:rPr>
              <a:t>.</a:t>
            </a:r>
            <a:endParaRPr lang="es-MX" sz="1400" kern="0" dirty="0">
              <a:solidFill>
                <a:schemeClr val="tx1"/>
              </a:solidFill>
            </a:endParaRPr>
          </a:p>
        </p:txBody>
      </p:sp>
      <p:graphicFrame>
        <p:nvGraphicFramePr>
          <p:cNvPr id="3" name="Tabla 2"/>
          <p:cNvGraphicFramePr>
            <a:graphicFrameLocks noGrp="1"/>
          </p:cNvGraphicFramePr>
          <p:nvPr>
            <p:extLst>
              <p:ext uri="{D42A27DB-BD31-4B8C-83A1-F6EECF244321}">
                <p14:modId xmlns:p14="http://schemas.microsoft.com/office/powerpoint/2010/main" val="575407295"/>
              </p:ext>
            </p:extLst>
          </p:nvPr>
        </p:nvGraphicFramePr>
        <p:xfrm>
          <a:off x="899592" y="3495676"/>
          <a:ext cx="2736303" cy="2453603"/>
        </p:xfrm>
        <a:graphic>
          <a:graphicData uri="http://schemas.openxmlformats.org/drawingml/2006/table">
            <a:tbl>
              <a:tblPr/>
              <a:tblGrid>
                <a:gridCol w="565352">
                  <a:extLst>
                    <a:ext uri="{9D8B030D-6E8A-4147-A177-3AD203B41FA5}">
                      <a16:colId xmlns:a16="http://schemas.microsoft.com/office/drawing/2014/main" val="3864807188"/>
                    </a:ext>
                  </a:extLst>
                </a:gridCol>
                <a:gridCol w="2170951">
                  <a:extLst>
                    <a:ext uri="{9D8B030D-6E8A-4147-A177-3AD203B41FA5}">
                      <a16:colId xmlns:a16="http://schemas.microsoft.com/office/drawing/2014/main" val="4170197271"/>
                    </a:ext>
                  </a:extLst>
                </a:gridCol>
              </a:tblGrid>
              <a:tr h="281561">
                <a:tc gridSpan="2">
                  <a:txBody>
                    <a:bodyPr/>
                    <a:lstStyle/>
                    <a:p>
                      <a:pPr marL="0" algn="ctr" defTabSz="914400" rtl="0" eaLnBrk="1" fontAlgn="b" latinLnBrk="0" hangingPunct="1"/>
                      <a:r>
                        <a:rPr lang="es-AR" sz="1400" b="1" i="0" u="none" strike="noStrike" kern="1200" dirty="0" err="1">
                          <a:solidFill>
                            <a:srgbClr val="000000"/>
                          </a:solidFill>
                          <a:effectLst/>
                          <a:latin typeface="+mn-lt"/>
                          <a:ea typeface="+mn-ea"/>
                          <a:cs typeface="+mn-cs"/>
                        </a:rPr>
                        <a:t>nominacion</a:t>
                      </a:r>
                      <a:endParaRPr lang="es-AR" sz="1400" b="1" i="0" u="none" strike="noStrike" kern="1200" dirty="0">
                        <a:solidFill>
                          <a:srgbClr val="000000"/>
                        </a:solidFill>
                        <a:effectLst/>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3828651823"/>
                  </a:ext>
                </a:extLst>
              </a:tr>
              <a:tr h="241338">
                <a:tc>
                  <a:txBody>
                    <a:bodyPr/>
                    <a:lstStyle/>
                    <a:p>
                      <a:pPr algn="ctr" fontAlgn="ctr"/>
                      <a:r>
                        <a:rPr lang="es-AR" sz="1200" b="0" i="0" u="none" strike="noStrike">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ctr"/>
                      <a:r>
                        <a:rPr lang="es-AR" sz="1200" b="0" i="0" u="none" strike="noStrike">
                          <a:solidFill>
                            <a:srgbClr val="000000"/>
                          </a:solidFill>
                          <a:effectLst/>
                          <a:latin typeface="+mn-lt"/>
                        </a:rPr>
                        <a:t>ID_nominacion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5991904"/>
                  </a:ext>
                </a:extLst>
              </a:tr>
              <a:tr h="241338">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numero_nominacion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01039375"/>
                  </a:ext>
                </a:extLst>
              </a:tr>
              <a:tr h="241338">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fecha_registro_nominacion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59223395"/>
                  </a:ext>
                </a:extLst>
              </a:tr>
              <a:tr h="241338">
                <a:tc>
                  <a:txBody>
                    <a:bodyPr/>
                    <a:lstStyle/>
                    <a:p>
                      <a:pPr algn="l" fontAlgn="b"/>
                      <a:r>
                        <a:rPr lang="es-AR" sz="1200" b="0" i="0" u="none" strike="noStrike">
                          <a:solidFill>
                            <a:srgbClr val="000000"/>
                          </a:solidFill>
                          <a:effectLst/>
                          <a:latin typeface="+mn-lt"/>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fecha_ventana_carga_nominal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29724653"/>
                  </a:ext>
                </a:extLst>
              </a:tr>
              <a:tr h="241338">
                <a:tc>
                  <a:txBody>
                    <a:bodyPr/>
                    <a:lstStyle/>
                    <a:p>
                      <a:pPr algn="l" fontAlgn="b"/>
                      <a:r>
                        <a:rPr lang="es-AR" sz="1200" b="0" i="0" u="none" strike="noStrike">
                          <a:solidFill>
                            <a:srgbClr val="000000"/>
                          </a:solidFill>
                          <a:effectLst/>
                          <a:latin typeface="+mn-lt"/>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puerto_destino_final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3810230"/>
                  </a:ext>
                </a:extLst>
              </a:tr>
              <a:tr h="241338">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ID_embarque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68843174"/>
                  </a:ext>
                </a:extLst>
              </a:tr>
              <a:tr h="241338">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ID_cliente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46816482"/>
                  </a:ext>
                </a:extLst>
              </a:tr>
              <a:tr h="241338">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ID_buque(IMO)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91577891"/>
                  </a:ext>
                </a:extLst>
              </a:tr>
              <a:tr h="241338">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ctr"/>
                      <a:r>
                        <a:rPr lang="es-AR" sz="1200" b="0" i="0" u="none" strike="noStrike" dirty="0" err="1">
                          <a:solidFill>
                            <a:srgbClr val="000000"/>
                          </a:solidFill>
                          <a:effectLst/>
                          <a:latin typeface="+mn-lt"/>
                        </a:rPr>
                        <a:t>ID_puerto_carga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2469995"/>
                  </a:ext>
                </a:extLst>
              </a:tr>
            </a:tbl>
          </a:graphicData>
        </a:graphic>
      </p:graphicFrame>
      <p:sp>
        <p:nvSpPr>
          <p:cNvPr id="13"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es-419" sz="2400" b="1" dirty="0"/>
              <a:t>Listado de las tablas</a:t>
            </a:r>
            <a:endParaRPr lang="en-US" sz="2400" b="1" dirty="0">
              <a:latin typeface="Tahoma" charset="0"/>
            </a:endParaRPr>
          </a:p>
        </p:txBody>
      </p:sp>
      <p:sp>
        <p:nvSpPr>
          <p:cNvPr id="15" name="Oval 4"/>
          <p:cNvSpPr/>
          <p:nvPr/>
        </p:nvSpPr>
        <p:spPr>
          <a:xfrm>
            <a:off x="629593" y="1358800"/>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21"/>
          <p:cNvSpPr txBox="1"/>
          <p:nvPr/>
        </p:nvSpPr>
        <p:spPr>
          <a:xfrm>
            <a:off x="629593" y="1397967"/>
            <a:ext cx="540000"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03</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4112060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6" name="Rectangle 3"/>
          <p:cNvSpPr txBox="1">
            <a:spLocks noChangeArrowheads="1"/>
          </p:cNvSpPr>
          <p:nvPr/>
        </p:nvSpPr>
        <p:spPr bwMode="auto">
          <a:xfrm>
            <a:off x="3849601" y="1052736"/>
            <a:ext cx="5114887" cy="31622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Entre los datos contemplados en esta tabla se señalan:</a:t>
            </a:r>
          </a:p>
          <a:p>
            <a:pPr algn="just">
              <a:lnSpc>
                <a:spcPct val="150000"/>
              </a:lnSpc>
            </a:pPr>
            <a:r>
              <a:rPr lang="es-MX" sz="1400" kern="0" dirty="0" err="1">
                <a:solidFill>
                  <a:schemeClr val="tx1"/>
                </a:solidFill>
              </a:rPr>
              <a:t>ID_cliente</a:t>
            </a:r>
            <a:r>
              <a:rPr lang="es-MX" sz="1400" kern="0" dirty="0">
                <a:solidFill>
                  <a:schemeClr val="tx1"/>
                </a:solidFill>
              </a:rPr>
              <a:t>, </a:t>
            </a:r>
            <a:r>
              <a:rPr lang="es-MX" sz="1400" kern="0" dirty="0" err="1">
                <a:solidFill>
                  <a:schemeClr val="tx1"/>
                </a:solidFill>
              </a:rPr>
              <a:t>ID_Buque</a:t>
            </a:r>
            <a:r>
              <a:rPr lang="es-MX" sz="1400" kern="0" dirty="0">
                <a:solidFill>
                  <a:schemeClr val="tx1"/>
                </a:solidFill>
              </a:rPr>
              <a:t>(IMO), </a:t>
            </a:r>
            <a:r>
              <a:rPr lang="es-MX" sz="1400" kern="0" dirty="0" err="1">
                <a:solidFill>
                  <a:schemeClr val="tx1"/>
                </a:solidFill>
              </a:rPr>
              <a:t>ID_puerto_carga</a:t>
            </a:r>
            <a:r>
              <a:rPr lang="es-MX" sz="1400" kern="0" dirty="0">
                <a:solidFill>
                  <a:schemeClr val="tx1"/>
                </a:solidFill>
              </a:rPr>
              <a:t>: son códigos irrepetibles asignados al cliente, </a:t>
            </a:r>
            <a:r>
              <a:rPr lang="es-MX" sz="1400" kern="0" dirty="0" smtClean="0">
                <a:solidFill>
                  <a:schemeClr val="tx1"/>
                </a:solidFill>
              </a:rPr>
              <a:t>buqu</a:t>
            </a:r>
            <a:r>
              <a:rPr lang="es-MX" sz="1400" kern="0" dirty="0">
                <a:solidFill>
                  <a:schemeClr val="tx1"/>
                </a:solidFill>
              </a:rPr>
              <a:t>e</a:t>
            </a:r>
            <a:r>
              <a:rPr lang="es-MX" sz="1400" kern="0" dirty="0" smtClean="0">
                <a:solidFill>
                  <a:schemeClr val="tx1"/>
                </a:solidFill>
              </a:rPr>
              <a:t> </a:t>
            </a:r>
            <a:r>
              <a:rPr lang="es-MX" sz="1400" kern="0" dirty="0">
                <a:solidFill>
                  <a:schemeClr val="tx1"/>
                </a:solidFill>
              </a:rPr>
              <a:t>y puerto de carga.</a:t>
            </a:r>
          </a:p>
          <a:p>
            <a:pPr marL="0" indent="0" algn="just">
              <a:lnSpc>
                <a:spcPct val="150000"/>
              </a:lnSpc>
              <a:buNone/>
            </a:pPr>
            <a:endParaRPr lang="es-MX" sz="1400" kern="0" dirty="0" smtClean="0">
              <a:solidFill>
                <a:schemeClr val="tx1"/>
              </a:solidFill>
            </a:endParaRPr>
          </a:p>
          <a:p>
            <a:pPr marL="0" indent="0" algn="just">
              <a:lnSpc>
                <a:spcPct val="150000"/>
              </a:lnSpc>
              <a:buNone/>
            </a:pPr>
            <a:r>
              <a:rPr lang="es-MX" sz="1400" u="sng" kern="0" dirty="0" smtClean="0">
                <a:solidFill>
                  <a:schemeClr val="tx1"/>
                </a:solidFill>
              </a:rPr>
              <a:t>Llave </a:t>
            </a:r>
            <a:r>
              <a:rPr lang="es-MX" sz="1400" u="sng" kern="0" dirty="0">
                <a:solidFill>
                  <a:schemeClr val="tx1"/>
                </a:solidFill>
              </a:rPr>
              <a:t>Primaria: </a:t>
            </a:r>
            <a:r>
              <a:rPr lang="es-MX" sz="1400" kern="0" dirty="0" err="1">
                <a:solidFill>
                  <a:schemeClr val="tx1"/>
                </a:solidFill>
              </a:rPr>
              <a:t>ID_nominacion</a:t>
            </a:r>
            <a:r>
              <a:rPr lang="es-MX" sz="1400" kern="0" dirty="0">
                <a:solidFill>
                  <a:schemeClr val="tx1"/>
                </a:solidFill>
              </a:rPr>
              <a:t>, referida al código asignado al documento de nominación, numero irrepetible.</a:t>
            </a:r>
          </a:p>
          <a:p>
            <a:pPr marL="0" indent="0" algn="just">
              <a:lnSpc>
                <a:spcPct val="150000"/>
              </a:lnSpc>
              <a:buNone/>
            </a:pPr>
            <a:r>
              <a:rPr lang="es-MX" sz="1400" u="sng" kern="0" dirty="0">
                <a:solidFill>
                  <a:schemeClr val="tx1"/>
                </a:solidFill>
              </a:rPr>
              <a:t>Llaves secundarias: </a:t>
            </a:r>
          </a:p>
          <a:p>
            <a:pPr algn="just">
              <a:lnSpc>
                <a:spcPct val="150000"/>
              </a:lnSpc>
              <a:buFont typeface="Arial" panose="020B0604020202020204" pitchFamily="34" charset="0"/>
              <a:buChar char="→"/>
            </a:pPr>
            <a:r>
              <a:rPr lang="es-MX" sz="1400" kern="0" dirty="0" err="1">
                <a:solidFill>
                  <a:schemeClr val="tx1"/>
                </a:solidFill>
              </a:rPr>
              <a:t>ID_embarque</a:t>
            </a:r>
            <a:r>
              <a:rPr lang="es-MX" sz="1400" kern="0" dirty="0">
                <a:solidFill>
                  <a:schemeClr val="tx1"/>
                </a:solidFill>
              </a:rPr>
              <a:t>, relacionada con el ID de la tabla embarque, </a:t>
            </a:r>
          </a:p>
          <a:p>
            <a:pPr algn="just">
              <a:lnSpc>
                <a:spcPct val="150000"/>
              </a:lnSpc>
              <a:buFont typeface="Arial" panose="020B0604020202020204" pitchFamily="34" charset="0"/>
              <a:buChar char="→"/>
            </a:pPr>
            <a:r>
              <a:rPr lang="es-MX" sz="1400" kern="0" dirty="0" err="1" smtClean="0">
                <a:solidFill>
                  <a:schemeClr val="tx1"/>
                </a:solidFill>
              </a:rPr>
              <a:t>ID_cliente</a:t>
            </a:r>
            <a:r>
              <a:rPr lang="es-MX" sz="1400" kern="0" dirty="0">
                <a:solidFill>
                  <a:schemeClr val="tx1"/>
                </a:solidFill>
              </a:rPr>
              <a:t>, relacionada con el ID de la tabla cliente,</a:t>
            </a:r>
          </a:p>
          <a:p>
            <a:pPr algn="just">
              <a:lnSpc>
                <a:spcPct val="150000"/>
              </a:lnSpc>
              <a:buFont typeface="Arial" panose="020B0604020202020204" pitchFamily="34" charset="0"/>
              <a:buChar char="→"/>
            </a:pPr>
            <a:r>
              <a:rPr lang="es-MX" sz="1400" kern="0" dirty="0" err="1">
                <a:solidFill>
                  <a:schemeClr val="tx1"/>
                </a:solidFill>
              </a:rPr>
              <a:t>ID_Buque</a:t>
            </a:r>
            <a:r>
              <a:rPr lang="es-MX" sz="1400" kern="0" dirty="0">
                <a:solidFill>
                  <a:schemeClr val="tx1"/>
                </a:solidFill>
              </a:rPr>
              <a:t>(IMO), relacionada con el ID de la tabla buque,</a:t>
            </a:r>
          </a:p>
          <a:p>
            <a:pPr algn="just">
              <a:lnSpc>
                <a:spcPct val="150000"/>
              </a:lnSpc>
              <a:buFont typeface="Arial" panose="020B0604020202020204" pitchFamily="34" charset="0"/>
              <a:buChar char="→"/>
            </a:pPr>
            <a:r>
              <a:rPr lang="es-MX" sz="1400" kern="0" dirty="0" err="1" smtClean="0">
                <a:solidFill>
                  <a:schemeClr val="tx1"/>
                </a:solidFill>
              </a:rPr>
              <a:t>ID_puerto_carga</a:t>
            </a:r>
            <a:r>
              <a:rPr lang="es-MX" sz="1400" kern="0" dirty="0">
                <a:solidFill>
                  <a:schemeClr val="tx1"/>
                </a:solidFill>
              </a:rPr>
              <a:t>, relacionada con el ID de la tabla puertos.</a:t>
            </a:r>
          </a:p>
        </p:txBody>
      </p:sp>
      <p:sp>
        <p:nvSpPr>
          <p:cNvPr id="29" name="TextBox 14"/>
          <p:cNvSpPr txBox="1"/>
          <p:nvPr/>
        </p:nvSpPr>
        <p:spPr>
          <a:xfrm>
            <a:off x="1259633" y="1459523"/>
            <a:ext cx="2016223" cy="338554"/>
          </a:xfrm>
          <a:prstGeom prst="rect">
            <a:avLst/>
          </a:prstGeom>
          <a:noFill/>
        </p:spPr>
        <p:txBody>
          <a:bodyPr wrap="square" rtlCol="0" anchor="ctr">
            <a:spAutoFit/>
          </a:bodyPr>
          <a:lstStyle/>
          <a:p>
            <a:r>
              <a:rPr lang="es-419" sz="1600" b="1" dirty="0" smtClean="0"/>
              <a:t>Tabla </a:t>
            </a:r>
            <a:r>
              <a:rPr lang="es-419" sz="1600" b="1" dirty="0" err="1" smtClean="0"/>
              <a:t>Nominacion</a:t>
            </a:r>
            <a:r>
              <a:rPr lang="es-419" sz="1600" b="1" dirty="0" smtClean="0"/>
              <a:t>:</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539550" y="2067312"/>
            <a:ext cx="3096345" cy="10016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smtClean="0">
                <a:solidFill>
                  <a:schemeClr val="tx1"/>
                </a:solidFill>
              </a:rPr>
              <a:t>Documento </a:t>
            </a:r>
            <a:r>
              <a:rPr lang="es-MX" sz="1400" kern="0" dirty="0">
                <a:solidFill>
                  <a:schemeClr val="tx1"/>
                </a:solidFill>
              </a:rPr>
              <a:t>donde se estipula las Condiciones Particulares de la Venta</a:t>
            </a:r>
            <a:r>
              <a:rPr lang="es-MX" sz="1400" kern="0" dirty="0" smtClean="0">
                <a:solidFill>
                  <a:schemeClr val="tx1"/>
                </a:solidFill>
              </a:rPr>
              <a:t>.</a:t>
            </a:r>
            <a:endParaRPr lang="es-MX" sz="1400" kern="0" dirty="0">
              <a:solidFill>
                <a:schemeClr val="tx1"/>
              </a:solidFill>
            </a:endParaRPr>
          </a:p>
        </p:txBody>
      </p:sp>
      <p:graphicFrame>
        <p:nvGraphicFramePr>
          <p:cNvPr id="3" name="Tabla 2"/>
          <p:cNvGraphicFramePr>
            <a:graphicFrameLocks noGrp="1"/>
          </p:cNvGraphicFramePr>
          <p:nvPr/>
        </p:nvGraphicFramePr>
        <p:xfrm>
          <a:off x="899592" y="3495676"/>
          <a:ext cx="2736303" cy="2453603"/>
        </p:xfrm>
        <a:graphic>
          <a:graphicData uri="http://schemas.openxmlformats.org/drawingml/2006/table">
            <a:tbl>
              <a:tblPr/>
              <a:tblGrid>
                <a:gridCol w="565352">
                  <a:extLst>
                    <a:ext uri="{9D8B030D-6E8A-4147-A177-3AD203B41FA5}">
                      <a16:colId xmlns:a16="http://schemas.microsoft.com/office/drawing/2014/main" val="3864807188"/>
                    </a:ext>
                  </a:extLst>
                </a:gridCol>
                <a:gridCol w="2170951">
                  <a:extLst>
                    <a:ext uri="{9D8B030D-6E8A-4147-A177-3AD203B41FA5}">
                      <a16:colId xmlns:a16="http://schemas.microsoft.com/office/drawing/2014/main" val="4170197271"/>
                    </a:ext>
                  </a:extLst>
                </a:gridCol>
              </a:tblGrid>
              <a:tr h="281561">
                <a:tc gridSpan="2">
                  <a:txBody>
                    <a:bodyPr/>
                    <a:lstStyle/>
                    <a:p>
                      <a:pPr marL="0" algn="ctr" defTabSz="914400" rtl="0" eaLnBrk="1" fontAlgn="b" latinLnBrk="0" hangingPunct="1"/>
                      <a:r>
                        <a:rPr lang="es-AR" sz="1400" b="1" i="0" u="none" strike="noStrike" kern="1200" dirty="0" err="1">
                          <a:solidFill>
                            <a:srgbClr val="000000"/>
                          </a:solidFill>
                          <a:effectLst/>
                          <a:latin typeface="+mn-lt"/>
                          <a:ea typeface="+mn-ea"/>
                          <a:cs typeface="+mn-cs"/>
                        </a:rPr>
                        <a:t>nominacion</a:t>
                      </a:r>
                      <a:endParaRPr lang="es-AR" sz="1400" b="1" i="0" u="none" strike="noStrike" kern="1200" dirty="0">
                        <a:solidFill>
                          <a:srgbClr val="000000"/>
                        </a:solidFill>
                        <a:effectLst/>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3828651823"/>
                  </a:ext>
                </a:extLst>
              </a:tr>
              <a:tr h="241338">
                <a:tc>
                  <a:txBody>
                    <a:bodyPr/>
                    <a:lstStyle/>
                    <a:p>
                      <a:pPr algn="ctr" fontAlgn="ctr"/>
                      <a:r>
                        <a:rPr lang="es-AR" sz="1200" b="0" i="0" u="none" strike="noStrike">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ctr"/>
                      <a:r>
                        <a:rPr lang="es-AR" sz="1200" b="0" i="0" u="none" strike="noStrike">
                          <a:solidFill>
                            <a:srgbClr val="000000"/>
                          </a:solidFill>
                          <a:effectLst/>
                          <a:latin typeface="+mn-lt"/>
                        </a:rPr>
                        <a:t>ID_nominacion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5991904"/>
                  </a:ext>
                </a:extLst>
              </a:tr>
              <a:tr h="241338">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numero_nominacion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01039375"/>
                  </a:ext>
                </a:extLst>
              </a:tr>
              <a:tr h="241338">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err="1">
                          <a:solidFill>
                            <a:srgbClr val="000000"/>
                          </a:solidFill>
                          <a:effectLst/>
                          <a:latin typeface="+mn-lt"/>
                        </a:rPr>
                        <a:t>fecha_registro_nominacion</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59223395"/>
                  </a:ext>
                </a:extLst>
              </a:tr>
              <a:tr h="241338">
                <a:tc>
                  <a:txBody>
                    <a:bodyPr/>
                    <a:lstStyle/>
                    <a:p>
                      <a:pPr algn="l" fontAlgn="b"/>
                      <a:r>
                        <a:rPr lang="es-AR" sz="1200" b="0" i="0" u="none" strike="noStrike">
                          <a:solidFill>
                            <a:srgbClr val="000000"/>
                          </a:solidFill>
                          <a:effectLst/>
                          <a:latin typeface="+mn-lt"/>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fecha_ventana_carga_nominal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29724653"/>
                  </a:ext>
                </a:extLst>
              </a:tr>
              <a:tr h="241338">
                <a:tc>
                  <a:txBody>
                    <a:bodyPr/>
                    <a:lstStyle/>
                    <a:p>
                      <a:pPr algn="l" fontAlgn="b"/>
                      <a:r>
                        <a:rPr lang="es-AR" sz="1200" b="0" i="0" u="none" strike="noStrike">
                          <a:solidFill>
                            <a:srgbClr val="000000"/>
                          </a:solidFill>
                          <a:effectLst/>
                          <a:latin typeface="+mn-lt"/>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puerto_destino_final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3810230"/>
                  </a:ext>
                </a:extLst>
              </a:tr>
              <a:tr h="241338">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ID_embarque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68843174"/>
                  </a:ext>
                </a:extLst>
              </a:tr>
              <a:tr h="241338">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ID_cliente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46816482"/>
                  </a:ext>
                </a:extLst>
              </a:tr>
              <a:tr h="241338">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ID_buque(IMO)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91577891"/>
                  </a:ext>
                </a:extLst>
              </a:tr>
              <a:tr h="241338">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ctr"/>
                      <a:r>
                        <a:rPr lang="es-AR" sz="1200" b="0" i="0" u="none" strike="noStrike" dirty="0" err="1">
                          <a:solidFill>
                            <a:srgbClr val="000000"/>
                          </a:solidFill>
                          <a:effectLst/>
                          <a:latin typeface="+mn-lt"/>
                        </a:rPr>
                        <a:t>ID_puerto_carga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2469995"/>
                  </a:ext>
                </a:extLst>
              </a:tr>
            </a:tbl>
          </a:graphicData>
        </a:graphic>
      </p:graphicFrame>
      <p:sp>
        <p:nvSpPr>
          <p:cNvPr id="13"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es-419" sz="2400" b="1" dirty="0"/>
              <a:t>Listado de las tablas</a:t>
            </a:r>
            <a:endParaRPr lang="en-US" sz="2400" b="1" dirty="0">
              <a:latin typeface="Tahoma" charset="0"/>
            </a:endParaRPr>
          </a:p>
        </p:txBody>
      </p:sp>
      <p:sp>
        <p:nvSpPr>
          <p:cNvPr id="15" name="Oval 4"/>
          <p:cNvSpPr/>
          <p:nvPr/>
        </p:nvSpPr>
        <p:spPr>
          <a:xfrm>
            <a:off x="629593" y="1358800"/>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21"/>
          <p:cNvSpPr txBox="1"/>
          <p:nvPr/>
        </p:nvSpPr>
        <p:spPr>
          <a:xfrm>
            <a:off x="629593" y="1397967"/>
            <a:ext cx="540000"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03</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28431430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6" name="Rectangle 3"/>
          <p:cNvSpPr txBox="1">
            <a:spLocks noChangeArrowheads="1"/>
          </p:cNvSpPr>
          <p:nvPr/>
        </p:nvSpPr>
        <p:spPr bwMode="auto">
          <a:xfrm>
            <a:off x="3923928" y="1210742"/>
            <a:ext cx="4968550" cy="4392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Entre los datos contemplados en esta tabla se señalan:</a:t>
            </a:r>
          </a:p>
          <a:p>
            <a:pPr algn="just">
              <a:lnSpc>
                <a:spcPct val="150000"/>
              </a:lnSpc>
            </a:pPr>
            <a:r>
              <a:rPr lang="es-MX" sz="1400" kern="0" dirty="0" err="1">
                <a:solidFill>
                  <a:schemeClr val="tx1"/>
                </a:solidFill>
              </a:rPr>
              <a:t>volumen_nominal_prod</a:t>
            </a:r>
            <a:r>
              <a:rPr lang="es-MX" sz="1400" kern="0" dirty="0">
                <a:solidFill>
                  <a:schemeClr val="tx1"/>
                </a:solidFill>
              </a:rPr>
              <a:t>(</a:t>
            </a:r>
            <a:r>
              <a:rPr lang="es-MX" sz="1400" kern="0" dirty="0" err="1">
                <a:solidFill>
                  <a:schemeClr val="tx1"/>
                </a:solidFill>
              </a:rPr>
              <a:t>bls</a:t>
            </a:r>
            <a:r>
              <a:rPr lang="es-MX" sz="1400" kern="0" dirty="0" smtClean="0">
                <a:solidFill>
                  <a:schemeClr val="tx1"/>
                </a:solidFill>
              </a:rPr>
              <a:t>): referido al volumen nominal expresado en barriles, del crudo o producto requerido por el cliente.</a:t>
            </a:r>
            <a:endParaRPr lang="es-MX" sz="1400" kern="0" dirty="0">
              <a:solidFill>
                <a:schemeClr val="tx1"/>
              </a:solidFill>
            </a:endParaRPr>
          </a:p>
          <a:p>
            <a:pPr marL="0" indent="0" algn="just">
              <a:lnSpc>
                <a:spcPct val="150000"/>
              </a:lnSpc>
              <a:buNone/>
            </a:pPr>
            <a:endParaRPr lang="es-MX" sz="1400" kern="0" dirty="0" smtClean="0">
              <a:solidFill>
                <a:schemeClr val="tx1"/>
              </a:solidFill>
            </a:endParaRPr>
          </a:p>
          <a:p>
            <a:pPr marL="0" indent="0" algn="just">
              <a:lnSpc>
                <a:spcPct val="150000"/>
              </a:lnSpc>
              <a:buNone/>
            </a:pPr>
            <a:r>
              <a:rPr lang="es-MX" sz="1400" u="sng" kern="0" dirty="0" smtClean="0">
                <a:solidFill>
                  <a:schemeClr val="tx1"/>
                </a:solidFill>
              </a:rPr>
              <a:t>Llave </a:t>
            </a:r>
            <a:r>
              <a:rPr lang="es-MX" sz="1400" u="sng" kern="0" dirty="0">
                <a:solidFill>
                  <a:schemeClr val="tx1"/>
                </a:solidFill>
              </a:rPr>
              <a:t>Primaria: </a:t>
            </a:r>
            <a:r>
              <a:rPr lang="es-MX" sz="1400" kern="0" dirty="0" err="1" smtClean="0">
                <a:solidFill>
                  <a:schemeClr val="tx1"/>
                </a:solidFill>
              </a:rPr>
              <a:t>ID_detalle_nominacion</a:t>
            </a:r>
            <a:r>
              <a:rPr lang="es-MX" sz="1400" kern="0" dirty="0">
                <a:solidFill>
                  <a:schemeClr val="tx1"/>
                </a:solidFill>
              </a:rPr>
              <a:t>, referida al código asignado al documento de </a:t>
            </a:r>
            <a:r>
              <a:rPr lang="es-MX" sz="1400" kern="0" dirty="0" smtClean="0">
                <a:solidFill>
                  <a:schemeClr val="tx1"/>
                </a:solidFill>
              </a:rPr>
              <a:t>detalle de nominación</a:t>
            </a:r>
            <a:r>
              <a:rPr lang="es-MX" sz="1400" kern="0" dirty="0">
                <a:solidFill>
                  <a:schemeClr val="tx1"/>
                </a:solidFill>
              </a:rPr>
              <a:t>, numero irrepetible.</a:t>
            </a:r>
          </a:p>
          <a:p>
            <a:pPr marL="0" indent="0" algn="just">
              <a:lnSpc>
                <a:spcPct val="150000"/>
              </a:lnSpc>
              <a:buNone/>
            </a:pPr>
            <a:r>
              <a:rPr lang="es-MX" sz="1400" u="sng" kern="0" dirty="0">
                <a:solidFill>
                  <a:schemeClr val="tx1"/>
                </a:solidFill>
              </a:rPr>
              <a:t>Llaves secundarias: </a:t>
            </a:r>
          </a:p>
          <a:p>
            <a:pPr algn="just">
              <a:lnSpc>
                <a:spcPct val="150000"/>
              </a:lnSpc>
              <a:buFont typeface="Arial" panose="020B0604020202020204" pitchFamily="34" charset="0"/>
              <a:buChar char="→"/>
            </a:pPr>
            <a:r>
              <a:rPr lang="es-MX" sz="1400" kern="0" dirty="0" err="1" smtClean="0">
                <a:solidFill>
                  <a:schemeClr val="tx1"/>
                </a:solidFill>
              </a:rPr>
              <a:t>ID_nominacion</a:t>
            </a:r>
            <a:r>
              <a:rPr lang="es-MX" sz="1400" kern="0" dirty="0" smtClean="0">
                <a:solidFill>
                  <a:schemeClr val="tx1"/>
                </a:solidFill>
              </a:rPr>
              <a:t>, </a:t>
            </a:r>
            <a:r>
              <a:rPr lang="es-MX" sz="1400" kern="0" dirty="0">
                <a:solidFill>
                  <a:schemeClr val="tx1"/>
                </a:solidFill>
              </a:rPr>
              <a:t>relacionada con el ID de la tabla </a:t>
            </a:r>
            <a:r>
              <a:rPr lang="es-MX" sz="1400" kern="0" dirty="0" err="1" smtClean="0">
                <a:solidFill>
                  <a:schemeClr val="tx1"/>
                </a:solidFill>
              </a:rPr>
              <a:t>nominacion</a:t>
            </a:r>
            <a:r>
              <a:rPr lang="es-MX" sz="1400" kern="0" dirty="0" smtClean="0">
                <a:solidFill>
                  <a:schemeClr val="tx1"/>
                </a:solidFill>
              </a:rPr>
              <a:t>, </a:t>
            </a:r>
            <a:endParaRPr lang="es-MX" sz="1400" kern="0" dirty="0">
              <a:solidFill>
                <a:schemeClr val="tx1"/>
              </a:solidFill>
            </a:endParaRPr>
          </a:p>
          <a:p>
            <a:pPr algn="just">
              <a:lnSpc>
                <a:spcPct val="150000"/>
              </a:lnSpc>
              <a:buFont typeface="Arial" panose="020B0604020202020204" pitchFamily="34" charset="0"/>
              <a:buChar char="→"/>
            </a:pPr>
            <a:r>
              <a:rPr lang="es-MX" sz="1400" kern="0" dirty="0" err="1" smtClean="0">
                <a:solidFill>
                  <a:schemeClr val="tx1"/>
                </a:solidFill>
              </a:rPr>
              <a:t>ID_producto</a:t>
            </a:r>
            <a:r>
              <a:rPr lang="es-MX" sz="1400" kern="0" dirty="0" smtClean="0">
                <a:solidFill>
                  <a:schemeClr val="tx1"/>
                </a:solidFill>
              </a:rPr>
              <a:t>, </a:t>
            </a:r>
            <a:r>
              <a:rPr lang="es-MX" sz="1400" kern="0" dirty="0">
                <a:solidFill>
                  <a:schemeClr val="tx1"/>
                </a:solidFill>
              </a:rPr>
              <a:t>relacionada con el ID de la tabla </a:t>
            </a:r>
            <a:r>
              <a:rPr lang="es-MX" sz="1400" kern="0" dirty="0" smtClean="0">
                <a:solidFill>
                  <a:schemeClr val="tx1"/>
                </a:solidFill>
              </a:rPr>
              <a:t>producto,</a:t>
            </a:r>
            <a:endParaRPr lang="es-MX" sz="1400" kern="0" dirty="0">
              <a:solidFill>
                <a:schemeClr val="tx1"/>
              </a:solidFill>
            </a:endParaRPr>
          </a:p>
        </p:txBody>
      </p:sp>
      <p:sp>
        <p:nvSpPr>
          <p:cNvPr id="29" name="TextBox 14"/>
          <p:cNvSpPr txBox="1"/>
          <p:nvPr/>
        </p:nvSpPr>
        <p:spPr>
          <a:xfrm>
            <a:off x="971603" y="1459523"/>
            <a:ext cx="2808311" cy="338554"/>
          </a:xfrm>
          <a:prstGeom prst="rect">
            <a:avLst/>
          </a:prstGeom>
          <a:noFill/>
        </p:spPr>
        <p:txBody>
          <a:bodyPr wrap="square" rtlCol="0" anchor="ctr">
            <a:spAutoFit/>
          </a:bodyPr>
          <a:lstStyle/>
          <a:p>
            <a:r>
              <a:rPr lang="es-419" sz="1600" b="1" dirty="0" smtClean="0"/>
              <a:t>Tabla </a:t>
            </a:r>
            <a:r>
              <a:rPr lang="es-419" sz="1600" b="1" dirty="0" err="1" smtClean="0"/>
              <a:t>Detalle_Nominacion</a:t>
            </a:r>
            <a:r>
              <a:rPr lang="es-419" sz="1600" b="1" dirty="0" smtClean="0"/>
              <a:t>:</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251521" y="2067312"/>
            <a:ext cx="3397113" cy="10016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smtClean="0">
                <a:solidFill>
                  <a:schemeClr val="tx1"/>
                </a:solidFill>
              </a:rPr>
              <a:t>Documento </a:t>
            </a:r>
            <a:r>
              <a:rPr lang="es-MX" sz="1400" kern="0" dirty="0">
                <a:solidFill>
                  <a:schemeClr val="tx1"/>
                </a:solidFill>
              </a:rPr>
              <a:t>donde se </a:t>
            </a:r>
            <a:r>
              <a:rPr lang="es-MX" sz="1400" kern="0" dirty="0" smtClean="0">
                <a:solidFill>
                  <a:schemeClr val="tx1"/>
                </a:solidFill>
              </a:rPr>
              <a:t>estipula el detalle de </a:t>
            </a:r>
            <a:r>
              <a:rPr lang="es-MX" sz="1400" kern="0" dirty="0">
                <a:solidFill>
                  <a:schemeClr val="tx1"/>
                </a:solidFill>
              </a:rPr>
              <a:t>las Condiciones Particulares de la </a:t>
            </a:r>
            <a:r>
              <a:rPr lang="es-MX" sz="1400" kern="0" dirty="0" smtClean="0">
                <a:solidFill>
                  <a:schemeClr val="tx1"/>
                </a:solidFill>
              </a:rPr>
              <a:t>Venta, de acuerdo a los requerimientos del cliente, referidas al producto o productos y el volumen nominal de cada uno de ellos. </a:t>
            </a:r>
            <a:endParaRPr lang="es-MX" sz="1400" kern="0" dirty="0">
              <a:solidFill>
                <a:schemeClr val="tx1"/>
              </a:solidFill>
            </a:endParaRPr>
          </a:p>
        </p:txBody>
      </p:sp>
      <p:graphicFrame>
        <p:nvGraphicFramePr>
          <p:cNvPr id="7" name="Tabla 6"/>
          <p:cNvGraphicFramePr>
            <a:graphicFrameLocks noGrp="1"/>
          </p:cNvGraphicFramePr>
          <p:nvPr>
            <p:extLst>
              <p:ext uri="{D42A27DB-BD31-4B8C-83A1-F6EECF244321}">
                <p14:modId xmlns:p14="http://schemas.microsoft.com/office/powerpoint/2010/main" val="3652576524"/>
              </p:ext>
            </p:extLst>
          </p:nvPr>
        </p:nvGraphicFramePr>
        <p:xfrm>
          <a:off x="689937" y="4365104"/>
          <a:ext cx="2520280" cy="1368150"/>
        </p:xfrm>
        <a:graphic>
          <a:graphicData uri="http://schemas.openxmlformats.org/drawingml/2006/table">
            <a:tbl>
              <a:tblPr/>
              <a:tblGrid>
                <a:gridCol w="520719">
                  <a:extLst>
                    <a:ext uri="{9D8B030D-6E8A-4147-A177-3AD203B41FA5}">
                      <a16:colId xmlns:a16="http://schemas.microsoft.com/office/drawing/2014/main" val="3762558667"/>
                    </a:ext>
                  </a:extLst>
                </a:gridCol>
                <a:gridCol w="1999561">
                  <a:extLst>
                    <a:ext uri="{9D8B030D-6E8A-4147-A177-3AD203B41FA5}">
                      <a16:colId xmlns:a16="http://schemas.microsoft.com/office/drawing/2014/main" val="3558032699"/>
                    </a:ext>
                  </a:extLst>
                </a:gridCol>
              </a:tblGrid>
              <a:tr h="273630">
                <a:tc gridSpan="2">
                  <a:txBody>
                    <a:bodyPr/>
                    <a:lstStyle/>
                    <a:p>
                      <a:pPr algn="ctr" fontAlgn="b"/>
                      <a:r>
                        <a:rPr lang="es-AR" sz="1400" b="1" i="0" u="none" strike="noStrike" dirty="0" err="1">
                          <a:solidFill>
                            <a:srgbClr val="000000"/>
                          </a:solidFill>
                          <a:effectLst/>
                          <a:latin typeface="+mn-lt"/>
                        </a:rPr>
                        <a:t>detalle_nominacion</a:t>
                      </a:r>
                      <a:endParaRPr lang="es-AR" sz="1400" b="1"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1001228256"/>
                  </a:ext>
                </a:extLst>
              </a:tr>
              <a:tr h="273630">
                <a:tc>
                  <a:txBody>
                    <a:bodyPr/>
                    <a:lstStyle/>
                    <a:p>
                      <a:pPr algn="ctr" fontAlgn="ctr"/>
                      <a:r>
                        <a:rPr lang="es-AR" sz="1200" b="0" i="0" u="none" strike="noStrike">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ctr"/>
                      <a:r>
                        <a:rPr lang="es-AR" sz="1200" b="0" i="0" u="none" strike="noStrike">
                          <a:solidFill>
                            <a:srgbClr val="000000"/>
                          </a:solidFill>
                          <a:effectLst/>
                          <a:latin typeface="+mn-lt"/>
                        </a:rPr>
                        <a:t>ID_detalle_nominacion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597767695"/>
                  </a:ext>
                </a:extLst>
              </a:tr>
              <a:tr h="273630">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ID_nominacion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90127987"/>
                  </a:ext>
                </a:extLst>
              </a:tr>
              <a:tr h="273630">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ID_producto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3742975"/>
                  </a:ext>
                </a:extLst>
              </a:tr>
              <a:tr h="273630">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ctr"/>
                      <a:r>
                        <a:rPr lang="es-AR" sz="1200" b="0" i="0" u="none" strike="noStrike" dirty="0" err="1">
                          <a:solidFill>
                            <a:srgbClr val="000000"/>
                          </a:solidFill>
                          <a:effectLst/>
                          <a:latin typeface="+mn-lt"/>
                        </a:rPr>
                        <a:t>volumen_nominal_prod</a:t>
                      </a:r>
                      <a:r>
                        <a:rPr lang="es-AR" sz="1200" b="0" i="0" u="none" strike="noStrike" dirty="0">
                          <a:solidFill>
                            <a:srgbClr val="000000"/>
                          </a:solidFill>
                          <a:effectLst/>
                          <a:latin typeface="+mn-lt"/>
                        </a:rPr>
                        <a:t>(</a:t>
                      </a:r>
                      <a:r>
                        <a:rPr lang="es-AR" sz="1200" b="0" i="0" u="none" strike="noStrike" dirty="0" err="1">
                          <a:solidFill>
                            <a:srgbClr val="000000"/>
                          </a:solidFill>
                          <a:effectLst/>
                          <a:latin typeface="+mn-lt"/>
                        </a:rPr>
                        <a:t>bls</a:t>
                      </a:r>
                      <a:r>
                        <a:rPr lang="es-AR" sz="1200" b="0" i="0" u="none" strike="noStrike" dirty="0">
                          <a:solidFill>
                            <a:srgbClr val="000000"/>
                          </a:solidFill>
                          <a:effectLst/>
                          <a:latin typeface="+mn-lt"/>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8656910"/>
                  </a:ext>
                </a:extLst>
              </a:tr>
            </a:tbl>
          </a:graphicData>
        </a:graphic>
      </p:graphicFrame>
      <p:sp>
        <p:nvSpPr>
          <p:cNvPr id="11"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es-419" sz="2400" b="1" dirty="0"/>
              <a:t>Listado de las tablas</a:t>
            </a:r>
            <a:endParaRPr lang="en-US" sz="2400" b="1" dirty="0">
              <a:latin typeface="Tahoma" charset="0"/>
            </a:endParaRPr>
          </a:p>
        </p:txBody>
      </p:sp>
      <p:sp>
        <p:nvSpPr>
          <p:cNvPr id="13" name="Oval 4"/>
          <p:cNvSpPr/>
          <p:nvPr/>
        </p:nvSpPr>
        <p:spPr>
          <a:xfrm>
            <a:off x="359592" y="1340768"/>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21"/>
          <p:cNvSpPr txBox="1"/>
          <p:nvPr/>
        </p:nvSpPr>
        <p:spPr>
          <a:xfrm>
            <a:off x="359592" y="1379935"/>
            <a:ext cx="540000"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04</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16423200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template 8">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C0C425"/>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000000"/>
        </a:dk2>
        <a:lt2>
          <a:srgbClr val="6E6046"/>
        </a:lt2>
        <a:accent1>
          <a:srgbClr val="B69E77"/>
        </a:accent1>
        <a:accent2>
          <a:srgbClr val="9E280E"/>
        </a:accent2>
        <a:accent3>
          <a:srgbClr val="FFFFFF"/>
        </a:accent3>
        <a:accent4>
          <a:srgbClr val="404040"/>
        </a:accent4>
        <a:accent5>
          <a:srgbClr val="D7CCBD"/>
        </a:accent5>
        <a:accent6>
          <a:srgbClr val="8F230C"/>
        </a:accent6>
        <a:hlink>
          <a:srgbClr val="FFC6A4"/>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6E6046"/>
        </a:lt2>
        <a:accent1>
          <a:srgbClr val="B69E77"/>
        </a:accent1>
        <a:accent2>
          <a:srgbClr val="9E280E"/>
        </a:accent2>
        <a:accent3>
          <a:srgbClr val="FFFFFF"/>
        </a:accent3>
        <a:accent4>
          <a:srgbClr val="404040"/>
        </a:accent4>
        <a:accent5>
          <a:srgbClr val="D7CCBD"/>
        </a:accent5>
        <a:accent6>
          <a:srgbClr val="8F230C"/>
        </a:accent6>
        <a:hlink>
          <a:srgbClr val="E1C6A4"/>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532F3C"/>
        </a:lt2>
        <a:accent1>
          <a:srgbClr val="CDC09A"/>
        </a:accent1>
        <a:accent2>
          <a:srgbClr val="AC9F55"/>
        </a:accent2>
        <a:accent3>
          <a:srgbClr val="FFFFFF"/>
        </a:accent3>
        <a:accent4>
          <a:srgbClr val="404040"/>
        </a:accent4>
        <a:accent5>
          <a:srgbClr val="E3DCCA"/>
        </a:accent5>
        <a:accent6>
          <a:srgbClr val="9B904C"/>
        </a:accent6>
        <a:hlink>
          <a:srgbClr val="DBD3C7"/>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064300"/>
        </a:lt2>
        <a:accent1>
          <a:srgbClr val="AC927F"/>
        </a:accent1>
        <a:accent2>
          <a:srgbClr val="3AAE00"/>
        </a:accent2>
        <a:accent3>
          <a:srgbClr val="FFFFFF"/>
        </a:accent3>
        <a:accent4>
          <a:srgbClr val="404040"/>
        </a:accent4>
        <a:accent5>
          <a:srgbClr val="D2C7C0"/>
        </a:accent5>
        <a:accent6>
          <a:srgbClr val="349D00"/>
        </a:accent6>
        <a:hlink>
          <a:srgbClr val="D2B8A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033100"/>
        </a:lt2>
        <a:accent1>
          <a:srgbClr val="2F9400"/>
        </a:accent1>
        <a:accent2>
          <a:srgbClr val="6C838B"/>
        </a:accent2>
        <a:accent3>
          <a:srgbClr val="FFFFFF"/>
        </a:accent3>
        <a:accent4>
          <a:srgbClr val="404040"/>
        </a:accent4>
        <a:accent5>
          <a:srgbClr val="ADC8AA"/>
        </a:accent5>
        <a:accent6>
          <a:srgbClr val="61767D"/>
        </a:accent6>
        <a:hlink>
          <a:srgbClr val="996E68"/>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063B00"/>
        </a:lt2>
        <a:accent1>
          <a:srgbClr val="33A800"/>
        </a:accent1>
        <a:accent2>
          <a:srgbClr val="B26D33"/>
        </a:accent2>
        <a:accent3>
          <a:srgbClr val="FFFFFF"/>
        </a:accent3>
        <a:accent4>
          <a:srgbClr val="404040"/>
        </a:accent4>
        <a:accent5>
          <a:srgbClr val="ADD1AA"/>
        </a:accent5>
        <a:accent6>
          <a:srgbClr val="A1622D"/>
        </a:accent6>
        <a:hlink>
          <a:srgbClr val="CE793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DC888D"/>
        </a:hlink>
        <a:folHlink>
          <a:srgbClr val="EAEAEA"/>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C0C425"/>
        </a:hlink>
        <a:folHlink>
          <a:srgbClr val="EAEAEA"/>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265400"/>
        </a:lt2>
        <a:accent1>
          <a:srgbClr val="37A091"/>
        </a:accent1>
        <a:accent2>
          <a:srgbClr val="CC8587"/>
        </a:accent2>
        <a:accent3>
          <a:srgbClr val="FFFFFF"/>
        </a:accent3>
        <a:accent4>
          <a:srgbClr val="404040"/>
        </a:accent4>
        <a:accent5>
          <a:srgbClr val="AECDC7"/>
        </a:accent5>
        <a:accent6>
          <a:srgbClr val="B9787A"/>
        </a:accent6>
        <a:hlink>
          <a:srgbClr val="FCE46D"/>
        </a:hlink>
        <a:folHlink>
          <a:srgbClr val="EAEAEA"/>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546715"/>
        </a:lt2>
        <a:accent1>
          <a:srgbClr val="EF733A"/>
        </a:accent1>
        <a:accent2>
          <a:srgbClr val="C1D72E"/>
        </a:accent2>
        <a:accent3>
          <a:srgbClr val="FFFFFF"/>
        </a:accent3>
        <a:accent4>
          <a:srgbClr val="404040"/>
        </a:accent4>
        <a:accent5>
          <a:srgbClr val="F6BCAE"/>
        </a:accent5>
        <a:accent6>
          <a:srgbClr val="AFC329"/>
        </a:accent6>
        <a:hlink>
          <a:srgbClr val="F19545"/>
        </a:hlink>
        <a:folHlink>
          <a:srgbClr val="EAEAEA"/>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406910"/>
        </a:lt2>
        <a:accent1>
          <a:srgbClr val="D04611"/>
        </a:accent1>
        <a:accent2>
          <a:srgbClr val="77BB0F"/>
        </a:accent2>
        <a:accent3>
          <a:srgbClr val="FFFFFF"/>
        </a:accent3>
        <a:accent4>
          <a:srgbClr val="404040"/>
        </a:accent4>
        <a:accent5>
          <a:srgbClr val="E4B0AA"/>
        </a:accent5>
        <a:accent6>
          <a:srgbClr val="6BA90C"/>
        </a:accent6>
        <a:hlink>
          <a:srgbClr val="6CA2C7"/>
        </a:hlink>
        <a:folHlink>
          <a:srgbClr val="EAEAEA"/>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000000"/>
        </a:dk2>
        <a:lt2>
          <a:srgbClr val="506314"/>
        </a:lt2>
        <a:accent1>
          <a:srgbClr val="C0D532"/>
        </a:accent1>
        <a:accent2>
          <a:srgbClr val="7F9D1E"/>
        </a:accent2>
        <a:accent3>
          <a:srgbClr val="FFFFFF"/>
        </a:accent3>
        <a:accent4>
          <a:srgbClr val="404040"/>
        </a:accent4>
        <a:accent5>
          <a:srgbClr val="DCE7AD"/>
        </a:accent5>
        <a:accent6>
          <a:srgbClr val="728E1A"/>
        </a:accent6>
        <a:hlink>
          <a:srgbClr val="A5A5A5"/>
        </a:hlink>
        <a:folHlink>
          <a:srgbClr val="EAEAEA"/>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000000"/>
        </a:dk2>
        <a:lt2>
          <a:srgbClr val="506314"/>
        </a:lt2>
        <a:accent1>
          <a:srgbClr val="C0D532"/>
        </a:accent1>
        <a:accent2>
          <a:srgbClr val="7F9D1E"/>
        </a:accent2>
        <a:accent3>
          <a:srgbClr val="FFFFFF"/>
        </a:accent3>
        <a:accent4>
          <a:srgbClr val="404040"/>
        </a:accent4>
        <a:accent5>
          <a:srgbClr val="DCE7AD"/>
        </a:accent5>
        <a:accent6>
          <a:srgbClr val="728E1A"/>
        </a:accent6>
        <a:hlink>
          <a:srgbClr val="336600"/>
        </a:hlink>
        <a:folHlink>
          <a:srgbClr val="EAEAEA"/>
        </a:folHlink>
      </a:clrScheme>
      <a:clrMap bg1="lt1" tx1="dk1" bg2="lt2" tx2="dk2" accent1="accent1" accent2="accent2" accent3="accent3" accent4="accent4" accent5="accent5" accent6="accent6" hlink="hlink" folHlink="folHlink"/>
    </a:extraClrScheme>
    <a:extraClrScheme>
      <a:clrScheme name="template 14">
        <a:dk1>
          <a:srgbClr val="4D4D4D"/>
        </a:dk1>
        <a:lt1>
          <a:srgbClr val="FFFFFF"/>
        </a:lt1>
        <a:dk2>
          <a:srgbClr val="000000"/>
        </a:dk2>
        <a:lt2>
          <a:srgbClr val="506314"/>
        </a:lt2>
        <a:accent1>
          <a:srgbClr val="C0D532"/>
        </a:accent1>
        <a:accent2>
          <a:srgbClr val="7F9D1E"/>
        </a:accent2>
        <a:accent3>
          <a:srgbClr val="FFFFFF"/>
        </a:accent3>
        <a:accent4>
          <a:srgbClr val="404040"/>
        </a:accent4>
        <a:accent5>
          <a:srgbClr val="DCE7AD"/>
        </a:accent5>
        <a:accent6>
          <a:srgbClr val="728E1A"/>
        </a:accent6>
        <a:hlink>
          <a:srgbClr val="8CA824"/>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5782</TotalTime>
  <Words>4584</Words>
  <Application>Microsoft Office PowerPoint</Application>
  <PresentationFormat>Presentación en pantalla (4:3)</PresentationFormat>
  <Paragraphs>592</Paragraphs>
  <Slides>42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42</vt:i4>
      </vt:variant>
    </vt:vector>
  </HeadingPairs>
  <TitlesOfParts>
    <vt:vector size="46" baseType="lpstr">
      <vt:lpstr>Arial</vt:lpstr>
      <vt:lpstr>Calibri</vt:lpstr>
      <vt:lpstr>Tahoma</vt:lpstr>
      <vt:lpstr>template</vt:lpstr>
      <vt:lpstr>Base de Datos</vt:lpstr>
      <vt:lpstr>Presentación de PowerPoint</vt:lpstr>
      <vt:lpstr>Temática de la base de datos (BD)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Diagrama Entidad Relación</vt:lpstr>
      <vt:lpstr>Presentación de PowerPoint</vt:lpstr>
      <vt:lpstr>Script_de_Vistas</vt:lpstr>
      <vt:lpstr>Presentación de PowerPoint</vt:lpstr>
      <vt:lpstr>Presentación de PowerPoint</vt:lpstr>
      <vt:lpstr>Presentación de PowerPoint</vt:lpstr>
      <vt:lpstr>Script_Funciones</vt:lpstr>
      <vt:lpstr>Presentación de PowerPoint</vt:lpstr>
      <vt:lpstr>Presentación de PowerPoint</vt:lpstr>
      <vt:lpstr>Presentación de PowerPoint</vt:lpstr>
      <vt:lpstr>Script_Stored_Procedures</vt:lpstr>
      <vt:lpstr>Presentación de PowerPoint</vt:lpstr>
      <vt:lpstr>Presentación de PowerPoint</vt:lpstr>
      <vt:lpstr>Script_de_Triggers</vt:lpstr>
      <vt:lpstr>Presentación de PowerPoint</vt:lpstr>
      <vt:lpstr>Presentación de PowerPoint</vt:lpstr>
      <vt:lpstr>    Sentencias sublenguaje DCL </vt:lpstr>
      <vt:lpstr>Presentación de PowerPoint</vt:lpstr>
      <vt:lpstr>    Sentencias sublenguaje TCL </vt:lpstr>
      <vt:lpstr>Presentación de PowerPoint</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Freddy Rojas</cp:lastModifiedBy>
  <cp:revision>155</cp:revision>
  <dcterms:created xsi:type="dcterms:W3CDTF">2006-06-13T13:03:30Z</dcterms:created>
  <dcterms:modified xsi:type="dcterms:W3CDTF">2022-10-03T16:45:01Z</dcterms:modified>
</cp:coreProperties>
</file>