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9"/>
  </p:notesMasterIdLst>
  <p:handoutMasterIdLst>
    <p:handoutMasterId r:id="rId20"/>
  </p:handoutMasterIdLst>
  <p:sldIdLst>
    <p:sldId id="3825" r:id="rId5"/>
    <p:sldId id="3826" r:id="rId6"/>
    <p:sldId id="3827" r:id="rId7"/>
    <p:sldId id="3828" r:id="rId8"/>
    <p:sldId id="3829" r:id="rId9"/>
    <p:sldId id="3830" r:id="rId10"/>
    <p:sldId id="3831" r:id="rId11"/>
    <p:sldId id="3832" r:id="rId12"/>
    <p:sldId id="3838" r:id="rId13"/>
    <p:sldId id="3833" r:id="rId14"/>
    <p:sldId id="3835" r:id="rId15"/>
    <p:sldId id="3834" r:id="rId16"/>
    <p:sldId id="3836" r:id="rId17"/>
    <p:sldId id="3837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862CD-0694-4A74-8177-2E5A8817C097}" v="1" dt="2021-10-21T13:11:03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6" y="6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cántara" userId="82b8dc34d6f1f4d0" providerId="LiveId" clId="{43B862CD-0694-4A74-8177-2E5A8817C097}"/>
    <pc:docChg chg="undo custSel addSld modSld">
      <pc:chgData name="Carlos Alcántara" userId="82b8dc34d6f1f4d0" providerId="LiveId" clId="{43B862CD-0694-4A74-8177-2E5A8817C097}" dt="2021-10-21T13:16:44.989" v="177" actId="1076"/>
      <pc:docMkLst>
        <pc:docMk/>
      </pc:docMkLst>
      <pc:sldChg chg="modSp mod">
        <pc:chgData name="Carlos Alcántara" userId="82b8dc34d6f1f4d0" providerId="LiveId" clId="{43B862CD-0694-4A74-8177-2E5A8817C097}" dt="2021-10-21T12:55:02.500" v="115" actId="20577"/>
        <pc:sldMkLst>
          <pc:docMk/>
          <pc:sldMk cId="800962904" sldId="3825"/>
        </pc:sldMkLst>
        <pc:spChg chg="mod">
          <ac:chgData name="Carlos Alcántara" userId="82b8dc34d6f1f4d0" providerId="LiveId" clId="{43B862CD-0694-4A74-8177-2E5A8817C097}" dt="2021-10-21T12:55:02.500" v="115" actId="20577"/>
          <ac:spMkLst>
            <pc:docMk/>
            <pc:sldMk cId="800962904" sldId="3825"/>
            <ac:spMk id="3" creationId="{72CC4EC4-809C-4FD2-AA20-009F08590DA6}"/>
          </ac:spMkLst>
        </pc:spChg>
      </pc:sldChg>
      <pc:sldChg chg="modSp mod">
        <pc:chgData name="Carlos Alcántara" userId="82b8dc34d6f1f4d0" providerId="LiveId" clId="{43B862CD-0694-4A74-8177-2E5A8817C097}" dt="2021-10-21T12:55:24.671" v="116" actId="113"/>
        <pc:sldMkLst>
          <pc:docMk/>
          <pc:sldMk cId="1927133712" sldId="3829"/>
        </pc:sldMkLst>
        <pc:spChg chg="mod">
          <ac:chgData name="Carlos Alcántara" userId="82b8dc34d6f1f4d0" providerId="LiveId" clId="{43B862CD-0694-4A74-8177-2E5A8817C097}" dt="2021-10-21T12:55:24.671" v="116" actId="113"/>
          <ac:spMkLst>
            <pc:docMk/>
            <pc:sldMk cId="1927133712" sldId="3829"/>
            <ac:spMk id="2" creationId="{98F4C4D2-5FA0-447D-AA1A-FCE672AC4EB1}"/>
          </ac:spMkLst>
        </pc:spChg>
        <pc:spChg chg="mod">
          <ac:chgData name="Carlos Alcántara" userId="82b8dc34d6f1f4d0" providerId="LiveId" clId="{43B862CD-0694-4A74-8177-2E5A8817C097}" dt="2021-10-21T12:53:54.462" v="114" actId="27636"/>
          <ac:spMkLst>
            <pc:docMk/>
            <pc:sldMk cId="1927133712" sldId="3829"/>
            <ac:spMk id="4" creationId="{19C3ED43-1862-4553-8DD1-DF3AAA983BBF}"/>
          </ac:spMkLst>
        </pc:spChg>
        <pc:spChg chg="mod">
          <ac:chgData name="Carlos Alcántara" userId="82b8dc34d6f1f4d0" providerId="LiveId" clId="{43B862CD-0694-4A74-8177-2E5A8817C097}" dt="2021-10-21T12:53:54.446" v="113" actId="27636"/>
          <ac:spMkLst>
            <pc:docMk/>
            <pc:sldMk cId="1927133712" sldId="3829"/>
            <ac:spMk id="6" creationId="{CF14F488-60B5-47F4-8A11-E8C284989CB8}"/>
          </ac:spMkLst>
        </pc:spChg>
      </pc:sldChg>
      <pc:sldChg chg="modSp mod">
        <pc:chgData name="Carlos Alcántara" userId="82b8dc34d6f1f4d0" providerId="LiveId" clId="{43B862CD-0694-4A74-8177-2E5A8817C097}" dt="2021-10-21T09:19:22.448" v="5" actId="20577"/>
        <pc:sldMkLst>
          <pc:docMk/>
          <pc:sldMk cId="2750375236" sldId="3835"/>
        </pc:sldMkLst>
        <pc:spChg chg="mod">
          <ac:chgData name="Carlos Alcántara" userId="82b8dc34d6f1f4d0" providerId="LiveId" clId="{43B862CD-0694-4A74-8177-2E5A8817C097}" dt="2021-10-21T09:19:22.448" v="5" actId="20577"/>
          <ac:spMkLst>
            <pc:docMk/>
            <pc:sldMk cId="2750375236" sldId="3835"/>
            <ac:spMk id="13" creationId="{0D8B5EBE-F4C3-4070-8A72-EAD95C88C891}"/>
          </ac:spMkLst>
        </pc:spChg>
      </pc:sldChg>
      <pc:sldChg chg="modSp mod">
        <pc:chgData name="Carlos Alcántara" userId="82b8dc34d6f1f4d0" providerId="LiveId" clId="{43B862CD-0694-4A74-8177-2E5A8817C097}" dt="2021-10-21T13:16:44.989" v="177" actId="1076"/>
        <pc:sldMkLst>
          <pc:docMk/>
          <pc:sldMk cId="1511771463" sldId="3837"/>
        </pc:sldMkLst>
        <pc:spChg chg="mod">
          <ac:chgData name="Carlos Alcántara" userId="82b8dc34d6f1f4d0" providerId="LiveId" clId="{43B862CD-0694-4A74-8177-2E5A8817C097}" dt="2021-10-21T13:16:44.989" v="177" actId="1076"/>
          <ac:spMkLst>
            <pc:docMk/>
            <pc:sldMk cId="1511771463" sldId="3837"/>
            <ac:spMk id="6" creationId="{3A45A33C-08F1-420C-A0EF-27310AA5ECAB}"/>
          </ac:spMkLst>
        </pc:spChg>
      </pc:sldChg>
      <pc:sldChg chg="addSp delSp modSp new mod modClrScheme chgLayout">
        <pc:chgData name="Carlos Alcántara" userId="82b8dc34d6f1f4d0" providerId="LiveId" clId="{43B862CD-0694-4A74-8177-2E5A8817C097}" dt="2021-10-21T13:11:42.345" v="147" actId="404"/>
        <pc:sldMkLst>
          <pc:docMk/>
          <pc:sldMk cId="450553618" sldId="3838"/>
        </pc:sldMkLst>
        <pc:spChg chg="del">
          <ac:chgData name="Carlos Alcántara" userId="82b8dc34d6f1f4d0" providerId="LiveId" clId="{43B862CD-0694-4A74-8177-2E5A8817C097}" dt="2021-10-21T13:08:40.517" v="118" actId="478"/>
          <ac:spMkLst>
            <pc:docMk/>
            <pc:sldMk cId="450553618" sldId="3838"/>
            <ac:spMk id="2" creationId="{C2A20684-8A2E-4601-982E-74FEA5BABC16}"/>
          </ac:spMkLst>
        </pc:spChg>
        <pc:spChg chg="del">
          <ac:chgData name="Carlos Alcántara" userId="82b8dc34d6f1f4d0" providerId="LiveId" clId="{43B862CD-0694-4A74-8177-2E5A8817C097}" dt="2021-10-21T13:08:44.303" v="119" actId="478"/>
          <ac:spMkLst>
            <pc:docMk/>
            <pc:sldMk cId="450553618" sldId="3838"/>
            <ac:spMk id="3" creationId="{4179602B-D859-472E-9FA6-FD91DAD36682}"/>
          </ac:spMkLst>
        </pc:spChg>
        <pc:spChg chg="mod ord modVis">
          <ac:chgData name="Carlos Alcántara" userId="82b8dc34d6f1f4d0" providerId="LiveId" clId="{43B862CD-0694-4A74-8177-2E5A8817C097}" dt="2021-10-21T13:11:08.441" v="123" actId="26606"/>
          <ac:spMkLst>
            <pc:docMk/>
            <pc:sldMk cId="450553618" sldId="3838"/>
            <ac:spMk id="4" creationId="{70CAC5E1-03D4-4516-B302-7C8EFE4D5B13}"/>
          </ac:spMkLst>
        </pc:spChg>
        <pc:spChg chg="add mod">
          <ac:chgData name="Carlos Alcántara" userId="82b8dc34d6f1f4d0" providerId="LiveId" clId="{43B862CD-0694-4A74-8177-2E5A8817C097}" dt="2021-10-21T13:11:42.345" v="147" actId="404"/>
          <ac:spMkLst>
            <pc:docMk/>
            <pc:sldMk cId="450553618" sldId="3838"/>
            <ac:spMk id="11" creationId="{755C324B-43A1-4D51-9CD3-A24986EE3B7C}"/>
          </ac:spMkLst>
        </pc:spChg>
        <pc:spChg chg="add">
          <ac:chgData name="Carlos Alcántara" userId="82b8dc34d6f1f4d0" providerId="LiveId" clId="{43B862CD-0694-4A74-8177-2E5A8817C097}" dt="2021-10-21T13:11:20.645" v="124" actId="26606"/>
          <ac:spMkLst>
            <pc:docMk/>
            <pc:sldMk cId="450553618" sldId="3838"/>
            <ac:spMk id="13" creationId="{1AD12BB5-13F3-41D7-8927-AB3717599B4B}"/>
          </ac:spMkLst>
        </pc:spChg>
        <pc:spChg chg="add">
          <ac:chgData name="Carlos Alcántara" userId="82b8dc34d6f1f4d0" providerId="LiveId" clId="{43B862CD-0694-4A74-8177-2E5A8817C097}" dt="2021-10-21T13:11:20.645" v="124" actId="26606"/>
          <ac:spMkLst>
            <pc:docMk/>
            <pc:sldMk cId="450553618" sldId="3838"/>
            <ac:spMk id="15" creationId="{CB4E9944-46BF-4621-B274-843249D8B50C}"/>
          </ac:spMkLst>
        </pc:spChg>
        <pc:spChg chg="add">
          <ac:chgData name="Carlos Alcántara" userId="82b8dc34d6f1f4d0" providerId="LiveId" clId="{43B862CD-0694-4A74-8177-2E5A8817C097}" dt="2021-10-21T13:11:20.645" v="124" actId="26606"/>
          <ac:spMkLst>
            <pc:docMk/>
            <pc:sldMk cId="450553618" sldId="3838"/>
            <ac:spMk id="17" creationId="{5D0D33C6-4531-465B-A878-75A6141292A3}"/>
          </ac:spMkLst>
        </pc:spChg>
        <pc:picChg chg="add mod">
          <ac:chgData name="Carlos Alcántara" userId="82b8dc34d6f1f4d0" providerId="LiveId" clId="{43B862CD-0694-4A74-8177-2E5A8817C097}" dt="2021-10-21T13:11:20.645" v="124" actId="26606"/>
          <ac:picMkLst>
            <pc:docMk/>
            <pc:sldMk cId="450553618" sldId="3838"/>
            <ac:picMk id="6" creationId="{BFF15F99-6FDB-4223-95A1-FABA975AEDF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A378894-AA4E-4300-8B79-55F5F5C4F3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3E08A5-F1BF-492B-BF27-BB8260ACC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12843-E4DF-409D-B381-08D9B0CEB225}" type="datetime1">
              <a:rPr lang="es-ES" smtClean="0"/>
              <a:t>21/10/2021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E6C855-A4D1-4D71-9410-B35305EE8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E4332A-7340-4D24-9306-1D6B7E04D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D9BAB-0E33-40C7-B758-E46852043F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72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A0D20-FBC3-42BB-85EB-DAC7A2C5FD7C}" type="datetime1">
              <a:rPr lang="es-ES" smtClean="0"/>
              <a:pPr/>
              <a:t>21/10/2021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06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16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95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6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arcador de posición de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conteni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de tamaño med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posición de imagen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osición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 pequeñ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cita con imag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3/9/20XX</a:t>
            </a: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/>
              <a:t>Título de la presentación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/>
              <a:pPr rtl="0">
                <a:defRPr/>
              </a:pPr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30" y="2531165"/>
            <a:ext cx="6318902" cy="2386584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 err="1">
                <a:solidFill>
                  <a:srgbClr val="FFFFFF"/>
                </a:solidFill>
              </a:rPr>
              <a:t>Welfare</a:t>
            </a:r>
            <a:r>
              <a:rPr lang="es-ES" sz="4800" dirty="0">
                <a:solidFill>
                  <a:srgbClr val="FFFFFF"/>
                </a:solidFill>
              </a:rPr>
              <a:t> </a:t>
            </a:r>
            <a:r>
              <a:rPr lang="es-ES" sz="4800" dirty="0" err="1">
                <a:solidFill>
                  <a:srgbClr val="FFFFFF"/>
                </a:solidFill>
              </a:rPr>
              <a:t>effects</a:t>
            </a:r>
            <a:r>
              <a:rPr lang="es-ES" sz="4800" dirty="0">
                <a:solidFill>
                  <a:srgbClr val="FFFFFF"/>
                </a:solidFill>
              </a:rPr>
              <a:t> </a:t>
            </a:r>
            <a:r>
              <a:rPr lang="es-ES" sz="4800" dirty="0" err="1">
                <a:solidFill>
                  <a:srgbClr val="FFFFFF"/>
                </a:solidFill>
              </a:rPr>
              <a:t>of</a:t>
            </a:r>
            <a:r>
              <a:rPr lang="es-ES" sz="4800" dirty="0">
                <a:solidFill>
                  <a:srgbClr val="FFFFFF"/>
                </a:solidFill>
              </a:rPr>
              <a:t> </a:t>
            </a:r>
            <a:r>
              <a:rPr lang="es-ES" sz="4800" dirty="0" err="1">
                <a:solidFill>
                  <a:srgbClr val="FFFFFF"/>
                </a:solidFill>
              </a:rPr>
              <a:t>health</a:t>
            </a:r>
            <a:r>
              <a:rPr lang="es-ES" sz="4800" dirty="0">
                <a:solidFill>
                  <a:srgbClr val="FFFFFF"/>
                </a:solidFill>
              </a:rPr>
              <a:t> </a:t>
            </a:r>
            <a:r>
              <a:rPr lang="es-ES" sz="4800" dirty="0" err="1">
                <a:solidFill>
                  <a:srgbClr val="FFFFFF"/>
                </a:solidFill>
              </a:rPr>
              <a:t>insurance</a:t>
            </a:r>
            <a:r>
              <a:rPr lang="es-ES" sz="4800" dirty="0">
                <a:solidFill>
                  <a:srgbClr val="FFFFFF"/>
                </a:solidFill>
              </a:rPr>
              <a:t> in </a:t>
            </a:r>
            <a:r>
              <a:rPr lang="es-ES" sz="4800" dirty="0" err="1">
                <a:solidFill>
                  <a:srgbClr val="FFFFFF"/>
                </a:solidFill>
              </a:rPr>
              <a:t>Mexico</a:t>
            </a:r>
            <a:r>
              <a:rPr lang="es-ES" sz="4800" dirty="0">
                <a:solidFill>
                  <a:srgbClr val="FFFFFF"/>
                </a:solidFill>
              </a:rPr>
              <a:t>: </a:t>
            </a:r>
            <a:r>
              <a:rPr lang="es-ES" sz="4800" dirty="0" err="1">
                <a:solidFill>
                  <a:srgbClr val="FFFFFF"/>
                </a:solidFill>
              </a:rPr>
              <a:t>The</a:t>
            </a:r>
            <a:r>
              <a:rPr lang="es-ES" sz="4800" dirty="0">
                <a:solidFill>
                  <a:srgbClr val="FFFFFF"/>
                </a:solidFill>
              </a:rPr>
              <a:t> case </a:t>
            </a:r>
            <a:r>
              <a:rPr lang="es-ES" sz="4800" dirty="0" err="1">
                <a:solidFill>
                  <a:srgbClr val="FFFFFF"/>
                </a:solidFill>
              </a:rPr>
              <a:t>of</a:t>
            </a:r>
            <a:r>
              <a:rPr lang="es-ES" sz="4800" dirty="0">
                <a:solidFill>
                  <a:srgbClr val="FFFFFF"/>
                </a:solidFill>
              </a:rPr>
              <a:t> Seguro Popular de Salud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6313" y="5446644"/>
            <a:ext cx="6729719" cy="1142337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Rocío García-Díaz, ITESM</a:t>
            </a:r>
          </a:p>
          <a:p>
            <a:pPr rtl="0"/>
            <a:r>
              <a:rPr lang="es-ES" dirty="0">
                <a:solidFill>
                  <a:srgbClr val="FFFFFF"/>
                </a:solidFill>
              </a:rPr>
              <a:t>Sandra G. Sosa-Rubí, INSP</a:t>
            </a:r>
          </a:p>
          <a:p>
            <a:pPr rtl="0"/>
            <a:r>
              <a:rPr lang="es-ES" dirty="0">
                <a:solidFill>
                  <a:srgbClr val="FFFFFF"/>
                </a:solidFill>
              </a:rPr>
              <a:t>Edson Serván-Mori, INSP</a:t>
            </a:r>
          </a:p>
          <a:p>
            <a:pPr rtl="0"/>
            <a:r>
              <a:rPr lang="es-ES" dirty="0">
                <a:solidFill>
                  <a:srgbClr val="FFFFFF"/>
                </a:solidFill>
              </a:rPr>
              <a:t>Gustavo Nigenda, ENOE, UNAM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CDBE-7213-4EC8-84E2-8747965C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Análisis y resultados</a:t>
            </a:r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289BD3-985C-4A8C-A16C-4AAF25CF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10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965E2CD9-C439-446F-802B-9D5654B04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0" y="1586466"/>
            <a:ext cx="11345079" cy="4538032"/>
          </a:xfrm>
          <a:prstGeom prst="rect">
            <a:avLst/>
          </a:prstGeom>
          <a:noFill/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A821700-BC1E-4C3E-8031-DA040C3583DB}"/>
              </a:ext>
            </a:extLst>
          </p:cNvPr>
          <p:cNvSpPr/>
          <p:nvPr/>
        </p:nvSpPr>
        <p:spPr>
          <a:xfrm>
            <a:off x="436712" y="3948247"/>
            <a:ext cx="278905" cy="195889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D6B7346-1907-4D57-94BD-8FD69722CEC3}"/>
              </a:ext>
            </a:extLst>
          </p:cNvPr>
          <p:cNvSpPr/>
          <p:nvPr/>
        </p:nvSpPr>
        <p:spPr>
          <a:xfrm>
            <a:off x="436712" y="5386108"/>
            <a:ext cx="278905" cy="195889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6CE4062-A454-472A-9BB4-1F6951DCB829}"/>
              </a:ext>
            </a:extLst>
          </p:cNvPr>
          <p:cNvSpPr/>
          <p:nvPr/>
        </p:nvSpPr>
        <p:spPr>
          <a:xfrm>
            <a:off x="436712" y="3448103"/>
            <a:ext cx="278905" cy="19588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4D88590-6CDB-4ED9-8733-B71982900520}"/>
              </a:ext>
            </a:extLst>
          </p:cNvPr>
          <p:cNvSpPr/>
          <p:nvPr/>
        </p:nvSpPr>
        <p:spPr>
          <a:xfrm>
            <a:off x="436712" y="4885964"/>
            <a:ext cx="278905" cy="195889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78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D8B5EBE-F4C3-4070-8A72-EAD95C88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/>
              <a:t>Figura</a:t>
            </a:r>
            <a:r>
              <a:rPr lang="en-US" sz="4000" dirty="0"/>
              <a:t> 2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EF175A1-5DEA-4237-9D3D-DD4FDCF4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7" y="1953491"/>
            <a:ext cx="5569423" cy="3828978"/>
          </a:xfrm>
          <a:prstGeom prst="rect">
            <a:avLst/>
          </a:prstGeom>
          <a:noFill/>
        </p:spPr>
      </p:pic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2751B3D-B24C-4AF0-9D43-09C0CAA9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53492"/>
            <a:ext cx="5624582" cy="3796592"/>
          </a:xfrm>
          <a:prstGeom prst="rect">
            <a:avLst/>
          </a:prstGeo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94D129-F30C-4056-B609-95E4CD58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11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7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CDBE-7213-4EC8-84E2-8747965C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Análisis y resultados</a:t>
            </a:r>
            <a:endParaRPr lang="es-MX"/>
          </a:p>
        </p:txBody>
      </p:sp>
      <p:pic>
        <p:nvPicPr>
          <p:cNvPr id="7" name="Imagen 6" descr="Tabla&#10;&#10;Descripción generada automáticamente con confianza baja">
            <a:extLst>
              <a:ext uri="{FF2B5EF4-FFF2-40B4-BE49-F238E27FC236}">
                <a16:creationId xmlns:a16="http://schemas.microsoft.com/office/drawing/2014/main" id="{01939251-888C-44D6-967D-25E8E62A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22" y="1519311"/>
            <a:ext cx="10156874" cy="5144997"/>
          </a:xfrm>
          <a:prstGeom prst="rect">
            <a:avLst/>
          </a:prstGeom>
          <a:noFill/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289BD3-985C-4A8C-A16C-4AAF25CF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12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0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8BF01-AD64-4E21-9ABA-B8946C0F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Figura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A2CB0-56CF-4A4C-BF38-5F7017D3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13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2FBD795-B763-42B3-BE59-8068BC6A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9" y="1495067"/>
            <a:ext cx="6306430" cy="4134427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58682DC-BC71-4955-8898-07CF3835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7592"/>
            <a:ext cx="5919113" cy="42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6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1E87-850C-4668-9517-CFEED26A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1030DB-0891-4E70-8DB8-31C12038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14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45A33C-08F1-420C-A0EF-27310AA5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688" y="1481925"/>
            <a:ext cx="4709160" cy="38941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Calidad de los datos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Falta de acceso a servicios de salud en zonas rurales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Observación: obtención del PS y sus resultados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5117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Estructura de la presentación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es-ES" sz="2400" dirty="0"/>
              <a:t>Introducción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sz="2400" dirty="0"/>
              <a:t>Datos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sz="2400" b="1" dirty="0"/>
              <a:t>PSM y vecinos más cercanos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sz="2400" dirty="0"/>
              <a:t>Método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sz="2400" dirty="0"/>
              <a:t>Análisis y resultados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sz="2400" dirty="0"/>
              <a:t>Conclusiones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ES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6629931" cy="4352544"/>
          </a:xfrm>
        </p:spPr>
        <p:txBody>
          <a:bodyPr rtlCol="0"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Seguro Popular de Salud.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OOP (</a:t>
            </a:r>
            <a:r>
              <a:rPr lang="es-ES" dirty="0" err="1"/>
              <a:t>out-of-pocket</a:t>
            </a:r>
            <a:r>
              <a:rPr lang="es-ES" dirty="0"/>
              <a:t>): gasto en servicios de salud privados y medicinas, cuando algún miembro del hogar lo necesita.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dirty="0"/>
              <a:t>Impacto del OOP sobre la distribución del ingreso: 1) pesos en el bienestar social, 2) cambios en la posición relativa de los hogares respecto al ingreso</a:t>
            </a:r>
          </a:p>
          <a:p>
            <a:pPr rtl="0"/>
            <a:endParaRPr lang="es-ES" dirty="0"/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s-ES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224" y="1139686"/>
            <a:ext cx="5559552" cy="953361"/>
          </a:xfrm>
        </p:spPr>
        <p:txBody>
          <a:bodyPr rtlCol="0"/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Datos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2213113"/>
            <a:ext cx="5559552" cy="3401303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Encuesta Nacional de Ingresos y Gastos de los Hogares (ENIGH). </a:t>
            </a:r>
          </a:p>
          <a:p>
            <a:pPr rtl="0"/>
            <a:r>
              <a:rPr lang="es-ES" dirty="0">
                <a:solidFill>
                  <a:srgbClr val="FFFFFF"/>
                </a:solidFill>
              </a:rPr>
              <a:t>INEGI,  2010.</a:t>
            </a:r>
          </a:p>
          <a:p>
            <a:pPr rtl="0"/>
            <a:endParaRPr lang="es-ES" dirty="0">
              <a:solidFill>
                <a:srgbClr val="FFFFFF"/>
              </a:solidFill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FFFF"/>
                </a:solidFill>
              </a:rPr>
              <a:t>Ingreso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FFFF"/>
                </a:solidFill>
              </a:rPr>
              <a:t>Gasto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FFFF"/>
                </a:solidFill>
              </a:rPr>
              <a:t>Sociodemográficas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FFFF"/>
                </a:solidFill>
              </a:rPr>
              <a:t>Empleo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4C4D2-5FA0-447D-AA1A-FCE672AC4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65"/>
            <a:ext cx="10515600" cy="1325563"/>
          </a:xfrm>
        </p:spPr>
        <p:txBody>
          <a:bodyPr/>
          <a:lstStyle/>
          <a:p>
            <a:pPr algn="ctr"/>
            <a:r>
              <a:rPr lang="es-MX" b="1" i="1" dirty="0" err="1"/>
              <a:t>Propensity</a:t>
            </a:r>
            <a:r>
              <a:rPr lang="es-MX" b="1" i="1" dirty="0"/>
              <a:t> score &amp; </a:t>
            </a:r>
            <a:r>
              <a:rPr lang="es-MX" b="1" dirty="0"/>
              <a:t>vecinos más cercanos</a:t>
            </a:r>
            <a:endParaRPr lang="es-MX" b="1" i="1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383BD5-32D6-45C4-976B-DA6AF33DC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s-MX" dirty="0"/>
              <a:t>NN (vecinos más cercanos)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14F488-60B5-47F4-8A11-E8C284989C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endParaRPr lang="es-MX" dirty="0"/>
          </a:p>
          <a:p>
            <a:r>
              <a:rPr lang="es-MX" dirty="0"/>
              <a:t>Un vecino más cercano</a:t>
            </a:r>
          </a:p>
          <a:p>
            <a:endParaRPr lang="es-MX" dirty="0"/>
          </a:p>
          <a:p>
            <a:r>
              <a:rPr lang="es-MX" dirty="0" err="1"/>
              <a:t>Caliper</a:t>
            </a:r>
            <a:r>
              <a:rPr lang="es-MX" dirty="0"/>
              <a:t> = 0.001</a:t>
            </a:r>
          </a:p>
          <a:p>
            <a:endParaRPr lang="es-MX" dirty="0"/>
          </a:p>
          <a:p>
            <a:r>
              <a:rPr lang="es-MX" dirty="0"/>
              <a:t>Sin remplazo y con soporte común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B74BF2-C2DB-44FD-8FD1-57FAAE9A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5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A0E5-0DEF-49A7-9DA5-8AE7C2723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s-MX" dirty="0"/>
              <a:t>PS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C3ED43-1862-4553-8DD1-DF3AAA98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8327"/>
            <a:ext cx="5157787" cy="3684588"/>
          </a:xfrm>
        </p:spPr>
        <p:txBody>
          <a:bodyPr>
            <a:normAutofit lnSpcReduction="10000"/>
          </a:bodyPr>
          <a:lstStyle/>
          <a:p>
            <a:endParaRPr lang="es-MX" dirty="0"/>
          </a:p>
          <a:p>
            <a:r>
              <a:rPr lang="es-MX" dirty="0"/>
              <a:t>Xi, edad, educación, género, índice de activos, reporte de salud de los últimos 12 meses. </a:t>
            </a:r>
          </a:p>
          <a:p>
            <a:endParaRPr lang="es-MX" dirty="0"/>
          </a:p>
          <a:p>
            <a:r>
              <a:rPr lang="es-MX" dirty="0"/>
              <a:t>Eliminación del sesgo de selección</a:t>
            </a:r>
          </a:p>
          <a:p>
            <a:endParaRPr lang="es-MX" dirty="0"/>
          </a:p>
          <a:p>
            <a:r>
              <a:rPr lang="es-MX" dirty="0"/>
              <a:t>TOT</a:t>
            </a:r>
          </a:p>
        </p:txBody>
      </p:sp>
    </p:spTree>
    <p:extLst>
      <p:ext uri="{BB962C8B-B14F-4D97-AF65-F5344CB8AC3E}">
        <p14:creationId xmlns:p14="http://schemas.microsoft.com/office/powerpoint/2010/main" val="192713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18283FBD-D589-4CF0-B299-A2B0A1BE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7" y="116756"/>
            <a:ext cx="9636077" cy="6672982"/>
          </a:xfrm>
          <a:prstGeom prst="rect">
            <a:avLst/>
          </a:prstGeom>
          <a:noFill/>
        </p:spPr>
      </p:pic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6A575743-C82E-4421-9BD2-62989B04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6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6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3B7E6DA-674C-4431-88CC-9AC03076B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277208"/>
            <a:ext cx="11950700" cy="4660771"/>
          </a:xfrm>
          <a:prstGeom prst="rect">
            <a:avLst/>
          </a:prstGeom>
          <a:noFill/>
        </p:spPr>
      </p:pic>
      <p:sp>
        <p:nvSpPr>
          <p:cNvPr id="2" name="Marcador de fecha 1" hidden="1">
            <a:extLst>
              <a:ext uri="{FF2B5EF4-FFF2-40B4-BE49-F238E27FC236}">
                <a16:creationId xmlns:a16="http://schemas.microsoft.com/office/drawing/2014/main" id="{DBD90DC3-E2A8-467C-B87E-D251D397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5F9B8883-EC5D-4764-80C1-395F1A19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7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6DE4-1759-4810-A56A-38987540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72369"/>
            <a:ext cx="10515600" cy="961301"/>
          </a:xfrm>
        </p:spPr>
        <p:txBody>
          <a:bodyPr/>
          <a:lstStyle/>
          <a:p>
            <a:pPr algn="ctr"/>
            <a:r>
              <a:rPr lang="es-MX" dirty="0"/>
              <a:t>Método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E5F15B-2117-4F4F-821E-E5ECCA0A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66191"/>
            <a:ext cx="10333382" cy="5555284"/>
          </a:xfrm>
        </p:spPr>
        <p:txBody>
          <a:bodyPr/>
          <a:lstStyle/>
          <a:p>
            <a:r>
              <a:rPr lang="es-MX" sz="2000" dirty="0"/>
              <a:t>El impacto en la distribución del bienestar de gasto OOP 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Impacto distribucional del bienestar en subgrupos</a:t>
            </a:r>
          </a:p>
          <a:p>
            <a:endParaRPr lang="es-MX" sz="2000" dirty="0"/>
          </a:p>
          <a:p>
            <a:endParaRPr lang="es-MX" sz="2000" dirty="0"/>
          </a:p>
          <a:p>
            <a:pPr marL="0" indent="0">
              <a:buNone/>
            </a:pPr>
            <a:endParaRPr lang="es-MX" sz="2000" dirty="0"/>
          </a:p>
          <a:p>
            <a:r>
              <a:rPr lang="es-MX" sz="2000" dirty="0"/>
              <a:t>Dominio marginal sobre el bienestar (curvas de dominancia marginal estocástica)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DE0252-FA7D-4E61-BDA4-B9B278A7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8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61A1518E-91AA-4208-85FB-B8198FE8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943" y="3635891"/>
            <a:ext cx="2495898" cy="905001"/>
          </a:xfrm>
          <a:prstGeom prst="rect">
            <a:avLst/>
          </a:prstGeom>
        </p:spPr>
      </p:pic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3A297A84-D9DA-4CCC-B23D-968EBA48E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433" y="1629291"/>
            <a:ext cx="3219899" cy="600159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F8B858AD-D574-442C-B667-8020B5FC0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093" y="5345332"/>
            <a:ext cx="3539814" cy="905001"/>
          </a:xfrm>
          <a:prstGeom prst="rect">
            <a:avLst/>
          </a:prstGeom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5C132E3D-E097-4C2B-A3B1-F364296DB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962" y="2114019"/>
            <a:ext cx="1438476" cy="857370"/>
          </a:xfrm>
          <a:prstGeom prst="rect">
            <a:avLst/>
          </a:prstGeom>
        </p:spPr>
      </p:pic>
      <p:pic>
        <p:nvPicPr>
          <p:cNvPr id="16" name="Imagen 15" descr="Texto&#10;&#10;Descripción generada automáticamente">
            <a:extLst>
              <a:ext uri="{FF2B5EF4-FFF2-40B4-BE49-F238E27FC236}">
                <a16:creationId xmlns:a16="http://schemas.microsoft.com/office/drawing/2014/main" id="{A22CFEFE-EFB0-4F8C-8BCB-7286E05BB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801" y="2156888"/>
            <a:ext cx="4763165" cy="77163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2A47DFCE-7EB9-42C9-9E5C-DA6600A63678}"/>
              </a:ext>
            </a:extLst>
          </p:cNvPr>
          <p:cNvSpPr txBox="1"/>
          <p:nvPr/>
        </p:nvSpPr>
        <p:spPr>
          <a:xfrm>
            <a:off x="8391324" y="235803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donde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75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55C324B-43A1-4D51-9CD3-A24986EE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y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1AD12BB5-13F3-41D7-8927-AB371759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B4E9944-46BF-4621-B274-843249D8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r>
              <a:rPr lang="es-ES" noProof="0">
                <a:solidFill>
                  <a:prstClr val="black">
                    <a:tint val="75000"/>
                  </a:prstClr>
                </a:solidFill>
              </a:rPr>
              <a:t>Título de la presentación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5D0D33C6-4531-465B-A878-75A61412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9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FF15F99-6FDB-4223-95A1-FABA975A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89" y="1911096"/>
            <a:ext cx="9589421" cy="3859742"/>
          </a:xfrm>
          <a:prstGeom prst="rect">
            <a:avLst/>
          </a:prstGeom>
          <a:noFill/>
        </p:spPr>
      </p:pic>
      <p:sp>
        <p:nvSpPr>
          <p:cNvPr id="4" name="Marcador de número de diapositiva 3" hidden="1">
            <a:extLst>
              <a:ext uri="{FF2B5EF4-FFF2-40B4-BE49-F238E27FC236}">
                <a16:creationId xmlns:a16="http://schemas.microsoft.com/office/drawing/2014/main" id="{70CAC5E1-03D4-4516-B302-7C8EFE4D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s-ES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9</a:t>
            </a:fld>
            <a:endParaRPr lang="es-E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36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5_TF78504181_Win32" id="{5D374B88-5411-4C44-829A-7183F655D19C}" vid="{6DABD57F-DD9C-4887-92D2-023DC65F0F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formas</Template>
  <TotalTime>400</TotalTime>
  <Words>272</Words>
  <Application>Microsoft Office PowerPoint</Application>
  <PresentationFormat>Panorámica</PresentationFormat>
  <Paragraphs>89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Tw Cen MT</vt:lpstr>
      <vt:lpstr>ShapesVTI</vt:lpstr>
      <vt:lpstr>Welfare effects of health insurance in Mexico: The case of Seguro Popular de Salud</vt:lpstr>
      <vt:lpstr>Estructura de la presentación</vt:lpstr>
      <vt:lpstr>Introducción</vt:lpstr>
      <vt:lpstr>Datos</vt:lpstr>
      <vt:lpstr>Propensity score &amp; vecinos más cercanos</vt:lpstr>
      <vt:lpstr>Presentación de PowerPoint</vt:lpstr>
      <vt:lpstr>Presentación de PowerPoint</vt:lpstr>
      <vt:lpstr>Método</vt:lpstr>
      <vt:lpstr>Análisis y resultados</vt:lpstr>
      <vt:lpstr>Análisis y resultados</vt:lpstr>
      <vt:lpstr>Figura 2</vt:lpstr>
      <vt:lpstr>Análisis y resultados</vt:lpstr>
      <vt:lpstr>Figura 3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Welfare effects of health insurance in Mexico: The case of Seguro Popular de Salud</dc:title>
  <dc:creator>Carlos Alcántara</dc:creator>
  <cp:lastModifiedBy>Carlos Alcántara</cp:lastModifiedBy>
  <cp:revision>1</cp:revision>
  <dcterms:created xsi:type="dcterms:W3CDTF">2021-10-21T03:16:02Z</dcterms:created>
  <dcterms:modified xsi:type="dcterms:W3CDTF">2021-10-21T13:16:55Z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