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118E8-5CA9-412B-B89D-479CC518AABD}" v="280" dt="2021-11-03T23:04:36.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851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2010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59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288383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51109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9155986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871637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6336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633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61545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313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59905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0BD2D7-1543-45B9-AFA7-5D38F6535AD3}"/>
              </a:ext>
            </a:extLst>
          </p:cNvPr>
          <p:cNvSpPr>
            <a:spLocks noGrp="1"/>
          </p:cNvSpPr>
          <p:nvPr>
            <p:ph type="ctrTitle"/>
          </p:nvPr>
        </p:nvSpPr>
        <p:spPr>
          <a:xfrm>
            <a:off x="1580257" y="864911"/>
            <a:ext cx="9031484" cy="3467282"/>
          </a:xfrm>
        </p:spPr>
        <p:txBody>
          <a:bodyPr anchor="b">
            <a:normAutofit/>
          </a:bodyPr>
          <a:lstStyle/>
          <a:p>
            <a:r>
              <a:rPr lang="es-MX" sz="6800" dirty="0" err="1"/>
              <a:t>Trafficking</a:t>
            </a:r>
            <a:r>
              <a:rPr lang="es-MX" sz="6800" dirty="0"/>
              <a:t> Networks and </a:t>
            </a:r>
            <a:r>
              <a:rPr lang="es-MX" sz="6800" dirty="0" err="1"/>
              <a:t>the</a:t>
            </a:r>
            <a:r>
              <a:rPr lang="es-MX" sz="6800" dirty="0"/>
              <a:t> </a:t>
            </a:r>
            <a:r>
              <a:rPr lang="es-MX" sz="6800" dirty="0" err="1"/>
              <a:t>Mexican</a:t>
            </a:r>
            <a:r>
              <a:rPr lang="es-MX" sz="6800" dirty="0"/>
              <a:t> </a:t>
            </a:r>
            <a:r>
              <a:rPr lang="es-MX" sz="6800" dirty="0" err="1"/>
              <a:t>Drug</a:t>
            </a:r>
            <a:r>
              <a:rPr lang="es-MX" sz="6800" dirty="0"/>
              <a:t> </a:t>
            </a:r>
            <a:r>
              <a:rPr lang="es-MX" sz="6800" dirty="0" err="1"/>
              <a:t>War</a:t>
            </a:r>
            <a:endParaRPr lang="es-ES" sz="6800" dirty="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08018D8A-30AD-4C6D-B28C-E1E3F99AB125}"/>
              </a:ext>
            </a:extLst>
          </p:cNvPr>
          <p:cNvSpPr>
            <a:spLocks noGrp="1"/>
          </p:cNvSpPr>
          <p:nvPr>
            <p:ph type="subTitle" idx="1"/>
          </p:nvPr>
        </p:nvSpPr>
        <p:spPr>
          <a:xfrm>
            <a:off x="2073314" y="5493376"/>
            <a:ext cx="8045373" cy="742279"/>
          </a:xfrm>
        </p:spPr>
        <p:txBody>
          <a:bodyPr anchor="ctr">
            <a:normAutofit/>
          </a:bodyPr>
          <a:lstStyle/>
          <a:p>
            <a:r>
              <a:rPr lang="es-MX" sz="1800">
                <a:solidFill>
                  <a:srgbClr val="2A1A00"/>
                </a:solidFill>
              </a:rPr>
              <a:t>Melissa Dell (2015)</a:t>
            </a:r>
            <a:endParaRPr lang="es-ES" sz="1800">
              <a:solidFill>
                <a:srgbClr val="2A1A00"/>
              </a:solidFill>
            </a:endParaRPr>
          </a:p>
        </p:txBody>
      </p:sp>
    </p:spTree>
    <p:extLst>
      <p:ext uri="{BB962C8B-B14F-4D97-AF65-F5344CB8AC3E}">
        <p14:creationId xmlns:p14="http://schemas.microsoft.com/office/powerpoint/2010/main" val="23699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46C2007-9CE8-4BF8-8472-1BEA7D4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6">
            <a:extLst>
              <a:ext uri="{FF2B5EF4-FFF2-40B4-BE49-F238E27FC236}">
                <a16:creationId xmlns:a16="http://schemas.microsoft.com/office/drawing/2014/main" id="{70175025-27B8-4A1B-A080-D688EB5C5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55856E3A-D976-46C4-A82C-912944993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2" name="Rectangle 21">
            <a:extLst>
              <a:ext uri="{FF2B5EF4-FFF2-40B4-BE49-F238E27FC236}">
                <a16:creationId xmlns:a16="http://schemas.microsoft.com/office/drawing/2014/main" id="{C6177DE5-5750-4748-A462-93761CED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nterfaz de usuario gráfica, Aplicación&#10;&#10;Descripción generada automáticamente">
            <a:extLst>
              <a:ext uri="{FF2B5EF4-FFF2-40B4-BE49-F238E27FC236}">
                <a16:creationId xmlns:a16="http://schemas.microsoft.com/office/drawing/2014/main" id="{888B1825-257F-4920-B4F8-EC2B8D891CD8}"/>
              </a:ext>
            </a:extLst>
          </p:cNvPr>
          <p:cNvPicPr>
            <a:picLocks noChangeAspect="1"/>
          </p:cNvPicPr>
          <p:nvPr/>
        </p:nvPicPr>
        <p:blipFill rotWithShape="1">
          <a:blip r:embed="rId2"/>
          <a:srcRect l="20937" t="18056" r="43906" b="9860"/>
          <a:stretch/>
        </p:blipFill>
        <p:spPr>
          <a:xfrm>
            <a:off x="1986181" y="1049254"/>
            <a:ext cx="4126774" cy="4759491"/>
          </a:xfrm>
          <a:prstGeom prst="rect">
            <a:avLst/>
          </a:prstGeom>
        </p:spPr>
      </p:pic>
      <p:sp>
        <p:nvSpPr>
          <p:cNvPr id="24" name="Rectangle 23">
            <a:extLst>
              <a:ext uri="{FF2B5EF4-FFF2-40B4-BE49-F238E27FC236}">
                <a16:creationId xmlns:a16="http://schemas.microsoft.com/office/drawing/2014/main" id="{00A6F27B-C11F-45A9-8D64-356D66D27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421"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nterfaz de usuario gráfica, Diagrama&#10;&#10;Descripción generada automáticamente">
            <a:extLst>
              <a:ext uri="{FF2B5EF4-FFF2-40B4-BE49-F238E27FC236}">
                <a16:creationId xmlns:a16="http://schemas.microsoft.com/office/drawing/2014/main" id="{A09FF0E6-7414-47CE-A74A-77822C1A26CA}"/>
              </a:ext>
            </a:extLst>
          </p:cNvPr>
          <p:cNvPicPr>
            <a:picLocks noChangeAspect="1"/>
          </p:cNvPicPr>
          <p:nvPr/>
        </p:nvPicPr>
        <p:blipFill rotWithShape="1">
          <a:blip r:embed="rId3"/>
          <a:srcRect l="20625" t="18472" r="44375" b="9027"/>
          <a:stretch/>
        </p:blipFill>
        <p:spPr>
          <a:xfrm>
            <a:off x="7078154" y="1024752"/>
            <a:ext cx="4126774" cy="4808495"/>
          </a:xfrm>
          <a:prstGeom prst="rect">
            <a:avLst/>
          </a:prstGeom>
        </p:spPr>
      </p:pic>
      <p:sp>
        <p:nvSpPr>
          <p:cNvPr id="2" name="Estrella: 5 puntas 1">
            <a:extLst>
              <a:ext uri="{FF2B5EF4-FFF2-40B4-BE49-F238E27FC236}">
                <a16:creationId xmlns:a16="http://schemas.microsoft.com/office/drawing/2014/main" id="{2D5D278F-21BE-4C5F-B4CA-D3A8E4B705A3}"/>
              </a:ext>
            </a:extLst>
          </p:cNvPr>
          <p:cNvSpPr/>
          <p:nvPr/>
        </p:nvSpPr>
        <p:spPr>
          <a:xfrm>
            <a:off x="5715000" y="1266825"/>
            <a:ext cx="3810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strella: 5 puntas 12">
            <a:extLst>
              <a:ext uri="{FF2B5EF4-FFF2-40B4-BE49-F238E27FC236}">
                <a16:creationId xmlns:a16="http://schemas.microsoft.com/office/drawing/2014/main" id="{82CDC163-7353-4011-A41E-C76EF73EA9BB}"/>
              </a:ext>
            </a:extLst>
          </p:cNvPr>
          <p:cNvSpPr/>
          <p:nvPr/>
        </p:nvSpPr>
        <p:spPr>
          <a:xfrm>
            <a:off x="5757418" y="4438650"/>
            <a:ext cx="3810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5405AA94-2ECE-4F16-93E3-E276D84E30D1}"/>
              </a:ext>
            </a:extLst>
          </p:cNvPr>
          <p:cNvSpPr/>
          <p:nvPr/>
        </p:nvSpPr>
        <p:spPr>
          <a:xfrm>
            <a:off x="10823928" y="1114425"/>
            <a:ext cx="3810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2B79AB53-7557-4D7D-B421-BBD2F3D2A4E1}"/>
              </a:ext>
            </a:extLst>
          </p:cNvPr>
          <p:cNvSpPr/>
          <p:nvPr/>
        </p:nvSpPr>
        <p:spPr>
          <a:xfrm>
            <a:off x="10823928" y="4431994"/>
            <a:ext cx="3810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7891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62570FE-8E1C-4A25-8827-8928189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0B24BC-917F-49C2-B8AA-C569A400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39F7F083-7C2B-4120-9960-D77AB2863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1">
              <a:lumMod val="75000"/>
            </a:schemeClr>
          </a:solidFill>
          <a:ln w="0">
            <a:noFill/>
            <a:prstDash val="solid"/>
            <a:round/>
            <a:headEnd/>
            <a:tailEnd/>
          </a:ln>
        </p:spPr>
      </p:sp>
      <p:pic>
        <p:nvPicPr>
          <p:cNvPr id="5" name="Imagen 4" descr="Interfaz de usuario gráfica, Aplicación&#10;&#10;Descripción generada automáticamente">
            <a:extLst>
              <a:ext uri="{FF2B5EF4-FFF2-40B4-BE49-F238E27FC236}">
                <a16:creationId xmlns:a16="http://schemas.microsoft.com/office/drawing/2014/main" id="{BBBD4D2C-80D0-48B1-9BF3-4DA652B5CA47}"/>
              </a:ext>
            </a:extLst>
          </p:cNvPr>
          <p:cNvPicPr>
            <a:picLocks noChangeAspect="1"/>
          </p:cNvPicPr>
          <p:nvPr/>
        </p:nvPicPr>
        <p:blipFill rotWithShape="1">
          <a:blip r:embed="rId2"/>
          <a:srcRect l="13516" t="40834" r="37422" b="25694"/>
          <a:stretch/>
        </p:blipFill>
        <p:spPr>
          <a:xfrm>
            <a:off x="1302526" y="1551456"/>
            <a:ext cx="9768991" cy="3748941"/>
          </a:xfrm>
          <a:prstGeom prst="rect">
            <a:avLst/>
          </a:prstGeom>
        </p:spPr>
      </p:pic>
    </p:spTree>
    <p:extLst>
      <p:ext uri="{BB962C8B-B14F-4D97-AF65-F5344CB8AC3E}">
        <p14:creationId xmlns:p14="http://schemas.microsoft.com/office/powerpoint/2010/main" val="389718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3" name="Rectangle 7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7902536C-93C2-41FC-A633-5BF38736E132}"/>
              </a:ext>
            </a:extLst>
          </p:cNvPr>
          <p:cNvSpPr>
            <a:spLocks noGrp="1"/>
          </p:cNvSpPr>
          <p:nvPr>
            <p:ph type="title"/>
          </p:nvPr>
        </p:nvSpPr>
        <p:spPr>
          <a:xfrm>
            <a:off x="446061" y="997839"/>
            <a:ext cx="3803321" cy="4374850"/>
          </a:xfrm>
        </p:spPr>
        <p:txBody>
          <a:bodyPr vert="horz" lIns="91440" tIns="45720" rIns="91440" bIns="45720" rtlCol="0" anchor="ctr">
            <a:normAutofit/>
          </a:bodyPr>
          <a:lstStyle/>
          <a:p>
            <a:pPr algn="ctr"/>
            <a:r>
              <a:rPr lang="en-US" sz="4000" spc="800" dirty="0" err="1">
                <a:solidFill>
                  <a:srgbClr val="C00000"/>
                </a:solidFill>
              </a:rPr>
              <a:t>Resultados</a:t>
            </a:r>
            <a:br>
              <a:rPr lang="en-US" sz="4000" spc="800" dirty="0">
                <a:solidFill>
                  <a:srgbClr val="C00000"/>
                </a:solidFill>
              </a:rPr>
            </a:br>
            <a:r>
              <a:rPr lang="en-US" sz="4000" spc="800" dirty="0">
                <a:solidFill>
                  <a:srgbClr val="C00000"/>
                </a:solidFill>
              </a:rPr>
              <a:t>de la </a:t>
            </a:r>
            <a:r>
              <a:rPr lang="en-US" sz="4000" spc="800" dirty="0" err="1">
                <a:solidFill>
                  <a:srgbClr val="C00000"/>
                </a:solidFill>
              </a:rPr>
              <a:t>estimación</a:t>
            </a:r>
            <a:endParaRPr lang="en-US" sz="4000" spc="800" dirty="0">
              <a:solidFill>
                <a:srgbClr val="C00000"/>
              </a:solidFill>
            </a:endParaRPr>
          </a:p>
        </p:txBody>
      </p:sp>
      <p:pic>
        <p:nvPicPr>
          <p:cNvPr id="1026" name="Picture 2" descr="Sangre Goteando Fotos e Imágenes de stock - Página 5 - Alamy">
            <a:extLst>
              <a:ext uri="{FF2B5EF4-FFF2-40B4-BE49-F238E27FC236}">
                <a16:creationId xmlns:a16="http://schemas.microsoft.com/office/drawing/2014/main" id="{5A932E75-A31E-413A-B5CF-0EB9CDD5C1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6" b="9209"/>
          <a:stretch/>
        </p:blipFill>
        <p:spPr bwMode="auto">
          <a:xfrm>
            <a:off x="5340297" y="1144986"/>
            <a:ext cx="6232578" cy="415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6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46C2007-9CE8-4BF8-8472-1BEA7D4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6">
            <a:extLst>
              <a:ext uri="{FF2B5EF4-FFF2-40B4-BE49-F238E27FC236}">
                <a16:creationId xmlns:a16="http://schemas.microsoft.com/office/drawing/2014/main" id="{70175025-27B8-4A1B-A080-D688EB5C5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55856E3A-D976-46C4-A82C-912944993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2" name="Rectangle 21">
            <a:extLst>
              <a:ext uri="{FF2B5EF4-FFF2-40B4-BE49-F238E27FC236}">
                <a16:creationId xmlns:a16="http://schemas.microsoft.com/office/drawing/2014/main" id="{C6177DE5-5750-4748-A462-93761CED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nterfaz de usuario gráfica&#10;&#10;Descripción generada automáticamente con confianza baja">
            <a:extLst>
              <a:ext uri="{FF2B5EF4-FFF2-40B4-BE49-F238E27FC236}">
                <a16:creationId xmlns:a16="http://schemas.microsoft.com/office/drawing/2014/main" id="{94FCB873-0197-4B5A-B74C-CB263AB5ED65}"/>
              </a:ext>
            </a:extLst>
          </p:cNvPr>
          <p:cNvPicPr>
            <a:picLocks noChangeAspect="1"/>
          </p:cNvPicPr>
          <p:nvPr/>
        </p:nvPicPr>
        <p:blipFill rotWithShape="1">
          <a:blip r:embed="rId2"/>
          <a:srcRect l="17578" t="19861" r="41719" b="34583"/>
          <a:stretch/>
        </p:blipFill>
        <p:spPr>
          <a:xfrm>
            <a:off x="1986181" y="2129961"/>
            <a:ext cx="4126774" cy="2598077"/>
          </a:xfrm>
          <a:prstGeom prst="rect">
            <a:avLst/>
          </a:prstGeom>
        </p:spPr>
      </p:pic>
      <p:sp>
        <p:nvSpPr>
          <p:cNvPr id="24" name="Rectangle 23">
            <a:extLst>
              <a:ext uri="{FF2B5EF4-FFF2-40B4-BE49-F238E27FC236}">
                <a16:creationId xmlns:a16="http://schemas.microsoft.com/office/drawing/2014/main" id="{00A6F27B-C11F-45A9-8D64-356D66D27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421"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nterfaz de usuario gráfica&#10;&#10;Descripción generada automáticamente con confianza baja">
            <a:extLst>
              <a:ext uri="{FF2B5EF4-FFF2-40B4-BE49-F238E27FC236}">
                <a16:creationId xmlns:a16="http://schemas.microsoft.com/office/drawing/2014/main" id="{95493E25-9C04-4B6C-8A03-00248877A20F}"/>
              </a:ext>
            </a:extLst>
          </p:cNvPr>
          <p:cNvPicPr>
            <a:picLocks noChangeAspect="1"/>
          </p:cNvPicPr>
          <p:nvPr/>
        </p:nvPicPr>
        <p:blipFill rotWithShape="1">
          <a:blip r:embed="rId3"/>
          <a:srcRect l="17500" t="23750" r="41484" b="26806"/>
          <a:stretch/>
        </p:blipFill>
        <p:spPr>
          <a:xfrm>
            <a:off x="7078154" y="2029852"/>
            <a:ext cx="4126774" cy="2798294"/>
          </a:xfrm>
          <a:prstGeom prst="rect">
            <a:avLst/>
          </a:prstGeom>
        </p:spPr>
      </p:pic>
      <p:sp>
        <p:nvSpPr>
          <p:cNvPr id="8" name="Estrella: 5 puntas 7">
            <a:extLst>
              <a:ext uri="{FF2B5EF4-FFF2-40B4-BE49-F238E27FC236}">
                <a16:creationId xmlns:a16="http://schemas.microsoft.com/office/drawing/2014/main" id="{B131BA34-C334-4183-8563-2E384722DDBC}"/>
              </a:ext>
            </a:extLst>
          </p:cNvPr>
          <p:cNvSpPr/>
          <p:nvPr/>
        </p:nvSpPr>
        <p:spPr>
          <a:xfrm>
            <a:off x="4365625" y="3146425"/>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D810B70E-0B78-436D-8189-CAFD2DFA1D13}"/>
              </a:ext>
            </a:extLst>
          </p:cNvPr>
          <p:cNvSpPr/>
          <p:nvPr/>
        </p:nvSpPr>
        <p:spPr>
          <a:xfrm>
            <a:off x="9445625" y="3055937"/>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strella: 5 puntas 18">
            <a:extLst>
              <a:ext uri="{FF2B5EF4-FFF2-40B4-BE49-F238E27FC236}">
                <a16:creationId xmlns:a16="http://schemas.microsoft.com/office/drawing/2014/main" id="{91F7FE1D-62DC-4795-B6F8-2712ADC68D05}"/>
              </a:ext>
            </a:extLst>
          </p:cNvPr>
          <p:cNvSpPr/>
          <p:nvPr/>
        </p:nvSpPr>
        <p:spPr>
          <a:xfrm>
            <a:off x="4365624" y="3980160"/>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strella: 5 puntas 20">
            <a:extLst>
              <a:ext uri="{FF2B5EF4-FFF2-40B4-BE49-F238E27FC236}">
                <a16:creationId xmlns:a16="http://schemas.microsoft.com/office/drawing/2014/main" id="{B939B841-8FF8-4E66-88F2-2FBC7B5F73B8}"/>
              </a:ext>
            </a:extLst>
          </p:cNvPr>
          <p:cNvSpPr/>
          <p:nvPr/>
        </p:nvSpPr>
        <p:spPr>
          <a:xfrm>
            <a:off x="9445624" y="3942041"/>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4731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C6EDA-761A-4C65-8B6D-EEE4F8F08576}"/>
              </a:ext>
            </a:extLst>
          </p:cNvPr>
          <p:cNvSpPr>
            <a:spLocks noGrp="1"/>
          </p:cNvSpPr>
          <p:nvPr>
            <p:ph type="title"/>
          </p:nvPr>
        </p:nvSpPr>
        <p:spPr>
          <a:xfrm>
            <a:off x="1251678" y="382385"/>
            <a:ext cx="10826022" cy="1492132"/>
          </a:xfrm>
        </p:spPr>
        <p:txBody>
          <a:bodyPr>
            <a:normAutofit/>
          </a:bodyPr>
          <a:lstStyle/>
          <a:p>
            <a:r>
              <a:rPr lang="es-MX" sz="4400" dirty="0"/>
              <a:t>Hipótesis adicional sobre la violencia</a:t>
            </a:r>
            <a:endParaRPr lang="es-ES" sz="4400" dirty="0"/>
          </a:p>
        </p:txBody>
      </p:sp>
      <p:sp>
        <p:nvSpPr>
          <p:cNvPr id="3" name="Marcador de contenido 2">
            <a:extLst>
              <a:ext uri="{FF2B5EF4-FFF2-40B4-BE49-F238E27FC236}">
                <a16:creationId xmlns:a16="http://schemas.microsoft.com/office/drawing/2014/main" id="{9F1B51F0-2CFE-4D25-9236-F72C742350BA}"/>
              </a:ext>
            </a:extLst>
          </p:cNvPr>
          <p:cNvSpPr>
            <a:spLocks noGrp="1"/>
          </p:cNvSpPr>
          <p:nvPr>
            <p:ph idx="1"/>
          </p:nvPr>
        </p:nvSpPr>
        <p:spPr>
          <a:xfrm>
            <a:off x="1251678" y="1485901"/>
            <a:ext cx="10178322" cy="5153024"/>
          </a:xfrm>
        </p:spPr>
        <p:txBody>
          <a:bodyPr>
            <a:normAutofit/>
          </a:bodyPr>
          <a:lstStyle/>
          <a:p>
            <a:pPr algn="just"/>
            <a:r>
              <a:rPr lang="es-MX" dirty="0">
                <a:solidFill>
                  <a:srgbClr val="0070C0"/>
                </a:solidFill>
              </a:rPr>
              <a:t>Una victoria del PAN llevó a un mayor número de retenes y operaciones de enfrentamiento contra el narcotráfico, debilitando así a los carteles establecidos, pese al aumento considerable de muertes con violencia en México.</a:t>
            </a:r>
          </a:p>
          <a:p>
            <a:pPr algn="just"/>
            <a:endParaRPr lang="es-MX" dirty="0"/>
          </a:p>
          <a:p>
            <a:pPr algn="just"/>
            <a:r>
              <a:rPr lang="es-MX" dirty="0"/>
              <a:t>El debilitamiento de los grandes cárteles derivó en conflictos internos entre los mismos, motivando a una lucha por el poder entre subordinados, así como entre nuevos grupos de traficantes locales que vieron la oportunidad de obtener el control de la plaza.</a:t>
            </a:r>
          </a:p>
          <a:p>
            <a:pPr algn="just"/>
            <a:endParaRPr lang="es-MX" dirty="0"/>
          </a:p>
          <a:p>
            <a:pPr algn="just"/>
            <a:r>
              <a:rPr lang="es-MX" dirty="0"/>
              <a:t>Dependiendo del tamaño del municipio, así como de su posición geográfica, era la motivación por la lucha sobre su control (municipios más cerca de EUA eran más atractivos que aquellos lejos de la frontera).</a:t>
            </a:r>
          </a:p>
          <a:p>
            <a:pPr algn="just"/>
            <a:endParaRPr lang="es-MX" dirty="0"/>
          </a:p>
          <a:p>
            <a:pPr algn="just"/>
            <a:r>
              <a:rPr lang="es-MX" b="1" dirty="0"/>
              <a:t>Nueva Hipótesis: </a:t>
            </a:r>
            <a:r>
              <a:rPr lang="es-MX" dirty="0"/>
              <a:t>Retenes fomentaron la lucha entre los cárteles.</a:t>
            </a:r>
            <a:endParaRPr lang="es-ES" b="1" dirty="0"/>
          </a:p>
        </p:txBody>
      </p:sp>
    </p:spTree>
    <p:extLst>
      <p:ext uri="{BB962C8B-B14F-4D97-AF65-F5344CB8AC3E}">
        <p14:creationId xmlns:p14="http://schemas.microsoft.com/office/powerpoint/2010/main" val="190025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08E5F2-BB35-4A32-A8BC-4B2E0B5E9089}"/>
              </a:ext>
            </a:extLst>
          </p:cNvPr>
          <p:cNvPicPr>
            <a:picLocks noChangeAspect="1"/>
          </p:cNvPicPr>
          <p:nvPr/>
        </p:nvPicPr>
        <p:blipFill rotWithShape="1">
          <a:blip r:embed="rId2"/>
          <a:srcRect l="23750" t="26074" r="47417" b="18222"/>
          <a:stretch/>
        </p:blipFill>
        <p:spPr>
          <a:xfrm>
            <a:off x="1200149" y="277160"/>
            <a:ext cx="5800726" cy="6303679"/>
          </a:xfrm>
          <a:prstGeom prst="rect">
            <a:avLst/>
          </a:prstGeom>
        </p:spPr>
      </p:pic>
      <p:cxnSp>
        <p:nvCxnSpPr>
          <p:cNvPr id="9" name="Conector recto de flecha 8">
            <a:extLst>
              <a:ext uri="{FF2B5EF4-FFF2-40B4-BE49-F238E27FC236}">
                <a16:creationId xmlns:a16="http://schemas.microsoft.com/office/drawing/2014/main" id="{77A0F725-1079-42C6-AC8C-C6450FF44BD3}"/>
              </a:ext>
            </a:extLst>
          </p:cNvPr>
          <p:cNvCxnSpPr>
            <a:cxnSpLocks/>
          </p:cNvCxnSpPr>
          <p:nvPr/>
        </p:nvCxnSpPr>
        <p:spPr>
          <a:xfrm flipV="1">
            <a:off x="5257800" y="1952625"/>
            <a:ext cx="2419350" cy="6667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A2387B0-BC66-4003-9082-3AAD0A461F0C}"/>
              </a:ext>
            </a:extLst>
          </p:cNvPr>
          <p:cNvCxnSpPr>
            <a:cxnSpLocks/>
          </p:cNvCxnSpPr>
          <p:nvPr/>
        </p:nvCxnSpPr>
        <p:spPr>
          <a:xfrm flipV="1">
            <a:off x="6019800" y="2371725"/>
            <a:ext cx="2990850" cy="1238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3" name="Conector recto de flecha 12">
            <a:extLst>
              <a:ext uri="{FF2B5EF4-FFF2-40B4-BE49-F238E27FC236}">
                <a16:creationId xmlns:a16="http://schemas.microsoft.com/office/drawing/2014/main" id="{B59E7576-042A-4D96-9A43-36EC20895BAD}"/>
              </a:ext>
            </a:extLst>
          </p:cNvPr>
          <p:cNvCxnSpPr>
            <a:cxnSpLocks/>
          </p:cNvCxnSpPr>
          <p:nvPr/>
        </p:nvCxnSpPr>
        <p:spPr>
          <a:xfrm flipV="1">
            <a:off x="6657975" y="3248025"/>
            <a:ext cx="1543050" cy="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5" name="CuadroTexto 14">
            <a:extLst>
              <a:ext uri="{FF2B5EF4-FFF2-40B4-BE49-F238E27FC236}">
                <a16:creationId xmlns:a16="http://schemas.microsoft.com/office/drawing/2014/main" id="{69CF39FA-9F2E-4A46-B9EF-48C05AFB1CFF}"/>
              </a:ext>
            </a:extLst>
          </p:cNvPr>
          <p:cNvSpPr txBox="1"/>
          <p:nvPr/>
        </p:nvSpPr>
        <p:spPr>
          <a:xfrm>
            <a:off x="7924799" y="1704975"/>
            <a:ext cx="3067051" cy="338554"/>
          </a:xfrm>
          <a:prstGeom prst="rect">
            <a:avLst/>
          </a:prstGeom>
          <a:noFill/>
        </p:spPr>
        <p:txBody>
          <a:bodyPr wrap="square" rtlCol="0">
            <a:spAutoFit/>
          </a:bodyPr>
          <a:lstStyle/>
          <a:p>
            <a:r>
              <a:rPr lang="es-MX" sz="1600" dirty="0"/>
              <a:t>Municipios “lejos” de EUA</a:t>
            </a:r>
            <a:endParaRPr lang="es-ES" sz="1600" dirty="0"/>
          </a:p>
        </p:txBody>
      </p:sp>
      <p:sp>
        <p:nvSpPr>
          <p:cNvPr id="16" name="CuadroTexto 15">
            <a:extLst>
              <a:ext uri="{FF2B5EF4-FFF2-40B4-BE49-F238E27FC236}">
                <a16:creationId xmlns:a16="http://schemas.microsoft.com/office/drawing/2014/main" id="{992FFE04-CBD3-4776-A9FC-88C708FFEB90}"/>
              </a:ext>
            </a:extLst>
          </p:cNvPr>
          <p:cNvSpPr txBox="1"/>
          <p:nvPr/>
        </p:nvSpPr>
        <p:spPr>
          <a:xfrm>
            <a:off x="9124949" y="2156997"/>
            <a:ext cx="2628901" cy="830997"/>
          </a:xfrm>
          <a:prstGeom prst="rect">
            <a:avLst/>
          </a:prstGeom>
          <a:noFill/>
        </p:spPr>
        <p:txBody>
          <a:bodyPr wrap="square" rtlCol="0">
            <a:spAutoFit/>
          </a:bodyPr>
          <a:lstStyle/>
          <a:p>
            <a:r>
              <a:rPr lang="es-MX" sz="1600" dirty="0"/>
              <a:t>Municipios que tenían niveles bajos de violencia previo a las elecciones del 2006</a:t>
            </a:r>
            <a:endParaRPr lang="es-ES" sz="1600" dirty="0"/>
          </a:p>
        </p:txBody>
      </p:sp>
      <p:sp>
        <p:nvSpPr>
          <p:cNvPr id="17" name="CuadroTexto 16">
            <a:extLst>
              <a:ext uri="{FF2B5EF4-FFF2-40B4-BE49-F238E27FC236}">
                <a16:creationId xmlns:a16="http://schemas.microsoft.com/office/drawing/2014/main" id="{A1C1FBA0-8E53-402B-A624-F9657351D72F}"/>
              </a:ext>
            </a:extLst>
          </p:cNvPr>
          <p:cNvSpPr txBox="1"/>
          <p:nvPr/>
        </p:nvSpPr>
        <p:spPr>
          <a:xfrm>
            <a:off x="8362949" y="3101462"/>
            <a:ext cx="2628901" cy="830997"/>
          </a:xfrm>
          <a:prstGeom prst="rect">
            <a:avLst/>
          </a:prstGeom>
          <a:noFill/>
        </p:spPr>
        <p:txBody>
          <a:bodyPr wrap="square" rtlCol="0">
            <a:spAutoFit/>
          </a:bodyPr>
          <a:lstStyle/>
          <a:p>
            <a:r>
              <a:rPr lang="es-MX" sz="1600" dirty="0"/>
              <a:t>Municipios que contaban con un DOT establecido en sus territorios</a:t>
            </a:r>
            <a:endParaRPr lang="es-ES" sz="1600" dirty="0"/>
          </a:p>
        </p:txBody>
      </p:sp>
      <p:sp>
        <p:nvSpPr>
          <p:cNvPr id="18" name="Estrella: 5 puntas 17">
            <a:extLst>
              <a:ext uri="{FF2B5EF4-FFF2-40B4-BE49-F238E27FC236}">
                <a16:creationId xmlns:a16="http://schemas.microsoft.com/office/drawing/2014/main" id="{DAE7A8F7-7B75-4EFF-B178-C7411A3B31D5}"/>
              </a:ext>
            </a:extLst>
          </p:cNvPr>
          <p:cNvSpPr/>
          <p:nvPr/>
        </p:nvSpPr>
        <p:spPr>
          <a:xfrm>
            <a:off x="4976813" y="2252663"/>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strella: 5 puntas 18">
            <a:extLst>
              <a:ext uri="{FF2B5EF4-FFF2-40B4-BE49-F238E27FC236}">
                <a16:creationId xmlns:a16="http://schemas.microsoft.com/office/drawing/2014/main" id="{099D4D84-3AA4-4009-A339-14B366305252}"/>
              </a:ext>
            </a:extLst>
          </p:cNvPr>
          <p:cNvSpPr/>
          <p:nvPr/>
        </p:nvSpPr>
        <p:spPr>
          <a:xfrm>
            <a:off x="4214813" y="1874252"/>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strella: 5 puntas 19">
            <a:extLst>
              <a:ext uri="{FF2B5EF4-FFF2-40B4-BE49-F238E27FC236}">
                <a16:creationId xmlns:a16="http://schemas.microsoft.com/office/drawing/2014/main" id="{37095C20-517C-4947-B61B-DBDA2FF66B25}"/>
              </a:ext>
            </a:extLst>
          </p:cNvPr>
          <p:cNvSpPr/>
          <p:nvPr/>
        </p:nvSpPr>
        <p:spPr>
          <a:xfrm>
            <a:off x="5767388" y="3067050"/>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ACCA9FFF-3419-46EF-BA3C-89CDB068A2A7}"/>
              </a:ext>
            </a:extLst>
          </p:cNvPr>
          <p:cNvSpPr txBox="1"/>
          <p:nvPr/>
        </p:nvSpPr>
        <p:spPr>
          <a:xfrm>
            <a:off x="7162799" y="3952875"/>
            <a:ext cx="4752975" cy="2800767"/>
          </a:xfrm>
          <a:prstGeom prst="rect">
            <a:avLst/>
          </a:prstGeom>
          <a:noFill/>
        </p:spPr>
        <p:txBody>
          <a:bodyPr wrap="square" rtlCol="0">
            <a:spAutoFit/>
          </a:bodyPr>
          <a:lstStyle/>
          <a:p>
            <a:pPr algn="just"/>
            <a:r>
              <a:rPr lang="es-MX" sz="1600" dirty="0"/>
              <a:t>El arresto o muerte de líderes de los carteles motivaba a los miembros restantes a pelear por una mejora en su posición dentro de la organización. </a:t>
            </a:r>
          </a:p>
          <a:p>
            <a:pPr algn="just"/>
            <a:r>
              <a:rPr lang="es-MX" sz="1600" dirty="0"/>
              <a:t>El debilitamiento en el control de los territorios volvía a los incumbentes vulnerables.</a:t>
            </a:r>
          </a:p>
          <a:p>
            <a:pPr algn="just"/>
            <a:r>
              <a:rPr lang="es-ES" sz="1600" dirty="0"/>
              <a:t>Los retenes eran consistentes en el mediano plazo, sin embargo, si un cartel local lograba resistir y hacerse de la plaza, sus ganancias en el largo plazo llegarían a billones de dólares.  </a:t>
            </a:r>
            <a:r>
              <a:rPr lang="es-ES" sz="1600" b="1" dirty="0"/>
              <a:t>Las bandas locales no tienen noción del tiempo necesario para ello, derivándose en un círculo vicioso de violencia.</a:t>
            </a:r>
            <a:endParaRPr lang="es-MX" sz="1600" dirty="0"/>
          </a:p>
        </p:txBody>
      </p:sp>
    </p:spTree>
    <p:extLst>
      <p:ext uri="{BB962C8B-B14F-4D97-AF65-F5344CB8AC3E}">
        <p14:creationId xmlns:p14="http://schemas.microsoft.com/office/powerpoint/2010/main" val="32182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AD9C59F-F43D-41DF-9BD8-AF9CC677C8C4}"/>
              </a:ext>
            </a:extLst>
          </p:cNvPr>
          <p:cNvPicPr>
            <a:picLocks noChangeAspect="1"/>
          </p:cNvPicPr>
          <p:nvPr/>
        </p:nvPicPr>
        <p:blipFill rotWithShape="1">
          <a:blip r:embed="rId2"/>
          <a:srcRect l="23000" t="25778" r="47834" b="27852"/>
          <a:stretch/>
        </p:blipFill>
        <p:spPr>
          <a:xfrm>
            <a:off x="1223797" y="816008"/>
            <a:ext cx="5843753" cy="5225984"/>
          </a:xfrm>
          <a:prstGeom prst="rect">
            <a:avLst/>
          </a:prstGeom>
        </p:spPr>
      </p:pic>
      <p:sp>
        <p:nvSpPr>
          <p:cNvPr id="6" name="CuadroTexto 5">
            <a:extLst>
              <a:ext uri="{FF2B5EF4-FFF2-40B4-BE49-F238E27FC236}">
                <a16:creationId xmlns:a16="http://schemas.microsoft.com/office/drawing/2014/main" id="{E83EB4FF-6070-4541-96E3-74400CDC94D1}"/>
              </a:ext>
            </a:extLst>
          </p:cNvPr>
          <p:cNvSpPr txBox="1"/>
          <p:nvPr/>
        </p:nvSpPr>
        <p:spPr>
          <a:xfrm>
            <a:off x="7248525" y="612844"/>
            <a:ext cx="4371975" cy="5632311"/>
          </a:xfrm>
          <a:prstGeom prst="rect">
            <a:avLst/>
          </a:prstGeom>
          <a:noFill/>
        </p:spPr>
        <p:txBody>
          <a:bodyPr wrap="square" rtlCol="0">
            <a:spAutoFit/>
          </a:bodyPr>
          <a:lstStyle/>
          <a:p>
            <a:pPr algn="just"/>
            <a:r>
              <a:rPr lang="es-MX" dirty="0"/>
              <a:t>La violencia también pudiera ser derivada de un cambio en el status quo del partido dominante. </a:t>
            </a:r>
          </a:p>
          <a:p>
            <a:pPr algn="just"/>
            <a:endParaRPr lang="es-MX" dirty="0"/>
          </a:p>
          <a:p>
            <a:pPr algn="just"/>
            <a:r>
              <a:rPr lang="es-MX" dirty="0"/>
              <a:t>El aumento de la violencia es estadísticamente significativa en aquellos municipios donde el PAN no era el partido incumbente. </a:t>
            </a:r>
          </a:p>
          <a:p>
            <a:pPr algn="just"/>
            <a:endParaRPr lang="es-MX" dirty="0"/>
          </a:p>
          <a:p>
            <a:pPr algn="just"/>
            <a:r>
              <a:rPr lang="es-ES" dirty="0"/>
              <a:t>No hay un efecto cuando hay un cambio hacia el PRI o PRD (resto de partidos mayoritarios)</a:t>
            </a:r>
          </a:p>
          <a:p>
            <a:pPr algn="just"/>
            <a:endParaRPr lang="es-ES" dirty="0"/>
          </a:p>
          <a:p>
            <a:pPr algn="just"/>
            <a:r>
              <a:rPr lang="es-ES" dirty="0"/>
              <a:t>Resultados son consistentes con la hipótesis de que los municipios y gobiernos panistas eran más proclives a apoyar la estrategia de seguridad planteada, permitiendo con ello una mayor coordinación en el armado de retenes y en apoyo militar en armamento y tropas disponibles. </a:t>
            </a:r>
          </a:p>
        </p:txBody>
      </p:sp>
      <p:sp>
        <p:nvSpPr>
          <p:cNvPr id="7" name="Estrella: 5 puntas 6">
            <a:extLst>
              <a:ext uri="{FF2B5EF4-FFF2-40B4-BE49-F238E27FC236}">
                <a16:creationId xmlns:a16="http://schemas.microsoft.com/office/drawing/2014/main" id="{3E36EDC7-A229-4E9C-B78D-5381030D358D}"/>
              </a:ext>
            </a:extLst>
          </p:cNvPr>
          <p:cNvSpPr/>
          <p:nvPr/>
        </p:nvSpPr>
        <p:spPr>
          <a:xfrm>
            <a:off x="3033713" y="2405063"/>
            <a:ext cx="238125" cy="1809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874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C3E98-7E34-432F-8357-E66FD474395D}"/>
              </a:ext>
            </a:extLst>
          </p:cNvPr>
          <p:cNvSpPr>
            <a:spLocks noGrp="1"/>
          </p:cNvSpPr>
          <p:nvPr>
            <p:ph type="title"/>
          </p:nvPr>
        </p:nvSpPr>
        <p:spPr>
          <a:xfrm>
            <a:off x="1251677" y="163310"/>
            <a:ext cx="10178322" cy="770140"/>
          </a:xfrm>
        </p:spPr>
        <p:txBody>
          <a:bodyPr>
            <a:normAutofit fontScale="90000"/>
          </a:bodyPr>
          <a:lstStyle/>
          <a:p>
            <a:r>
              <a:rPr lang="es-MX" dirty="0"/>
              <a:t>conclusiones</a:t>
            </a:r>
            <a:endParaRPr lang="es-ES" dirty="0"/>
          </a:p>
        </p:txBody>
      </p:sp>
      <p:sp>
        <p:nvSpPr>
          <p:cNvPr id="3" name="Marcador de contenido 2">
            <a:extLst>
              <a:ext uri="{FF2B5EF4-FFF2-40B4-BE49-F238E27FC236}">
                <a16:creationId xmlns:a16="http://schemas.microsoft.com/office/drawing/2014/main" id="{0A1063B8-0BE8-45EE-9FA8-3C96EEC300D0}"/>
              </a:ext>
            </a:extLst>
          </p:cNvPr>
          <p:cNvSpPr>
            <a:spLocks noGrp="1"/>
          </p:cNvSpPr>
          <p:nvPr>
            <p:ph idx="1"/>
          </p:nvPr>
        </p:nvSpPr>
        <p:spPr>
          <a:xfrm>
            <a:off x="1251677" y="933451"/>
            <a:ext cx="10606947" cy="5857874"/>
          </a:xfrm>
        </p:spPr>
        <p:txBody>
          <a:bodyPr>
            <a:normAutofit fontScale="92500" lnSpcReduction="20000"/>
          </a:bodyPr>
          <a:lstStyle/>
          <a:p>
            <a:pPr algn="just"/>
            <a:r>
              <a:rPr lang="es-MX" sz="1800" dirty="0"/>
              <a:t>En aquello municipios donde el PAN obtuvo una victoria cerrada hubo un aumento entre 27 y 33 homicidios por narcotráfico por cada 100,000 habitantes.</a:t>
            </a:r>
          </a:p>
          <a:p>
            <a:pPr algn="just"/>
            <a:endParaRPr lang="es-MX" sz="1800" dirty="0"/>
          </a:p>
          <a:p>
            <a:pPr algn="just"/>
            <a:r>
              <a:rPr lang="es-MX" sz="1800" dirty="0"/>
              <a:t>El aumento de los retenes y enfrentamientos entre el ejercito y los cárteles derivó en un debilitamiento de los puestos de poder en territorios de la droga establecidos, motivando a nuevos cárteles y traficantes locales a luchar por las plazas y puestos de poder disponibles .</a:t>
            </a:r>
          </a:p>
          <a:p>
            <a:pPr algn="just"/>
            <a:endParaRPr lang="es-MX" sz="1800" dirty="0"/>
          </a:p>
          <a:p>
            <a:pPr algn="just"/>
            <a:r>
              <a:rPr lang="es-MX" sz="1800" b="1" dirty="0"/>
              <a:t>El número de DOT en México pasó de 6 en 2007 a 11 para finales de 2011. </a:t>
            </a:r>
          </a:p>
          <a:p>
            <a:pPr algn="just"/>
            <a:endParaRPr lang="es-MX" sz="1800" b="1" dirty="0"/>
          </a:p>
          <a:p>
            <a:pPr algn="just"/>
            <a:r>
              <a:rPr lang="es-ES" sz="1800" dirty="0"/>
              <a:t>La vigilancia de las rutas de la droga establecidas obligó a los carteles a buscar nuevas opciones de traslado. Nuevas rutas a lo largo del país fueron desarrolladas con el fin de reducir los costos, arribando la droga a nuevas comunidades donde antes no existía un acceso directo; nueva oferta de drogas seguido de un aumento en la violencia local.</a:t>
            </a:r>
          </a:p>
          <a:p>
            <a:pPr algn="just"/>
            <a:endParaRPr lang="es-ES" sz="1800" dirty="0"/>
          </a:p>
          <a:p>
            <a:pPr algn="just"/>
            <a:r>
              <a:rPr lang="es-ES" sz="1800" b="1" dirty="0"/>
              <a:t>Pese a los esfuerzos del gobierno mexicano, fuentes confidenciales confirman que la oferta de heroína y cocaína por parte de los DOT mexicanos a EUA aumentó durante la Guerra del Narcotráfico, acompañado de un aumento del precio en los mismos. </a:t>
            </a:r>
          </a:p>
          <a:p>
            <a:pPr algn="just"/>
            <a:endParaRPr lang="es-ES" sz="1800" b="1" dirty="0"/>
          </a:p>
          <a:p>
            <a:pPr algn="just"/>
            <a:r>
              <a:rPr lang="es-ES" sz="1800" dirty="0"/>
              <a:t>La entrada de exmilitares al negocio de la droga en México evolucionó la industria en término de logística, estrategias de combate y tecnología militar. </a:t>
            </a:r>
          </a:p>
          <a:p>
            <a:pPr algn="just"/>
            <a:endParaRPr lang="es-ES" sz="1800" dirty="0"/>
          </a:p>
          <a:p>
            <a:pPr algn="just"/>
            <a:endParaRPr lang="es-ES" sz="1800" dirty="0"/>
          </a:p>
        </p:txBody>
      </p:sp>
    </p:spTree>
    <p:extLst>
      <p:ext uri="{BB962C8B-B14F-4D97-AF65-F5344CB8AC3E}">
        <p14:creationId xmlns:p14="http://schemas.microsoft.com/office/powerpoint/2010/main" val="423648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C54E0-18E0-4C9A-8763-E61474FBE571}"/>
              </a:ext>
            </a:extLst>
          </p:cNvPr>
          <p:cNvSpPr>
            <a:spLocks noGrp="1"/>
          </p:cNvSpPr>
          <p:nvPr>
            <p:ph type="title"/>
          </p:nvPr>
        </p:nvSpPr>
        <p:spPr/>
        <p:txBody>
          <a:bodyPr/>
          <a:lstStyle/>
          <a:p>
            <a:r>
              <a:rPr lang="es-MX" dirty="0"/>
              <a:t>conclusiones</a:t>
            </a:r>
            <a:endParaRPr lang="es-ES" dirty="0"/>
          </a:p>
        </p:txBody>
      </p:sp>
      <p:sp>
        <p:nvSpPr>
          <p:cNvPr id="3" name="Marcador de contenido 2">
            <a:extLst>
              <a:ext uri="{FF2B5EF4-FFF2-40B4-BE49-F238E27FC236}">
                <a16:creationId xmlns:a16="http://schemas.microsoft.com/office/drawing/2014/main" id="{407D52A8-BB6A-4072-AC2B-280D6FDB7788}"/>
              </a:ext>
            </a:extLst>
          </p:cNvPr>
          <p:cNvSpPr>
            <a:spLocks noGrp="1"/>
          </p:cNvSpPr>
          <p:nvPr>
            <p:ph idx="1"/>
          </p:nvPr>
        </p:nvSpPr>
        <p:spPr>
          <a:xfrm>
            <a:off x="1251678" y="1494091"/>
            <a:ext cx="10359297" cy="5152974"/>
          </a:xfrm>
        </p:spPr>
        <p:txBody>
          <a:bodyPr>
            <a:normAutofit fontScale="92500" lnSpcReduction="10000"/>
          </a:bodyPr>
          <a:lstStyle/>
          <a:p>
            <a:pPr algn="just"/>
            <a:r>
              <a:rPr lang="es-MX" dirty="0"/>
              <a:t>Además de hacer evidente los costos en términos de vida y recursos que trajo la Guerra contra el Narcotráfico en México, el trabajo tiene como objetivo poner en tela de juicio los efectos que conllevan el realizar un enfrentamiento directo con los cárteles de la droga, el cual es un tema central en la discusión general de cómo resolver el narcotráfico a nivel global.</a:t>
            </a:r>
          </a:p>
          <a:p>
            <a:pPr algn="just"/>
            <a:endParaRPr lang="es-MX" dirty="0"/>
          </a:p>
          <a:p>
            <a:pPr algn="just"/>
            <a:r>
              <a:rPr lang="es-MX" dirty="0"/>
              <a:t>La violencia no parece ser la solución para acabar con la violencia, y es necesario un estudio más profundo sobre los factores económicos, sociales y culturales que seducen la entrada de la población en el crimen organizado que se derive en una cotidianidad de la violencia en México. </a:t>
            </a:r>
          </a:p>
          <a:p>
            <a:pPr algn="just"/>
            <a:endParaRPr lang="es-MX" dirty="0"/>
          </a:p>
          <a:p>
            <a:pPr algn="just"/>
            <a:r>
              <a:rPr lang="es-MX" dirty="0"/>
              <a:t>Las estrategias de seguridad deben estar tener un mayor enfoque en fortalecer un estado de derecho que mejore el bienestar de la población a través de una mejora sustancial en las leyes de homicidios.  Así como el generar condiciones donde el crimen organizado no pueda permearse en la vida diaria de los habitantes.</a:t>
            </a:r>
          </a:p>
          <a:p>
            <a:pPr algn="just"/>
            <a:endParaRPr lang="es-MX" dirty="0"/>
          </a:p>
          <a:p>
            <a:pPr algn="just"/>
            <a:r>
              <a:rPr lang="es-MX" dirty="0"/>
              <a:t>Abrazos, no balazos. Becarios, no sicarios.</a:t>
            </a:r>
          </a:p>
        </p:txBody>
      </p:sp>
    </p:spTree>
    <p:extLst>
      <p:ext uri="{BB962C8B-B14F-4D97-AF65-F5344CB8AC3E}">
        <p14:creationId xmlns:p14="http://schemas.microsoft.com/office/powerpoint/2010/main" val="345717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9BCE077-B0F0-43F0-9F0B-CECCDFF1AB35}"/>
              </a:ext>
            </a:extLst>
          </p:cNvPr>
          <p:cNvSpPr txBox="1"/>
          <p:nvPr/>
        </p:nvSpPr>
        <p:spPr>
          <a:xfrm>
            <a:off x="1223103" y="580713"/>
            <a:ext cx="4739547" cy="5305737"/>
          </a:xfrm>
          <a:prstGeom prst="rect">
            <a:avLst/>
          </a:prstGeom>
        </p:spPr>
        <p:txBody>
          <a:bodyPr vert="horz" lIns="91440" tIns="45720" rIns="91440" bIns="45720" rtlCol="0">
            <a:normAutofit lnSpcReduction="10000"/>
          </a:bodyPr>
          <a:lstStyle/>
          <a:p>
            <a:pPr marL="285750" indent="-285750" algn="just" defTabSz="914400">
              <a:lnSpc>
                <a:spcPct val="110000"/>
              </a:lnSpc>
              <a:spcBef>
                <a:spcPts val="700"/>
              </a:spcBef>
              <a:spcAft>
                <a:spcPts val="600"/>
              </a:spcAft>
              <a:buClr>
                <a:schemeClr val="tx2"/>
              </a:buClr>
              <a:buSzPct val="115000"/>
              <a:buFont typeface="Arial" panose="020B0604020202020204" pitchFamily="34" charset="0"/>
              <a:buChar char="•"/>
            </a:pPr>
            <a:r>
              <a:rPr lang="en-US" dirty="0">
                <a:solidFill>
                  <a:schemeClr val="tx1">
                    <a:lumMod val="65000"/>
                    <a:lumOff val="35000"/>
                  </a:schemeClr>
                </a:solidFill>
              </a:rPr>
              <a:t>A </a:t>
            </a:r>
            <a:r>
              <a:rPr lang="en-US" dirty="0" err="1">
                <a:solidFill>
                  <a:schemeClr val="tx1">
                    <a:lumMod val="65000"/>
                    <a:lumOff val="35000"/>
                  </a:schemeClr>
                </a:solidFill>
              </a:rPr>
              <a:t>partir</a:t>
            </a:r>
            <a:r>
              <a:rPr lang="en-US" dirty="0">
                <a:solidFill>
                  <a:schemeClr val="tx1">
                    <a:lumMod val="65000"/>
                    <a:lumOff val="35000"/>
                  </a:schemeClr>
                </a:solidFill>
              </a:rPr>
              <a:t> del 2007 </a:t>
            </a:r>
            <a:r>
              <a:rPr lang="en-US" dirty="0" err="1">
                <a:solidFill>
                  <a:schemeClr val="tx1">
                    <a:lumMod val="65000"/>
                    <a:lumOff val="35000"/>
                  </a:schemeClr>
                </a:solidFill>
              </a:rPr>
              <a:t>hubo</a:t>
            </a:r>
            <a:r>
              <a:rPr lang="en-US" dirty="0">
                <a:solidFill>
                  <a:schemeClr val="tx1">
                    <a:lumMod val="65000"/>
                    <a:lumOff val="35000"/>
                  </a:schemeClr>
                </a:solidFill>
              </a:rPr>
              <a:t> una </a:t>
            </a:r>
            <a:r>
              <a:rPr lang="en-US" dirty="0" err="1">
                <a:solidFill>
                  <a:schemeClr val="tx1">
                    <a:lumMod val="65000"/>
                    <a:lumOff val="35000"/>
                  </a:schemeClr>
                </a:solidFill>
              </a:rPr>
              <a:t>escalada</a:t>
            </a:r>
            <a:r>
              <a:rPr lang="en-US" dirty="0">
                <a:solidFill>
                  <a:schemeClr val="tx1">
                    <a:lumMod val="65000"/>
                    <a:lumOff val="35000"/>
                  </a:schemeClr>
                </a:solidFill>
              </a:rPr>
              <a:t> </a:t>
            </a:r>
            <a:r>
              <a:rPr lang="en-US" dirty="0" err="1">
                <a:solidFill>
                  <a:schemeClr val="tx1">
                    <a:lumMod val="65000"/>
                    <a:lumOff val="35000"/>
                  </a:schemeClr>
                </a:solidFill>
              </a:rPr>
              <a:t>dramática</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la </a:t>
            </a:r>
            <a:r>
              <a:rPr lang="en-US" dirty="0" err="1">
                <a:solidFill>
                  <a:schemeClr val="tx1">
                    <a:lumMod val="65000"/>
                    <a:lumOff val="35000"/>
                  </a:schemeClr>
                </a:solidFill>
              </a:rPr>
              <a:t>violencia</a:t>
            </a:r>
            <a:r>
              <a:rPr lang="en-US" dirty="0">
                <a:solidFill>
                  <a:schemeClr val="tx1">
                    <a:lumMod val="65000"/>
                    <a:lumOff val="35000"/>
                  </a:schemeClr>
                </a:solidFill>
              </a:rPr>
              <a:t> </a:t>
            </a:r>
            <a:r>
              <a:rPr lang="en-US" dirty="0" err="1">
                <a:solidFill>
                  <a:schemeClr val="tx1">
                    <a:lumMod val="65000"/>
                    <a:lumOff val="35000"/>
                  </a:schemeClr>
                </a:solidFill>
              </a:rPr>
              <a:t>relacionada</a:t>
            </a:r>
            <a:r>
              <a:rPr lang="en-US" dirty="0">
                <a:solidFill>
                  <a:schemeClr val="tx1">
                    <a:lumMod val="65000"/>
                    <a:lumOff val="35000"/>
                  </a:schemeClr>
                </a:solidFill>
              </a:rPr>
              <a:t> con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narcotráfico</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México a </a:t>
            </a:r>
            <a:r>
              <a:rPr lang="en-US" dirty="0" err="1">
                <a:solidFill>
                  <a:schemeClr val="tx1">
                    <a:lumMod val="65000"/>
                    <a:lumOff val="35000"/>
                  </a:schemeClr>
                </a:solidFill>
              </a:rPr>
              <a:t>raíz</a:t>
            </a:r>
            <a:r>
              <a:rPr lang="en-US" dirty="0">
                <a:solidFill>
                  <a:schemeClr val="tx1">
                    <a:lumMod val="65000"/>
                    <a:lumOff val="35000"/>
                  </a:schemeClr>
                </a:solidFill>
              </a:rPr>
              <a:t> de la </a:t>
            </a:r>
            <a:r>
              <a:rPr lang="en-US" dirty="0" err="1">
                <a:solidFill>
                  <a:schemeClr val="tx1">
                    <a:lumMod val="65000"/>
                    <a:lumOff val="35000"/>
                  </a:schemeClr>
                </a:solidFill>
              </a:rPr>
              <a:t>estratégica</a:t>
            </a:r>
            <a:r>
              <a:rPr lang="en-US" dirty="0">
                <a:solidFill>
                  <a:schemeClr val="tx1">
                    <a:lumMod val="65000"/>
                    <a:lumOff val="35000"/>
                  </a:schemeClr>
                </a:solidFill>
              </a:rPr>
              <a:t> de </a:t>
            </a:r>
            <a:r>
              <a:rPr lang="en-US" dirty="0" err="1">
                <a:solidFill>
                  <a:schemeClr val="tx1">
                    <a:lumMod val="65000"/>
                    <a:lumOff val="35000"/>
                  </a:schemeClr>
                </a:solidFill>
              </a:rPr>
              <a:t>seguridad</a:t>
            </a:r>
            <a:r>
              <a:rPr lang="en-US" dirty="0">
                <a:solidFill>
                  <a:schemeClr val="tx1">
                    <a:lumMod val="65000"/>
                    <a:lumOff val="35000"/>
                  </a:schemeClr>
                </a:solidFill>
              </a:rPr>
              <a:t> </a:t>
            </a:r>
            <a:r>
              <a:rPr lang="en-US" dirty="0" err="1">
                <a:solidFill>
                  <a:schemeClr val="tx1">
                    <a:lumMod val="65000"/>
                    <a:lumOff val="35000"/>
                  </a:schemeClr>
                </a:solidFill>
              </a:rPr>
              <a:t>implementada</a:t>
            </a:r>
            <a:r>
              <a:rPr lang="en-US" dirty="0">
                <a:solidFill>
                  <a:schemeClr val="tx1">
                    <a:lumMod val="65000"/>
                    <a:lumOff val="35000"/>
                  </a:schemeClr>
                </a:solidFill>
              </a:rPr>
              <a:t> por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gobierno</a:t>
            </a:r>
            <a:r>
              <a:rPr lang="en-US" dirty="0">
                <a:solidFill>
                  <a:schemeClr val="tx1">
                    <a:lumMod val="65000"/>
                    <a:lumOff val="35000"/>
                  </a:schemeClr>
                </a:solidFill>
              </a:rPr>
              <a:t> </a:t>
            </a:r>
            <a:r>
              <a:rPr lang="en-US" dirty="0" err="1">
                <a:solidFill>
                  <a:schemeClr val="tx1">
                    <a:lumMod val="65000"/>
                    <a:lumOff val="35000"/>
                  </a:schemeClr>
                </a:solidFill>
              </a:rPr>
              <a:t>panista</a:t>
            </a:r>
            <a:r>
              <a:rPr lang="en-US" dirty="0">
                <a:solidFill>
                  <a:schemeClr val="tx1">
                    <a:lumMod val="65000"/>
                    <a:lumOff val="35000"/>
                  </a:schemeClr>
                </a:solidFill>
              </a:rPr>
              <a:t> </a:t>
            </a:r>
            <a:r>
              <a:rPr lang="en-US" dirty="0" err="1">
                <a:solidFill>
                  <a:schemeClr val="tx1">
                    <a:lumMod val="65000"/>
                    <a:lumOff val="35000"/>
                  </a:schemeClr>
                </a:solidFill>
              </a:rPr>
              <a:t>durante</a:t>
            </a:r>
            <a:r>
              <a:rPr lang="en-US" dirty="0">
                <a:solidFill>
                  <a:schemeClr val="tx1">
                    <a:lumMod val="65000"/>
                    <a:lumOff val="35000"/>
                  </a:schemeClr>
                </a:solidFill>
              </a:rPr>
              <a:t>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sexenio</a:t>
            </a:r>
            <a:r>
              <a:rPr lang="en-US" dirty="0">
                <a:solidFill>
                  <a:schemeClr val="tx1">
                    <a:lumMod val="65000"/>
                    <a:lumOff val="35000"/>
                  </a:schemeClr>
                </a:solidFill>
              </a:rPr>
              <a:t> de Felipe del Sagrado Corazón de Jesús Calderón Hinojosa.</a:t>
            </a:r>
          </a:p>
          <a:p>
            <a:pPr marL="285750" indent="-285750" algn="just" defTabSz="914400">
              <a:lnSpc>
                <a:spcPct val="110000"/>
              </a:lnSpc>
              <a:spcBef>
                <a:spcPts val="700"/>
              </a:spcBef>
              <a:spcAft>
                <a:spcPts val="600"/>
              </a:spcAft>
              <a:buClr>
                <a:schemeClr val="tx2"/>
              </a:buClr>
              <a:buSzPct val="115000"/>
              <a:buFont typeface="Arial" panose="020B0604020202020204" pitchFamily="34" charset="0"/>
              <a:buChar char="•"/>
            </a:pPr>
            <a:endParaRPr lang="en-US" dirty="0">
              <a:solidFill>
                <a:schemeClr val="tx1">
                  <a:lumMod val="65000"/>
                  <a:lumOff val="35000"/>
                </a:schemeClr>
              </a:solidFill>
            </a:endParaRPr>
          </a:p>
          <a:p>
            <a:pPr marL="285750" indent="-285750" algn="just" defTabSz="914400">
              <a:lnSpc>
                <a:spcPct val="110000"/>
              </a:lnSpc>
              <a:spcBef>
                <a:spcPts val="700"/>
              </a:spcBef>
              <a:spcAft>
                <a:spcPts val="600"/>
              </a:spcAft>
              <a:buClr>
                <a:schemeClr val="tx2"/>
              </a:buClr>
              <a:buSzPct val="115000"/>
              <a:buFont typeface="Arial" panose="020B0604020202020204" pitchFamily="34" charset="0"/>
              <a:buChar char="•"/>
            </a:pPr>
            <a:r>
              <a:rPr lang="en-US" dirty="0">
                <a:solidFill>
                  <a:schemeClr val="tx1">
                    <a:lumMod val="65000"/>
                    <a:lumOff val="35000"/>
                  </a:schemeClr>
                </a:solidFill>
              </a:rPr>
              <a:t>La “Guerra contra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Narcotráfico</a:t>
            </a:r>
            <a:r>
              <a:rPr lang="en-US" dirty="0">
                <a:solidFill>
                  <a:schemeClr val="tx1">
                    <a:lumMod val="65000"/>
                    <a:lumOff val="35000"/>
                  </a:schemeClr>
                </a:solidFill>
              </a:rPr>
              <a:t>” </a:t>
            </a:r>
            <a:r>
              <a:rPr lang="en-US" dirty="0" err="1">
                <a:solidFill>
                  <a:schemeClr val="tx1">
                    <a:lumMod val="65000"/>
                    <a:lumOff val="35000"/>
                  </a:schemeClr>
                </a:solidFill>
              </a:rPr>
              <a:t>reclamó</a:t>
            </a:r>
            <a:r>
              <a:rPr lang="en-US" dirty="0">
                <a:solidFill>
                  <a:schemeClr val="tx1">
                    <a:lumMod val="65000"/>
                    <a:lumOff val="35000"/>
                  </a:schemeClr>
                </a:solidFill>
              </a:rPr>
              <a:t> un </a:t>
            </a:r>
            <a:r>
              <a:rPr lang="en-US" dirty="0" err="1">
                <a:solidFill>
                  <a:schemeClr val="tx1">
                    <a:lumMod val="65000"/>
                    <a:lumOff val="35000"/>
                  </a:schemeClr>
                </a:solidFill>
              </a:rPr>
              <a:t>saldo</a:t>
            </a:r>
            <a:r>
              <a:rPr lang="en-US" dirty="0">
                <a:solidFill>
                  <a:schemeClr val="tx1">
                    <a:lumMod val="65000"/>
                    <a:lumOff val="35000"/>
                  </a:schemeClr>
                </a:solidFill>
              </a:rPr>
              <a:t> de </a:t>
            </a:r>
            <a:r>
              <a:rPr lang="en-US" dirty="0" err="1">
                <a:solidFill>
                  <a:schemeClr val="tx1">
                    <a:lumMod val="65000"/>
                    <a:lumOff val="35000"/>
                  </a:schemeClr>
                </a:solidFill>
              </a:rPr>
              <a:t>aproximadamente</a:t>
            </a:r>
            <a:r>
              <a:rPr lang="en-US" dirty="0">
                <a:solidFill>
                  <a:schemeClr val="tx1">
                    <a:lumMod val="65000"/>
                    <a:lumOff val="35000"/>
                  </a:schemeClr>
                </a:solidFill>
              </a:rPr>
              <a:t> 121 000 </a:t>
            </a:r>
            <a:r>
              <a:rPr lang="en-US" dirty="0" err="1">
                <a:solidFill>
                  <a:schemeClr val="tx1">
                    <a:lumMod val="65000"/>
                    <a:lumOff val="35000"/>
                  </a:schemeClr>
                </a:solidFill>
              </a:rPr>
              <a:t>vidas</a:t>
            </a:r>
            <a:r>
              <a:rPr lang="en-US" dirty="0">
                <a:solidFill>
                  <a:schemeClr val="tx1">
                    <a:lumMod val="65000"/>
                    <a:lumOff val="35000"/>
                  </a:schemeClr>
                </a:solidFill>
              </a:rPr>
              <a:t> y un </a:t>
            </a:r>
            <a:r>
              <a:rPr lang="en-US" dirty="0" err="1">
                <a:solidFill>
                  <a:schemeClr val="tx1">
                    <a:lumMod val="65000"/>
                    <a:lumOff val="35000"/>
                  </a:schemeClr>
                </a:solidFill>
              </a:rPr>
              <a:t>costo</a:t>
            </a:r>
            <a:r>
              <a:rPr lang="en-US" dirty="0">
                <a:solidFill>
                  <a:schemeClr val="tx1">
                    <a:lumMod val="65000"/>
                    <a:lumOff val="35000"/>
                  </a:schemeClr>
                </a:solidFill>
              </a:rPr>
              <a:t> de 9000 </a:t>
            </a:r>
            <a:r>
              <a:rPr lang="en-US" dirty="0" err="1">
                <a:solidFill>
                  <a:schemeClr val="tx1">
                    <a:lumMod val="65000"/>
                    <a:lumOff val="35000"/>
                  </a:schemeClr>
                </a:solidFill>
              </a:rPr>
              <a:t>millones</a:t>
            </a:r>
            <a:r>
              <a:rPr lang="en-US" dirty="0">
                <a:solidFill>
                  <a:schemeClr val="tx1">
                    <a:lumMod val="65000"/>
                    <a:lumOff val="35000"/>
                  </a:schemeClr>
                </a:solidFill>
              </a:rPr>
              <a:t> de </a:t>
            </a:r>
            <a:r>
              <a:rPr lang="en-US" dirty="0" err="1">
                <a:solidFill>
                  <a:schemeClr val="tx1">
                    <a:lumMod val="65000"/>
                    <a:lumOff val="35000"/>
                  </a:schemeClr>
                </a:solidFill>
              </a:rPr>
              <a:t>dólares</a:t>
            </a:r>
            <a:r>
              <a:rPr lang="en-US" dirty="0">
                <a:solidFill>
                  <a:schemeClr val="tx1">
                    <a:lumMod val="65000"/>
                    <a:lumOff val="35000"/>
                  </a:schemeClr>
                </a:solidFill>
              </a:rPr>
              <a:t> por </a:t>
            </a:r>
            <a:r>
              <a:rPr lang="en-US" dirty="0" err="1">
                <a:solidFill>
                  <a:schemeClr val="tx1">
                    <a:lumMod val="65000"/>
                    <a:lumOff val="35000"/>
                  </a:schemeClr>
                </a:solidFill>
              </a:rPr>
              <a:t>cada</a:t>
            </a:r>
            <a:r>
              <a:rPr lang="en-US" dirty="0">
                <a:solidFill>
                  <a:schemeClr val="tx1">
                    <a:lumMod val="65000"/>
                    <a:lumOff val="35000"/>
                  </a:schemeClr>
                </a:solidFill>
              </a:rPr>
              <a:t> </a:t>
            </a:r>
            <a:r>
              <a:rPr lang="en-US" dirty="0" err="1">
                <a:solidFill>
                  <a:schemeClr val="tx1">
                    <a:lumMod val="65000"/>
                    <a:lumOff val="35000"/>
                  </a:schemeClr>
                </a:solidFill>
              </a:rPr>
              <a:t>año</a:t>
            </a:r>
            <a:r>
              <a:rPr lang="en-US" dirty="0">
                <a:solidFill>
                  <a:schemeClr val="tx1">
                    <a:lumMod val="65000"/>
                    <a:lumOff val="35000"/>
                  </a:schemeClr>
                </a:solidFill>
              </a:rPr>
              <a:t> que </a:t>
            </a:r>
            <a:r>
              <a:rPr lang="en-US" dirty="0" err="1">
                <a:solidFill>
                  <a:schemeClr val="tx1">
                    <a:lumMod val="65000"/>
                    <a:lumOff val="35000"/>
                  </a:schemeClr>
                </a:solidFill>
              </a:rPr>
              <a:t>duró</a:t>
            </a:r>
            <a:r>
              <a:rPr lang="en-US" dirty="0">
                <a:solidFill>
                  <a:schemeClr val="tx1">
                    <a:lumMod val="65000"/>
                    <a:lumOff val="35000"/>
                  </a:schemeClr>
                </a:solidFill>
              </a:rPr>
              <a:t>.</a:t>
            </a:r>
          </a:p>
          <a:p>
            <a:pPr marL="285750" indent="-285750" algn="just" defTabSz="914400">
              <a:lnSpc>
                <a:spcPct val="110000"/>
              </a:lnSpc>
              <a:spcBef>
                <a:spcPts val="700"/>
              </a:spcBef>
              <a:spcAft>
                <a:spcPts val="600"/>
              </a:spcAft>
              <a:buClr>
                <a:schemeClr val="tx2"/>
              </a:buClr>
              <a:buSzPct val="115000"/>
              <a:buFont typeface="Arial" panose="020B0604020202020204" pitchFamily="34" charset="0"/>
              <a:buChar char="•"/>
            </a:pPr>
            <a:endParaRPr lang="en-US" dirty="0">
              <a:solidFill>
                <a:schemeClr val="tx1">
                  <a:lumMod val="65000"/>
                  <a:lumOff val="35000"/>
                </a:schemeClr>
              </a:solidFill>
            </a:endParaRPr>
          </a:p>
          <a:p>
            <a:pPr algn="just" defTabSz="914400">
              <a:lnSpc>
                <a:spcPct val="110000"/>
              </a:lnSpc>
              <a:spcBef>
                <a:spcPts val="700"/>
              </a:spcBef>
              <a:spcAft>
                <a:spcPts val="600"/>
              </a:spcAft>
              <a:buClr>
                <a:schemeClr val="tx2"/>
              </a:buClr>
              <a:buSzPct val="115000"/>
            </a:pPr>
            <a:r>
              <a:rPr lang="en-US" b="1" dirty="0" err="1">
                <a:solidFill>
                  <a:schemeClr val="tx1">
                    <a:lumMod val="65000"/>
                    <a:lumOff val="35000"/>
                  </a:schemeClr>
                </a:solidFill>
              </a:rPr>
              <a:t>Objetivo</a:t>
            </a:r>
            <a:r>
              <a:rPr lang="en-US" b="1" dirty="0">
                <a:solidFill>
                  <a:schemeClr val="tx1">
                    <a:lumMod val="65000"/>
                    <a:lumOff val="35000"/>
                  </a:schemeClr>
                </a:solidFill>
              </a:rPr>
              <a:t>: </a:t>
            </a:r>
            <a:r>
              <a:rPr lang="en-US" dirty="0" err="1">
                <a:solidFill>
                  <a:schemeClr val="tx1">
                    <a:lumMod val="65000"/>
                    <a:lumOff val="35000"/>
                  </a:schemeClr>
                </a:solidFill>
              </a:rPr>
              <a:t>Estudiar</a:t>
            </a:r>
            <a:r>
              <a:rPr lang="en-US" dirty="0">
                <a:solidFill>
                  <a:schemeClr val="tx1">
                    <a:lumMod val="65000"/>
                    <a:lumOff val="35000"/>
                  </a:schemeClr>
                </a:solidFill>
              </a:rPr>
              <a:t> las </a:t>
            </a:r>
            <a:r>
              <a:rPr lang="en-US" dirty="0" err="1">
                <a:solidFill>
                  <a:schemeClr val="tx1">
                    <a:lumMod val="65000"/>
                    <a:lumOff val="35000"/>
                  </a:schemeClr>
                </a:solidFill>
              </a:rPr>
              <a:t>repercusiones</a:t>
            </a:r>
            <a:r>
              <a:rPr lang="en-US" dirty="0">
                <a:solidFill>
                  <a:schemeClr val="tx1">
                    <a:lumMod val="65000"/>
                    <a:lumOff val="35000"/>
                  </a:schemeClr>
                </a:solidFill>
              </a:rPr>
              <a:t> que </a:t>
            </a:r>
            <a:r>
              <a:rPr lang="en-US" dirty="0" err="1">
                <a:solidFill>
                  <a:schemeClr val="tx1">
                    <a:lumMod val="65000"/>
                    <a:lumOff val="35000"/>
                  </a:schemeClr>
                </a:solidFill>
              </a:rPr>
              <a:t>tuvo</a:t>
            </a:r>
            <a:r>
              <a:rPr lang="en-US" dirty="0">
                <a:solidFill>
                  <a:schemeClr val="tx1">
                    <a:lumMod val="65000"/>
                    <a:lumOff val="35000"/>
                  </a:schemeClr>
                </a:solidFill>
              </a:rPr>
              <a:t> la </a:t>
            </a:r>
            <a:r>
              <a:rPr lang="en-US" dirty="0" err="1">
                <a:solidFill>
                  <a:schemeClr val="tx1">
                    <a:lumMod val="65000"/>
                    <a:lumOff val="35000"/>
                  </a:schemeClr>
                </a:solidFill>
              </a:rPr>
              <a:t>estrageria</a:t>
            </a:r>
            <a:r>
              <a:rPr lang="en-US" dirty="0">
                <a:solidFill>
                  <a:schemeClr val="tx1">
                    <a:lumMod val="65000"/>
                    <a:lumOff val="35000"/>
                  </a:schemeClr>
                </a:solidFill>
              </a:rPr>
              <a:t> de </a:t>
            </a:r>
            <a:r>
              <a:rPr lang="en-US" dirty="0" err="1">
                <a:solidFill>
                  <a:schemeClr val="tx1">
                    <a:lumMod val="65000"/>
                    <a:lumOff val="35000"/>
                  </a:schemeClr>
                </a:solidFill>
              </a:rPr>
              <a:t>seguridad</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narcotráfico</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México. </a:t>
            </a:r>
            <a:r>
              <a:rPr lang="en-US" dirty="0" err="1">
                <a:solidFill>
                  <a:schemeClr val="tx1">
                    <a:lumMod val="65000"/>
                    <a:lumOff val="35000"/>
                  </a:schemeClr>
                </a:solidFill>
              </a:rPr>
              <a:t>Especificamente</a:t>
            </a:r>
            <a:r>
              <a:rPr lang="en-US" dirty="0">
                <a:solidFill>
                  <a:schemeClr val="tx1">
                    <a:lumMod val="65000"/>
                    <a:lumOff val="35000"/>
                  </a:schemeClr>
                </a:solidFill>
              </a:rPr>
              <a:t>, </a:t>
            </a:r>
            <a:r>
              <a:rPr lang="en-US" dirty="0" err="1">
                <a:solidFill>
                  <a:schemeClr val="tx1">
                    <a:lumMod val="65000"/>
                    <a:lumOff val="35000"/>
                  </a:schemeClr>
                </a:solidFill>
              </a:rPr>
              <a:t>qué</a:t>
            </a:r>
            <a:r>
              <a:rPr lang="en-US" dirty="0">
                <a:solidFill>
                  <a:schemeClr val="tx1">
                    <a:lumMod val="65000"/>
                    <a:lumOff val="35000"/>
                  </a:schemeClr>
                </a:solidFill>
              </a:rPr>
              <a:t> se </a:t>
            </a:r>
            <a:r>
              <a:rPr lang="en-US" dirty="0" err="1">
                <a:solidFill>
                  <a:schemeClr val="tx1">
                    <a:lumMod val="65000"/>
                    <a:lumOff val="35000"/>
                  </a:schemeClr>
                </a:solidFill>
              </a:rPr>
              <a:t>derivo</a:t>
            </a:r>
            <a:r>
              <a:rPr lang="en-US" dirty="0">
                <a:solidFill>
                  <a:schemeClr val="tx1">
                    <a:lumMod val="65000"/>
                    <a:lumOff val="35000"/>
                  </a:schemeClr>
                </a:solidFill>
              </a:rPr>
              <a:t> de la </a:t>
            </a:r>
            <a:r>
              <a:rPr lang="en-US" dirty="0" err="1">
                <a:solidFill>
                  <a:schemeClr val="tx1">
                    <a:lumMod val="65000"/>
                    <a:lumOff val="35000"/>
                  </a:schemeClr>
                </a:solidFill>
              </a:rPr>
              <a:t>victoria</a:t>
            </a:r>
            <a:r>
              <a:rPr lang="en-US" dirty="0">
                <a:solidFill>
                  <a:schemeClr val="tx1">
                    <a:lumMod val="65000"/>
                    <a:lumOff val="35000"/>
                  </a:schemeClr>
                </a:solidFill>
              </a:rPr>
              <a:t> </a:t>
            </a:r>
            <a:r>
              <a:rPr lang="en-US" dirty="0" err="1">
                <a:solidFill>
                  <a:schemeClr val="tx1">
                    <a:lumMod val="65000"/>
                    <a:lumOff val="35000"/>
                  </a:schemeClr>
                </a:solidFill>
              </a:rPr>
              <a:t>panista</a:t>
            </a:r>
            <a:r>
              <a:rPr lang="en-US" dirty="0">
                <a:solidFill>
                  <a:schemeClr val="tx1">
                    <a:lumMod val="65000"/>
                    <a:lumOff val="35000"/>
                  </a:schemeClr>
                </a:solidFill>
              </a:rPr>
              <a:t>.</a:t>
            </a:r>
          </a:p>
          <a:p>
            <a:pPr algn="just" defTabSz="914400">
              <a:lnSpc>
                <a:spcPct val="110000"/>
              </a:lnSpc>
              <a:spcBef>
                <a:spcPts val="700"/>
              </a:spcBef>
              <a:spcAft>
                <a:spcPts val="600"/>
              </a:spcAft>
              <a:buClr>
                <a:schemeClr val="tx2"/>
              </a:buClr>
              <a:buSzPct val="115000"/>
            </a:pPr>
            <a:endParaRPr lang="en-US" dirty="0">
              <a:solidFill>
                <a:schemeClr val="tx1">
                  <a:lumMod val="65000"/>
                  <a:lumOff val="35000"/>
                </a:schemeClr>
              </a:solidFill>
            </a:endParaRPr>
          </a:p>
          <a:p>
            <a:pPr defTabSz="914400">
              <a:lnSpc>
                <a:spcPct val="110000"/>
              </a:lnSpc>
              <a:spcBef>
                <a:spcPts val="700"/>
              </a:spcBef>
              <a:spcAft>
                <a:spcPts val="600"/>
              </a:spcAft>
              <a:buClr>
                <a:schemeClr val="tx2"/>
              </a:buClr>
              <a:buSzPct val="115000"/>
            </a:pPr>
            <a:endParaRPr lang="en-US" dirty="0">
              <a:solidFill>
                <a:schemeClr val="tx1">
                  <a:lumMod val="65000"/>
                  <a:lumOff val="35000"/>
                </a:schemeClr>
              </a:solidFill>
            </a:endParaRPr>
          </a:p>
          <a:p>
            <a:pPr defTabSz="914400">
              <a:lnSpc>
                <a:spcPct val="110000"/>
              </a:lnSpc>
              <a:spcBef>
                <a:spcPts val="700"/>
              </a:spcBef>
              <a:spcAft>
                <a:spcPts val="600"/>
              </a:spcAft>
              <a:buClr>
                <a:schemeClr val="tx2"/>
              </a:buClr>
              <a:buSzPct val="115000"/>
            </a:pPr>
            <a:endParaRPr lang="en-US" dirty="0">
              <a:solidFill>
                <a:schemeClr val="tx1">
                  <a:lumMod val="65000"/>
                  <a:lumOff val="35000"/>
                </a:schemeClr>
              </a:solidFill>
            </a:endParaRPr>
          </a:p>
        </p:txBody>
      </p:sp>
      <p:pic>
        <p:nvPicPr>
          <p:cNvPr id="6" name="Picture 6" descr="México debate sobre si olvidar la política de “abrazos, no balazos” en la  lucha contra el narco">
            <a:extLst>
              <a:ext uri="{FF2B5EF4-FFF2-40B4-BE49-F238E27FC236}">
                <a16:creationId xmlns:a16="http://schemas.microsoft.com/office/drawing/2014/main" id="{E98D6E30-A6AB-4106-85F8-C0D41EBD7B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94" r="22246" b="-2"/>
          <a:stretch/>
        </p:blipFill>
        <p:spPr bwMode="auto">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D08DECF-B7B7-4874-85FF-2B7FF4FF9048}"/>
              </a:ext>
            </a:extLst>
          </p:cNvPr>
          <p:cNvSpPr txBox="1"/>
          <p:nvPr/>
        </p:nvSpPr>
        <p:spPr>
          <a:xfrm>
            <a:off x="1223103" y="5755687"/>
            <a:ext cx="6124575" cy="923330"/>
          </a:xfrm>
          <a:prstGeom prst="rect">
            <a:avLst/>
          </a:prstGeom>
          <a:noFill/>
        </p:spPr>
        <p:txBody>
          <a:bodyPr wrap="square" rtlCol="0">
            <a:spAutoFit/>
          </a:bodyPr>
          <a:lstStyle/>
          <a:p>
            <a:r>
              <a:rPr lang="es-MX" dirty="0"/>
              <a:t>Uso de las plausibles variaciones exógenas derivadas de los resultados de una elección cerrada en donde el PAN haya salido victorioso. </a:t>
            </a:r>
            <a:endParaRPr lang="es-ES" dirty="0"/>
          </a:p>
        </p:txBody>
      </p:sp>
    </p:spTree>
    <p:extLst>
      <p:ext uri="{BB962C8B-B14F-4D97-AF65-F5344CB8AC3E}">
        <p14:creationId xmlns:p14="http://schemas.microsoft.com/office/powerpoint/2010/main" val="43908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Marcador de contenido 2">
            <a:extLst>
              <a:ext uri="{FF2B5EF4-FFF2-40B4-BE49-F238E27FC236}">
                <a16:creationId xmlns:a16="http://schemas.microsoft.com/office/drawing/2014/main" id="{F41CD86D-368A-4234-8156-00F22BD8BA46}"/>
              </a:ext>
            </a:extLst>
          </p:cNvPr>
          <p:cNvSpPr>
            <a:spLocks noGrp="1"/>
          </p:cNvSpPr>
          <p:nvPr>
            <p:ph idx="1"/>
          </p:nvPr>
        </p:nvSpPr>
        <p:spPr>
          <a:xfrm>
            <a:off x="1234164" y="400557"/>
            <a:ext cx="10148211" cy="6314568"/>
          </a:xfrm>
        </p:spPr>
        <p:txBody>
          <a:bodyPr>
            <a:normAutofit/>
          </a:bodyPr>
          <a:lstStyle/>
          <a:p>
            <a:pPr marL="0" indent="0">
              <a:buNone/>
            </a:pPr>
            <a:r>
              <a:rPr lang="es-MX" sz="1800" b="1" dirty="0"/>
              <a:t>Estrategia de estudio: </a:t>
            </a:r>
            <a:r>
              <a:rPr lang="es-MX" sz="1800" dirty="0"/>
              <a:t>Analizar los efectos directos derivados de los retenes en los lugares donde ocurrieron, así como los efectos de derrame por la diversificación del tráfico de drogas en las localidades en los alrededores.</a:t>
            </a:r>
          </a:p>
          <a:p>
            <a:pPr marL="0" indent="0">
              <a:buNone/>
            </a:pPr>
            <a:endParaRPr lang="es-MX" sz="1800" dirty="0"/>
          </a:p>
          <a:p>
            <a:pPr marL="0" indent="0">
              <a:buNone/>
            </a:pPr>
            <a:r>
              <a:rPr lang="es-MX" sz="1800" b="1" dirty="0"/>
              <a:t>Datos:</a:t>
            </a:r>
          </a:p>
          <a:p>
            <a:r>
              <a:rPr lang="es-MX" sz="1800" dirty="0"/>
              <a:t>Información oficial y </a:t>
            </a:r>
            <a:r>
              <a:rPr lang="es-MX" sz="1800" b="1" dirty="0"/>
              <a:t>confidencial</a:t>
            </a:r>
            <a:r>
              <a:rPr lang="es-MX" sz="1800" dirty="0"/>
              <a:t> sobre los carteles de droga</a:t>
            </a:r>
          </a:p>
          <a:p>
            <a:pPr marL="0" indent="0">
              <a:buNone/>
            </a:pPr>
            <a:r>
              <a:rPr lang="es-MX" sz="1800" dirty="0"/>
              <a:t> en México (modos operandi y redes de suministro)</a:t>
            </a:r>
          </a:p>
          <a:p>
            <a:r>
              <a:rPr lang="es-MX" sz="1800" dirty="0"/>
              <a:t>Registro de homicidios por narcotráfico en el periodo</a:t>
            </a:r>
          </a:p>
          <a:p>
            <a:pPr marL="0" indent="0">
              <a:buNone/>
            </a:pPr>
            <a:r>
              <a:rPr lang="es-ES" sz="1800" dirty="0"/>
              <a:t>de Diciembre 2006 – Octubre 2011.  </a:t>
            </a:r>
          </a:p>
          <a:p>
            <a:r>
              <a:rPr lang="es-ES" sz="1800" dirty="0"/>
              <a:t>Registro de enfrentamientos armados relacionados con el </a:t>
            </a:r>
          </a:p>
          <a:p>
            <a:pPr marL="0" indent="0">
              <a:buNone/>
            </a:pPr>
            <a:r>
              <a:rPr lang="es-ES" sz="1800" dirty="0"/>
              <a:t>narcotráfico (cártel vs cártel; cártel vs ejercito)</a:t>
            </a:r>
          </a:p>
          <a:p>
            <a:r>
              <a:rPr lang="es-ES" sz="1800" dirty="0"/>
              <a:t>Registro de arrestos relacionados con el narcotráfico</a:t>
            </a:r>
          </a:p>
          <a:p>
            <a:pPr marL="0" indent="0">
              <a:buNone/>
            </a:pPr>
            <a:r>
              <a:rPr lang="es-ES" sz="1800" b="1" dirty="0"/>
              <a:t>Fuente: </a:t>
            </a:r>
            <a:r>
              <a:rPr lang="es-ES" sz="1800" dirty="0"/>
              <a:t>Personal Oficial del Consejo Nacional de Seguridad</a:t>
            </a:r>
          </a:p>
          <a:p>
            <a:pPr marL="0" indent="0">
              <a:buNone/>
            </a:pPr>
            <a:r>
              <a:rPr lang="es-ES" sz="1800" dirty="0"/>
              <a:t>Publica</a:t>
            </a:r>
          </a:p>
          <a:p>
            <a:r>
              <a:rPr lang="es-ES" sz="1800" dirty="0"/>
              <a:t>Registro de homicidios 1990 – 2012 (INEGI)</a:t>
            </a:r>
          </a:p>
          <a:p>
            <a:r>
              <a:rPr lang="es-ES" sz="1800" dirty="0"/>
              <a:t>Información electoral del periodo 2007-2010 (Entidades electorales estatales)</a:t>
            </a:r>
          </a:p>
          <a:p>
            <a:endParaRPr lang="es-ES" dirty="0"/>
          </a:p>
        </p:txBody>
      </p:sp>
      <p:pic>
        <p:nvPicPr>
          <p:cNvPr id="3074" name="Picture 2" descr="Trafficking Networks and the Mexican Drug War">
            <a:extLst>
              <a:ext uri="{FF2B5EF4-FFF2-40B4-BE49-F238E27FC236}">
                <a16:creationId xmlns:a16="http://schemas.microsoft.com/office/drawing/2014/main" id="{51E8548C-E807-4B27-9808-C19071716B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01" r="16580" b="-2"/>
          <a:stretch/>
        </p:blipFill>
        <p:spPr bwMode="auto">
          <a:xfrm>
            <a:off x="7598400" y="2197353"/>
            <a:ext cx="3860171" cy="3855489"/>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832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49FDF-AD30-47DB-9CDF-FB70789A6990}"/>
              </a:ext>
            </a:extLst>
          </p:cNvPr>
          <p:cNvSpPr>
            <a:spLocks noGrp="1"/>
          </p:cNvSpPr>
          <p:nvPr>
            <p:ph type="title"/>
          </p:nvPr>
        </p:nvSpPr>
        <p:spPr>
          <a:xfrm>
            <a:off x="1251678" y="382385"/>
            <a:ext cx="10178322" cy="827290"/>
          </a:xfrm>
        </p:spPr>
        <p:txBody>
          <a:bodyPr>
            <a:normAutofit/>
          </a:bodyPr>
          <a:lstStyle/>
          <a:p>
            <a:r>
              <a:rPr lang="es-MX" sz="4800" dirty="0"/>
              <a:t>El mercado de la droga en México</a:t>
            </a:r>
            <a:endParaRPr lang="es-ES" sz="4800" dirty="0"/>
          </a:p>
        </p:txBody>
      </p:sp>
      <p:sp>
        <p:nvSpPr>
          <p:cNvPr id="3" name="Marcador de contenido 2">
            <a:extLst>
              <a:ext uri="{FF2B5EF4-FFF2-40B4-BE49-F238E27FC236}">
                <a16:creationId xmlns:a16="http://schemas.microsoft.com/office/drawing/2014/main" id="{D61FE672-E20F-4241-B5CC-E0907E1AD186}"/>
              </a:ext>
            </a:extLst>
          </p:cNvPr>
          <p:cNvSpPr>
            <a:spLocks noGrp="1"/>
          </p:cNvSpPr>
          <p:nvPr>
            <p:ph idx="1"/>
          </p:nvPr>
        </p:nvSpPr>
        <p:spPr>
          <a:xfrm>
            <a:off x="1251678" y="1428750"/>
            <a:ext cx="10178322" cy="5429250"/>
          </a:xfrm>
        </p:spPr>
        <p:txBody>
          <a:bodyPr/>
          <a:lstStyle/>
          <a:p>
            <a:r>
              <a:rPr lang="es-MX" dirty="0"/>
              <a:t>México es el principal suministrador de droga en EUA, dominando principalmente el mercado de heroína, marihuana, cocaína y metanfetaminas (entre 14 y 48 billones de dólares al año, México).</a:t>
            </a:r>
          </a:p>
          <a:p>
            <a:endParaRPr lang="es-MX" dirty="0"/>
          </a:p>
          <a:p>
            <a:pPr marL="0" indent="0">
              <a:buNone/>
            </a:pPr>
            <a:r>
              <a:rPr lang="es-MX" b="1" u="sng" dirty="0"/>
              <a:t>2006</a:t>
            </a:r>
          </a:p>
          <a:p>
            <a:pPr marL="0" indent="0">
              <a:buNone/>
            </a:pPr>
            <a:endParaRPr lang="es-MX" b="1" u="sng" dirty="0"/>
          </a:p>
          <a:p>
            <a:r>
              <a:rPr lang="es-MX" dirty="0"/>
              <a:t>14% de los municipios en México cultivaban (de forma regular) amapola  y cannabis.</a:t>
            </a:r>
          </a:p>
          <a:p>
            <a:r>
              <a:rPr lang="es-MX" dirty="0"/>
              <a:t>6 principales carteles (DTO) en México (2,456 municipios contaban con un cartel principal o distribuidor local dentro de sus límites territoriales).</a:t>
            </a:r>
          </a:p>
          <a:p>
            <a:r>
              <a:rPr lang="es-MX" dirty="0"/>
              <a:t>El 49% de toda la droga producida era mediante un DTO, siendo el resto por narcotraficantes locales.</a:t>
            </a:r>
          </a:p>
          <a:p>
            <a:r>
              <a:rPr lang="es-MX" dirty="0"/>
              <a:t>DTO: droga, secuestro, extorsión, asaltos,  </a:t>
            </a:r>
            <a:r>
              <a:rPr lang="es-MX" dirty="0" err="1"/>
              <a:t>huachicoleo</a:t>
            </a:r>
            <a:r>
              <a:rPr lang="es-MX" dirty="0"/>
              <a:t>, prostitución, tráfico de personas, armas y órganos.</a:t>
            </a:r>
          </a:p>
          <a:p>
            <a:pPr marL="0" indent="0">
              <a:buNone/>
            </a:pPr>
            <a:endParaRPr lang="es-MX" dirty="0"/>
          </a:p>
          <a:p>
            <a:pPr marL="0" indent="0">
              <a:buNone/>
            </a:pPr>
            <a:endParaRPr lang="es-ES" dirty="0"/>
          </a:p>
        </p:txBody>
      </p:sp>
    </p:spTree>
    <p:extLst>
      <p:ext uri="{BB962C8B-B14F-4D97-AF65-F5344CB8AC3E}">
        <p14:creationId xmlns:p14="http://schemas.microsoft.com/office/powerpoint/2010/main" val="106246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1DFBF-F91A-4B3A-B99B-C8E683830D76}"/>
              </a:ext>
            </a:extLst>
          </p:cNvPr>
          <p:cNvSpPr>
            <a:spLocks noGrp="1"/>
          </p:cNvSpPr>
          <p:nvPr>
            <p:ph type="title"/>
          </p:nvPr>
        </p:nvSpPr>
        <p:spPr>
          <a:xfrm>
            <a:off x="1251678" y="382385"/>
            <a:ext cx="10178322" cy="1492132"/>
          </a:xfrm>
        </p:spPr>
        <p:txBody>
          <a:bodyPr>
            <a:normAutofit/>
          </a:bodyPr>
          <a:lstStyle/>
          <a:p>
            <a:r>
              <a:rPr lang="es-MX" dirty="0"/>
              <a:t>Narcotráfico en México</a:t>
            </a:r>
            <a:endParaRPr lang="es-ES" dirty="0"/>
          </a:p>
        </p:txBody>
      </p:sp>
      <p:sp>
        <p:nvSpPr>
          <p:cNvPr id="71"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Marcador de contenido 2">
            <a:extLst>
              <a:ext uri="{FF2B5EF4-FFF2-40B4-BE49-F238E27FC236}">
                <a16:creationId xmlns:a16="http://schemas.microsoft.com/office/drawing/2014/main" id="{9C35034C-F2E0-4983-B2B7-046C01667EA5}"/>
              </a:ext>
            </a:extLst>
          </p:cNvPr>
          <p:cNvSpPr>
            <a:spLocks noGrp="1"/>
          </p:cNvSpPr>
          <p:nvPr>
            <p:ph idx="1"/>
          </p:nvPr>
        </p:nvSpPr>
        <p:spPr>
          <a:xfrm>
            <a:off x="1251678" y="1524001"/>
            <a:ext cx="6256562" cy="4951614"/>
          </a:xfrm>
        </p:spPr>
        <p:txBody>
          <a:bodyPr>
            <a:normAutofit/>
          </a:bodyPr>
          <a:lstStyle/>
          <a:p>
            <a:pPr marL="0" indent="0" algn="just">
              <a:lnSpc>
                <a:spcPct val="100000"/>
              </a:lnSpc>
              <a:buNone/>
            </a:pPr>
            <a:r>
              <a:rPr lang="es-MX" sz="1800" b="1" dirty="0"/>
              <a:t>2007-2012</a:t>
            </a:r>
          </a:p>
          <a:p>
            <a:pPr marL="0" indent="0" algn="just">
              <a:lnSpc>
                <a:spcPct val="100000"/>
              </a:lnSpc>
              <a:buNone/>
            </a:pPr>
            <a:endParaRPr lang="es-MX" sz="1800" b="1" dirty="0"/>
          </a:p>
          <a:p>
            <a:pPr algn="just">
              <a:lnSpc>
                <a:spcPct val="100000"/>
              </a:lnSpc>
            </a:pPr>
            <a:r>
              <a:rPr lang="es-MX" sz="1800" dirty="0"/>
              <a:t>La segunda mitad de la década de los 2000´s estuvo caracterizada por un incremento sustancial de la violencia en México.</a:t>
            </a:r>
          </a:p>
          <a:p>
            <a:pPr algn="just">
              <a:lnSpc>
                <a:spcPct val="100000"/>
              </a:lnSpc>
            </a:pPr>
            <a:r>
              <a:rPr lang="es-MX" sz="1800" dirty="0"/>
              <a:t>30% de crecimiento anual (aproximado) en homicidios en México.</a:t>
            </a:r>
          </a:p>
          <a:p>
            <a:pPr algn="just">
              <a:lnSpc>
                <a:spcPct val="100000"/>
              </a:lnSpc>
            </a:pPr>
            <a:r>
              <a:rPr lang="es-MX" sz="1800" dirty="0"/>
              <a:t>Mayor número de muertes de ciudadanos que en </a:t>
            </a:r>
            <a:r>
              <a:rPr lang="es-MX" sz="1800" b="1" dirty="0"/>
              <a:t> </a:t>
            </a:r>
            <a:r>
              <a:rPr lang="es-MX" sz="1800" dirty="0"/>
              <a:t>Irak y </a:t>
            </a:r>
            <a:r>
              <a:rPr lang="es-MX" sz="1800" dirty="0" err="1"/>
              <a:t>Afaganistán</a:t>
            </a:r>
            <a:r>
              <a:rPr lang="es-MX" sz="1800" dirty="0"/>
              <a:t> (países en guerra), Rusia (1990´s) y Sicilia (Segunda Guerra Mundial).</a:t>
            </a:r>
          </a:p>
          <a:p>
            <a:pPr algn="just">
              <a:lnSpc>
                <a:spcPct val="100000"/>
              </a:lnSpc>
            </a:pPr>
            <a:r>
              <a:rPr lang="es-ES" sz="1800" dirty="0"/>
              <a:t>85% de asesinatos en México relacionados a la droga se derivaron de enfrentamientos entre cárteles, siendo el 95% de las victimas hombres y el 45% menor a los 30 años.</a:t>
            </a:r>
          </a:p>
          <a:p>
            <a:pPr algn="just">
              <a:lnSpc>
                <a:spcPct val="100000"/>
              </a:lnSpc>
            </a:pPr>
            <a:r>
              <a:rPr lang="es-ES" sz="1800" dirty="0"/>
              <a:t>La opinión pública colocó a la inseguridad como el mayor tema de preocupación en el país, por encima de la economía (2011).</a:t>
            </a:r>
          </a:p>
        </p:txBody>
      </p:sp>
      <p:pic>
        <p:nvPicPr>
          <p:cNvPr id="4098" name="Picture 2" descr="Casi 12.500 muertes vinculadas al narcotráfico en 11 meses en México |  México | elmundo.es">
            <a:extLst>
              <a:ext uri="{FF2B5EF4-FFF2-40B4-BE49-F238E27FC236}">
                <a16:creationId xmlns:a16="http://schemas.microsoft.com/office/drawing/2014/main" id="{B6991281-9384-4199-A235-E954CD677C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64" r="10409" b="-1"/>
          <a:stretch/>
        </p:blipFill>
        <p:spPr bwMode="auto">
          <a:xfrm>
            <a:off x="7811760" y="2197353"/>
            <a:ext cx="3860171" cy="3855489"/>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58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25717E-8AEF-45EB-8545-F95013ED1078}"/>
              </a:ext>
            </a:extLst>
          </p:cNvPr>
          <p:cNvSpPr>
            <a:spLocks noGrp="1"/>
          </p:cNvSpPr>
          <p:nvPr>
            <p:ph type="title"/>
          </p:nvPr>
        </p:nvSpPr>
        <p:spPr>
          <a:xfrm>
            <a:off x="498597" y="252004"/>
            <a:ext cx="4882422" cy="1492132"/>
          </a:xfrm>
        </p:spPr>
        <p:txBody>
          <a:bodyPr>
            <a:normAutofit/>
          </a:bodyPr>
          <a:lstStyle/>
          <a:p>
            <a:r>
              <a:rPr lang="es-MX" sz="3200" dirty="0"/>
              <a:t>Guerra contra el narcotráfico </a:t>
            </a:r>
            <a:br>
              <a:rPr lang="es-MX" sz="3200" dirty="0"/>
            </a:br>
            <a:r>
              <a:rPr lang="es-MX" sz="3200" dirty="0"/>
              <a:t>(2007-2012)</a:t>
            </a:r>
            <a:endParaRPr lang="es-ES" sz="3200" dirty="0"/>
          </a:p>
        </p:txBody>
      </p:sp>
      <p:sp>
        <p:nvSpPr>
          <p:cNvPr id="73" name="Rectangle 7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3AD8D88-1FEA-4E67-91D0-2A52A3E85362}"/>
              </a:ext>
            </a:extLst>
          </p:cNvPr>
          <p:cNvSpPr>
            <a:spLocks noGrp="1"/>
          </p:cNvSpPr>
          <p:nvPr>
            <p:ph idx="1"/>
          </p:nvPr>
        </p:nvSpPr>
        <p:spPr>
          <a:xfrm>
            <a:off x="566285" y="1927016"/>
            <a:ext cx="5901462" cy="4748104"/>
          </a:xfrm>
        </p:spPr>
        <p:txBody>
          <a:bodyPr>
            <a:normAutofit fontScale="92500" lnSpcReduction="10000"/>
          </a:bodyPr>
          <a:lstStyle/>
          <a:p>
            <a:pPr algn="just">
              <a:lnSpc>
                <a:spcPct val="100000"/>
              </a:lnSpc>
            </a:pPr>
            <a:r>
              <a:rPr lang="es-MX" sz="1800" dirty="0">
                <a:solidFill>
                  <a:schemeClr val="tx1">
                    <a:lumMod val="85000"/>
                    <a:lumOff val="15000"/>
                  </a:schemeClr>
                </a:solidFill>
              </a:rPr>
              <a:t>Durante la segunda semana de su gestión (Felipe del Sagrado Corazón de Jesús Calderón Hinojosa) se ordenó el despliegue de 6,500 tropas alrededor del país para combatir a los cárteles de la droga en el territorio mexicano.</a:t>
            </a:r>
          </a:p>
          <a:p>
            <a:pPr algn="just">
              <a:lnSpc>
                <a:spcPct val="100000"/>
              </a:lnSpc>
            </a:pPr>
            <a:r>
              <a:rPr lang="es-MX" sz="1800" dirty="0">
                <a:solidFill>
                  <a:schemeClr val="tx1">
                    <a:lumMod val="85000"/>
                    <a:lumOff val="15000"/>
                  </a:schemeClr>
                </a:solidFill>
              </a:rPr>
              <a:t>La estrategia contrastaba con el actuar histórico de los gobiernos pasados donde mostraban una actitud pasiva en el tema (PRI).</a:t>
            </a:r>
          </a:p>
          <a:p>
            <a:pPr algn="just">
              <a:lnSpc>
                <a:spcPct val="100000"/>
              </a:lnSpc>
            </a:pPr>
            <a:r>
              <a:rPr lang="es-MX" sz="1800" dirty="0">
                <a:solidFill>
                  <a:schemeClr val="tx1">
                    <a:lumMod val="85000"/>
                    <a:lumOff val="15000"/>
                  </a:schemeClr>
                </a:solidFill>
              </a:rPr>
              <a:t>La estrategia de combate se enfocó en la captura de los principales líderes de los cárteles (retenes, enfrentamientos masivos y arrestos).</a:t>
            </a:r>
          </a:p>
          <a:p>
            <a:pPr algn="just">
              <a:lnSpc>
                <a:spcPct val="100000"/>
              </a:lnSpc>
            </a:pPr>
            <a:r>
              <a:rPr lang="es-MX" sz="1800" dirty="0">
                <a:solidFill>
                  <a:schemeClr val="tx1">
                    <a:lumMod val="85000"/>
                    <a:lumOff val="15000"/>
                  </a:schemeClr>
                </a:solidFill>
              </a:rPr>
              <a:t>Trabajo en conjunto con los cuerpos policiales locales, y gobiernos estatales.  Sin embargo, la toma del proyecto de seguridad era opcional para cada gobernador, por lo que era más que en aquellos estados donde gobernara el PAN hubiera un trabajo en conjunto con el poder federal para el traspaso de información, operaciones encubierto y emboscadas a líderes de la droga.</a:t>
            </a:r>
            <a:endParaRPr lang="es-ES" sz="1800" dirty="0">
              <a:solidFill>
                <a:schemeClr val="tx1">
                  <a:lumMod val="85000"/>
                  <a:lumOff val="15000"/>
                </a:schemeClr>
              </a:solidFill>
            </a:endParaRPr>
          </a:p>
        </p:txBody>
      </p:sp>
      <p:sp>
        <p:nvSpPr>
          <p:cNvPr id="7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5122" name="Picture 2" descr="Enfrentamientos entre narcos y el Ejército dejan 21 muertos en México -  Libertad Digital">
            <a:extLst>
              <a:ext uri="{FF2B5EF4-FFF2-40B4-BE49-F238E27FC236}">
                <a16:creationId xmlns:a16="http://schemas.microsoft.com/office/drawing/2014/main" id="{AAFAB0B9-B141-445F-9F23-1CAC5779E7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9261" y="1619392"/>
            <a:ext cx="3217333" cy="32173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elipe Calderón - Wikipedia">
            <a:extLst>
              <a:ext uri="{FF2B5EF4-FFF2-40B4-BE49-F238E27FC236}">
                <a16:creationId xmlns:a16="http://schemas.microsoft.com/office/drawing/2014/main" id="{BF81420A-3F6C-436E-A871-07CCCC9E1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191" y="151379"/>
            <a:ext cx="1179971" cy="150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4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53D7A-6F6A-404A-956D-EB26470F6B7B}"/>
              </a:ext>
            </a:extLst>
          </p:cNvPr>
          <p:cNvSpPr>
            <a:spLocks noGrp="1"/>
          </p:cNvSpPr>
          <p:nvPr>
            <p:ph type="title"/>
          </p:nvPr>
        </p:nvSpPr>
        <p:spPr>
          <a:xfrm>
            <a:off x="1251678" y="382385"/>
            <a:ext cx="10178322" cy="979055"/>
          </a:xfrm>
        </p:spPr>
        <p:txBody>
          <a:bodyPr/>
          <a:lstStyle/>
          <a:p>
            <a:r>
              <a:rPr lang="es-MX" dirty="0"/>
              <a:t>Especificación econométrica</a:t>
            </a:r>
            <a:endParaRPr lang="es-ES" dirty="0"/>
          </a:p>
        </p:txBody>
      </p:sp>
      <p:sp>
        <p:nvSpPr>
          <p:cNvPr id="3" name="Marcador de contenido 2">
            <a:extLst>
              <a:ext uri="{FF2B5EF4-FFF2-40B4-BE49-F238E27FC236}">
                <a16:creationId xmlns:a16="http://schemas.microsoft.com/office/drawing/2014/main" id="{93850B68-A229-4DE3-A6DB-62D9F3DA5987}"/>
              </a:ext>
            </a:extLst>
          </p:cNvPr>
          <p:cNvSpPr>
            <a:spLocks noGrp="1"/>
          </p:cNvSpPr>
          <p:nvPr>
            <p:ph idx="1"/>
          </p:nvPr>
        </p:nvSpPr>
        <p:spPr>
          <a:xfrm>
            <a:off x="1251678" y="1361440"/>
            <a:ext cx="10178322" cy="5191759"/>
          </a:xfrm>
        </p:spPr>
        <p:txBody>
          <a:bodyPr>
            <a:normAutofit lnSpcReduction="10000"/>
          </a:bodyPr>
          <a:lstStyle/>
          <a:p>
            <a:pPr marL="0" indent="0" algn="just">
              <a:buNone/>
            </a:pPr>
            <a:r>
              <a:rPr lang="es-MX" b="1" dirty="0">
                <a:solidFill>
                  <a:srgbClr val="002060"/>
                </a:solidFill>
              </a:rPr>
              <a:t>Regresión discontinua para analizar si hubo un mayor efecto de violencia en aquellos municipios donde el PAN ganó por un margen cerrado</a:t>
            </a:r>
          </a:p>
          <a:p>
            <a:pPr marL="0" indent="0" algn="just">
              <a:buNone/>
            </a:pPr>
            <a:endParaRPr lang="es-MX" b="1" dirty="0">
              <a:solidFill>
                <a:srgbClr val="002060"/>
              </a:solidFill>
            </a:endParaRPr>
          </a:p>
          <a:p>
            <a:pPr marL="0" indent="0" algn="just">
              <a:buNone/>
            </a:pPr>
            <a:r>
              <a:rPr lang="es-MX" b="1" dirty="0">
                <a:solidFill>
                  <a:srgbClr val="002060"/>
                </a:solidFill>
              </a:rPr>
              <a:t>Objetivo: </a:t>
            </a:r>
            <a:r>
              <a:rPr lang="es-MX" dirty="0">
                <a:solidFill>
                  <a:srgbClr val="002060"/>
                </a:solidFill>
              </a:rPr>
              <a:t>Analizar la relación entre una victoria del PAN y un aumento de la violencia.</a:t>
            </a:r>
          </a:p>
          <a:p>
            <a:pPr marL="0" indent="0" algn="just">
              <a:buNone/>
            </a:pPr>
            <a:endParaRPr lang="es-MX" b="1" dirty="0">
              <a:solidFill>
                <a:srgbClr val="002060"/>
              </a:solidFill>
            </a:endParaRPr>
          </a:p>
          <a:p>
            <a:pPr marL="0" indent="0" algn="just">
              <a:buNone/>
            </a:pPr>
            <a:r>
              <a:rPr lang="es-MX" b="1" dirty="0">
                <a:solidFill>
                  <a:srgbClr val="002060"/>
                </a:solidFill>
              </a:rPr>
              <a:t>Discontinuidad: </a:t>
            </a:r>
            <a:r>
              <a:rPr lang="es-MX" dirty="0">
                <a:solidFill>
                  <a:srgbClr val="002060"/>
                </a:solidFill>
              </a:rPr>
              <a:t>La afiliación del partido en el municipio cambiaba de forma drástica de acuerdo a margen de referencia entre una victoria del PAN y una derrota. </a:t>
            </a:r>
          </a:p>
          <a:p>
            <a:pPr marL="0" indent="0" algn="just">
              <a:buNone/>
            </a:pPr>
            <a:endParaRPr lang="es-MX" b="1" dirty="0">
              <a:solidFill>
                <a:srgbClr val="002060"/>
              </a:solidFill>
            </a:endParaRPr>
          </a:p>
          <a:p>
            <a:pPr marL="0" indent="0" algn="just">
              <a:buNone/>
            </a:pPr>
            <a:r>
              <a:rPr lang="es-MX" dirty="0">
                <a:solidFill>
                  <a:srgbClr val="002060"/>
                </a:solidFill>
              </a:rPr>
              <a:t>Aquellos municipios donde el PAN ganaba (o perdía) por un amplio margen serían diferentes a aquellos donde el margen fue pequeño, infiriendo la existencia de factores idiosincráticos que determinaran los resultados de las elecciones, y no por características sistemáticas del municipio que pudiera también afectar la violencia en la zona.</a:t>
            </a:r>
          </a:p>
          <a:p>
            <a:pPr marL="0" indent="0" algn="just">
              <a:buNone/>
            </a:pPr>
            <a:r>
              <a:rPr lang="es-MX" b="1" dirty="0">
                <a:solidFill>
                  <a:srgbClr val="002060"/>
                </a:solidFill>
              </a:rPr>
              <a:t>Municipios donde el PAN apenas perdía eran contrafactuales razonables a municipios donde el PAN apenas ganaba</a:t>
            </a:r>
            <a:endParaRPr lang="es-ES" b="1" dirty="0">
              <a:solidFill>
                <a:srgbClr val="002060"/>
              </a:solidFill>
            </a:endParaRPr>
          </a:p>
        </p:txBody>
      </p:sp>
    </p:spTree>
    <p:extLst>
      <p:ext uri="{BB962C8B-B14F-4D97-AF65-F5344CB8AC3E}">
        <p14:creationId xmlns:p14="http://schemas.microsoft.com/office/powerpoint/2010/main" val="65830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91EB700-35D7-4F5A-897A-817FEBBA8B36}"/>
              </a:ext>
            </a:extLst>
          </p:cNvPr>
          <p:cNvSpPr>
            <a:spLocks noGrp="1"/>
          </p:cNvSpPr>
          <p:nvPr>
            <p:ph type="title"/>
          </p:nvPr>
        </p:nvSpPr>
        <p:spPr>
          <a:xfrm>
            <a:off x="1251678" y="382385"/>
            <a:ext cx="10178322" cy="979055"/>
          </a:xfrm>
        </p:spPr>
        <p:txBody>
          <a:bodyPr/>
          <a:lstStyle/>
          <a:p>
            <a:r>
              <a:rPr lang="es-MX" dirty="0"/>
              <a:t>Especificación econométrica</a:t>
            </a:r>
            <a:endParaRPr lang="es-ES"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7902DC2-554A-47B8-9B48-487407A79ABF}"/>
                  </a:ext>
                </a:extLst>
              </p:cNvPr>
              <p:cNvSpPr txBox="1"/>
              <p:nvPr/>
            </p:nvSpPr>
            <p:spPr>
              <a:xfrm>
                <a:off x="990600" y="1516358"/>
                <a:ext cx="10820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000" i="1" smtClean="0">
                              <a:solidFill>
                                <a:srgbClr val="836967"/>
                              </a:solidFill>
                              <a:latin typeface="Cambria Math" panose="02040503050406030204" pitchFamily="18" charset="0"/>
                            </a:rPr>
                          </m:ctrlPr>
                        </m:sSubPr>
                        <m:e>
                          <m:r>
                            <a:rPr lang="es-ES" sz="2000" i="1">
                              <a:latin typeface="Cambria Math" panose="02040503050406030204" pitchFamily="18" charset="0"/>
                            </a:rPr>
                            <m:t>𝑦</m:t>
                          </m:r>
                        </m:e>
                        <m:sub>
                          <m:r>
                            <a:rPr lang="es-ES" sz="2000" i="1">
                              <a:latin typeface="Cambria Math" panose="02040503050406030204" pitchFamily="18" charset="0"/>
                            </a:rPr>
                            <m:t>𝑚</m:t>
                          </m:r>
                        </m:sub>
                      </m:sSub>
                      <m:r>
                        <a:rPr lang="es-ES" sz="2000" i="0">
                          <a:latin typeface="Cambria Math" panose="02040503050406030204" pitchFamily="18" charset="0"/>
                        </a:rPr>
                        <m:t>=</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𝛼</m:t>
                          </m:r>
                        </m:e>
                        <m:sub>
                          <m:r>
                            <a:rPr lang="es-ES" sz="2000" i="0">
                              <a:latin typeface="Cambria Math" panose="02040503050406030204" pitchFamily="18" charset="0"/>
                            </a:rPr>
                            <m:t>0</m:t>
                          </m:r>
                        </m:sub>
                      </m:sSub>
                      <m:r>
                        <a:rPr lang="es-ES" sz="2000" i="0">
                          <a:latin typeface="Cambria Math" panose="02040503050406030204" pitchFamily="18" charset="0"/>
                        </a:rPr>
                        <m:t>+</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𝛼</m:t>
                          </m:r>
                        </m:e>
                        <m:sub>
                          <m:r>
                            <a:rPr lang="es-ES" sz="2000" i="0">
                              <a:latin typeface="Cambria Math" panose="02040503050406030204" pitchFamily="18" charset="0"/>
                            </a:rPr>
                            <m:t>1</m:t>
                          </m:r>
                        </m:sub>
                      </m:sSub>
                      <m:r>
                        <a:rPr lang="es-ES" sz="2000" i="1">
                          <a:latin typeface="Cambria Math" panose="02040503050406030204" pitchFamily="18" charset="0"/>
                        </a:rPr>
                        <m:t>𝑃𝐴𝑁𝑤𝑖</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𝑚</m:t>
                          </m:r>
                        </m:sub>
                      </m:sSub>
                      <m:r>
                        <a:rPr lang="es-ES" sz="2000" i="0">
                          <a:latin typeface="Cambria Math" panose="02040503050406030204" pitchFamily="18" charset="0"/>
                        </a:rPr>
                        <m:t>+</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𝛼</m:t>
                          </m:r>
                        </m:e>
                        <m:sub>
                          <m:r>
                            <a:rPr lang="es-ES" sz="2000" i="0">
                              <a:latin typeface="Cambria Math" panose="02040503050406030204" pitchFamily="18" charset="0"/>
                            </a:rPr>
                            <m:t>2</m:t>
                          </m:r>
                        </m:sub>
                      </m:sSub>
                      <m:r>
                        <a:rPr lang="es-ES" sz="2000" i="1">
                          <a:latin typeface="Cambria Math" panose="02040503050406030204" pitchFamily="18" charset="0"/>
                        </a:rPr>
                        <m:t>𝑃𝐴𝑁𝑤𝑖</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𝑚</m:t>
                          </m:r>
                        </m:sub>
                      </m:sSub>
                      <m:r>
                        <a:rPr lang="es-ES" sz="2000" i="0">
                          <a:latin typeface="Cambria Math" panose="02040503050406030204" pitchFamily="18" charset="0"/>
                        </a:rPr>
                        <m:t>×</m:t>
                      </m:r>
                      <m:r>
                        <a:rPr lang="es-ES" sz="2000" i="1">
                          <a:latin typeface="Cambria Math" panose="02040503050406030204" pitchFamily="18" charset="0"/>
                        </a:rPr>
                        <m:t>𝑓</m:t>
                      </m:r>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𝑠𝑝𝑟𝑒𝑎</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𝑑</m:t>
                              </m:r>
                            </m:e>
                            <m:sub>
                              <m:r>
                                <a:rPr lang="es-ES" sz="2000" i="1">
                                  <a:latin typeface="Cambria Math" panose="02040503050406030204" pitchFamily="18" charset="0"/>
                                </a:rPr>
                                <m:t>𝑚</m:t>
                              </m:r>
                            </m:sub>
                          </m:sSub>
                        </m:e>
                      </m:d>
                      <m:r>
                        <a:rPr lang="es-ES" sz="2000" i="0">
                          <a:latin typeface="Cambria Math" panose="02040503050406030204" pitchFamily="18" charset="0"/>
                        </a:rPr>
                        <m:t>+</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𝛼</m:t>
                          </m:r>
                        </m:e>
                        <m:sub>
                          <m:r>
                            <a:rPr lang="es-ES" sz="2000" i="0">
                              <a:latin typeface="Cambria Math" panose="02040503050406030204" pitchFamily="18" charset="0"/>
                            </a:rPr>
                            <m:t>3</m:t>
                          </m:r>
                        </m:sub>
                      </m:sSub>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1−</m:t>
                          </m:r>
                          <m:r>
                            <a:rPr lang="es-ES" sz="2000" i="1">
                              <a:latin typeface="Cambria Math" panose="02040503050406030204" pitchFamily="18" charset="0"/>
                            </a:rPr>
                            <m:t>𝑃𝐴𝑁𝑤𝑖</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𝑚</m:t>
                              </m:r>
                            </m:sub>
                          </m:sSub>
                        </m:e>
                      </m:d>
                      <m:r>
                        <a:rPr lang="es-ES" sz="2000" i="0">
                          <a:latin typeface="Cambria Math" panose="02040503050406030204" pitchFamily="18" charset="0"/>
                        </a:rPr>
                        <m:t>×</m:t>
                      </m:r>
                      <m:r>
                        <a:rPr lang="es-ES" sz="2000" i="1">
                          <a:latin typeface="Cambria Math" panose="02040503050406030204" pitchFamily="18" charset="0"/>
                        </a:rPr>
                        <m:t>𝑓</m:t>
                      </m:r>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𝑠𝑝𝑟𝑒𝑎</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𝑑</m:t>
                              </m:r>
                            </m:e>
                            <m:sub>
                              <m:r>
                                <a:rPr lang="es-ES" sz="2000" i="1">
                                  <a:latin typeface="Cambria Math" panose="02040503050406030204" pitchFamily="18" charset="0"/>
                                </a:rPr>
                                <m:t>𝑚</m:t>
                              </m:r>
                            </m:sub>
                          </m:sSub>
                        </m:e>
                      </m:d>
                      <m:r>
                        <a:rPr lang="es-ES" sz="2000" i="0">
                          <a:latin typeface="Cambria Math" panose="02040503050406030204" pitchFamily="18" charset="0"/>
                        </a:rPr>
                        <m:t>+</m:t>
                      </m:r>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𝜖</m:t>
                          </m:r>
                        </m:e>
                        <m:sub>
                          <m:r>
                            <a:rPr lang="es-ES" sz="2000" i="1">
                              <a:latin typeface="Cambria Math" panose="02040503050406030204" pitchFamily="18" charset="0"/>
                            </a:rPr>
                            <m:t>𝑚</m:t>
                          </m:r>
                        </m:sub>
                      </m:sSub>
                    </m:oMath>
                  </m:oMathPara>
                </a14:m>
                <a:endParaRPr lang="es-ES" dirty="0"/>
              </a:p>
            </p:txBody>
          </p:sp>
        </mc:Choice>
        <mc:Fallback xmlns="">
          <p:sp>
            <p:nvSpPr>
              <p:cNvPr id="6" name="CuadroTexto 5">
                <a:extLst>
                  <a:ext uri="{FF2B5EF4-FFF2-40B4-BE49-F238E27FC236}">
                    <a16:creationId xmlns:a16="http://schemas.microsoft.com/office/drawing/2014/main" id="{47902DC2-554A-47B8-9B48-487407A79ABF}"/>
                  </a:ext>
                </a:extLst>
              </p:cNvPr>
              <p:cNvSpPr txBox="1">
                <a:spLocks noRot="1" noChangeAspect="1" noMove="1" noResize="1" noEditPoints="1" noAdjustHandles="1" noChangeArrowheads="1" noChangeShapeType="1" noTextEdit="1"/>
              </p:cNvSpPr>
              <p:nvPr/>
            </p:nvSpPr>
            <p:spPr>
              <a:xfrm>
                <a:off x="990600" y="1516358"/>
                <a:ext cx="10820400" cy="400110"/>
              </a:xfrm>
              <a:prstGeom prst="rect">
                <a:avLst/>
              </a:prstGeom>
              <a:blipFill>
                <a:blip r:embed="rId2"/>
                <a:stretch>
                  <a:fillRect b="-1692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154FCDB-494A-4A5D-82F5-4AAD0A7FBE76}"/>
                  </a:ext>
                </a:extLst>
              </p:cNvPr>
              <p:cNvSpPr txBox="1"/>
              <p:nvPr/>
            </p:nvSpPr>
            <p:spPr>
              <a:xfrm>
                <a:off x="1251678" y="2228298"/>
                <a:ext cx="10391682" cy="4247317"/>
              </a:xfrm>
              <a:prstGeom prst="rect">
                <a:avLst/>
              </a:prstGeom>
              <a:noFill/>
            </p:spPr>
            <p:txBody>
              <a:bodyPr wrap="square" rtlCol="0">
                <a:spAutoFit/>
              </a:bodyPr>
              <a:lstStyle/>
              <a:p>
                <a:pPr marL="285750" indent="-285750" algn="just">
                  <a:buFont typeface="Arial" panose="020B0604020202020204" pitchFamily="34" charset="0"/>
                  <a:buChar char="•"/>
                </a:pP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𝑚</m:t>
                        </m:r>
                      </m:sub>
                    </m:sSub>
                  </m:oMath>
                </a14:m>
                <a:r>
                  <a:rPr lang="es-ES" dirty="0"/>
                  <a:t> es la variable de interés en el municipio m</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14:m>
                  <m:oMath xmlns:m="http://schemas.openxmlformats.org/officeDocument/2006/math">
                    <m:r>
                      <a:rPr lang="es-ES" sz="1800" i="1" smtClean="0">
                        <a:latin typeface="Cambria Math" panose="02040503050406030204" pitchFamily="18" charset="0"/>
                      </a:rPr>
                      <m:t>𝑃𝐴𝑁𝑤𝑖</m:t>
                    </m:r>
                    <m:sSub>
                      <m:sSubPr>
                        <m:ctrlPr>
                          <a:rPr lang="es-ES" sz="1800" i="1">
                            <a:solidFill>
                              <a:srgbClr val="836967"/>
                            </a:solidFill>
                            <a:latin typeface="Cambria Math" panose="02040503050406030204" pitchFamily="18" charset="0"/>
                          </a:rPr>
                        </m:ctrlPr>
                      </m:sSubPr>
                      <m:e>
                        <m:r>
                          <a:rPr lang="es-ES" sz="1800" i="1">
                            <a:latin typeface="Cambria Math" panose="02040503050406030204" pitchFamily="18" charset="0"/>
                          </a:rPr>
                          <m:t>𝑛</m:t>
                        </m:r>
                      </m:e>
                      <m:sub>
                        <m:r>
                          <a:rPr lang="es-ES" sz="1800" i="1">
                            <a:latin typeface="Cambria Math" panose="02040503050406030204" pitchFamily="18" charset="0"/>
                          </a:rPr>
                          <m:t>𝑚</m:t>
                        </m:r>
                      </m:sub>
                    </m:sSub>
                  </m:oMath>
                </a14:m>
                <a:r>
                  <a:rPr lang="es-ES" dirty="0"/>
                  <a:t> variable </a:t>
                </a:r>
                <a:r>
                  <a:rPr lang="es-ES" dirty="0" err="1"/>
                  <a:t>dummy</a:t>
                </a:r>
                <a:r>
                  <a:rPr lang="es-ES" dirty="0"/>
                  <a:t> que indica si el PAN ganó la elección en el municipio m</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14:m>
                  <m:oMath xmlns:m="http://schemas.openxmlformats.org/officeDocument/2006/math">
                    <m:r>
                      <a:rPr lang="es-ES" sz="1800" i="1" smtClean="0">
                        <a:latin typeface="Cambria Math" panose="02040503050406030204" pitchFamily="18" charset="0"/>
                      </a:rPr>
                      <m:t>𝑠𝑝𝑟𝑒𝑎</m:t>
                    </m:r>
                    <m:sSub>
                      <m:sSubPr>
                        <m:ctrlPr>
                          <a:rPr lang="es-ES" sz="1800" i="1">
                            <a:solidFill>
                              <a:srgbClr val="836967"/>
                            </a:solidFill>
                            <a:latin typeface="Cambria Math" panose="02040503050406030204" pitchFamily="18" charset="0"/>
                          </a:rPr>
                        </m:ctrlPr>
                      </m:sSubPr>
                      <m:e>
                        <m:r>
                          <a:rPr lang="es-ES" sz="1800" i="1">
                            <a:latin typeface="Cambria Math" panose="02040503050406030204" pitchFamily="18" charset="0"/>
                          </a:rPr>
                          <m:t>𝑑</m:t>
                        </m:r>
                      </m:e>
                      <m:sub>
                        <m:r>
                          <a:rPr lang="es-ES" sz="1800" i="1">
                            <a:latin typeface="Cambria Math" panose="02040503050406030204" pitchFamily="18" charset="0"/>
                          </a:rPr>
                          <m:t>𝑚</m:t>
                        </m:r>
                      </m:sub>
                    </m:sSub>
                  </m:oMath>
                </a14:m>
                <a:r>
                  <a:rPr lang="es-ES" dirty="0"/>
                  <a:t> es el margen de victoria del PAN</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14:m>
                  <m:oMath xmlns:m="http://schemas.openxmlformats.org/officeDocument/2006/math">
                    <m:r>
                      <a:rPr lang="es-ES" sz="180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es-E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s-ES" sz="1800" dirty="0">
                    <a:effectLst/>
                    <a:latin typeface="Calibri" panose="020F0502020204030204" pitchFamily="34" charset="0"/>
                    <a:ea typeface="Calibri" panose="020F0502020204030204" pitchFamily="34" charset="0"/>
                    <a:cs typeface="Times New Roman" panose="02020603050405020304" pitchFamily="18" charset="0"/>
                  </a:rPr>
                  <a:t> forma funcional (polinomial).</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ES" dirty="0"/>
                  <a:t>Es importante verificar que no hubo factores sistemáticos que hayan dado ventaja al PAN en aquellos municipios donde ganó; si eso ocurriera violaría el supuesto de la posible construcción de contrafactuales en municipios donde hubo un pequeño margen en los resultados de la elección. </a:t>
                </a:r>
              </a:p>
              <a:p>
                <a:pPr algn="just"/>
                <a:endParaRPr lang="es-ES" b="1" dirty="0"/>
              </a:p>
              <a:p>
                <a:pPr algn="just"/>
                <a:r>
                  <a:rPr lang="es-ES" b="1" dirty="0"/>
                  <a:t>Supuesto importante: </a:t>
                </a:r>
                <a:r>
                  <a:rPr lang="es-ES" dirty="0"/>
                  <a:t>Los carteles locales no podían anticipar el anuncio de la estrategia de seguridad antes de las elecciones 2007-2008 y 2007-2010, por lo que no tenían incentivos en influir en las elecciones locales.</a:t>
                </a:r>
              </a:p>
            </p:txBody>
          </p:sp>
        </mc:Choice>
        <mc:Fallback xmlns="">
          <p:sp>
            <p:nvSpPr>
              <p:cNvPr id="8" name="CuadroTexto 7">
                <a:extLst>
                  <a:ext uri="{FF2B5EF4-FFF2-40B4-BE49-F238E27FC236}">
                    <a16:creationId xmlns:a16="http://schemas.microsoft.com/office/drawing/2014/main" id="{9154FCDB-494A-4A5D-82F5-4AAD0A7FBE76}"/>
                  </a:ext>
                </a:extLst>
              </p:cNvPr>
              <p:cNvSpPr txBox="1">
                <a:spLocks noRot="1" noChangeAspect="1" noMove="1" noResize="1" noEditPoints="1" noAdjustHandles="1" noChangeArrowheads="1" noChangeShapeType="1" noTextEdit="1"/>
              </p:cNvSpPr>
              <p:nvPr/>
            </p:nvSpPr>
            <p:spPr>
              <a:xfrm>
                <a:off x="1251678" y="2228298"/>
                <a:ext cx="10391682" cy="4247317"/>
              </a:xfrm>
              <a:prstGeom prst="rect">
                <a:avLst/>
              </a:prstGeom>
              <a:blipFill>
                <a:blip r:embed="rId3"/>
                <a:stretch>
                  <a:fillRect l="-469" t="-862" r="-469" b="-1437"/>
                </a:stretch>
              </a:blipFill>
            </p:spPr>
            <p:txBody>
              <a:bodyPr/>
              <a:lstStyle/>
              <a:p>
                <a:r>
                  <a:rPr lang="es-ES">
                    <a:noFill/>
                  </a:rPr>
                  <a:t> </a:t>
                </a:r>
              </a:p>
            </p:txBody>
          </p:sp>
        </mc:Fallback>
      </mc:AlternateContent>
    </p:spTree>
    <p:extLst>
      <p:ext uri="{BB962C8B-B14F-4D97-AF65-F5344CB8AC3E}">
        <p14:creationId xmlns:p14="http://schemas.microsoft.com/office/powerpoint/2010/main" val="246232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8" name="Rectangle 11">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BCF39A7A-89EA-4D7E-870A-3C099F599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668" y="160867"/>
            <a:ext cx="10950700" cy="65362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7B1200C0-8D6D-42B6-ADB7-E4795C0D0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9872"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solidFill>
          <a:ln w="0">
            <a:noFill/>
            <a:prstDash val="solid"/>
            <a:round/>
            <a:headEnd/>
            <a:tailEnd/>
          </a:ln>
        </p:spPr>
      </p:sp>
      <p:sp>
        <p:nvSpPr>
          <p:cNvPr id="13" name="Freeform 6">
            <a:extLst>
              <a:ext uri="{FF2B5EF4-FFF2-40B4-BE49-F238E27FC236}">
                <a16:creationId xmlns:a16="http://schemas.microsoft.com/office/drawing/2014/main" id="{1AD880E1-1BBB-4E9C-ABD0-632428BB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5" name="Imagen 4">
            <a:extLst>
              <a:ext uri="{FF2B5EF4-FFF2-40B4-BE49-F238E27FC236}">
                <a16:creationId xmlns:a16="http://schemas.microsoft.com/office/drawing/2014/main" id="{3500032F-BEF3-4A65-9CB6-FD5158468784}"/>
              </a:ext>
            </a:extLst>
          </p:cNvPr>
          <p:cNvPicPr>
            <a:picLocks noChangeAspect="1"/>
          </p:cNvPicPr>
          <p:nvPr/>
        </p:nvPicPr>
        <p:blipFill rotWithShape="1">
          <a:blip r:embed="rId2"/>
          <a:srcRect l="20703" t="22778" r="44844" b="5556"/>
          <a:stretch/>
        </p:blipFill>
        <p:spPr>
          <a:xfrm>
            <a:off x="3506875" y="176498"/>
            <a:ext cx="5791430" cy="6520634"/>
          </a:xfrm>
          <a:prstGeom prst="rect">
            <a:avLst/>
          </a:prstGeom>
        </p:spPr>
      </p:pic>
      <p:sp>
        <p:nvSpPr>
          <p:cNvPr id="15" name="Rectangle 19">
            <a:extLst>
              <a:ext uri="{FF2B5EF4-FFF2-40B4-BE49-F238E27FC236}">
                <a16:creationId xmlns:a16="http://schemas.microsoft.com/office/drawing/2014/main" id="{3FE92B7D-47AE-4A59-8B04-31731220B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rgbClr val="FBF3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0680946"/>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475</TotalTime>
  <Words>1742</Words>
  <Application>Microsoft Office PowerPoint</Application>
  <PresentationFormat>Panorámica</PresentationFormat>
  <Paragraphs>109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Cambria Math</vt:lpstr>
      <vt:lpstr>Gill Sans MT</vt:lpstr>
      <vt:lpstr>Impact</vt:lpstr>
      <vt:lpstr>Distintivo</vt:lpstr>
      <vt:lpstr>Trafficking Networks and the Mexican Drug War</vt:lpstr>
      <vt:lpstr>Presentación de PowerPoint</vt:lpstr>
      <vt:lpstr>Presentación de PowerPoint</vt:lpstr>
      <vt:lpstr>El mercado de la droga en México</vt:lpstr>
      <vt:lpstr>Narcotráfico en México</vt:lpstr>
      <vt:lpstr>Guerra contra el narcotráfico  (2007-2012)</vt:lpstr>
      <vt:lpstr>Especificación econométrica</vt:lpstr>
      <vt:lpstr>Especificación econométrica</vt:lpstr>
      <vt:lpstr>Presentación de PowerPoint</vt:lpstr>
      <vt:lpstr>Presentación de PowerPoint</vt:lpstr>
      <vt:lpstr>Presentación de PowerPoint</vt:lpstr>
      <vt:lpstr>Resultados de la estimación</vt:lpstr>
      <vt:lpstr>Presentación de PowerPoint</vt:lpstr>
      <vt:lpstr>Hipótesis adicional sobre la violencia</vt:lpstr>
      <vt:lpstr>Presentación de PowerPoint</vt:lpstr>
      <vt:lpstr>Presentación de PowerPoint</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Trafficking Networks and the Mexican Drug War</dc:title>
  <dc:creator>Parada Cervantes, Alejandro</dc:creator>
  <cp:lastModifiedBy>Parada Cervantes, Alejandro</cp:lastModifiedBy>
  <cp:revision>1</cp:revision>
  <dcterms:created xsi:type="dcterms:W3CDTF">2021-11-01T03:03:51Z</dcterms:created>
  <dcterms:modified xsi:type="dcterms:W3CDTF">2021-11-04T14:06:57Z</dcterms:modified>
</cp:coreProperties>
</file>