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1" r:id="rId3"/>
    <p:sldId id="260" r:id="rId4"/>
    <p:sldId id="264" r:id="rId5"/>
    <p:sldId id="272" r:id="rId6"/>
    <p:sldId id="262" r:id="rId7"/>
    <p:sldId id="291" r:id="rId8"/>
    <p:sldId id="292" r:id="rId9"/>
    <p:sldId id="293" r:id="rId10"/>
    <p:sldId id="276" r:id="rId11"/>
    <p:sldId id="277" r:id="rId12"/>
    <p:sldId id="278" r:id="rId13"/>
    <p:sldId id="279" r:id="rId14"/>
    <p:sldId id="266" r:id="rId15"/>
    <p:sldId id="267" r:id="rId16"/>
    <p:sldId id="268" r:id="rId17"/>
    <p:sldId id="269" r:id="rId18"/>
    <p:sldId id="270" r:id="rId19"/>
    <p:sldId id="285" r:id="rId20"/>
    <p:sldId id="284" r:id="rId21"/>
    <p:sldId id="280" r:id="rId22"/>
    <p:sldId id="289" r:id="rId23"/>
    <p:sldId id="290" r:id="rId24"/>
    <p:sldId id="287" r:id="rId25"/>
    <p:sldId id="288" r:id="rId26"/>
    <p:sldId id="282" r:id="rId27"/>
    <p:sldId id="281" r:id="rId28"/>
    <p:sldId id="273" r:id="rId29"/>
    <p:sldId id="275" r:id="rId30"/>
    <p:sldId id="294" r:id="rId31"/>
    <p:sldId id="295" r:id="rId32"/>
    <p:sldId id="296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274" r:id="rId41"/>
    <p:sldId id="28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51" autoAdjust="0"/>
    <p:restoredTop sz="94660"/>
  </p:normalViewPr>
  <p:slideViewPr>
    <p:cSldViewPr snapToGrid="0">
      <p:cViewPr varScale="1">
        <p:scale>
          <a:sx n="76" d="100"/>
          <a:sy n="76" d="100"/>
        </p:scale>
        <p:origin x="59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85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8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6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7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7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9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9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2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82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0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n para innovacion">
            <a:extLst>
              <a:ext uri="{FF2B5EF4-FFF2-40B4-BE49-F238E27FC236}">
                <a16:creationId xmlns:a16="http://schemas.microsoft.com/office/drawing/2014/main" xmlns="" id="{82A53E78-E4A6-42BE-882D-4EA9589B3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03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CBB83CE-5A38-4ED2-A878-AD6CE9619E5E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8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1A5F75B-F161-42B7-AC21-35FF865D7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1004" y="1400608"/>
            <a:ext cx="8791575" cy="1598901"/>
          </a:xfrm>
        </p:spPr>
        <p:txBody>
          <a:bodyPr>
            <a:normAutofit fontScale="90000"/>
          </a:bodyPr>
          <a:lstStyle/>
          <a:p>
            <a:pPr algn="ctr"/>
            <a:r>
              <a:rPr lang="es-PE" dirty="0"/>
              <a:t/>
            </a:r>
            <a:br>
              <a:rPr lang="es-PE" dirty="0"/>
            </a:br>
            <a:r>
              <a:rPr lang="es-PE" dirty="0">
                <a:solidFill>
                  <a:schemeClr val="bg1"/>
                </a:solidFill>
              </a:rPr>
              <a:t>PROCESO DE MATRÍCULA EN LÍNEA DEL BRITÁNICO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517A552F-CFA9-4F96-B5FA-66A304BB5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8584" y="3276601"/>
            <a:ext cx="8791575" cy="3456708"/>
          </a:xfrm>
        </p:spPr>
        <p:txBody>
          <a:bodyPr>
            <a:normAutofit/>
          </a:bodyPr>
          <a:lstStyle/>
          <a:p>
            <a:pPr algn="l"/>
            <a:r>
              <a:rPr lang="es-PE" sz="2800" dirty="0">
                <a:solidFill>
                  <a:schemeClr val="bg1"/>
                </a:solidFill>
              </a:rPr>
              <a:t>Presentado por:</a:t>
            </a:r>
          </a:p>
          <a:p>
            <a:pPr algn="l"/>
            <a:endParaRPr lang="es-PE" sz="2800" dirty="0">
              <a:solidFill>
                <a:schemeClr val="bg1"/>
              </a:solidFill>
            </a:endParaRPr>
          </a:p>
          <a:p>
            <a:pPr marL="342900" lvl="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E" sz="2800" dirty="0">
                <a:solidFill>
                  <a:schemeClr val="bg1"/>
                </a:solidFill>
              </a:rPr>
              <a:t>Claudia Barreto</a:t>
            </a:r>
          </a:p>
          <a:p>
            <a:pPr marL="342900" lvl="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E" sz="2800" dirty="0">
                <a:solidFill>
                  <a:schemeClr val="bg1"/>
                </a:solidFill>
              </a:rPr>
              <a:t>Franco Cabanillas</a:t>
            </a:r>
          </a:p>
          <a:p>
            <a:pPr marL="342900" lvl="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E" sz="2800" dirty="0">
                <a:solidFill>
                  <a:schemeClr val="bg1"/>
                </a:solidFill>
              </a:rPr>
              <a:t>Spencer Camacho</a:t>
            </a:r>
          </a:p>
          <a:p>
            <a:pPr marL="342900" lvl="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E" sz="2800" dirty="0">
                <a:solidFill>
                  <a:schemeClr val="bg1"/>
                </a:solidFill>
              </a:rPr>
              <a:t>Jorge Castillo</a:t>
            </a:r>
          </a:p>
          <a:p>
            <a:pPr marL="342900" lvl="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E" sz="2800" dirty="0">
                <a:solidFill>
                  <a:schemeClr val="bg1"/>
                </a:solidFill>
              </a:rPr>
              <a:t>Frank Rojas</a:t>
            </a:r>
          </a:p>
          <a:p>
            <a:endParaRPr lang="es-PE" sz="2800" dirty="0"/>
          </a:p>
        </p:txBody>
      </p:sp>
      <p:pic>
        <p:nvPicPr>
          <p:cNvPr id="13" name="Picture 2" descr="Resultado de imagen para upc logo png">
            <a:extLst>
              <a:ext uri="{FF2B5EF4-FFF2-40B4-BE49-F238E27FC236}">
                <a16:creationId xmlns:a16="http://schemas.microsoft.com/office/drawing/2014/main" xmlns="" id="{0A2C7DC2-66A4-4E56-A29C-C0BB76DBF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1228584" cy="122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n para britanico logo sin fondo">
            <a:extLst>
              <a:ext uri="{FF2B5EF4-FFF2-40B4-BE49-F238E27FC236}">
                <a16:creationId xmlns:a16="http://schemas.microsoft.com/office/drawing/2014/main" xmlns="" id="{D76755F0-2ABA-4D31-A7A9-8FACB4217E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022161" y="152723"/>
            <a:ext cx="865040" cy="85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59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xmlns="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267" y="1445406"/>
            <a:ext cx="4305369" cy="635253"/>
          </a:xfrm>
        </p:spPr>
        <p:txBody>
          <a:bodyPr>
            <a:normAutofit fontScale="92500"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Proceso Matrícula Web: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xmlns="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Procesos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xmlns="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xmlns="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">
            <a:extLst>
              <a:ext uri="{FF2B5EF4-FFF2-40B4-BE49-F238E27FC236}">
                <a16:creationId xmlns:a16="http://schemas.microsoft.com/office/drawing/2014/main" xmlns="" id="{E0A4EF7A-0477-4187-B3D4-6C1631A0622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84" y="2354361"/>
            <a:ext cx="9268693" cy="339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xmlns="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267" y="1445406"/>
            <a:ext cx="4305369" cy="63525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Sub-Proceso Inscripción: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xmlns="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Procesos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xmlns="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xmlns="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">
            <a:extLst>
              <a:ext uri="{FF2B5EF4-FFF2-40B4-BE49-F238E27FC236}">
                <a16:creationId xmlns:a16="http://schemas.microsoft.com/office/drawing/2014/main" xmlns="" id="{2369CA15-4E93-43B8-8858-842C2F31160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040" y="2080660"/>
            <a:ext cx="8745615" cy="463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xmlns="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267" y="1445406"/>
            <a:ext cx="4305369" cy="63525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Sub-Proceso Pago: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xmlns="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Procesos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xmlns="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xmlns="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057D3E9E-87B4-4057-9514-0F95852792E5}"/>
              </a:ext>
            </a:extLst>
          </p:cNvPr>
          <p:cNvPicPr/>
          <p:nvPr/>
        </p:nvPicPr>
        <p:blipFill rotWithShape="1">
          <a:blip r:embed="rId5"/>
          <a:srcRect b="10967"/>
          <a:stretch/>
        </p:blipFill>
        <p:spPr bwMode="auto">
          <a:xfrm>
            <a:off x="1444267" y="2080659"/>
            <a:ext cx="9099042" cy="44518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0670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xmlns="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267" y="1445406"/>
            <a:ext cx="4305369" cy="635253"/>
          </a:xfrm>
        </p:spPr>
        <p:txBody>
          <a:bodyPr>
            <a:normAutofit fontScale="92500"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Sub-Proceso Matrícula: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xmlns="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Procesos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xmlns="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xmlns="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">
            <a:extLst>
              <a:ext uri="{FF2B5EF4-FFF2-40B4-BE49-F238E27FC236}">
                <a16:creationId xmlns:a16="http://schemas.microsoft.com/office/drawing/2014/main" xmlns="" id="{7BA5F374-4A1C-4535-B655-F5A8E77318A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426" y="2097262"/>
            <a:ext cx="8546956" cy="464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xmlns="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63525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Especificación de Actores del Negocio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xmlns="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Modelo de caso de uso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xmlns="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xmlns="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3389A85D-F78D-4773-974B-F3763996E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0289" y="2308839"/>
            <a:ext cx="6269193" cy="243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xmlns="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63525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Diagrama de Casos de Uso del Negocio 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xmlns="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Modelo de caso de uso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xmlns="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xmlns="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8EC9ADE2-7F89-40C2-B65B-996BE6C47A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463" y="2265152"/>
            <a:ext cx="4942857" cy="4419048"/>
          </a:xfrm>
          <a:prstGeom prst="rect">
            <a:avLst/>
          </a:prstGeom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xmlns="" id="{6BA64A64-77C3-45B5-A333-C84CC38FCAAA}"/>
              </a:ext>
            </a:extLst>
          </p:cNvPr>
          <p:cNvSpPr txBox="1">
            <a:spLocks/>
          </p:cNvSpPr>
          <p:nvPr/>
        </p:nvSpPr>
        <p:spPr>
          <a:xfrm>
            <a:off x="7023938" y="2998794"/>
            <a:ext cx="4281371" cy="18772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dirty="0">
                <a:solidFill>
                  <a:schemeClr val="bg1"/>
                </a:solidFill>
              </a:rPr>
              <a:t>1.CUN 1: Genera Inscripción</a:t>
            </a:r>
          </a:p>
          <a:p>
            <a:pPr marL="0" indent="0">
              <a:buNone/>
            </a:pPr>
            <a:r>
              <a:rPr lang="es-PE" dirty="0">
                <a:solidFill>
                  <a:schemeClr val="bg1"/>
                </a:solidFill>
              </a:rPr>
              <a:t>2.CUN2: Realiza Pago</a:t>
            </a:r>
          </a:p>
          <a:p>
            <a:pPr marL="0" indent="0">
              <a:buNone/>
            </a:pPr>
            <a:r>
              <a:rPr lang="es-PE" dirty="0">
                <a:solidFill>
                  <a:schemeClr val="bg1"/>
                </a:solidFill>
              </a:rPr>
              <a:t>3.CUN3: Registra Matricula</a:t>
            </a:r>
          </a:p>
        </p:txBody>
      </p:sp>
    </p:spTree>
    <p:extLst>
      <p:ext uri="{BB962C8B-B14F-4D97-AF65-F5344CB8AC3E}">
        <p14:creationId xmlns:p14="http://schemas.microsoft.com/office/powerpoint/2010/main" val="178808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xmlns="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29226A0B-93FB-4E2B-8DB9-4DC733138A26}"/>
              </a:ext>
            </a:extLst>
          </p:cNvPr>
          <p:cNvSpPr/>
          <p:nvPr/>
        </p:nvSpPr>
        <p:spPr>
          <a:xfrm>
            <a:off x="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63525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Especificación de trabajadores del Negocio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xmlns="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Modelo de análisis del negocio 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xmlns="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xmlns="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5D5063EF-1FBB-4750-8156-BA3E10D15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069" y="2209952"/>
            <a:ext cx="6804871" cy="287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2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xmlns="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29226A0B-93FB-4E2B-8DB9-4DC733138A26}"/>
              </a:ext>
            </a:extLst>
          </p:cNvPr>
          <p:cNvSpPr/>
          <p:nvPr/>
        </p:nvSpPr>
        <p:spPr>
          <a:xfrm>
            <a:off x="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63525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Especificación de Entidades del Negocio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xmlns="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Modelo de análisis del negocio 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xmlns="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xmlns="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/>
          <p:nvPr/>
        </p:nvPicPr>
        <p:blipFill>
          <a:blip r:embed="rId5"/>
          <a:stretch>
            <a:fillRect/>
          </a:stretch>
        </p:blipFill>
        <p:spPr>
          <a:xfrm>
            <a:off x="1983739" y="2382486"/>
            <a:ext cx="5930175" cy="386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xmlns="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29226A0B-93FB-4E2B-8DB9-4DC733138A26}"/>
              </a:ext>
            </a:extLst>
          </p:cNvPr>
          <p:cNvSpPr/>
          <p:nvPr/>
        </p:nvSpPr>
        <p:spPr>
          <a:xfrm>
            <a:off x="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63525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Diagrama de Clases del Negocio - Inscripción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xmlns="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Modelo de análisis del negocio 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xmlns="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xmlns="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09E4B054-30FB-4B87-B9FB-6BA57B169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599" y="2015707"/>
            <a:ext cx="4377731" cy="469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xmlns="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29226A0B-93FB-4E2B-8DB9-4DC733138A26}"/>
              </a:ext>
            </a:extLst>
          </p:cNvPr>
          <p:cNvSpPr/>
          <p:nvPr/>
        </p:nvSpPr>
        <p:spPr>
          <a:xfrm>
            <a:off x="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63525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Diagrama de Clases del Negocio - Pago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xmlns="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Modelo de análisis del negocio 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xmlns="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xmlns="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775E7A9F-6D78-4F2A-989E-C7C7AA30A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752" y="2041760"/>
            <a:ext cx="4075557" cy="465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6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xmlns="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8"/>
            <a:ext cx="6748169" cy="473769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PE" dirty="0">
                <a:solidFill>
                  <a:schemeClr val="bg1"/>
                </a:solidFill>
              </a:rPr>
              <a:t>Mejorar el Sistema de Matricula en Web, que ofrezca de manera eficiente al Estudiantes, Personal Natural, Operaciones de Centros de Enseñanzas y Operaciones del Británico Empresarial una manera de simplificar, agilizar y mejorar el proceso de matrícula a todos lo que van a interactuar. A la vez se analizar de una manera más rápida de buscar documentos y/o reportes relacionados con los estudiantes.</a:t>
            </a:r>
          </a:p>
          <a:p>
            <a:endParaRPr lang="es-PE" dirty="0">
              <a:solidFill>
                <a:srgbClr val="FFC000"/>
              </a:solidFill>
            </a:endParaRP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xmlns="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OBJETIVOS DEL PROYECTO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xmlns="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4" y="112260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xmlns="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Resultado de imagen para matricula web britanico">
            <a:extLst>
              <a:ext uri="{FF2B5EF4-FFF2-40B4-BE49-F238E27FC236}">
                <a16:creationId xmlns:a16="http://schemas.microsoft.com/office/drawing/2014/main" xmlns="" id="{EF112D35-C8C0-4F11-B32D-C39BA8A4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307" y="2517199"/>
            <a:ext cx="4101012" cy="1972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97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xmlns="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29226A0B-93FB-4E2B-8DB9-4DC733138A26}"/>
              </a:ext>
            </a:extLst>
          </p:cNvPr>
          <p:cNvSpPr/>
          <p:nvPr/>
        </p:nvSpPr>
        <p:spPr>
          <a:xfrm>
            <a:off x="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998118" cy="746766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Diagrama de Clases del Negocio – Gestiona Documentos Matricula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xmlns="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Modelo de análisis del negocio 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xmlns="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xmlns="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3E67B24D-059E-412B-9ECD-C3183F8D2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2714" y="2347850"/>
            <a:ext cx="8355496" cy="411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1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xmlns="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29226A0B-93FB-4E2B-8DB9-4DC733138A26}"/>
              </a:ext>
            </a:extLst>
          </p:cNvPr>
          <p:cNvSpPr/>
          <p:nvPr/>
        </p:nvSpPr>
        <p:spPr>
          <a:xfrm>
            <a:off x="-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63525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Diagrama de Realización de casos de uso del Negocio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xmlns="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Realización de casos de uso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xmlns="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xmlns="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A56CCA4E-6C35-49DF-96A1-E721015CE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584" y="2230808"/>
            <a:ext cx="5038095" cy="1619048"/>
          </a:xfrm>
          <a:prstGeom prst="rect">
            <a:avLst/>
          </a:prstGeom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xmlns="" id="{032EF7DF-DCB0-4C1E-9568-267DFBC6A786}"/>
              </a:ext>
            </a:extLst>
          </p:cNvPr>
          <p:cNvSpPr txBox="1">
            <a:spLocks/>
          </p:cNvSpPr>
          <p:nvPr/>
        </p:nvSpPr>
        <p:spPr>
          <a:xfrm>
            <a:off x="2416747" y="4377460"/>
            <a:ext cx="9577893" cy="635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0" lvl="8" indent="0" algn="just">
              <a:buNone/>
            </a:pPr>
            <a:endParaRPr lang="es-PE" dirty="0">
              <a:solidFill>
                <a:srgbClr val="FFC000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EE4EAB7E-6333-425E-BB75-63DC3A81D4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8584" y="4297166"/>
            <a:ext cx="5068060" cy="174474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C69D81F3-60EE-481D-A157-4524A7A083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9768" y="2929862"/>
            <a:ext cx="5426975" cy="161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4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xmlns="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29226A0B-93FB-4E2B-8DB9-4DC733138A26}"/>
              </a:ext>
            </a:extLst>
          </p:cNvPr>
          <p:cNvSpPr/>
          <p:nvPr/>
        </p:nvSpPr>
        <p:spPr>
          <a:xfrm>
            <a:off x="-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6352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E" dirty="0">
                <a:solidFill>
                  <a:srgbClr val="FFC000"/>
                </a:solidFill>
              </a:rPr>
              <a:t>Especificación de los casos de uso del negocio – CUN 1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xmlns="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Realización de casos de uso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xmlns="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xmlns="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xmlns="" id="{032EF7DF-DCB0-4C1E-9568-267DFBC6A786}"/>
              </a:ext>
            </a:extLst>
          </p:cNvPr>
          <p:cNvSpPr txBox="1">
            <a:spLocks/>
          </p:cNvSpPr>
          <p:nvPr/>
        </p:nvSpPr>
        <p:spPr>
          <a:xfrm>
            <a:off x="2416747" y="4377460"/>
            <a:ext cx="9577893" cy="635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0" lvl="8" indent="0" algn="just">
              <a:buNone/>
            </a:pPr>
            <a:endParaRPr lang="es-PE" dirty="0">
              <a:solidFill>
                <a:srgbClr val="FFC000"/>
              </a:solidFill>
            </a:endParaRP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xmlns="" id="{4D227B4E-7B2F-4E0B-B89F-6802A3D81FB9}"/>
              </a:ext>
            </a:extLst>
          </p:cNvPr>
          <p:cNvSpPr txBox="1">
            <a:spLocks/>
          </p:cNvSpPr>
          <p:nvPr/>
        </p:nvSpPr>
        <p:spPr>
          <a:xfrm>
            <a:off x="1289444" y="2116754"/>
            <a:ext cx="9423516" cy="4342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PE" b="1" dirty="0">
                <a:solidFill>
                  <a:schemeClr val="bg1"/>
                </a:solidFill>
              </a:rPr>
              <a:t>Actor: Cliente</a:t>
            </a:r>
            <a:endParaRPr lang="es-PE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s-PE" b="1" dirty="0">
                <a:solidFill>
                  <a:schemeClr val="bg1"/>
                </a:solidFill>
              </a:rPr>
              <a:t>Propósito: Inscripción en Británico</a:t>
            </a:r>
            <a:endParaRPr lang="es-PE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s-PE" b="1" dirty="0">
                <a:solidFill>
                  <a:schemeClr val="bg1"/>
                </a:solidFill>
              </a:rPr>
              <a:t>Flujo básico:</a:t>
            </a:r>
            <a:endParaRPr lang="es-PE" dirty="0">
              <a:solidFill>
                <a:schemeClr val="bg1"/>
              </a:solidFill>
            </a:endParaRPr>
          </a:p>
          <a:p>
            <a:pPr algn="just"/>
            <a:r>
              <a:rPr lang="es-PE" dirty="0">
                <a:solidFill>
                  <a:schemeClr val="bg1"/>
                </a:solidFill>
              </a:rPr>
              <a:t>FB01. El caso de uso inicia cuando el alumno ingresa a la web de inscripción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FB02. El alumno ingresa sus credenciales y da clic en ingresar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FB03. El sistema verifica sus credenciales y si son correctas, permite ingresar al sistema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FB04. El usuario ingresa al sistema y elige la clase a matricularse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FB05. El sistema genera la inscripción en la clase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FB06. Al inscribirse, Al alumno se le genera un ticket de deuda para el pago de la clase inscrita</a:t>
            </a:r>
          </a:p>
        </p:txBody>
      </p:sp>
    </p:spTree>
    <p:extLst>
      <p:ext uri="{BB962C8B-B14F-4D97-AF65-F5344CB8AC3E}">
        <p14:creationId xmlns:p14="http://schemas.microsoft.com/office/powerpoint/2010/main" val="282692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xmlns="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29226A0B-93FB-4E2B-8DB9-4DC733138A26}"/>
              </a:ext>
            </a:extLst>
          </p:cNvPr>
          <p:cNvSpPr/>
          <p:nvPr/>
        </p:nvSpPr>
        <p:spPr>
          <a:xfrm>
            <a:off x="-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6352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E" dirty="0">
                <a:solidFill>
                  <a:srgbClr val="FFC000"/>
                </a:solidFill>
              </a:rPr>
              <a:t>Especificación de los casos de uso del negocio – CUN 1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xmlns="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Realización de casos de uso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xmlns="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xmlns="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xmlns="" id="{032EF7DF-DCB0-4C1E-9568-267DFBC6A786}"/>
              </a:ext>
            </a:extLst>
          </p:cNvPr>
          <p:cNvSpPr txBox="1">
            <a:spLocks/>
          </p:cNvSpPr>
          <p:nvPr/>
        </p:nvSpPr>
        <p:spPr>
          <a:xfrm>
            <a:off x="2416747" y="4377460"/>
            <a:ext cx="9577893" cy="635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0" lvl="8" indent="0" algn="just">
              <a:buNone/>
            </a:pPr>
            <a:endParaRPr lang="es-PE" dirty="0">
              <a:solidFill>
                <a:srgbClr val="FFC000"/>
              </a:solidFill>
            </a:endParaRP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xmlns="" id="{4D227B4E-7B2F-4E0B-B89F-6802A3D81FB9}"/>
              </a:ext>
            </a:extLst>
          </p:cNvPr>
          <p:cNvSpPr txBox="1">
            <a:spLocks/>
          </p:cNvSpPr>
          <p:nvPr/>
        </p:nvSpPr>
        <p:spPr>
          <a:xfrm>
            <a:off x="1289444" y="2116755"/>
            <a:ext cx="9240011" cy="44536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PE" b="1" dirty="0">
                <a:solidFill>
                  <a:schemeClr val="bg1"/>
                </a:solidFill>
              </a:rPr>
              <a:t>Flujo alternativo 01:</a:t>
            </a:r>
            <a:endParaRPr lang="es-PE" dirty="0">
              <a:solidFill>
                <a:schemeClr val="bg1"/>
              </a:solidFill>
            </a:endParaRPr>
          </a:p>
          <a:p>
            <a:pPr algn="just"/>
            <a:r>
              <a:rPr lang="es-PE" dirty="0">
                <a:solidFill>
                  <a:schemeClr val="bg1"/>
                </a:solidFill>
              </a:rPr>
              <a:t>FA01: Alumno ingresa credenciales incorrectas de acceso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FA02: El alumno solicita la recuperación de contraseña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FA03: El sistema le envía un correo de recuperación de contraseña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FA04: El alumno cambia su contraseña y vuelva al flujo FB02</a:t>
            </a:r>
          </a:p>
          <a:p>
            <a:pPr marL="0" indent="0" algn="just">
              <a:buNone/>
            </a:pPr>
            <a:r>
              <a:rPr lang="es-PE" b="1" dirty="0">
                <a:solidFill>
                  <a:schemeClr val="bg1"/>
                </a:solidFill>
              </a:rPr>
              <a:t>Flujo alternativo 02: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FA01: Alumno no recibe la contraseña de recuperación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FA02: El alumno llama al </a:t>
            </a:r>
            <a:r>
              <a:rPr lang="es-PE" dirty="0" err="1">
                <a:solidFill>
                  <a:schemeClr val="bg1"/>
                </a:solidFill>
              </a:rPr>
              <a:t>Call</a:t>
            </a:r>
            <a:r>
              <a:rPr lang="es-PE" dirty="0">
                <a:solidFill>
                  <a:schemeClr val="bg1"/>
                </a:solidFill>
              </a:rPr>
              <a:t> Center para la recuperación de contraseña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FA03: El </a:t>
            </a:r>
            <a:r>
              <a:rPr lang="es-PE" dirty="0" err="1">
                <a:solidFill>
                  <a:schemeClr val="bg1"/>
                </a:solidFill>
              </a:rPr>
              <a:t>Call</a:t>
            </a:r>
            <a:r>
              <a:rPr lang="es-PE" dirty="0">
                <a:solidFill>
                  <a:schemeClr val="bg1"/>
                </a:solidFill>
              </a:rPr>
              <a:t> Center verifica sus datos y genera nueva contraseña y </a:t>
            </a:r>
            <a:r>
              <a:rPr lang="es-PE" dirty="0" err="1">
                <a:solidFill>
                  <a:schemeClr val="bg1"/>
                </a:solidFill>
              </a:rPr>
              <a:t>envia</a:t>
            </a:r>
            <a:r>
              <a:rPr lang="es-PE" dirty="0">
                <a:solidFill>
                  <a:schemeClr val="bg1"/>
                </a:solidFill>
              </a:rPr>
              <a:t> correo de recuperación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FA04: El alumno cambia su contraseña y vuelva al flujo FB02</a:t>
            </a:r>
          </a:p>
          <a:p>
            <a:pPr algn="just"/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44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xmlns="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29226A0B-93FB-4E2B-8DB9-4DC733138A26}"/>
              </a:ext>
            </a:extLst>
          </p:cNvPr>
          <p:cNvSpPr/>
          <p:nvPr/>
        </p:nvSpPr>
        <p:spPr>
          <a:xfrm>
            <a:off x="-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6352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E" dirty="0">
                <a:solidFill>
                  <a:srgbClr val="FFC000"/>
                </a:solidFill>
              </a:rPr>
              <a:t>Especificación de los casos de uso del negocio – CUN 2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xmlns="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Realización de casos de uso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xmlns="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xmlns="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xmlns="" id="{032EF7DF-DCB0-4C1E-9568-267DFBC6A786}"/>
              </a:ext>
            </a:extLst>
          </p:cNvPr>
          <p:cNvSpPr txBox="1">
            <a:spLocks/>
          </p:cNvSpPr>
          <p:nvPr/>
        </p:nvSpPr>
        <p:spPr>
          <a:xfrm>
            <a:off x="2416747" y="4377460"/>
            <a:ext cx="9577893" cy="635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0" lvl="8" indent="0" algn="just">
              <a:buNone/>
            </a:pPr>
            <a:endParaRPr lang="es-PE" dirty="0">
              <a:solidFill>
                <a:srgbClr val="FFC000"/>
              </a:solidFill>
            </a:endParaRP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xmlns="" id="{CCFB0BA4-7422-46E8-9B17-CBF08667A103}"/>
              </a:ext>
            </a:extLst>
          </p:cNvPr>
          <p:cNvSpPr txBox="1">
            <a:spLocks/>
          </p:cNvSpPr>
          <p:nvPr/>
        </p:nvSpPr>
        <p:spPr>
          <a:xfrm>
            <a:off x="1289444" y="2116755"/>
            <a:ext cx="9240011" cy="44536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PE" sz="2400" b="1" dirty="0">
                <a:solidFill>
                  <a:schemeClr val="bg1"/>
                </a:solidFill>
              </a:rPr>
              <a:t>Actor: Usuario</a:t>
            </a:r>
          </a:p>
          <a:p>
            <a:pPr marL="0" indent="0" algn="just">
              <a:buNone/>
            </a:pPr>
            <a:r>
              <a:rPr lang="es-PE" sz="2400" b="1" dirty="0">
                <a:solidFill>
                  <a:schemeClr val="bg1"/>
                </a:solidFill>
              </a:rPr>
              <a:t>Propósito: Realizar pago</a:t>
            </a:r>
          </a:p>
          <a:p>
            <a:pPr marL="0" indent="0" algn="just">
              <a:buNone/>
            </a:pPr>
            <a:r>
              <a:rPr lang="es-PE" sz="2400" b="1" dirty="0">
                <a:solidFill>
                  <a:schemeClr val="bg1"/>
                </a:solidFill>
              </a:rPr>
              <a:t>Flujo básico:</a:t>
            </a:r>
          </a:p>
          <a:p>
            <a:pPr algn="just"/>
            <a:r>
              <a:rPr lang="es-PE" sz="2400" dirty="0">
                <a:solidFill>
                  <a:schemeClr val="bg1"/>
                </a:solidFill>
              </a:rPr>
              <a:t>FB01. El caso de uso inicia cuando el alumno selecciona el método de pago entre banco o tarjeta de crédito</a:t>
            </a:r>
          </a:p>
          <a:p>
            <a:pPr algn="just"/>
            <a:r>
              <a:rPr lang="es-PE" sz="2400" dirty="0">
                <a:solidFill>
                  <a:schemeClr val="bg1"/>
                </a:solidFill>
              </a:rPr>
              <a:t>FB02. El sistema  informa al banco de la deuda</a:t>
            </a:r>
          </a:p>
          <a:p>
            <a:pPr algn="just"/>
            <a:r>
              <a:rPr lang="es-PE" sz="2400" dirty="0">
                <a:solidFill>
                  <a:schemeClr val="bg1"/>
                </a:solidFill>
              </a:rPr>
              <a:t>FB03. El usuario de cobranza confirma el pago de deuda y genera </a:t>
            </a:r>
            <a:r>
              <a:rPr lang="es-PE" sz="2400" b="1" dirty="0">
                <a:solidFill>
                  <a:schemeClr val="bg1"/>
                </a:solidFill>
              </a:rPr>
              <a:t>comprobante de venta que envía a </a:t>
            </a:r>
            <a:r>
              <a:rPr lang="es-PE" sz="2400" b="1" dirty="0" err="1">
                <a:solidFill>
                  <a:schemeClr val="bg1"/>
                </a:solidFill>
              </a:rPr>
              <a:t>Sunat</a:t>
            </a:r>
            <a:endParaRPr lang="es-PE" sz="2400" b="1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s-PE" sz="2400" b="1" dirty="0">
                <a:solidFill>
                  <a:schemeClr val="bg1"/>
                </a:solidFill>
              </a:rPr>
              <a:t>Flujo alternativo:</a:t>
            </a:r>
          </a:p>
          <a:p>
            <a:pPr algn="just"/>
            <a:r>
              <a:rPr lang="es-PE" sz="2400" dirty="0">
                <a:solidFill>
                  <a:schemeClr val="bg1"/>
                </a:solidFill>
              </a:rPr>
              <a:t>FA01: El usuario de cobranza no confirma el pago y vuelve a consultar en dos horas</a:t>
            </a:r>
          </a:p>
        </p:txBody>
      </p:sp>
    </p:spTree>
    <p:extLst>
      <p:ext uri="{BB962C8B-B14F-4D97-AF65-F5344CB8AC3E}">
        <p14:creationId xmlns:p14="http://schemas.microsoft.com/office/powerpoint/2010/main" val="215421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xmlns="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29226A0B-93FB-4E2B-8DB9-4DC733138A26}"/>
              </a:ext>
            </a:extLst>
          </p:cNvPr>
          <p:cNvSpPr/>
          <p:nvPr/>
        </p:nvSpPr>
        <p:spPr>
          <a:xfrm>
            <a:off x="-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6352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E" dirty="0">
                <a:solidFill>
                  <a:srgbClr val="FFC000"/>
                </a:solidFill>
              </a:rPr>
              <a:t>Especificación de los casos de uso del negocio – CUN 3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xmlns="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Realización de casos de uso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xmlns="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xmlns="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xmlns="" id="{032EF7DF-DCB0-4C1E-9568-267DFBC6A786}"/>
              </a:ext>
            </a:extLst>
          </p:cNvPr>
          <p:cNvSpPr txBox="1">
            <a:spLocks/>
          </p:cNvSpPr>
          <p:nvPr/>
        </p:nvSpPr>
        <p:spPr>
          <a:xfrm>
            <a:off x="2416747" y="4377460"/>
            <a:ext cx="9577893" cy="635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0" lvl="8" indent="0" algn="just">
              <a:buNone/>
            </a:pPr>
            <a:endParaRPr lang="es-PE" dirty="0">
              <a:solidFill>
                <a:srgbClr val="FFC000"/>
              </a:solidFill>
            </a:endParaRP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xmlns="" id="{B189BCD0-C50C-4BDC-9E7E-4EB811CD8DA0}"/>
              </a:ext>
            </a:extLst>
          </p:cNvPr>
          <p:cNvSpPr txBox="1">
            <a:spLocks/>
          </p:cNvSpPr>
          <p:nvPr/>
        </p:nvSpPr>
        <p:spPr>
          <a:xfrm>
            <a:off x="1289444" y="2116755"/>
            <a:ext cx="9577893" cy="473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PE" sz="2400" b="1" dirty="0">
                <a:solidFill>
                  <a:schemeClr val="bg1"/>
                </a:solidFill>
              </a:rPr>
              <a:t>Actor: Usuario</a:t>
            </a:r>
          </a:p>
          <a:p>
            <a:pPr marL="0" indent="0" algn="just">
              <a:buNone/>
            </a:pPr>
            <a:r>
              <a:rPr lang="es-PE" sz="2400" b="1" dirty="0">
                <a:solidFill>
                  <a:schemeClr val="bg1"/>
                </a:solidFill>
              </a:rPr>
              <a:t>Propósito: Gestionar documento de matricula</a:t>
            </a:r>
          </a:p>
          <a:p>
            <a:pPr marL="0" indent="0" algn="just">
              <a:buNone/>
            </a:pPr>
            <a:r>
              <a:rPr lang="es-PE" sz="2400" b="1" dirty="0">
                <a:solidFill>
                  <a:schemeClr val="bg1"/>
                </a:solidFill>
              </a:rPr>
              <a:t>Flujo básico:</a:t>
            </a:r>
          </a:p>
          <a:p>
            <a:pPr algn="just"/>
            <a:r>
              <a:rPr lang="es-PE" sz="2400" dirty="0">
                <a:solidFill>
                  <a:schemeClr val="bg1"/>
                </a:solidFill>
              </a:rPr>
              <a:t>FB01. El caso de uso inicia cuando el alumno llena su solicitud de documento de matrícula y lo entrega al cajero</a:t>
            </a:r>
          </a:p>
          <a:p>
            <a:pPr algn="just"/>
            <a:r>
              <a:rPr lang="es-PE" sz="2400" dirty="0">
                <a:solidFill>
                  <a:schemeClr val="bg1"/>
                </a:solidFill>
              </a:rPr>
              <a:t>FB02. El cajero realiza la recepción de la solicitud y elabora la constancia de matrícula junto a la lista de asistencia.</a:t>
            </a:r>
          </a:p>
          <a:p>
            <a:pPr algn="just"/>
            <a:r>
              <a:rPr lang="es-PE" sz="2400" dirty="0">
                <a:solidFill>
                  <a:schemeClr val="bg1"/>
                </a:solidFill>
              </a:rPr>
              <a:t>FB03. El cajero el cajero entrega la boleta de pago al alumno </a:t>
            </a:r>
          </a:p>
        </p:txBody>
      </p:sp>
    </p:spTree>
    <p:extLst>
      <p:ext uri="{BB962C8B-B14F-4D97-AF65-F5344CB8AC3E}">
        <p14:creationId xmlns:p14="http://schemas.microsoft.com/office/powerpoint/2010/main" val="218628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xmlns="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29226A0B-93FB-4E2B-8DB9-4DC733138A26}"/>
              </a:ext>
            </a:extLst>
          </p:cNvPr>
          <p:cNvSpPr/>
          <p:nvPr/>
        </p:nvSpPr>
        <p:spPr>
          <a:xfrm>
            <a:off x="-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998118" cy="746766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Diagrama de Actividades – Inscripción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xmlns="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Realización de casos de uso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xmlns="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xmlns="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2FDE63A6-5B09-4494-811A-288B29DEE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2095" y="2050473"/>
            <a:ext cx="5455723" cy="489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xmlns="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29226A0B-93FB-4E2B-8DB9-4DC733138A26}"/>
              </a:ext>
            </a:extLst>
          </p:cNvPr>
          <p:cNvSpPr/>
          <p:nvPr/>
        </p:nvSpPr>
        <p:spPr>
          <a:xfrm>
            <a:off x="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998118" cy="746766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Diagrama de Actividades – Pago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xmlns="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Realización de casos de uso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xmlns="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xmlns="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27172154-F39A-4CDD-A784-7A6505034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9871" y="2022764"/>
            <a:ext cx="6325984" cy="483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2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xmlns="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29226A0B-93FB-4E2B-8DB9-4DC733138A26}"/>
              </a:ext>
            </a:extLst>
          </p:cNvPr>
          <p:cNvSpPr/>
          <p:nvPr/>
        </p:nvSpPr>
        <p:spPr>
          <a:xfrm>
            <a:off x="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998118" cy="746766"/>
          </a:xfrm>
        </p:spPr>
        <p:txBody>
          <a:bodyPr>
            <a:normAutofit fontScale="92500"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Diagrama de Actividades – Gestiona Documentos Matricula 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xmlns="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Realización de casos de uso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xmlns="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xmlns="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1DD5983A-8795-45F3-AC5B-11AE3DF3E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101" y="2229763"/>
            <a:ext cx="8698539" cy="454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1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xmlns="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29226A0B-93FB-4E2B-8DB9-4DC733138A26}"/>
              </a:ext>
            </a:extLst>
          </p:cNvPr>
          <p:cNvSpPr/>
          <p:nvPr/>
        </p:nvSpPr>
        <p:spPr>
          <a:xfrm>
            <a:off x="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594352"/>
            <a:ext cx="7039115" cy="464019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chemeClr val="bg1"/>
                </a:solidFill>
              </a:rPr>
              <a:t>Pagos desde la web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Inscripción manual de ficha de datos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Entrega de boleta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Envío de constancia de matricula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Pago de banco y consulta de estado de cuenta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xmlns="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Listas de actividades a automatizar 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xmlns="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xmlns="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2" name="Picture 2" descr="Resultado de imagen para AUTOMATIZACIÃN">
            <a:extLst>
              <a:ext uri="{FF2B5EF4-FFF2-40B4-BE49-F238E27FC236}">
                <a16:creationId xmlns:a16="http://schemas.microsoft.com/office/drawing/2014/main" xmlns="" id="{C02DCD82-423C-464D-8945-9245F531B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503" y="1570968"/>
            <a:ext cx="3760329" cy="282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16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xmlns="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458" y="1336265"/>
            <a:ext cx="8161333" cy="5249060"/>
          </a:xfrm>
        </p:spPr>
        <p:txBody>
          <a:bodyPr>
            <a:normAutofit/>
          </a:bodyPr>
          <a:lstStyle/>
          <a:p>
            <a:pPr algn="just"/>
            <a:r>
              <a:rPr lang="es-PE" sz="2400" dirty="0">
                <a:solidFill>
                  <a:schemeClr val="bg1"/>
                </a:solidFill>
              </a:rPr>
              <a:t>Simplificar el proceso de matrícula a los estudiantes implantando una alternativa tecnológica para realizar el proceso.</a:t>
            </a:r>
          </a:p>
          <a:p>
            <a:pPr algn="just"/>
            <a:r>
              <a:rPr lang="es-PE" sz="2400" dirty="0">
                <a:solidFill>
                  <a:schemeClr val="bg1"/>
                </a:solidFill>
              </a:rPr>
              <a:t>Mejorar la disponibilidad de consultas de horarios, cursos, profesores a los alumnos. Llevando los reportes detallados y actualizados.</a:t>
            </a:r>
          </a:p>
          <a:p>
            <a:pPr algn="just"/>
            <a:r>
              <a:rPr lang="es-PE" sz="2400" dirty="0">
                <a:solidFill>
                  <a:schemeClr val="bg1"/>
                </a:solidFill>
              </a:rPr>
              <a:t>Agilizar el proceso de matrícula por medio de esta herramienta que podrá permitir múltiples matriculas desde cualquier lugar.</a:t>
            </a:r>
          </a:p>
          <a:p>
            <a:pPr algn="just"/>
            <a:r>
              <a:rPr lang="es-PE" sz="2400" dirty="0">
                <a:solidFill>
                  <a:schemeClr val="bg1"/>
                </a:solidFill>
              </a:rPr>
              <a:t>Recibir la Constancia de pago en el momento.</a:t>
            </a:r>
          </a:p>
          <a:p>
            <a:pPr algn="just"/>
            <a:r>
              <a:rPr lang="es-PE" sz="2400" dirty="0">
                <a:solidFill>
                  <a:schemeClr val="bg1"/>
                </a:solidFill>
              </a:rPr>
              <a:t>Economizar gastos manteniendo los requisitos disponibles de todos los estudiantes en el sistema y no en papeles.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xmlns="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OBJETIVOS ESPECIFICOS DEL PROYECTO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xmlns="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4" y="152724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xmlns="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9764D5E3-B8DC-4B19-8CEF-8F188F8EE0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513477"/>
            <a:ext cx="2659745" cy="19795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4468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xmlns="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29226A0B-93FB-4E2B-8DB9-4DC733138A26}"/>
              </a:ext>
            </a:extLst>
          </p:cNvPr>
          <p:cNvSpPr/>
          <p:nvPr/>
        </p:nvSpPr>
        <p:spPr>
          <a:xfrm>
            <a:off x="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9" y="1594352"/>
            <a:ext cx="7814953" cy="5263648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s-PE" b="1" dirty="0">
                <a:solidFill>
                  <a:schemeClr val="bg1"/>
                </a:solidFill>
              </a:rPr>
              <a:t>Alumno requiere:</a:t>
            </a:r>
            <a:endParaRPr lang="es-PE" dirty="0">
              <a:solidFill>
                <a:schemeClr val="bg1"/>
              </a:solidFill>
            </a:endParaRPr>
          </a:p>
          <a:p>
            <a:pPr lvl="1"/>
            <a:r>
              <a:rPr lang="es-PE" dirty="0">
                <a:solidFill>
                  <a:schemeClr val="bg1"/>
                </a:solidFill>
              </a:rPr>
              <a:t>RQF</a:t>
            </a:r>
          </a:p>
          <a:p>
            <a:pPr lvl="2"/>
            <a:r>
              <a:rPr lang="es-PE" dirty="0">
                <a:solidFill>
                  <a:schemeClr val="bg1"/>
                </a:solidFill>
              </a:rPr>
              <a:t>Consultar clases.</a:t>
            </a:r>
          </a:p>
          <a:p>
            <a:pPr lvl="2"/>
            <a:r>
              <a:rPr lang="es-PE" dirty="0">
                <a:solidFill>
                  <a:schemeClr val="bg1"/>
                </a:solidFill>
              </a:rPr>
              <a:t>Registrar inscripción a la clase.</a:t>
            </a:r>
          </a:p>
          <a:p>
            <a:pPr lvl="2"/>
            <a:r>
              <a:rPr lang="es-PE" dirty="0">
                <a:solidFill>
                  <a:schemeClr val="bg1"/>
                </a:solidFill>
              </a:rPr>
              <a:t>Solicitar recuperación de contraseña.</a:t>
            </a:r>
          </a:p>
          <a:p>
            <a:pPr lvl="2"/>
            <a:r>
              <a:rPr lang="es-PE" dirty="0">
                <a:solidFill>
                  <a:schemeClr val="bg1"/>
                </a:solidFill>
              </a:rPr>
              <a:t>Consultar métodos de pago. </a:t>
            </a:r>
          </a:p>
          <a:p>
            <a:pPr lvl="2"/>
            <a:r>
              <a:rPr lang="es-PE" dirty="0">
                <a:solidFill>
                  <a:schemeClr val="bg1"/>
                </a:solidFill>
              </a:rPr>
              <a:t>Seleccionar método de pago.</a:t>
            </a:r>
          </a:p>
          <a:p>
            <a:pPr lvl="2"/>
            <a:r>
              <a:rPr lang="es-PE" dirty="0">
                <a:solidFill>
                  <a:schemeClr val="bg1"/>
                </a:solidFill>
              </a:rPr>
              <a:t>Solicitar documento de matrícula.</a:t>
            </a:r>
          </a:p>
          <a:p>
            <a:pPr lvl="1"/>
            <a:r>
              <a:rPr lang="es-PE" dirty="0">
                <a:solidFill>
                  <a:schemeClr val="bg1"/>
                </a:solidFill>
              </a:rPr>
              <a:t>RQNF</a:t>
            </a:r>
          </a:p>
          <a:p>
            <a:pPr lvl="2"/>
            <a:r>
              <a:rPr lang="es-PE" dirty="0">
                <a:solidFill>
                  <a:schemeClr val="bg1"/>
                </a:solidFill>
              </a:rPr>
              <a:t>Al consultar la clase, al momento de listar a los profesores, se muestre un ranking como el mejor valorado. En base a calificaciones del alumno.</a:t>
            </a:r>
          </a:p>
          <a:p>
            <a:pPr lvl="2"/>
            <a:r>
              <a:rPr lang="es-PE" dirty="0">
                <a:solidFill>
                  <a:schemeClr val="bg1"/>
                </a:solidFill>
              </a:rPr>
              <a:t>Todas las funcionalidades del sistema web estén disponibles en una app móvil.</a:t>
            </a:r>
          </a:p>
          <a:p>
            <a:pPr lvl="2"/>
            <a:r>
              <a:rPr lang="es-PE" dirty="0">
                <a:solidFill>
                  <a:schemeClr val="bg1"/>
                </a:solidFill>
              </a:rPr>
              <a:t>La aplicación móvil pueda trabajar offline, en caso se pierda la conexión a internet. Y ni bien se reconecte envié la información con las operaciones que realice. </a:t>
            </a:r>
          </a:p>
          <a:p>
            <a:pPr lvl="2"/>
            <a:r>
              <a:rPr lang="es-PE" dirty="0">
                <a:solidFill>
                  <a:schemeClr val="bg1"/>
                </a:solidFill>
              </a:rPr>
              <a:t>El sistema debe permitir personalizar el color de mi perfil a gusto. </a:t>
            </a:r>
          </a:p>
          <a:p>
            <a:pPr lvl="0"/>
            <a:r>
              <a:rPr lang="es-PE" b="1" dirty="0">
                <a:solidFill>
                  <a:schemeClr val="bg1"/>
                </a:solidFill>
              </a:rPr>
              <a:t>Cajero requiere:</a:t>
            </a:r>
            <a:endParaRPr lang="es-PE" dirty="0">
              <a:solidFill>
                <a:schemeClr val="bg1"/>
              </a:solidFill>
            </a:endParaRPr>
          </a:p>
          <a:p>
            <a:pPr lvl="1"/>
            <a:r>
              <a:rPr lang="es-PE" dirty="0">
                <a:solidFill>
                  <a:schemeClr val="bg1"/>
                </a:solidFill>
              </a:rPr>
              <a:t>RQF</a:t>
            </a:r>
          </a:p>
          <a:p>
            <a:pPr lvl="2"/>
            <a:r>
              <a:rPr lang="es-PE" dirty="0">
                <a:solidFill>
                  <a:schemeClr val="bg1"/>
                </a:solidFill>
              </a:rPr>
              <a:t>Registrar documento de matrícula.</a:t>
            </a:r>
          </a:p>
          <a:p>
            <a:pPr lvl="2"/>
            <a:r>
              <a:rPr lang="es-PE" dirty="0">
                <a:solidFill>
                  <a:schemeClr val="bg1"/>
                </a:solidFill>
              </a:rPr>
              <a:t>Generar lista de asistencia. </a:t>
            </a:r>
          </a:p>
          <a:p>
            <a:pPr lvl="2"/>
            <a:r>
              <a:rPr lang="es-PE" dirty="0">
                <a:solidFill>
                  <a:schemeClr val="bg1"/>
                </a:solidFill>
              </a:rPr>
              <a:t>Consultar boletas y/o facturas de los alumnos. Entregar CP al alumno.</a:t>
            </a:r>
          </a:p>
          <a:p>
            <a:pPr lvl="1"/>
            <a:r>
              <a:rPr lang="es-PE" dirty="0">
                <a:solidFill>
                  <a:schemeClr val="bg1"/>
                </a:solidFill>
              </a:rPr>
              <a:t>RQNF</a:t>
            </a:r>
          </a:p>
          <a:p>
            <a:pPr lvl="2"/>
            <a:r>
              <a:rPr lang="es-PE" dirty="0">
                <a:solidFill>
                  <a:schemeClr val="bg1"/>
                </a:solidFill>
              </a:rPr>
              <a:t>Tener un identificador de identidad por cámara, para saber rápidamente a quien atenderá sin que le de sus datos. 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xmlns="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2400" b="1" cap="small" dirty="0"/>
              <a:t>ESPECIFICACIÓN DE LOS REQUERIMIENTOS DE SOFTWARE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xmlns="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xmlns="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2" name="Picture 2" descr="Resultado de imagen para AUTOMATIZACIÃN">
            <a:extLst>
              <a:ext uri="{FF2B5EF4-FFF2-40B4-BE49-F238E27FC236}">
                <a16:creationId xmlns:a16="http://schemas.microsoft.com/office/drawing/2014/main" xmlns="" id="{C02DCD82-423C-464D-8945-9245F531B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503" y="1570968"/>
            <a:ext cx="3760329" cy="282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30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xmlns="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29226A0B-93FB-4E2B-8DB9-4DC733138A26}"/>
              </a:ext>
            </a:extLst>
          </p:cNvPr>
          <p:cNvSpPr/>
          <p:nvPr/>
        </p:nvSpPr>
        <p:spPr>
          <a:xfrm>
            <a:off x="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594352"/>
            <a:ext cx="7039115" cy="4640193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s-PE" b="1" dirty="0" smtClean="0">
                <a:solidFill>
                  <a:schemeClr val="bg1"/>
                </a:solidFill>
              </a:rPr>
              <a:t>Agente </a:t>
            </a:r>
            <a:r>
              <a:rPr lang="es-PE" b="1" dirty="0">
                <a:solidFill>
                  <a:schemeClr val="bg1"/>
                </a:solidFill>
              </a:rPr>
              <a:t>de Call center requiere:</a:t>
            </a:r>
            <a:endParaRPr lang="es-PE" dirty="0">
              <a:solidFill>
                <a:schemeClr val="bg1"/>
              </a:solidFill>
            </a:endParaRPr>
          </a:p>
          <a:p>
            <a:pPr lvl="1"/>
            <a:r>
              <a:rPr lang="es-PE" dirty="0">
                <a:solidFill>
                  <a:schemeClr val="bg1"/>
                </a:solidFill>
              </a:rPr>
              <a:t>RQF</a:t>
            </a:r>
          </a:p>
          <a:p>
            <a:pPr lvl="2"/>
            <a:r>
              <a:rPr lang="es-PE" dirty="0">
                <a:solidFill>
                  <a:schemeClr val="bg1"/>
                </a:solidFill>
              </a:rPr>
              <a:t>Generar nueva contraseña para el alumno</a:t>
            </a:r>
          </a:p>
          <a:p>
            <a:pPr lvl="1"/>
            <a:r>
              <a:rPr lang="es-PE" dirty="0">
                <a:solidFill>
                  <a:schemeClr val="bg1"/>
                </a:solidFill>
              </a:rPr>
              <a:t>RQNF</a:t>
            </a:r>
          </a:p>
          <a:p>
            <a:pPr lvl="2"/>
            <a:r>
              <a:rPr lang="es-PE" dirty="0">
                <a:solidFill>
                  <a:schemeClr val="bg1"/>
                </a:solidFill>
              </a:rPr>
              <a:t>El sistema debe permitir introducir comandos por voz, para realizar operaciones. </a:t>
            </a:r>
          </a:p>
          <a:p>
            <a:pPr lvl="0"/>
            <a:r>
              <a:rPr lang="es-PE" b="1" dirty="0">
                <a:solidFill>
                  <a:schemeClr val="bg1"/>
                </a:solidFill>
              </a:rPr>
              <a:t>Seguridad del sistema debe incluir</a:t>
            </a:r>
            <a:endParaRPr lang="es-PE" dirty="0">
              <a:solidFill>
                <a:schemeClr val="bg1"/>
              </a:solidFill>
            </a:endParaRPr>
          </a:p>
          <a:p>
            <a:pPr lvl="1"/>
            <a:r>
              <a:rPr lang="es-PE" dirty="0">
                <a:solidFill>
                  <a:schemeClr val="bg1"/>
                </a:solidFill>
              </a:rPr>
              <a:t>RQF</a:t>
            </a:r>
          </a:p>
          <a:p>
            <a:pPr lvl="2"/>
            <a:r>
              <a:rPr lang="es-PE" dirty="0">
                <a:solidFill>
                  <a:schemeClr val="bg1"/>
                </a:solidFill>
              </a:rPr>
              <a:t>Permitir el ingreso de cada usuario al sistema.</a:t>
            </a:r>
          </a:p>
          <a:p>
            <a:pPr lvl="2"/>
            <a:r>
              <a:rPr lang="es-PE" dirty="0">
                <a:solidFill>
                  <a:schemeClr val="bg1"/>
                </a:solidFill>
              </a:rPr>
              <a:t>Manejar perfiles para el acceso de los usuarios.</a:t>
            </a:r>
          </a:p>
          <a:p>
            <a:pPr lvl="2"/>
            <a:r>
              <a:rPr lang="es-PE" dirty="0">
                <a:solidFill>
                  <a:schemeClr val="bg1"/>
                </a:solidFill>
              </a:rPr>
              <a:t>Cambiar la contraseña desde la sesión de cada usuario en el sistema.</a:t>
            </a:r>
          </a:p>
          <a:p>
            <a:pPr lvl="2"/>
            <a:r>
              <a:rPr lang="es-PE" dirty="0">
                <a:solidFill>
                  <a:schemeClr val="bg1"/>
                </a:solidFill>
              </a:rPr>
              <a:t>Realizar copias de seguridad de la información del sistema.</a:t>
            </a:r>
          </a:p>
          <a:p>
            <a:pPr lvl="2"/>
            <a:r>
              <a:rPr lang="es-PE" dirty="0">
                <a:solidFill>
                  <a:schemeClr val="bg1"/>
                </a:solidFill>
              </a:rPr>
              <a:t>Restaurar copias de seguridad de la información del sistema.</a:t>
            </a:r>
          </a:p>
          <a:p>
            <a:pPr lvl="0"/>
            <a:r>
              <a:rPr lang="es-PE" b="1" dirty="0">
                <a:solidFill>
                  <a:schemeClr val="bg1"/>
                </a:solidFill>
              </a:rPr>
              <a:t>Sistema debe:</a:t>
            </a:r>
            <a:endParaRPr lang="es-PE" dirty="0">
              <a:solidFill>
                <a:schemeClr val="bg1"/>
              </a:solidFill>
            </a:endParaRPr>
          </a:p>
          <a:p>
            <a:pPr lvl="1"/>
            <a:r>
              <a:rPr lang="es-PE" dirty="0">
                <a:solidFill>
                  <a:schemeClr val="bg1"/>
                </a:solidFill>
              </a:rPr>
              <a:t>RQF</a:t>
            </a:r>
          </a:p>
          <a:p>
            <a:pPr lvl="2"/>
            <a:r>
              <a:rPr lang="es-PE" dirty="0">
                <a:solidFill>
                  <a:schemeClr val="bg1"/>
                </a:solidFill>
              </a:rPr>
              <a:t>Registrar información de deuda del alumno</a:t>
            </a:r>
          </a:p>
          <a:p>
            <a:pPr lvl="2"/>
            <a:r>
              <a:rPr lang="es-PE" dirty="0">
                <a:solidFill>
                  <a:schemeClr val="bg1"/>
                </a:solidFill>
              </a:rPr>
              <a:t>Enviar correo con nueva contraseña al alumno.</a:t>
            </a:r>
          </a:p>
          <a:p>
            <a:pPr lvl="2"/>
            <a:r>
              <a:rPr lang="es-PE" dirty="0">
                <a:solidFill>
                  <a:schemeClr val="bg1"/>
                </a:solidFill>
              </a:rPr>
              <a:t>Generar recibo y enviar información de deuda a entidad financiera.</a:t>
            </a:r>
          </a:p>
          <a:p>
            <a:pPr lvl="2"/>
            <a:r>
              <a:rPr lang="es-PE" dirty="0">
                <a:solidFill>
                  <a:schemeClr val="bg1"/>
                </a:solidFill>
              </a:rPr>
              <a:t>Consultar estado de pago. </a:t>
            </a:r>
          </a:p>
          <a:p>
            <a:pPr lvl="2"/>
            <a:r>
              <a:rPr lang="es-PE" dirty="0">
                <a:solidFill>
                  <a:schemeClr val="bg1"/>
                </a:solidFill>
              </a:rPr>
              <a:t>Registrar confirmación de pago.</a:t>
            </a:r>
          </a:p>
          <a:p>
            <a:pPr lvl="2"/>
            <a:r>
              <a:rPr lang="es-PE" dirty="0">
                <a:solidFill>
                  <a:schemeClr val="bg1"/>
                </a:solidFill>
              </a:rPr>
              <a:t>Generar boleta de pago.</a:t>
            </a:r>
          </a:p>
          <a:p>
            <a:pPr lvl="2"/>
            <a:r>
              <a:rPr lang="es-PE" dirty="0">
                <a:solidFill>
                  <a:schemeClr val="bg1"/>
                </a:solidFill>
              </a:rPr>
              <a:t>Enviar información de FE a SUNAT. </a:t>
            </a:r>
          </a:p>
          <a:p>
            <a:endParaRPr lang="es-PE" dirty="0"/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xmlns="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xmlns="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xmlns="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2" name="Picture 2" descr="Resultado de imagen para AUTOMATIZACIÃN">
            <a:extLst>
              <a:ext uri="{FF2B5EF4-FFF2-40B4-BE49-F238E27FC236}">
                <a16:creationId xmlns:a16="http://schemas.microsoft.com/office/drawing/2014/main" xmlns="" id="{C02DCD82-423C-464D-8945-9245F531B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503" y="1570968"/>
            <a:ext cx="3760329" cy="282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xmlns="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2400" b="1" cap="small" dirty="0"/>
              <a:t>ESPECIFICACIÓN DE LOS REQUERIMIENTOS DE SOFTWARE</a:t>
            </a:r>
          </a:p>
        </p:txBody>
      </p:sp>
    </p:spTree>
    <p:extLst>
      <p:ext uri="{BB962C8B-B14F-4D97-AF65-F5344CB8AC3E}">
        <p14:creationId xmlns:p14="http://schemas.microsoft.com/office/powerpoint/2010/main" val="134415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xmlns="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29226A0B-93FB-4E2B-8DB9-4DC733138A26}"/>
              </a:ext>
            </a:extLst>
          </p:cNvPr>
          <p:cNvSpPr/>
          <p:nvPr/>
        </p:nvSpPr>
        <p:spPr>
          <a:xfrm>
            <a:off x="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xmlns="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xmlns="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xmlns="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2" name="Picture 2" descr="Resultado de imagen para AUTOMATIZACIÃN">
            <a:extLst>
              <a:ext uri="{FF2B5EF4-FFF2-40B4-BE49-F238E27FC236}">
                <a16:creationId xmlns:a16="http://schemas.microsoft.com/office/drawing/2014/main" xmlns="" id="{C02DCD82-423C-464D-8945-9245F531B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503" y="1570968"/>
            <a:ext cx="3760329" cy="282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xmlns="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2400" b="1" cap="small" dirty="0"/>
              <a:t>ESPECIFICACIÓN DE LOS REQUERIMIENTOS DE SOFTWARE</a:t>
            </a:r>
            <a:endParaRPr lang="es-PE" sz="2400" b="1" cap="small" dirty="0"/>
          </a:p>
        </p:txBody>
      </p:sp>
      <p:pic>
        <p:nvPicPr>
          <p:cNvPr id="12" name="Imagen 11"/>
          <p:cNvPicPr/>
          <p:nvPr/>
        </p:nvPicPr>
        <p:blipFill>
          <a:blip r:embed="rId6"/>
          <a:stretch>
            <a:fillRect/>
          </a:stretch>
        </p:blipFill>
        <p:spPr>
          <a:xfrm>
            <a:off x="2319981" y="2603018"/>
            <a:ext cx="4419022" cy="2953938"/>
          </a:xfrm>
          <a:prstGeom prst="rect">
            <a:avLst/>
          </a:prstGeom>
        </p:spPr>
      </p:pic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xmlns="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998118" cy="746766"/>
          </a:xfrm>
        </p:spPr>
        <p:txBody>
          <a:bodyPr>
            <a:normAutofit/>
          </a:bodyPr>
          <a:lstStyle/>
          <a:p>
            <a:pPr algn="just"/>
            <a:r>
              <a:rPr lang="es-PE" dirty="0" smtClean="0">
                <a:solidFill>
                  <a:srgbClr val="FFC000"/>
                </a:solidFill>
              </a:rPr>
              <a:t>Especificación de actores del sistema</a:t>
            </a:r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7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xmlns="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29226A0B-93FB-4E2B-8DB9-4DC733138A26}"/>
              </a:ext>
            </a:extLst>
          </p:cNvPr>
          <p:cNvSpPr/>
          <p:nvPr/>
        </p:nvSpPr>
        <p:spPr>
          <a:xfrm>
            <a:off x="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998118" cy="746766"/>
          </a:xfrm>
        </p:spPr>
        <p:txBody>
          <a:bodyPr>
            <a:normAutofit/>
          </a:bodyPr>
          <a:lstStyle/>
          <a:p>
            <a:pPr algn="just"/>
            <a:r>
              <a:rPr lang="es-PE" dirty="0" smtClean="0">
                <a:solidFill>
                  <a:srgbClr val="FFC000"/>
                </a:solidFill>
              </a:rPr>
              <a:t>Diagrama de actores del sistema</a:t>
            </a:r>
            <a:endParaRPr lang="es-PE" dirty="0">
              <a:solidFill>
                <a:srgbClr val="FFC000"/>
              </a:solidFill>
            </a:endParaRP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xmlns="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2400" b="1" cap="small" dirty="0"/>
              <a:t>ESPECIFICACIÓN DE LOS REQUERIMIENTOS DE SOFTWARE</a:t>
            </a:r>
            <a:endParaRPr lang="es-PE" sz="24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xmlns="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xmlns="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/>
          <p:nvPr/>
        </p:nvPicPr>
        <p:blipFill rotWithShape="1">
          <a:blip r:embed="rId5"/>
          <a:srcRect l="1270" t="3003"/>
          <a:stretch/>
        </p:blipFill>
        <p:spPr bwMode="auto">
          <a:xfrm>
            <a:off x="3075572" y="2382486"/>
            <a:ext cx="6117108" cy="40438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4450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xmlns="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29226A0B-93FB-4E2B-8DB9-4DC733138A26}"/>
              </a:ext>
            </a:extLst>
          </p:cNvPr>
          <p:cNvSpPr/>
          <p:nvPr/>
        </p:nvSpPr>
        <p:spPr>
          <a:xfrm>
            <a:off x="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998118" cy="746766"/>
          </a:xfrm>
        </p:spPr>
        <p:txBody>
          <a:bodyPr>
            <a:normAutofit/>
          </a:bodyPr>
          <a:lstStyle/>
          <a:p>
            <a:pPr algn="just"/>
            <a:r>
              <a:rPr lang="es-PE" dirty="0" smtClean="0">
                <a:solidFill>
                  <a:srgbClr val="FFC000"/>
                </a:solidFill>
              </a:rPr>
              <a:t>Diagrama de paquetes</a:t>
            </a:r>
            <a:endParaRPr lang="es-PE" dirty="0">
              <a:solidFill>
                <a:srgbClr val="FFC000"/>
              </a:solidFill>
            </a:endParaRP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xmlns="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2400" b="1" cap="small" dirty="0"/>
              <a:t>ESPECIFICACIÓN DE LOS REQUERIMIENTOS DE SOFTWARE</a:t>
            </a:r>
            <a:endParaRPr lang="es-PE" sz="24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xmlns="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xmlns="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/>
          <p:nvPr/>
        </p:nvPicPr>
        <p:blipFill>
          <a:blip r:embed="rId5"/>
          <a:stretch>
            <a:fillRect/>
          </a:stretch>
        </p:blipFill>
        <p:spPr>
          <a:xfrm>
            <a:off x="3594577" y="2568452"/>
            <a:ext cx="5073433" cy="389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2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xmlns="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29226A0B-93FB-4E2B-8DB9-4DC733138A26}"/>
              </a:ext>
            </a:extLst>
          </p:cNvPr>
          <p:cNvSpPr/>
          <p:nvPr/>
        </p:nvSpPr>
        <p:spPr>
          <a:xfrm>
            <a:off x="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998118" cy="746766"/>
          </a:xfrm>
        </p:spPr>
        <p:txBody>
          <a:bodyPr>
            <a:normAutofit/>
          </a:bodyPr>
          <a:lstStyle/>
          <a:p>
            <a:pPr algn="just"/>
            <a:r>
              <a:rPr lang="es-PE" dirty="0" smtClean="0">
                <a:solidFill>
                  <a:srgbClr val="FFC000"/>
                </a:solidFill>
              </a:rPr>
              <a:t>Gestión de matricula</a:t>
            </a:r>
            <a:endParaRPr lang="es-PE" dirty="0">
              <a:solidFill>
                <a:srgbClr val="FFC000"/>
              </a:solidFill>
            </a:endParaRP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xmlns="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2400" b="1" cap="small" dirty="0"/>
              <a:t>DIAGRAMA DE CASOS DE USO DEL SISTEMA POR PAQUETE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xmlns="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xmlns="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/>
          <p:cNvPicPr/>
          <p:nvPr/>
        </p:nvPicPr>
        <p:blipFill>
          <a:blip r:embed="rId5"/>
          <a:stretch>
            <a:fillRect/>
          </a:stretch>
        </p:blipFill>
        <p:spPr>
          <a:xfrm>
            <a:off x="3199173" y="2229763"/>
            <a:ext cx="5869905" cy="438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1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xmlns="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29226A0B-93FB-4E2B-8DB9-4DC733138A26}"/>
              </a:ext>
            </a:extLst>
          </p:cNvPr>
          <p:cNvSpPr/>
          <p:nvPr/>
        </p:nvSpPr>
        <p:spPr>
          <a:xfrm>
            <a:off x="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998118" cy="746766"/>
          </a:xfrm>
        </p:spPr>
        <p:txBody>
          <a:bodyPr>
            <a:normAutofit/>
          </a:bodyPr>
          <a:lstStyle/>
          <a:p>
            <a:pPr algn="just"/>
            <a:r>
              <a:rPr lang="es-PE" dirty="0" smtClean="0">
                <a:solidFill>
                  <a:srgbClr val="FFC000"/>
                </a:solidFill>
              </a:rPr>
              <a:t>Gestión de pago</a:t>
            </a:r>
            <a:endParaRPr lang="es-PE" dirty="0">
              <a:solidFill>
                <a:srgbClr val="FFC000"/>
              </a:solidFill>
            </a:endParaRP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xmlns="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2400" b="1" cap="small" dirty="0"/>
              <a:t>DIAGRAMA DE CASOS DE USO DEL SISTEMA POR PAQUETE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xmlns="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xmlns="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/>
          <p:nvPr/>
        </p:nvPicPr>
        <p:blipFill>
          <a:blip r:embed="rId5"/>
          <a:stretch>
            <a:fillRect/>
          </a:stretch>
        </p:blipFill>
        <p:spPr>
          <a:xfrm>
            <a:off x="3146968" y="2382486"/>
            <a:ext cx="5871772" cy="423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2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xmlns="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29226A0B-93FB-4E2B-8DB9-4DC733138A26}"/>
              </a:ext>
            </a:extLst>
          </p:cNvPr>
          <p:cNvSpPr/>
          <p:nvPr/>
        </p:nvSpPr>
        <p:spPr>
          <a:xfrm>
            <a:off x="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998118" cy="746766"/>
          </a:xfrm>
        </p:spPr>
        <p:txBody>
          <a:bodyPr>
            <a:normAutofit/>
          </a:bodyPr>
          <a:lstStyle/>
          <a:p>
            <a:pPr algn="just"/>
            <a:r>
              <a:rPr lang="es-PE" dirty="0" smtClean="0">
                <a:solidFill>
                  <a:srgbClr val="FFC000"/>
                </a:solidFill>
              </a:rPr>
              <a:t>Gestión de proceso documentario</a:t>
            </a:r>
            <a:endParaRPr lang="es-PE" dirty="0">
              <a:solidFill>
                <a:srgbClr val="FFC000"/>
              </a:solidFill>
            </a:endParaRP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xmlns="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2400" b="1" cap="small" dirty="0"/>
              <a:t>DIAGRAMA DE CASOS DE USO DEL SISTEMA POR PAQUETE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xmlns="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xmlns="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/>
          <p:nvPr/>
        </p:nvPicPr>
        <p:blipFill>
          <a:blip r:embed="rId5"/>
          <a:stretch>
            <a:fillRect/>
          </a:stretch>
        </p:blipFill>
        <p:spPr>
          <a:xfrm>
            <a:off x="2662329" y="2382486"/>
            <a:ext cx="6832400" cy="383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5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xmlns="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29226A0B-93FB-4E2B-8DB9-4DC733138A26}"/>
              </a:ext>
            </a:extLst>
          </p:cNvPr>
          <p:cNvSpPr/>
          <p:nvPr/>
        </p:nvSpPr>
        <p:spPr>
          <a:xfrm>
            <a:off x="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998118" cy="746766"/>
          </a:xfrm>
        </p:spPr>
        <p:txBody>
          <a:bodyPr>
            <a:normAutofit/>
          </a:bodyPr>
          <a:lstStyle/>
          <a:p>
            <a:pPr algn="just"/>
            <a:r>
              <a:rPr lang="es-PE" dirty="0" smtClean="0">
                <a:solidFill>
                  <a:srgbClr val="FFC000"/>
                </a:solidFill>
              </a:rPr>
              <a:t>Gestión de seguridad</a:t>
            </a:r>
            <a:endParaRPr lang="es-PE" dirty="0">
              <a:solidFill>
                <a:srgbClr val="FFC000"/>
              </a:solidFill>
            </a:endParaRP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xmlns="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2400" b="1" cap="small" dirty="0"/>
              <a:t>DIAGRAMA DE CASOS DE USO DEL SISTEMA POR PAQUETE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xmlns="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xmlns="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/>
          <p:nvPr/>
        </p:nvPicPr>
        <p:blipFill>
          <a:blip r:embed="rId5"/>
          <a:stretch>
            <a:fillRect/>
          </a:stretch>
        </p:blipFill>
        <p:spPr>
          <a:xfrm>
            <a:off x="3384009" y="2229763"/>
            <a:ext cx="5389207" cy="435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8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xmlns="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29226A0B-93FB-4E2B-8DB9-4DC733138A26}"/>
              </a:ext>
            </a:extLst>
          </p:cNvPr>
          <p:cNvSpPr/>
          <p:nvPr/>
        </p:nvSpPr>
        <p:spPr>
          <a:xfrm>
            <a:off x="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xmlns="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2400" b="1" cap="small" dirty="0" smtClean="0"/>
              <a:t>MODELO CONCEPTUAL</a:t>
            </a:r>
            <a:endParaRPr lang="es-PE" sz="2400" b="1" cap="small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xmlns="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xmlns="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063" y="1225023"/>
            <a:ext cx="103251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8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n para innovacion">
            <a:extLst>
              <a:ext uri="{FF2B5EF4-FFF2-40B4-BE49-F238E27FC236}">
                <a16:creationId xmlns:a16="http://schemas.microsoft.com/office/drawing/2014/main" xmlns="" id="{82A53E78-E4A6-42BE-882D-4EA9589B3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03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CBB83CE-5A38-4ED2-A878-AD6CE9619E5E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8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1A5F75B-F161-42B7-AC21-35FF865D7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2568" y="2826327"/>
            <a:ext cx="8791575" cy="852054"/>
          </a:xfrm>
        </p:spPr>
        <p:txBody>
          <a:bodyPr>
            <a:normAutofit fontScale="90000"/>
          </a:bodyPr>
          <a:lstStyle/>
          <a:p>
            <a:pPr algn="ctr"/>
            <a:r>
              <a:rPr lang="es-PE" dirty="0"/>
              <a:t/>
            </a:r>
            <a:br>
              <a:rPr lang="es-PE" dirty="0"/>
            </a:br>
            <a:r>
              <a:rPr lang="es-PE" dirty="0">
                <a:solidFill>
                  <a:schemeClr val="bg1"/>
                </a:solidFill>
              </a:rPr>
              <a:t>MODELADO DEL NEGOCIO</a:t>
            </a:r>
          </a:p>
        </p:txBody>
      </p:sp>
      <p:pic>
        <p:nvPicPr>
          <p:cNvPr id="13" name="Picture 2" descr="Resultado de imagen para upc logo png">
            <a:extLst>
              <a:ext uri="{FF2B5EF4-FFF2-40B4-BE49-F238E27FC236}">
                <a16:creationId xmlns:a16="http://schemas.microsoft.com/office/drawing/2014/main" xmlns="" id="{0A2C7DC2-66A4-4E56-A29C-C0BB76DBF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1228584" cy="122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n para britanico logo sin fondo">
            <a:extLst>
              <a:ext uri="{FF2B5EF4-FFF2-40B4-BE49-F238E27FC236}">
                <a16:creationId xmlns:a16="http://schemas.microsoft.com/office/drawing/2014/main" xmlns="" id="{D76755F0-2ABA-4D31-A7A9-8FACB4217E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022161" y="152723"/>
            <a:ext cx="865040" cy="85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74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xmlns="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29226A0B-93FB-4E2B-8DB9-4DC733138A26}"/>
              </a:ext>
            </a:extLst>
          </p:cNvPr>
          <p:cNvSpPr/>
          <p:nvPr/>
        </p:nvSpPr>
        <p:spPr>
          <a:xfrm>
            <a:off x="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4737694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chemeClr val="bg1"/>
                </a:solidFill>
              </a:rPr>
              <a:t>Es una obligación del analista identificar cuáles son las necesidades del proceso actual.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Las automatizaciones se deben de centrar en procesos que mayor tiempo de ejecución.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Se debe de contemplar nuevos servicios de los actores del negocio para poder proponer la automatización, por ejemplo, servicios web no utilizados.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xmlns="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conclusiones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xmlns="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xmlns="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8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n para innovacion">
            <a:extLst>
              <a:ext uri="{FF2B5EF4-FFF2-40B4-BE49-F238E27FC236}">
                <a16:creationId xmlns:a16="http://schemas.microsoft.com/office/drawing/2014/main" xmlns="" id="{82A53E78-E4A6-42BE-882D-4EA9589B3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03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CBB83CE-5A38-4ED2-A878-AD6CE9619E5E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8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1A5F75B-F161-42B7-AC21-35FF865D7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40" y="5259099"/>
            <a:ext cx="8791575" cy="1598901"/>
          </a:xfrm>
        </p:spPr>
        <p:txBody>
          <a:bodyPr>
            <a:normAutofit fontScale="90000"/>
          </a:bodyPr>
          <a:lstStyle/>
          <a:p>
            <a:pPr algn="ctr"/>
            <a:r>
              <a:rPr lang="es-PE" dirty="0"/>
              <a:t/>
            </a:r>
            <a:br>
              <a:rPr lang="es-PE" dirty="0"/>
            </a:br>
            <a:r>
              <a:rPr lang="es-PE" dirty="0">
                <a:solidFill>
                  <a:schemeClr val="bg1"/>
                </a:solidFill>
              </a:rPr>
              <a:t>GRACIAS</a:t>
            </a:r>
          </a:p>
        </p:txBody>
      </p:sp>
      <p:pic>
        <p:nvPicPr>
          <p:cNvPr id="13" name="Picture 2" descr="Resultado de imagen para upc logo png">
            <a:extLst>
              <a:ext uri="{FF2B5EF4-FFF2-40B4-BE49-F238E27FC236}">
                <a16:creationId xmlns:a16="http://schemas.microsoft.com/office/drawing/2014/main" xmlns="" id="{0A2C7DC2-66A4-4E56-A29C-C0BB76DBF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1228584" cy="122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n para britanico logo sin fondo">
            <a:extLst>
              <a:ext uri="{FF2B5EF4-FFF2-40B4-BE49-F238E27FC236}">
                <a16:creationId xmlns:a16="http://schemas.microsoft.com/office/drawing/2014/main" xmlns="" id="{D76755F0-2ABA-4D31-A7A9-8FACB4217E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022161" y="152723"/>
            <a:ext cx="865040" cy="85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22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xmlns="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7205369" cy="504946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PE" dirty="0">
                <a:solidFill>
                  <a:schemeClr val="bg1"/>
                </a:solidFill>
              </a:rPr>
              <a:t>Brindar servicio de calidad en la formación de idiomas, implementando un sistema de enseñanza en colaboración de tecnología de punta y profesionales en el área de idiomas. Se especializa en la enseñanza a todo nivel del idioma Británico, desde un nivel básico hasta el estar apto para rendir certificaciones internacionales.</a:t>
            </a:r>
          </a:p>
          <a:p>
            <a:pPr marL="0" indent="0" algn="just">
              <a:buNone/>
            </a:pPr>
            <a:r>
              <a:rPr lang="es-PE" dirty="0">
                <a:solidFill>
                  <a:schemeClr val="bg1"/>
                </a:solidFill>
              </a:rPr>
              <a:t>Actualmente cuenta con 20 mil alumnos en diferentes turnos en Lima Metropolitana y con proyección a la apertura de nuevas sedes en provincia. 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xmlns="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Modelo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xmlns="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4" y="152724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xmlns="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6" name="Picture 4" descr="Resultado de imagen para britanico">
            <a:extLst>
              <a:ext uri="{FF2B5EF4-FFF2-40B4-BE49-F238E27FC236}">
                <a16:creationId xmlns:a16="http://schemas.microsoft.com/office/drawing/2014/main" xmlns="" id="{7733C76A-46A7-4964-A6BA-22C6C7FC1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119" y="2319770"/>
            <a:ext cx="2708190" cy="206242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92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xmlns="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225023"/>
            <a:ext cx="9823878" cy="5632977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1800" dirty="0">
                <a:solidFill>
                  <a:schemeClr val="bg1"/>
                </a:solidFill>
              </a:rPr>
              <a:t>La Asociación Cultural Peruano Británica promueve el enfoque de Procesos, como estándar para la mejora de sus procesos, ya que les permite identificar las entradas, salidas esperadas, los objetivos, los criterios y métodos, los recursos, las responsabilidades, los riesgos y oportunidades y las acciones de mejora necesarias para lograr la eficacia del Sistema Integrado de Gestión.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chemeClr val="bg1"/>
                </a:solidFill>
              </a:rPr>
              <a:t>Los procesos estratégicos que permiten definir y garantizar los objetivos y estrategias de la institución son: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chemeClr val="bg1"/>
                </a:solidFill>
              </a:rPr>
              <a:t>Gestión de Alta Dirección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chemeClr val="bg1"/>
                </a:solidFill>
              </a:rPr>
              <a:t>Los procesos operativos que forman parte de la cadena de valor de la organización son: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chemeClr val="bg1"/>
                </a:solidFill>
              </a:rPr>
              <a:t>Gestión Cultural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s-PE" sz="2000" b="1" u="sng" dirty="0">
                <a:solidFill>
                  <a:schemeClr val="bg1"/>
                </a:solidFill>
              </a:rPr>
              <a:t>Gestión de la Enseñanza(Proceso Escogido)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chemeClr val="bg1"/>
                </a:solidFill>
              </a:rPr>
              <a:t>Gestión de Biblioteca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chemeClr val="bg1"/>
                </a:solidFill>
              </a:rPr>
              <a:t>Los procesos de apoyo que dan soporte a los procesos estratégicos y operativos son: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chemeClr val="bg1"/>
                </a:solidFill>
              </a:rPr>
              <a:t>Sistemas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chemeClr val="bg1"/>
                </a:solidFill>
              </a:rPr>
              <a:t> Recursos Humanos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chemeClr val="bg1"/>
                </a:solidFill>
              </a:rPr>
              <a:t>Contabilidad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chemeClr val="bg1"/>
                </a:solidFill>
              </a:rPr>
              <a:t>Sistema Integrado de Gestión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chemeClr val="bg1"/>
                </a:solidFill>
              </a:rPr>
              <a:t>Compras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chemeClr val="bg1"/>
                </a:solidFill>
              </a:rPr>
              <a:t>Almacén . </a:t>
            </a:r>
            <a:r>
              <a:rPr lang="es-PE" sz="1800" dirty="0" err="1">
                <a:solidFill>
                  <a:schemeClr val="bg1"/>
                </a:solidFill>
              </a:rPr>
              <a:t>etc</a:t>
            </a:r>
            <a:endParaRPr lang="es-PE" sz="1800" dirty="0">
              <a:solidFill>
                <a:schemeClr val="bg1"/>
              </a:solidFill>
            </a:endParaRP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xmlns="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Descripción de la organización 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xmlns="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" y="152724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xmlns="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88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xmlns="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xmlns="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Descripción de la organización 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xmlns="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" y="152724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xmlns="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CF21B0BA-50EE-4AEE-B0A0-65DAC5B3AC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9040" y="1180601"/>
            <a:ext cx="8488213" cy="567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2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xmlns="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xmlns="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Especificación de reglas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xmlns="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xmlns="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xmlns="" id="{5B729FBD-2688-4A85-9017-6181B96C8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593" y="1321319"/>
            <a:ext cx="10138592" cy="5421409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s-PE" b="1" dirty="0">
                <a:solidFill>
                  <a:schemeClr val="bg1"/>
                </a:solidFill>
              </a:rPr>
              <a:t>RN01:</a:t>
            </a:r>
            <a:r>
              <a:rPr lang="es-PE" dirty="0">
                <a:solidFill>
                  <a:schemeClr val="bg1"/>
                </a:solidFill>
              </a:rPr>
              <a:t> La nota mínima aprobatoria es de 70 puntos</a:t>
            </a:r>
            <a:r>
              <a:rPr lang="es-PE" dirty="0" smtClean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None/>
            </a:pPr>
            <a:endParaRPr lang="es-PE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s-PE" b="1" dirty="0">
                <a:solidFill>
                  <a:schemeClr val="bg1"/>
                </a:solidFill>
              </a:rPr>
              <a:t>RN02:</a:t>
            </a:r>
            <a:r>
              <a:rPr lang="es-PE" dirty="0">
                <a:solidFill>
                  <a:schemeClr val="bg1"/>
                </a:solidFill>
              </a:rPr>
              <a:t> Para acceder al ciclo no se paga una matrícula, el costo promedio es de  350 soles para el ciclo regular. Cada ciclo dura un mes y el alumno puede rendir un examen de clasificación</a:t>
            </a:r>
            <a:r>
              <a:rPr lang="es-PE" dirty="0" smtClean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None/>
            </a:pPr>
            <a:endParaRPr lang="es-PE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s-PE" b="1" dirty="0">
                <a:solidFill>
                  <a:schemeClr val="bg1"/>
                </a:solidFill>
              </a:rPr>
              <a:t>RN03:</a:t>
            </a:r>
            <a:r>
              <a:rPr lang="es-PE" dirty="0">
                <a:solidFill>
                  <a:schemeClr val="bg1"/>
                </a:solidFill>
              </a:rPr>
              <a:t> Los libros se compran por separado por cada 6 ciclos y su costo es de 100 soles</a:t>
            </a:r>
            <a:r>
              <a:rPr lang="es-PE" dirty="0" smtClean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None/>
            </a:pPr>
            <a:endParaRPr lang="es-PE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s-PE" b="1" dirty="0">
                <a:solidFill>
                  <a:schemeClr val="bg1"/>
                </a:solidFill>
              </a:rPr>
              <a:t>RN04:</a:t>
            </a:r>
            <a:r>
              <a:rPr lang="es-PE" dirty="0">
                <a:solidFill>
                  <a:schemeClr val="bg1"/>
                </a:solidFill>
              </a:rPr>
              <a:t> Los tipos de alumnos se definen por alumno entre 4 y 13 años, alumno regular presencial, programas para trabajadores de empresas, programas no presenciales y programas de preparación para certificaciones internacionales</a:t>
            </a:r>
            <a:r>
              <a:rPr lang="es-PE" dirty="0" smtClean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None/>
            </a:pPr>
            <a:endParaRPr lang="es-PE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s-PE" b="1" dirty="0">
                <a:solidFill>
                  <a:schemeClr val="bg1"/>
                </a:solidFill>
              </a:rPr>
              <a:t>RN05:</a:t>
            </a:r>
            <a:r>
              <a:rPr lang="es-PE" dirty="0">
                <a:solidFill>
                  <a:schemeClr val="bg1"/>
                </a:solidFill>
              </a:rPr>
              <a:t> Para matricularte de forma online, debes ser alumno del BRITÁNICO, que no haya dejado de estudiar más de 4 meses</a:t>
            </a:r>
            <a:r>
              <a:rPr lang="es-PE" dirty="0" smtClean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None/>
            </a:pPr>
            <a:endParaRPr lang="es-PE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s-PE" b="1" dirty="0">
                <a:solidFill>
                  <a:schemeClr val="bg1"/>
                </a:solidFill>
              </a:rPr>
              <a:t>RN06:</a:t>
            </a:r>
            <a:r>
              <a:rPr lang="es-PE" dirty="0">
                <a:solidFill>
                  <a:schemeClr val="bg1"/>
                </a:solidFill>
              </a:rPr>
              <a:t> Los alumnos solo podrán asistir a clases en el centro, grado, horario y aula en el que están matriculados</a:t>
            </a:r>
            <a:r>
              <a:rPr lang="es-PE" dirty="0" smtClean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None/>
            </a:pPr>
            <a:endParaRPr lang="es-PE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s-PE" b="1" dirty="0">
                <a:solidFill>
                  <a:schemeClr val="bg1"/>
                </a:solidFill>
              </a:rPr>
              <a:t>RN07:</a:t>
            </a:r>
            <a:r>
              <a:rPr lang="es-PE" dirty="0">
                <a:solidFill>
                  <a:schemeClr val="bg1"/>
                </a:solidFill>
              </a:rPr>
              <a:t> La presentación del “Documento de Matrícula” es indispensable tanto para ingresar al centro de estudios como al aula donde se encuentre matriculado. Únicamente los alumnos que figuran matriculados pueden asistir a clases. No está permitida la asistencia de acompañantes.</a:t>
            </a:r>
          </a:p>
          <a:p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34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xmlns="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xmlns="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Especificación de reglas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xmlns="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xmlns="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xmlns="" id="{5B729FBD-2688-4A85-9017-6181B96C8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593" y="1321319"/>
            <a:ext cx="10138592" cy="5421409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s-PE" b="1" dirty="0">
                <a:solidFill>
                  <a:schemeClr val="bg1"/>
                </a:solidFill>
              </a:rPr>
              <a:t>RN08:</a:t>
            </a:r>
            <a:r>
              <a:rPr lang="es-PE" dirty="0">
                <a:solidFill>
                  <a:schemeClr val="bg1"/>
                </a:solidFill>
              </a:rPr>
              <a:t> La inscripción no es transferible. Ninguna persona podrá asistir a clases reemplazando al alumno matriculado y las clases no asistidas no son recuperables</a:t>
            </a:r>
            <a:r>
              <a:rPr lang="es-PE" dirty="0" smtClean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None/>
            </a:pPr>
            <a:endParaRPr lang="es-PE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s-PE" b="1" dirty="0">
                <a:solidFill>
                  <a:schemeClr val="bg1"/>
                </a:solidFill>
              </a:rPr>
              <a:t>RN09: </a:t>
            </a:r>
            <a:r>
              <a:rPr lang="es-PE" dirty="0">
                <a:solidFill>
                  <a:schemeClr val="bg1"/>
                </a:solidFill>
              </a:rPr>
              <a:t>La contraseña del usuario debe Tener una longitud mínima de 8 caracteres en las que se den incluir: letras minúsculas y mayúsculas, números del 0 al 9, caracteres no alfanuméricos). Además, ser significativamente diferente de las 6 contraseñas anteriores utilizadas. </a:t>
            </a:r>
            <a:endParaRPr lang="es-PE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s-PE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s-PE" b="1" dirty="0">
                <a:solidFill>
                  <a:schemeClr val="bg1"/>
                </a:solidFill>
              </a:rPr>
              <a:t>RN10:</a:t>
            </a:r>
            <a:r>
              <a:rPr lang="es-PE" dirty="0">
                <a:solidFill>
                  <a:schemeClr val="bg1"/>
                </a:solidFill>
              </a:rPr>
              <a:t> Intervalo de tiempo para reservar un recurso</a:t>
            </a:r>
          </a:p>
          <a:p>
            <a:pPr marL="0" indent="0" algn="just">
              <a:buNone/>
            </a:pPr>
            <a:r>
              <a:rPr lang="es-PE" dirty="0">
                <a:solidFill>
                  <a:schemeClr val="bg1"/>
                </a:solidFill>
              </a:rPr>
              <a:t>Los recursos solo pueden ser reservados como  48 horas de anticipación</a:t>
            </a:r>
            <a:r>
              <a:rPr lang="es-PE" dirty="0" smtClean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None/>
            </a:pPr>
            <a:endParaRPr lang="es-PE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s-PE" b="1" dirty="0">
                <a:solidFill>
                  <a:schemeClr val="bg1"/>
                </a:solidFill>
              </a:rPr>
              <a:t>RN11:</a:t>
            </a:r>
            <a:r>
              <a:rPr lang="es-PE" dirty="0">
                <a:solidFill>
                  <a:schemeClr val="bg1"/>
                </a:solidFill>
              </a:rPr>
              <a:t> Solo los alumnos ya existentes, son los que realizan este trámite desde la matricula web.</a:t>
            </a:r>
          </a:p>
          <a:p>
            <a:pPr marL="0" indent="0" algn="just">
              <a:buNone/>
            </a:pPr>
            <a:r>
              <a:rPr lang="es-PE" b="1" dirty="0">
                <a:solidFill>
                  <a:schemeClr val="bg1"/>
                </a:solidFill>
              </a:rPr>
              <a:t> RN12:</a:t>
            </a:r>
            <a:r>
              <a:rPr lang="es-PE" dirty="0">
                <a:solidFill>
                  <a:schemeClr val="bg1"/>
                </a:solidFill>
              </a:rPr>
              <a:t> Intervalo de tiempo de atención de Cajero. El módulo de Cajero se encuentra disponible de lunes a sábado de 08:00am – 07:00pm</a:t>
            </a:r>
            <a:r>
              <a:rPr lang="es-PE" dirty="0" smtClean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None/>
            </a:pPr>
            <a:endParaRPr lang="es-PE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s-PE" b="1" dirty="0">
                <a:solidFill>
                  <a:schemeClr val="bg1"/>
                </a:solidFill>
              </a:rPr>
              <a:t>RN13:</a:t>
            </a:r>
            <a:r>
              <a:rPr lang="es-PE" dirty="0">
                <a:solidFill>
                  <a:schemeClr val="bg1"/>
                </a:solidFill>
              </a:rPr>
              <a:t> La contraseña del usuario debe tener una longitud mínima de 8 caracteres en las que se den incluir: letras minúsculas y mayúsculas, números del 0 al 9, caracteres no alfanuméricos). Además, ser significativamente diferente de las 6 contraseñas anteriores utilizadas</a:t>
            </a:r>
            <a:r>
              <a:rPr lang="es-PE" dirty="0" smtClean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None/>
            </a:pPr>
            <a:endParaRPr lang="es-PE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s-ES_tradnl" b="1" dirty="0">
                <a:solidFill>
                  <a:schemeClr val="bg1"/>
                </a:solidFill>
              </a:rPr>
              <a:t>RN14:</a:t>
            </a:r>
            <a:r>
              <a:rPr lang="es-ES_tradnl" dirty="0">
                <a:solidFill>
                  <a:schemeClr val="bg1"/>
                </a:solidFill>
              </a:rPr>
              <a:t> Si el alumno no cancela la deuda el sistema libera la deuda al terminar el periodo de matrícula.</a:t>
            </a:r>
            <a:endParaRPr lang="es-PE" dirty="0">
              <a:solidFill>
                <a:schemeClr val="bg1"/>
              </a:solidFill>
            </a:endParaRPr>
          </a:p>
          <a:p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46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363</TotalTime>
  <Words>1908</Words>
  <Application>Microsoft Office PowerPoint</Application>
  <PresentationFormat>Panorámica</PresentationFormat>
  <Paragraphs>207</Paragraphs>
  <Slides>41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4" baseType="lpstr">
      <vt:lpstr>Arial</vt:lpstr>
      <vt:lpstr>Calibri</vt:lpstr>
      <vt:lpstr>Blank</vt:lpstr>
      <vt:lpstr> PROCESO DE MATRÍCULA EN LÍNEA DEL BRITÁNICO</vt:lpstr>
      <vt:lpstr>OBJETIVOS DEL PROYECTO</vt:lpstr>
      <vt:lpstr>OBJETIVOS ESPECIFICOS DEL PROYECTO</vt:lpstr>
      <vt:lpstr> MODELADO DEL NEGOCIO</vt:lpstr>
      <vt:lpstr>Modelo del negocio</vt:lpstr>
      <vt:lpstr>Descripción de la organización </vt:lpstr>
      <vt:lpstr>Descripción de la organización </vt:lpstr>
      <vt:lpstr>Especificación de reglas del negocio</vt:lpstr>
      <vt:lpstr>Especificación de reglas del negocio</vt:lpstr>
      <vt:lpstr>Procesos del negocio</vt:lpstr>
      <vt:lpstr>Procesos del negocio</vt:lpstr>
      <vt:lpstr>Procesos del negocio</vt:lpstr>
      <vt:lpstr>Procesos del negocio</vt:lpstr>
      <vt:lpstr>Modelo de caso de uso del negocio</vt:lpstr>
      <vt:lpstr>Modelo de caso de uso del negocio</vt:lpstr>
      <vt:lpstr>Modelo de análisis del negocio </vt:lpstr>
      <vt:lpstr>Modelo de análisis del negocio </vt:lpstr>
      <vt:lpstr>Modelo de análisis del negocio </vt:lpstr>
      <vt:lpstr>Modelo de análisis del negocio </vt:lpstr>
      <vt:lpstr>Modelo de análisis del negocio </vt:lpstr>
      <vt:lpstr>Realización de casos de uso del negocio</vt:lpstr>
      <vt:lpstr>Realización de casos de uso del negocio</vt:lpstr>
      <vt:lpstr>Realización de casos de uso del negocio</vt:lpstr>
      <vt:lpstr>Realización de casos de uso del negocio</vt:lpstr>
      <vt:lpstr>Realización de casos de uso del negocio</vt:lpstr>
      <vt:lpstr>Realización de casos de uso del negocio</vt:lpstr>
      <vt:lpstr>Realización de casos de uso del negocio</vt:lpstr>
      <vt:lpstr>Realización de casos de uso del negocio</vt:lpstr>
      <vt:lpstr>Listas de actividades a automatizar </vt:lpstr>
      <vt:lpstr>ESPECIFICACIÓN DE LOS REQUERIMIENTOS DE SOFTWARE</vt:lpstr>
      <vt:lpstr>ESPECIFICACIÓN DE LOS REQUERIMIENTOS DE SOFTWARE</vt:lpstr>
      <vt:lpstr>ESPECIFICACIÓN DE LOS REQUERIMIENTOS DE SOFTWARE</vt:lpstr>
      <vt:lpstr>ESPECIFICACIÓN DE LOS REQUERIMIENTOS DE SOFTWARE</vt:lpstr>
      <vt:lpstr>ESPECIFICACIÓN DE LOS REQUERIMIENTOS DE SOFTWARE</vt:lpstr>
      <vt:lpstr>DIAGRAMA DE CASOS DE USO DEL SISTEMA POR PAQUETE </vt:lpstr>
      <vt:lpstr>DIAGRAMA DE CASOS DE USO DEL SISTEMA POR PAQUETE </vt:lpstr>
      <vt:lpstr>DIAGRAMA DE CASOS DE USO DEL SISTEMA POR PAQUETE </vt:lpstr>
      <vt:lpstr>DIAGRAMA DE CASOS DE USO DEL SISTEMA POR PAQUETE </vt:lpstr>
      <vt:lpstr>MODELO CONCEPTUAL</vt:lpstr>
      <vt:lpstr>conclusiones</vt:lpstr>
      <vt:lpstr> GRACIAS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 DE MATRÍCULA EN LÍNEA DEL BRITÁNICO PROCESO DE MATRÍCULA EN LÍNEA DEL BRITÁNICO</dc:title>
  <dc:creator>Claudia Barreto</dc:creator>
  <cp:lastModifiedBy>Desarrollo Franco</cp:lastModifiedBy>
  <cp:revision>31</cp:revision>
  <dcterms:created xsi:type="dcterms:W3CDTF">2018-06-13T16:12:48Z</dcterms:created>
  <dcterms:modified xsi:type="dcterms:W3CDTF">2018-07-14T23:36:07Z</dcterms:modified>
</cp:coreProperties>
</file>