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60" r:id="rId4"/>
    <p:sldId id="264" r:id="rId5"/>
    <p:sldId id="272" r:id="rId6"/>
    <p:sldId id="262" r:id="rId7"/>
    <p:sldId id="291" r:id="rId8"/>
    <p:sldId id="265" r:id="rId9"/>
    <p:sldId id="276" r:id="rId10"/>
    <p:sldId id="277" r:id="rId11"/>
    <p:sldId id="278" r:id="rId12"/>
    <p:sldId id="279" r:id="rId13"/>
    <p:sldId id="266" r:id="rId14"/>
    <p:sldId id="267" r:id="rId15"/>
    <p:sldId id="268" r:id="rId16"/>
    <p:sldId id="269" r:id="rId17"/>
    <p:sldId id="270" r:id="rId18"/>
    <p:sldId id="285" r:id="rId19"/>
    <p:sldId id="284" r:id="rId20"/>
    <p:sldId id="280" r:id="rId21"/>
    <p:sldId id="289" r:id="rId22"/>
    <p:sldId id="290" r:id="rId23"/>
    <p:sldId id="287" r:id="rId24"/>
    <p:sldId id="288" r:id="rId25"/>
    <p:sldId id="282" r:id="rId26"/>
    <p:sldId id="281" r:id="rId27"/>
    <p:sldId id="273" r:id="rId28"/>
    <p:sldId id="275" r:id="rId29"/>
    <p:sldId id="274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5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5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8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6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7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7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9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9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2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2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0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innovacion">
            <a:extLst>
              <a:ext uri="{FF2B5EF4-FFF2-40B4-BE49-F238E27FC236}">
                <a16:creationId xmlns:a16="http://schemas.microsoft.com/office/drawing/2014/main" id="{82A53E78-E4A6-42BE-882D-4EA9589B3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3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BCBB83CE-5A38-4ED2-A878-AD6CE9619E5E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8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A5F75B-F161-42B7-AC21-35FF865D7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1004" y="1400608"/>
            <a:ext cx="8791575" cy="1598901"/>
          </a:xfrm>
        </p:spPr>
        <p:txBody>
          <a:bodyPr>
            <a:normAutofit fontScale="90000"/>
          </a:bodyPr>
          <a:lstStyle/>
          <a:p>
            <a:pPr algn="ctr"/>
            <a:br>
              <a:rPr lang="es-PE" dirty="0"/>
            </a:br>
            <a:r>
              <a:rPr lang="es-PE" dirty="0">
                <a:solidFill>
                  <a:schemeClr val="bg1"/>
                </a:solidFill>
              </a:rPr>
              <a:t>PROCESO DE MATRÍCULA EN LÍNEA DEL BRITÁNICO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7A552F-CFA9-4F96-B5FA-66A304BB5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584" y="3276601"/>
            <a:ext cx="8791575" cy="3456708"/>
          </a:xfrm>
        </p:spPr>
        <p:txBody>
          <a:bodyPr>
            <a:normAutofit/>
          </a:bodyPr>
          <a:lstStyle/>
          <a:p>
            <a:pPr algn="l"/>
            <a:r>
              <a:rPr lang="es-PE" sz="2800" dirty="0">
                <a:solidFill>
                  <a:srgbClr val="FFC000"/>
                </a:solidFill>
              </a:rPr>
              <a:t>Presentado por:</a:t>
            </a:r>
          </a:p>
          <a:p>
            <a:pPr algn="l"/>
            <a:endParaRPr lang="es-PE" sz="2800" dirty="0">
              <a:solidFill>
                <a:srgbClr val="FFC000"/>
              </a:solidFill>
            </a:endParaRP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rgbClr val="FFC000"/>
                </a:solidFill>
              </a:rPr>
              <a:t>Claudia Barreto</a:t>
            </a: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rgbClr val="FFC000"/>
                </a:solidFill>
              </a:rPr>
              <a:t>Franco Cabanillas</a:t>
            </a: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rgbClr val="FFC000"/>
                </a:solidFill>
              </a:rPr>
              <a:t>Spencer Camacho</a:t>
            </a: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rgbClr val="FFC000"/>
                </a:solidFill>
              </a:rPr>
              <a:t>Jorge Castillo</a:t>
            </a: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rgbClr val="FFC000"/>
                </a:solidFill>
              </a:rPr>
              <a:t>Frank Rojas</a:t>
            </a:r>
          </a:p>
          <a:p>
            <a:endParaRPr lang="es-PE" sz="2800" dirty="0"/>
          </a:p>
        </p:txBody>
      </p:sp>
      <p:pic>
        <p:nvPicPr>
          <p:cNvPr id="13" name="Picture 2" descr="Resultado de imagen para upc logo png">
            <a:extLst>
              <a:ext uri="{FF2B5EF4-FFF2-40B4-BE49-F238E27FC236}">
                <a16:creationId xmlns:a16="http://schemas.microsoft.com/office/drawing/2014/main" id="{0A2C7DC2-66A4-4E56-A29C-C0BB76DBF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1228584" cy="122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n para britanico logo sin fondo">
            <a:extLst>
              <a:ext uri="{FF2B5EF4-FFF2-40B4-BE49-F238E27FC236}">
                <a16:creationId xmlns:a16="http://schemas.microsoft.com/office/drawing/2014/main" id="{D76755F0-2ABA-4D31-A7A9-8FACB4217E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022161" y="152723"/>
            <a:ext cx="865040" cy="85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597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267" y="1445406"/>
            <a:ext cx="4305369" cy="63525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Sub-Proceso Inscripción: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Procesos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">
            <a:extLst>
              <a:ext uri="{FF2B5EF4-FFF2-40B4-BE49-F238E27FC236}">
                <a16:creationId xmlns:a16="http://schemas.microsoft.com/office/drawing/2014/main" id="{2369CA15-4E93-43B8-8858-842C2F31160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040" y="2080660"/>
            <a:ext cx="8745615" cy="46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9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267" y="1445406"/>
            <a:ext cx="4305369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Sub-Proceso Pago: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Procesos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57D3E9E-87B4-4057-9514-0F95852792E5}"/>
              </a:ext>
            </a:extLst>
          </p:cNvPr>
          <p:cNvPicPr/>
          <p:nvPr/>
        </p:nvPicPr>
        <p:blipFill rotWithShape="1">
          <a:blip r:embed="rId5"/>
          <a:srcRect b="10967"/>
          <a:stretch/>
        </p:blipFill>
        <p:spPr bwMode="auto">
          <a:xfrm>
            <a:off x="1444267" y="2080659"/>
            <a:ext cx="9099042" cy="44518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0670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267" y="1445406"/>
            <a:ext cx="4305369" cy="635253"/>
          </a:xfrm>
        </p:spPr>
        <p:txBody>
          <a:bodyPr>
            <a:normAutofit fontScale="92500"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Sub-Proceso Matrícula: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Procesos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">
            <a:extLst>
              <a:ext uri="{FF2B5EF4-FFF2-40B4-BE49-F238E27FC236}">
                <a16:creationId xmlns:a16="http://schemas.microsoft.com/office/drawing/2014/main" id="{7BA5F374-4A1C-4535-B655-F5A8E77318A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426" y="2097262"/>
            <a:ext cx="8546956" cy="464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6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Especificación de Actores del Negocio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Modelo de caso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389A85D-F78D-4773-974B-F3763996E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289" y="2308839"/>
            <a:ext cx="6269193" cy="243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Diagrama de Casos de Uso del Negocio 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Modelo de caso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EC9ADE2-7F89-40C2-B65B-996BE6C47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463" y="2265152"/>
            <a:ext cx="4942857" cy="4419048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BA64A64-77C3-45B5-A333-C84CC38FCAAA}"/>
              </a:ext>
            </a:extLst>
          </p:cNvPr>
          <p:cNvSpPr txBox="1">
            <a:spLocks/>
          </p:cNvSpPr>
          <p:nvPr/>
        </p:nvSpPr>
        <p:spPr>
          <a:xfrm>
            <a:off x="7023938" y="2998794"/>
            <a:ext cx="4281371" cy="1877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dirty="0">
                <a:solidFill>
                  <a:schemeClr val="bg1"/>
                </a:solidFill>
              </a:rPr>
              <a:t>1.CUN 1: Genera Inscripción</a:t>
            </a:r>
          </a:p>
          <a:p>
            <a:pPr marL="0" indent="0">
              <a:buNone/>
            </a:pPr>
            <a:r>
              <a:rPr lang="es-PE" dirty="0">
                <a:solidFill>
                  <a:schemeClr val="bg1"/>
                </a:solidFill>
              </a:rPr>
              <a:t>2.CUN2: Realiza Pago</a:t>
            </a:r>
          </a:p>
          <a:p>
            <a:pPr marL="0" indent="0">
              <a:buNone/>
            </a:pPr>
            <a:r>
              <a:rPr lang="es-PE" dirty="0">
                <a:solidFill>
                  <a:schemeClr val="bg1"/>
                </a:solidFill>
              </a:rPr>
              <a:t>3.CUN3: Registra Matricula</a:t>
            </a:r>
          </a:p>
        </p:txBody>
      </p:sp>
    </p:spTree>
    <p:extLst>
      <p:ext uri="{BB962C8B-B14F-4D97-AF65-F5344CB8AC3E}">
        <p14:creationId xmlns:p14="http://schemas.microsoft.com/office/powerpoint/2010/main" val="1788085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Especificación de trabajadores del Negocio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Modelo de análisis del negocio 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D5063EF-1FBB-4750-8156-BA3E10D15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069" y="2209952"/>
            <a:ext cx="6804871" cy="287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26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Especificación de Entidades del Negocio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Modelo de análisis del negocio 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6202C3C-BB8F-4C93-951D-25F0C6C53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301" y="2151457"/>
            <a:ext cx="5651386" cy="388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4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Diagrama de Clases del Negocio - Inscripción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Modelo de análisis del negocio 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9E4B054-30FB-4B87-B9FB-6BA57B169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599" y="2015707"/>
            <a:ext cx="4377731" cy="469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56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Diagrama de Clases del Negocio - Pago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Modelo de análisis del negocio 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75E7A9F-6D78-4F2A-989E-C7C7AA30A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752" y="2041760"/>
            <a:ext cx="4075557" cy="46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63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998118" cy="74676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Diagrama de Clases del Negocio – Gestiona Documentos Matricula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Modelo de análisis del negocio 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E67B24D-059E-412B-9ECD-C3183F8D2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3789" y="2347850"/>
            <a:ext cx="8764421" cy="411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1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8"/>
            <a:ext cx="6748169" cy="473769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PE" dirty="0">
                <a:solidFill>
                  <a:srgbClr val="FFC000"/>
                </a:solidFill>
              </a:rPr>
              <a:t>Mejorar el Sistema de Matricula en Web, que ofrezca de manera eficiente al Estudiantes, Personal Natural, Operaciones de Centros de Enseñanzas y Operaciones del Británico Empresarial una manera de simplificar, agilizar y mejorar el proceso de matrícula a todos lo que van a interactuar. A la vez se analizar de una manera más rápida de buscar documentos y/o reportes relacionados con los estudiantes.</a:t>
            </a:r>
          </a:p>
          <a:p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OBJETIVOS DEL PROYECTO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4" y="112260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Resultado de imagen para matricula web britanico">
            <a:extLst>
              <a:ext uri="{FF2B5EF4-FFF2-40B4-BE49-F238E27FC236}">
                <a16:creationId xmlns:a16="http://schemas.microsoft.com/office/drawing/2014/main" id="{EF112D35-C8C0-4F11-B32D-C39BA8A4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307" y="2517199"/>
            <a:ext cx="4101012" cy="1972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978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-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Diagrama de Realización de casos de uso del Negocio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Realización de casos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56CCA4E-6C35-49DF-96A1-E721015CE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584" y="2230808"/>
            <a:ext cx="5038095" cy="1619048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32EF7DF-DCB0-4C1E-9568-267DFBC6A786}"/>
              </a:ext>
            </a:extLst>
          </p:cNvPr>
          <p:cNvSpPr txBox="1">
            <a:spLocks/>
          </p:cNvSpPr>
          <p:nvPr/>
        </p:nvSpPr>
        <p:spPr>
          <a:xfrm>
            <a:off x="2416747" y="4377460"/>
            <a:ext cx="9577893" cy="635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0" lvl="8" indent="0" algn="just">
              <a:buNone/>
            </a:pPr>
            <a:endParaRPr lang="es-PE" dirty="0">
              <a:solidFill>
                <a:srgbClr val="FFC000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4EAB7E-6333-425E-BB75-63DC3A81D4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584" y="4297166"/>
            <a:ext cx="5068060" cy="174474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69D81F3-60EE-481D-A157-4524A7A083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9768" y="2929862"/>
            <a:ext cx="5426975" cy="16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49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-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Especificación de los casos de uso del negocio – CUN 1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Realización de casos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32EF7DF-DCB0-4C1E-9568-267DFBC6A786}"/>
              </a:ext>
            </a:extLst>
          </p:cNvPr>
          <p:cNvSpPr txBox="1">
            <a:spLocks/>
          </p:cNvSpPr>
          <p:nvPr/>
        </p:nvSpPr>
        <p:spPr>
          <a:xfrm>
            <a:off x="2416747" y="4377460"/>
            <a:ext cx="9577893" cy="635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0" lvl="8" indent="0" algn="just">
              <a:buNone/>
            </a:pPr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4D227B4E-7B2F-4E0B-B89F-6802A3D81FB9}"/>
              </a:ext>
            </a:extLst>
          </p:cNvPr>
          <p:cNvSpPr txBox="1">
            <a:spLocks/>
          </p:cNvSpPr>
          <p:nvPr/>
        </p:nvSpPr>
        <p:spPr>
          <a:xfrm>
            <a:off x="1289444" y="2116754"/>
            <a:ext cx="9423516" cy="4342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Actor: Cliente</a:t>
            </a:r>
            <a:endParaRPr lang="es-P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Propósito: Inscripción en Británico</a:t>
            </a:r>
            <a:endParaRPr lang="es-P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Flujo básico:</a:t>
            </a:r>
            <a:endParaRPr lang="es-PE" dirty="0">
              <a:solidFill>
                <a:schemeClr val="bg1"/>
              </a:solidFill>
            </a:endParaRPr>
          </a:p>
          <a:p>
            <a:pPr algn="just"/>
            <a:r>
              <a:rPr lang="es-PE" dirty="0">
                <a:solidFill>
                  <a:schemeClr val="bg1"/>
                </a:solidFill>
              </a:rPr>
              <a:t>FB01. El caso de uso inicia cuando el alumno ingresa a la web de inscripción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FB02. El alumno ingresa sus credenciales y da clic en ingresar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FB03. El sistema verifica sus credenciales y si son correctas, permite ingresar al sistema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FB04. El usuario ingresa al sistema y elige la clase a matricularse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FB05. El sistema genera la inscripción en la clase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FB06. Al inscribirse, Al alumno se le genera un ticket de deuda para el pago de la clase inscrita</a:t>
            </a:r>
          </a:p>
        </p:txBody>
      </p:sp>
    </p:spTree>
    <p:extLst>
      <p:ext uri="{BB962C8B-B14F-4D97-AF65-F5344CB8AC3E}">
        <p14:creationId xmlns:p14="http://schemas.microsoft.com/office/powerpoint/2010/main" val="2826929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-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Especificación de los casos de uso del negocio – CUN 1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Realización de casos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32EF7DF-DCB0-4C1E-9568-267DFBC6A786}"/>
              </a:ext>
            </a:extLst>
          </p:cNvPr>
          <p:cNvSpPr txBox="1">
            <a:spLocks/>
          </p:cNvSpPr>
          <p:nvPr/>
        </p:nvSpPr>
        <p:spPr>
          <a:xfrm>
            <a:off x="2416747" y="4377460"/>
            <a:ext cx="9577893" cy="635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0" lvl="8" indent="0" algn="just">
              <a:buNone/>
            </a:pPr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4D227B4E-7B2F-4E0B-B89F-6802A3D81FB9}"/>
              </a:ext>
            </a:extLst>
          </p:cNvPr>
          <p:cNvSpPr txBox="1">
            <a:spLocks/>
          </p:cNvSpPr>
          <p:nvPr/>
        </p:nvSpPr>
        <p:spPr>
          <a:xfrm>
            <a:off x="1289444" y="2116755"/>
            <a:ext cx="9240011" cy="4453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Flujo alternativo 01:</a:t>
            </a:r>
            <a:endParaRPr lang="es-PE" dirty="0">
              <a:solidFill>
                <a:schemeClr val="bg1"/>
              </a:solidFill>
            </a:endParaRPr>
          </a:p>
          <a:p>
            <a:pPr algn="just"/>
            <a:r>
              <a:rPr lang="es-PE" dirty="0">
                <a:solidFill>
                  <a:schemeClr val="bg1"/>
                </a:solidFill>
              </a:rPr>
              <a:t>FA01: Alumno ingresa credenciales incorrectas de acceso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FA02: El alumno solicita la recuperación de contraseña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FA03: El sistema le envía un correo de recuperación de contraseña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FA04: El alumno cambia su contraseña y vuelva al flujo FB02</a:t>
            </a:r>
          </a:p>
          <a:p>
            <a:pPr marL="0" indent="0" algn="just">
              <a:buNone/>
            </a:pPr>
            <a:r>
              <a:rPr lang="es-PE" b="1" dirty="0">
                <a:solidFill>
                  <a:schemeClr val="bg1"/>
                </a:solidFill>
              </a:rPr>
              <a:t>Flujo alternativo 02: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FA01: Alumno no recibe la contraseña de recuperación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FA02: El alumno llama al </a:t>
            </a:r>
            <a:r>
              <a:rPr lang="es-PE" dirty="0" err="1">
                <a:solidFill>
                  <a:schemeClr val="bg1"/>
                </a:solidFill>
              </a:rPr>
              <a:t>Call</a:t>
            </a:r>
            <a:r>
              <a:rPr lang="es-PE" dirty="0">
                <a:solidFill>
                  <a:schemeClr val="bg1"/>
                </a:solidFill>
              </a:rPr>
              <a:t> Center para la recuperación de contraseña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FA03: El </a:t>
            </a:r>
            <a:r>
              <a:rPr lang="es-PE" dirty="0" err="1">
                <a:solidFill>
                  <a:schemeClr val="bg1"/>
                </a:solidFill>
              </a:rPr>
              <a:t>Call</a:t>
            </a:r>
            <a:r>
              <a:rPr lang="es-PE" dirty="0">
                <a:solidFill>
                  <a:schemeClr val="bg1"/>
                </a:solidFill>
              </a:rPr>
              <a:t> Center verifica sus datos y genera nueva contraseña y </a:t>
            </a:r>
            <a:r>
              <a:rPr lang="es-PE" dirty="0" err="1">
                <a:solidFill>
                  <a:schemeClr val="bg1"/>
                </a:solidFill>
              </a:rPr>
              <a:t>envia</a:t>
            </a:r>
            <a:r>
              <a:rPr lang="es-PE" dirty="0">
                <a:solidFill>
                  <a:schemeClr val="bg1"/>
                </a:solidFill>
              </a:rPr>
              <a:t> correo de recuperación</a:t>
            </a:r>
          </a:p>
          <a:p>
            <a:pPr algn="just"/>
            <a:r>
              <a:rPr lang="es-PE" dirty="0">
                <a:solidFill>
                  <a:schemeClr val="bg1"/>
                </a:solidFill>
              </a:rPr>
              <a:t>FA04: El alumno cambia su contraseña y vuelva al flujo FB02</a:t>
            </a:r>
          </a:p>
          <a:p>
            <a:pPr algn="just"/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442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-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Especificación de los casos de uso del negocio – CUN 2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Realización de casos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32EF7DF-DCB0-4C1E-9568-267DFBC6A786}"/>
              </a:ext>
            </a:extLst>
          </p:cNvPr>
          <p:cNvSpPr txBox="1">
            <a:spLocks/>
          </p:cNvSpPr>
          <p:nvPr/>
        </p:nvSpPr>
        <p:spPr>
          <a:xfrm>
            <a:off x="2416747" y="4377460"/>
            <a:ext cx="9577893" cy="635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0" lvl="8" indent="0" algn="just">
              <a:buNone/>
            </a:pPr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CFB0BA4-7422-46E8-9B17-CBF08667A103}"/>
              </a:ext>
            </a:extLst>
          </p:cNvPr>
          <p:cNvSpPr txBox="1">
            <a:spLocks/>
          </p:cNvSpPr>
          <p:nvPr/>
        </p:nvSpPr>
        <p:spPr>
          <a:xfrm>
            <a:off x="1289444" y="2116755"/>
            <a:ext cx="9240011" cy="44536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PE" sz="2400" b="1" dirty="0">
                <a:solidFill>
                  <a:schemeClr val="bg1"/>
                </a:solidFill>
              </a:rPr>
              <a:t>Actor: Usuario</a:t>
            </a:r>
          </a:p>
          <a:p>
            <a:pPr marL="0" indent="0" algn="just">
              <a:buNone/>
            </a:pPr>
            <a:r>
              <a:rPr lang="es-PE" sz="2400" b="1" dirty="0">
                <a:solidFill>
                  <a:schemeClr val="bg1"/>
                </a:solidFill>
              </a:rPr>
              <a:t>Propósito: Realizar pago</a:t>
            </a:r>
          </a:p>
          <a:p>
            <a:pPr marL="0" indent="0" algn="just">
              <a:buNone/>
            </a:pPr>
            <a:r>
              <a:rPr lang="es-PE" sz="2400" b="1" dirty="0">
                <a:solidFill>
                  <a:schemeClr val="bg1"/>
                </a:solidFill>
              </a:rPr>
              <a:t>Flujo básico:</a:t>
            </a:r>
          </a:p>
          <a:p>
            <a:pPr algn="just"/>
            <a:r>
              <a:rPr lang="es-PE" sz="2400" dirty="0">
                <a:solidFill>
                  <a:schemeClr val="bg1"/>
                </a:solidFill>
              </a:rPr>
              <a:t>FB01. El caso de uso inicia cuando el alumno selecciona el método de pago entre banco o tarjeta de crédito</a:t>
            </a:r>
          </a:p>
          <a:p>
            <a:pPr algn="just"/>
            <a:r>
              <a:rPr lang="es-PE" sz="2400" dirty="0">
                <a:solidFill>
                  <a:schemeClr val="bg1"/>
                </a:solidFill>
              </a:rPr>
              <a:t>FB02. El sistema  informa al banco de la deuda</a:t>
            </a:r>
          </a:p>
          <a:p>
            <a:pPr algn="just"/>
            <a:r>
              <a:rPr lang="es-PE" sz="2400" dirty="0">
                <a:solidFill>
                  <a:schemeClr val="bg1"/>
                </a:solidFill>
              </a:rPr>
              <a:t>FB03. El usuario de cobranza confirma el pago de deuda y genera </a:t>
            </a:r>
            <a:r>
              <a:rPr lang="es-PE" sz="2400" b="1" dirty="0">
                <a:solidFill>
                  <a:schemeClr val="bg1"/>
                </a:solidFill>
              </a:rPr>
              <a:t>comprobante de venta que envía a </a:t>
            </a:r>
            <a:r>
              <a:rPr lang="es-PE" sz="2400" b="1" dirty="0" err="1">
                <a:solidFill>
                  <a:schemeClr val="bg1"/>
                </a:solidFill>
              </a:rPr>
              <a:t>Sunat</a:t>
            </a:r>
            <a:endParaRPr lang="es-PE" sz="2400" b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PE" sz="2400" b="1" dirty="0">
                <a:solidFill>
                  <a:schemeClr val="bg1"/>
                </a:solidFill>
              </a:rPr>
              <a:t>Flujo alternativo:</a:t>
            </a:r>
          </a:p>
          <a:p>
            <a:pPr algn="just"/>
            <a:r>
              <a:rPr lang="es-PE" sz="2400" dirty="0">
                <a:solidFill>
                  <a:schemeClr val="bg1"/>
                </a:solidFill>
              </a:rPr>
              <a:t>FA01: El usuario de cobranza no confirma el pago y vuelve a consultar en dos horas</a:t>
            </a:r>
          </a:p>
        </p:txBody>
      </p:sp>
    </p:spTree>
    <p:extLst>
      <p:ext uri="{BB962C8B-B14F-4D97-AF65-F5344CB8AC3E}">
        <p14:creationId xmlns:p14="http://schemas.microsoft.com/office/powerpoint/2010/main" val="2154216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-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63525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Especificación de los casos de uso del negocio – CUN 3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Realización de casos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32EF7DF-DCB0-4C1E-9568-267DFBC6A786}"/>
              </a:ext>
            </a:extLst>
          </p:cNvPr>
          <p:cNvSpPr txBox="1">
            <a:spLocks/>
          </p:cNvSpPr>
          <p:nvPr/>
        </p:nvSpPr>
        <p:spPr>
          <a:xfrm>
            <a:off x="2416747" y="4377460"/>
            <a:ext cx="9577893" cy="635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0" lvl="8" indent="0" algn="just">
              <a:buNone/>
            </a:pPr>
            <a:endParaRPr lang="es-PE" dirty="0">
              <a:solidFill>
                <a:srgbClr val="FFC000"/>
              </a:solidFill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B189BCD0-C50C-4BDC-9E7E-4EB811CD8DA0}"/>
              </a:ext>
            </a:extLst>
          </p:cNvPr>
          <p:cNvSpPr txBox="1">
            <a:spLocks/>
          </p:cNvSpPr>
          <p:nvPr/>
        </p:nvSpPr>
        <p:spPr>
          <a:xfrm>
            <a:off x="1289444" y="2116755"/>
            <a:ext cx="9577893" cy="473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PE" sz="2400" b="1" dirty="0">
                <a:solidFill>
                  <a:schemeClr val="bg1"/>
                </a:solidFill>
              </a:rPr>
              <a:t>Actor: Usuario</a:t>
            </a:r>
          </a:p>
          <a:p>
            <a:pPr marL="0" indent="0" algn="just">
              <a:buNone/>
            </a:pPr>
            <a:r>
              <a:rPr lang="es-PE" sz="2400" b="1" dirty="0">
                <a:solidFill>
                  <a:schemeClr val="bg1"/>
                </a:solidFill>
              </a:rPr>
              <a:t>Propósito: Gestionar documento de matricula</a:t>
            </a:r>
          </a:p>
          <a:p>
            <a:pPr marL="0" indent="0" algn="just">
              <a:buNone/>
            </a:pPr>
            <a:r>
              <a:rPr lang="es-PE" sz="2400" b="1" dirty="0">
                <a:solidFill>
                  <a:schemeClr val="bg1"/>
                </a:solidFill>
              </a:rPr>
              <a:t>Flujo básico:</a:t>
            </a:r>
          </a:p>
          <a:p>
            <a:pPr algn="just"/>
            <a:r>
              <a:rPr lang="es-PE" sz="2400" dirty="0">
                <a:solidFill>
                  <a:schemeClr val="bg1"/>
                </a:solidFill>
              </a:rPr>
              <a:t>FB01. El caso de uso inicia cuando el alumno llena su solicitud de documento de matrícula y lo entrega al cajero</a:t>
            </a:r>
          </a:p>
          <a:p>
            <a:pPr algn="just"/>
            <a:r>
              <a:rPr lang="es-PE" sz="2400" dirty="0">
                <a:solidFill>
                  <a:schemeClr val="bg1"/>
                </a:solidFill>
              </a:rPr>
              <a:t>FB02. El cajero realiza la recepción de la solicitud y elabora la constancia de matrícula junto a la lista de asistencia.</a:t>
            </a:r>
          </a:p>
          <a:p>
            <a:pPr algn="just"/>
            <a:r>
              <a:rPr lang="es-PE" sz="2400" dirty="0">
                <a:solidFill>
                  <a:schemeClr val="bg1"/>
                </a:solidFill>
              </a:rPr>
              <a:t>FB03. El cajero el cajero entrega la boleta de pago al alumno </a:t>
            </a:r>
          </a:p>
        </p:txBody>
      </p:sp>
    </p:spTree>
    <p:extLst>
      <p:ext uri="{BB962C8B-B14F-4D97-AF65-F5344CB8AC3E}">
        <p14:creationId xmlns:p14="http://schemas.microsoft.com/office/powerpoint/2010/main" val="2186284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-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998118" cy="746766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Diagrama de Actividades – Inscripción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Realización de casos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FDE63A6-5B09-4494-811A-288B29DEE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095" y="2050473"/>
            <a:ext cx="5455723" cy="489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79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998118" cy="746766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Diagrama de Actividades – Pago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Realización de casos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7172154-F39A-4CDD-A784-7A6505034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9871" y="2022764"/>
            <a:ext cx="6325984" cy="483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20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998118" cy="746766"/>
          </a:xfrm>
        </p:spPr>
        <p:txBody>
          <a:bodyPr>
            <a:normAutofit fontScale="92500"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Diagrama de Actividades – Gestiona Documentos Matricula 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Realización de casos de uso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DD5983A-8795-45F3-AC5B-11AE3DF3E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101" y="2229763"/>
            <a:ext cx="8698539" cy="454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16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594352"/>
            <a:ext cx="7039115" cy="4640193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Pagos desde la web</a:t>
            </a:r>
          </a:p>
          <a:p>
            <a:pPr algn="just"/>
            <a:r>
              <a:rPr lang="es-PE" dirty="0">
                <a:solidFill>
                  <a:srgbClr val="FFC000"/>
                </a:solidFill>
              </a:rPr>
              <a:t>Inscripción manual de ficha de datos</a:t>
            </a:r>
          </a:p>
          <a:p>
            <a:pPr algn="just"/>
            <a:r>
              <a:rPr lang="es-PE" dirty="0">
                <a:solidFill>
                  <a:srgbClr val="FFC000"/>
                </a:solidFill>
              </a:rPr>
              <a:t>Entrega de boleta</a:t>
            </a:r>
          </a:p>
          <a:p>
            <a:pPr algn="just"/>
            <a:r>
              <a:rPr lang="es-PE" dirty="0">
                <a:solidFill>
                  <a:srgbClr val="FFC000"/>
                </a:solidFill>
              </a:rPr>
              <a:t>Envío de constancia de matricula</a:t>
            </a:r>
          </a:p>
          <a:p>
            <a:pPr algn="just"/>
            <a:r>
              <a:rPr lang="es-PE" dirty="0">
                <a:solidFill>
                  <a:srgbClr val="FFC000"/>
                </a:solidFill>
              </a:rPr>
              <a:t>Pago de banco y consulta de estado de cuenta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Listas de actividades a automatizar 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2" name="Picture 2" descr="Resultado de imagen para AUTOMATIZACIÃN">
            <a:extLst>
              <a:ext uri="{FF2B5EF4-FFF2-40B4-BE49-F238E27FC236}">
                <a16:creationId xmlns:a16="http://schemas.microsoft.com/office/drawing/2014/main" id="{C02DCD82-423C-464D-8945-9245F531B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503" y="1570968"/>
            <a:ext cx="3760329" cy="282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160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17609" y="0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9577893" cy="4737694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Es una obligación del analista identificar cuáles son las necesidades del proceso actual.</a:t>
            </a:r>
          </a:p>
          <a:p>
            <a:pPr algn="just"/>
            <a:r>
              <a:rPr lang="es-PE" dirty="0">
                <a:solidFill>
                  <a:srgbClr val="FFC000"/>
                </a:solidFill>
              </a:rPr>
              <a:t>Las automatizaciones se deben de centrar en procesos que mayor tiempo de ejecución.</a:t>
            </a:r>
          </a:p>
          <a:p>
            <a:pPr algn="just"/>
            <a:r>
              <a:rPr lang="es-PE" dirty="0">
                <a:solidFill>
                  <a:srgbClr val="FFC000"/>
                </a:solidFill>
              </a:rPr>
              <a:t>Se debe de contemplar nuevos servicios de los actores del negocio para poder proponer la automatización, por ejemplo, servicios web no utilizados.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conclusiones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8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458" y="1336265"/>
            <a:ext cx="8161333" cy="5249060"/>
          </a:xfrm>
        </p:spPr>
        <p:txBody>
          <a:bodyPr>
            <a:normAutofit/>
          </a:bodyPr>
          <a:lstStyle/>
          <a:p>
            <a:pPr algn="just"/>
            <a:r>
              <a:rPr lang="es-PE" sz="2400" dirty="0">
                <a:solidFill>
                  <a:srgbClr val="FFC000"/>
                </a:solidFill>
              </a:rPr>
              <a:t>Simplificar el proceso de matrícula a los estudiantes implantando una alternativa tecnológica para realizar el proceso.</a:t>
            </a:r>
          </a:p>
          <a:p>
            <a:pPr algn="just"/>
            <a:r>
              <a:rPr lang="es-PE" sz="2400" dirty="0">
                <a:solidFill>
                  <a:srgbClr val="FFC000"/>
                </a:solidFill>
              </a:rPr>
              <a:t>Mejorar la disponibilidad de consultas de horarios, cursos, profesores a los alumnos. Llevando los reportes detallados y actualizados.</a:t>
            </a:r>
          </a:p>
          <a:p>
            <a:pPr algn="just"/>
            <a:r>
              <a:rPr lang="es-PE" sz="2400" dirty="0">
                <a:solidFill>
                  <a:srgbClr val="FFC000"/>
                </a:solidFill>
              </a:rPr>
              <a:t>Agilizar el proceso de matrícula por medio de esta herramienta que podrá permitir múltiples matriculas desde cualquier lugar.</a:t>
            </a:r>
          </a:p>
          <a:p>
            <a:pPr algn="just"/>
            <a:r>
              <a:rPr lang="es-PE" sz="2400" dirty="0">
                <a:solidFill>
                  <a:srgbClr val="FFC000"/>
                </a:solidFill>
              </a:rPr>
              <a:t>Recibir la Constancia de pago en el momento.</a:t>
            </a:r>
          </a:p>
          <a:p>
            <a:pPr algn="just"/>
            <a:r>
              <a:rPr lang="es-PE" sz="2400" dirty="0">
                <a:solidFill>
                  <a:srgbClr val="FFC000"/>
                </a:solidFill>
              </a:rPr>
              <a:t>Economizar gastos manteniendo los requisitos disponibles de todos los estudiantes en el sistema y no en papeles.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OBJETIVOS ESPECIFICOS DEL PROYECTO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4" y="152724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764D5E3-B8DC-4B19-8CEF-8F188F8EE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513477"/>
            <a:ext cx="2659745" cy="19795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44684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innovacion">
            <a:extLst>
              <a:ext uri="{FF2B5EF4-FFF2-40B4-BE49-F238E27FC236}">
                <a16:creationId xmlns:a16="http://schemas.microsoft.com/office/drawing/2014/main" id="{82A53E78-E4A6-42BE-882D-4EA9589B3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3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BCBB83CE-5A38-4ED2-A878-AD6CE9619E5E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8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A5F75B-F161-42B7-AC21-35FF865D7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40" y="5259099"/>
            <a:ext cx="8791575" cy="1598901"/>
          </a:xfrm>
        </p:spPr>
        <p:txBody>
          <a:bodyPr>
            <a:normAutofit fontScale="90000"/>
          </a:bodyPr>
          <a:lstStyle/>
          <a:p>
            <a:pPr algn="ctr"/>
            <a:br>
              <a:rPr lang="es-PE" dirty="0"/>
            </a:br>
            <a:r>
              <a:rPr lang="es-PE" dirty="0">
                <a:solidFill>
                  <a:schemeClr val="bg1"/>
                </a:solidFill>
              </a:rPr>
              <a:t>GRACIAS</a:t>
            </a:r>
          </a:p>
        </p:txBody>
      </p:sp>
      <p:pic>
        <p:nvPicPr>
          <p:cNvPr id="13" name="Picture 2" descr="Resultado de imagen para upc logo png">
            <a:extLst>
              <a:ext uri="{FF2B5EF4-FFF2-40B4-BE49-F238E27FC236}">
                <a16:creationId xmlns:a16="http://schemas.microsoft.com/office/drawing/2014/main" id="{0A2C7DC2-66A4-4E56-A29C-C0BB76DBF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1228584" cy="122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n para britanico logo sin fondo">
            <a:extLst>
              <a:ext uri="{FF2B5EF4-FFF2-40B4-BE49-F238E27FC236}">
                <a16:creationId xmlns:a16="http://schemas.microsoft.com/office/drawing/2014/main" id="{D76755F0-2ABA-4D31-A7A9-8FACB4217E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022161" y="152723"/>
            <a:ext cx="865040" cy="85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22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sultado de imagen para innovacion">
            <a:extLst>
              <a:ext uri="{FF2B5EF4-FFF2-40B4-BE49-F238E27FC236}">
                <a16:creationId xmlns:a16="http://schemas.microsoft.com/office/drawing/2014/main" id="{82A53E78-E4A6-42BE-882D-4EA9589B3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3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BCBB83CE-5A38-4ED2-A878-AD6CE9619E5E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8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A5F75B-F161-42B7-AC21-35FF865D7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2568" y="2826327"/>
            <a:ext cx="8791575" cy="852054"/>
          </a:xfrm>
        </p:spPr>
        <p:txBody>
          <a:bodyPr>
            <a:normAutofit fontScale="90000"/>
          </a:bodyPr>
          <a:lstStyle/>
          <a:p>
            <a:pPr algn="ctr"/>
            <a:br>
              <a:rPr lang="es-PE" dirty="0"/>
            </a:br>
            <a:r>
              <a:rPr lang="es-PE" dirty="0">
                <a:solidFill>
                  <a:schemeClr val="bg1"/>
                </a:solidFill>
              </a:rPr>
              <a:t>MODELADO DEL NEGOCIO</a:t>
            </a:r>
          </a:p>
        </p:txBody>
      </p:sp>
      <p:pic>
        <p:nvPicPr>
          <p:cNvPr id="13" name="Picture 2" descr="Resultado de imagen para upc logo png">
            <a:extLst>
              <a:ext uri="{FF2B5EF4-FFF2-40B4-BE49-F238E27FC236}">
                <a16:creationId xmlns:a16="http://schemas.microsoft.com/office/drawing/2014/main" id="{0A2C7DC2-66A4-4E56-A29C-C0BB76DBF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1228584" cy="122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n para britanico logo sin fondo">
            <a:extLst>
              <a:ext uri="{FF2B5EF4-FFF2-40B4-BE49-F238E27FC236}">
                <a16:creationId xmlns:a16="http://schemas.microsoft.com/office/drawing/2014/main" id="{D76755F0-2ABA-4D31-A7A9-8FACB4217E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022161" y="152723"/>
            <a:ext cx="865040" cy="85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74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482997"/>
            <a:ext cx="7205369" cy="504946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PE" dirty="0">
                <a:solidFill>
                  <a:srgbClr val="FFC000"/>
                </a:solidFill>
              </a:rPr>
              <a:t>La Asociación Cultural Peruano Británica, más conocida como BRITÁNICO, es una de las más sólidas instituciones de enseñanza del idioma inglés en el Perú, y es también el puente de comunicación e integración cultural con la Gran Bretaña.</a:t>
            </a:r>
          </a:p>
          <a:p>
            <a:pPr marL="0" indent="0" algn="just">
              <a:buNone/>
            </a:pPr>
            <a:endParaRPr lang="es-PE" dirty="0">
              <a:solidFill>
                <a:srgbClr val="FFC000"/>
              </a:solidFill>
            </a:endParaRPr>
          </a:p>
          <a:p>
            <a:pPr marL="0" indent="0" algn="just">
              <a:buNone/>
            </a:pPr>
            <a:r>
              <a:rPr lang="es-PE" dirty="0">
                <a:solidFill>
                  <a:srgbClr val="FFC000"/>
                </a:solidFill>
              </a:rPr>
              <a:t>El éxito de su labor tiene como pilares la experiencia, profesionalismo y vocación de un selecto staff de profesores y del equipo administrativo que los acompaña.</a:t>
            </a:r>
          </a:p>
          <a:p>
            <a:pPr marL="0" indent="0" algn="just">
              <a:buNone/>
            </a:pPr>
            <a:endParaRPr lang="es-PE" dirty="0">
              <a:solidFill>
                <a:srgbClr val="FFC000"/>
              </a:solidFill>
            </a:endParaRPr>
          </a:p>
          <a:p>
            <a:pPr marL="0" indent="0" algn="just">
              <a:buNone/>
            </a:pPr>
            <a:r>
              <a:rPr lang="es-PE" dirty="0">
                <a:solidFill>
                  <a:srgbClr val="FFC000"/>
                </a:solidFill>
              </a:rPr>
              <a:t>Hoy en día, la institución se distingue no solo por su moderna infraestructura, sino también por complementar su reconocida exigencia académica con el dinamismo de su nueva metodología de enseñanza. 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Descripción de la organización objetivo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4" y="152724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 descr="Resultado de imagen para britanico">
            <a:extLst>
              <a:ext uri="{FF2B5EF4-FFF2-40B4-BE49-F238E27FC236}">
                <a16:creationId xmlns:a16="http://schemas.microsoft.com/office/drawing/2014/main" id="{7733C76A-46A7-4964-A6BA-22C6C7FC1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119" y="2319770"/>
            <a:ext cx="2708190" cy="206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92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7" y="1225023"/>
            <a:ext cx="9823878" cy="5632977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1800" dirty="0">
                <a:solidFill>
                  <a:srgbClr val="FFC000"/>
                </a:solidFill>
              </a:rPr>
              <a:t>La Asociación Cultural Peruano Británica promueve el enfoque de Procesos, como estándar para la mejora de sus procesos, ya que les permite identificar las entradas, salidas esperadas, los objetivos, los criterios y métodos, los recursos, las responsabilidades, los riesgos y oportunidades y las acciones de mejora necesarias para lograr la eficacia del Sistema Integrado de Gestión.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Los procesos estratégicos que permiten definir y garantizar los objetivos y estrategias de la institución son: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Gestión de Alta Dirección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Los procesos operativos que forman parte de la cadena de valor de la organización son: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Gestión Cultural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b="1" dirty="0">
                <a:solidFill>
                  <a:schemeClr val="bg1"/>
                </a:solidFill>
              </a:rPr>
              <a:t>Gestión de la Enseñanza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Gestión de Biblioteca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Los procesos de apoyo que dan soporte a los procesos estratégicos y operativos son: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Sistemas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 Recursos Humanos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Contabilidad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Sistema Integrado de Gestión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Compras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s-PE" sz="1800" dirty="0">
                <a:solidFill>
                  <a:srgbClr val="FFC000"/>
                </a:solidFill>
              </a:rPr>
              <a:t>Almacén . </a:t>
            </a:r>
            <a:r>
              <a:rPr lang="es-PE" sz="1800" dirty="0" err="1">
                <a:solidFill>
                  <a:srgbClr val="FFC000"/>
                </a:solidFill>
              </a:rPr>
              <a:t>etc</a:t>
            </a:r>
            <a:endParaRPr lang="es-PE" sz="1800" dirty="0">
              <a:solidFill>
                <a:srgbClr val="FFC000"/>
              </a:solidFill>
            </a:endParaRP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Descripción de la organización 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" y="152724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88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Descripción de la organización 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" y="152724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F21B0BA-50EE-4AEE-B0A0-65DAC5B3AC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040" y="1180601"/>
            <a:ext cx="8488213" cy="567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2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Especificación de reglas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5B729FBD-2688-4A85-9017-6181B96C8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729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5B12E2C-FABF-4D27-BF59-5D386671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43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29226A0B-93FB-4E2B-8DB9-4DC733138A26}"/>
              </a:ext>
            </a:extLst>
          </p:cNvPr>
          <p:cNvSpPr/>
          <p:nvPr/>
        </p:nvSpPr>
        <p:spPr>
          <a:xfrm>
            <a:off x="0" y="-16603"/>
            <a:ext cx="12192000" cy="7039708"/>
          </a:xfrm>
          <a:prstGeom prst="rect">
            <a:avLst/>
          </a:prstGeom>
          <a:solidFill>
            <a:schemeClr val="bg2">
              <a:lumMod val="25000"/>
              <a:alpha val="76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05CC3-11D7-40CC-B980-05AF401A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267" y="1445406"/>
            <a:ext cx="4305369" cy="635253"/>
          </a:xfrm>
        </p:spPr>
        <p:txBody>
          <a:bodyPr>
            <a:normAutofit fontScale="92500"/>
          </a:bodyPr>
          <a:lstStyle/>
          <a:p>
            <a:pPr algn="just"/>
            <a:r>
              <a:rPr lang="es-PE" dirty="0">
                <a:solidFill>
                  <a:srgbClr val="FFC000"/>
                </a:solidFill>
              </a:rPr>
              <a:t>Proceso Matrícula Web: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AAC25DD-9019-4834-8DDD-90426C6BF0AD}"/>
              </a:ext>
            </a:extLst>
          </p:cNvPr>
          <p:cNvSpPr/>
          <p:nvPr/>
        </p:nvSpPr>
        <p:spPr>
          <a:xfrm>
            <a:off x="1444267" y="325534"/>
            <a:ext cx="9268693" cy="573955"/>
          </a:xfrm>
          <a:prstGeom prst="homePlate">
            <a:avLst>
              <a:gd name="adj" fmla="val 176989"/>
            </a:avLst>
          </a:prstGeom>
          <a:gradFill>
            <a:gsLst>
              <a:gs pos="68141">
                <a:schemeClr val="accent2">
                  <a:lumMod val="40000"/>
                  <a:lumOff val="60000"/>
                </a:schemeClr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9B09D-520F-4264-BF69-28CEB767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040" y="398446"/>
            <a:ext cx="10515600" cy="383709"/>
          </a:xfrm>
        </p:spPr>
        <p:txBody>
          <a:bodyPr>
            <a:noAutofit/>
          </a:bodyPr>
          <a:lstStyle/>
          <a:p>
            <a:r>
              <a:rPr lang="es-PE" sz="3200" b="1" cap="small" dirty="0">
                <a:solidFill>
                  <a:srgbClr val="002060"/>
                </a:solidFill>
              </a:rPr>
              <a:t>Procesos del negocio</a:t>
            </a:r>
            <a:endParaRPr lang="es-PE" sz="3200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8EDB50-8C3C-4B6B-A22C-7169591C33BD}"/>
              </a:ext>
            </a:extLst>
          </p:cNvPr>
          <p:cNvSpPr/>
          <p:nvPr/>
        </p:nvSpPr>
        <p:spPr>
          <a:xfrm>
            <a:off x="1135067" y="287621"/>
            <a:ext cx="187034" cy="6352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Picture 2" descr="Resultado de imagen para upc logo png">
            <a:extLst>
              <a:ext uri="{FF2B5EF4-FFF2-40B4-BE49-F238E27FC236}">
                <a16:creationId xmlns:a16="http://schemas.microsoft.com/office/drawing/2014/main" id="{0FA2A498-536C-43EF-A9D1-7B882388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207"/>
            <a:ext cx="956080" cy="95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para britanico logo sin fondo">
            <a:extLst>
              <a:ext uri="{FF2B5EF4-FFF2-40B4-BE49-F238E27FC236}">
                <a16:creationId xmlns:a16="http://schemas.microsoft.com/office/drawing/2014/main" id="{2D1D0558-610B-4487-BEE4-079EF97D1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" t="25515" r="70606" b="24545"/>
          <a:stretch/>
        </p:blipFill>
        <p:spPr bwMode="auto">
          <a:xfrm>
            <a:off x="11133185" y="152724"/>
            <a:ext cx="754016" cy="7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E0A4EF7A-0477-4187-B3D4-6C1631A0622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84" y="2354361"/>
            <a:ext cx="9268693" cy="339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5211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334</TotalTime>
  <Words>1126</Words>
  <Application>Microsoft Office PowerPoint</Application>
  <PresentationFormat>Panorámica</PresentationFormat>
  <Paragraphs>125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3" baseType="lpstr">
      <vt:lpstr>Arial</vt:lpstr>
      <vt:lpstr>Calibri</vt:lpstr>
      <vt:lpstr>Blank</vt:lpstr>
      <vt:lpstr> PROCESO DE MATRÍCULA EN LÍNEA DEL BRITÁNICO</vt:lpstr>
      <vt:lpstr>OBJETIVOS DEL PROYECTO</vt:lpstr>
      <vt:lpstr>OBJETIVOS ESPECIFICOS DEL PROYECTO</vt:lpstr>
      <vt:lpstr> MODELADO DEL NEGOCIO</vt:lpstr>
      <vt:lpstr>Descripción de la organización objetivo</vt:lpstr>
      <vt:lpstr>Descripción de la organización </vt:lpstr>
      <vt:lpstr>Descripción de la organización </vt:lpstr>
      <vt:lpstr>Especificación de reglas del negocio</vt:lpstr>
      <vt:lpstr>Procesos del negocio</vt:lpstr>
      <vt:lpstr>Procesos del negocio</vt:lpstr>
      <vt:lpstr>Procesos del negocio</vt:lpstr>
      <vt:lpstr>Procesos del negocio</vt:lpstr>
      <vt:lpstr>Modelo de caso de uso del negocio</vt:lpstr>
      <vt:lpstr>Modelo de caso de uso del negocio</vt:lpstr>
      <vt:lpstr>Modelo de análisis del negocio </vt:lpstr>
      <vt:lpstr>Modelo de análisis del negocio </vt:lpstr>
      <vt:lpstr>Modelo de análisis del negocio </vt:lpstr>
      <vt:lpstr>Modelo de análisis del negocio </vt:lpstr>
      <vt:lpstr>Modelo de análisis del negocio </vt:lpstr>
      <vt:lpstr>Realización de casos de uso del negocio</vt:lpstr>
      <vt:lpstr>Realización de casos de uso del negocio</vt:lpstr>
      <vt:lpstr>Realización de casos de uso del negocio</vt:lpstr>
      <vt:lpstr>Realización de casos de uso del negocio</vt:lpstr>
      <vt:lpstr>Realización de casos de uso del negocio</vt:lpstr>
      <vt:lpstr>Realización de casos de uso del negocio</vt:lpstr>
      <vt:lpstr>Realización de casos de uso del negocio</vt:lpstr>
      <vt:lpstr>Realización de casos de uso del negocio</vt:lpstr>
      <vt:lpstr>Listas de actividades a automatizar </vt:lpstr>
      <vt:lpstr>conclusiones</vt:lpstr>
      <vt:lpstr>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DE MATRÍCULA EN LÍNEA DEL BRITÁNICO PROCESO DE MATRÍCULA EN LÍNEA DEL BRITÁNICO</dc:title>
  <dc:creator>Claudia Barreto</dc:creator>
  <cp:lastModifiedBy>Claudia Barreto</cp:lastModifiedBy>
  <cp:revision>20</cp:revision>
  <dcterms:created xsi:type="dcterms:W3CDTF">2018-06-13T16:12:48Z</dcterms:created>
  <dcterms:modified xsi:type="dcterms:W3CDTF">2018-06-13T21:47:28Z</dcterms:modified>
</cp:coreProperties>
</file>