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60" r:id="rId4"/>
    <p:sldId id="264" r:id="rId5"/>
    <p:sldId id="262" r:id="rId6"/>
    <p:sldId id="291" r:id="rId7"/>
    <p:sldId id="272" r:id="rId8"/>
    <p:sldId id="292" r:id="rId9"/>
    <p:sldId id="265" r:id="rId10"/>
    <p:sldId id="276" r:id="rId11"/>
    <p:sldId id="277" r:id="rId12"/>
    <p:sldId id="278" r:id="rId13"/>
    <p:sldId id="279" r:id="rId14"/>
    <p:sldId id="266" r:id="rId15"/>
    <p:sldId id="267" r:id="rId16"/>
    <p:sldId id="268" r:id="rId17"/>
    <p:sldId id="269" r:id="rId18"/>
    <p:sldId id="270" r:id="rId19"/>
    <p:sldId id="285" r:id="rId20"/>
    <p:sldId id="284" r:id="rId21"/>
    <p:sldId id="280" r:id="rId22"/>
    <p:sldId id="289" r:id="rId23"/>
    <p:sldId id="290" r:id="rId24"/>
    <p:sldId id="287" r:id="rId25"/>
    <p:sldId id="288" r:id="rId26"/>
    <p:sldId id="282" r:id="rId27"/>
    <p:sldId id="281" r:id="rId28"/>
    <p:sldId id="273" r:id="rId29"/>
    <p:sldId id="275" r:id="rId30"/>
    <p:sldId id="274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7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2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2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004" y="1400608"/>
            <a:ext cx="8791575" cy="1598901"/>
          </a:xfrm>
        </p:spPr>
        <p:txBody>
          <a:bodyPr>
            <a:normAutofit fontScale="90000"/>
          </a:bodyPr>
          <a:lstStyle/>
          <a:p>
            <a:pPr algn="ctr"/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PROCESO DE MATRÍCULA EN LÍNEA DEL BRITÁNICO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A552F-CFA9-4F96-B5FA-66A304BB5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584" y="3276601"/>
            <a:ext cx="8791575" cy="3456708"/>
          </a:xfrm>
        </p:spPr>
        <p:txBody>
          <a:bodyPr>
            <a:normAutofit/>
          </a:bodyPr>
          <a:lstStyle/>
          <a:p>
            <a:pPr algn="l"/>
            <a:r>
              <a:rPr lang="es-PE" sz="2800" dirty="0">
                <a:solidFill>
                  <a:srgbClr val="FFC000"/>
                </a:solidFill>
              </a:rPr>
              <a:t>Presentado por:</a:t>
            </a:r>
          </a:p>
          <a:p>
            <a:pPr algn="l"/>
            <a:endParaRPr lang="es-PE" sz="2800" dirty="0">
              <a:solidFill>
                <a:srgbClr val="FFC000"/>
              </a:solidFill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Claudia Barreto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Franco Cabanillas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Spencer Camacho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Jorge Castillo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Frank Rojas</a:t>
            </a:r>
          </a:p>
          <a:p>
            <a:endParaRPr lang="es-PE" sz="2800" dirty="0"/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9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Proceso Matrícula Web: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E0A4EF7A-0477-4187-B3D4-6C1631A0622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84" y="2354361"/>
            <a:ext cx="9268693" cy="33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Inscripción: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2369CA15-4E93-43B8-8858-842C2F31160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40" y="2080660"/>
            <a:ext cx="8745615" cy="46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9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Pago: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7D3E9E-87B4-4057-9514-0F95852792E5}"/>
              </a:ext>
            </a:extLst>
          </p:cNvPr>
          <p:cNvPicPr/>
          <p:nvPr/>
        </p:nvPicPr>
        <p:blipFill rotWithShape="1">
          <a:blip r:embed="rId5"/>
          <a:srcRect b="10967"/>
          <a:stretch/>
        </p:blipFill>
        <p:spPr bwMode="auto">
          <a:xfrm>
            <a:off x="1444267" y="2080659"/>
            <a:ext cx="9099042" cy="4451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67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Matrícula: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7BA5F374-4A1C-4535-B655-F5A8E77318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26" y="2097262"/>
            <a:ext cx="8546956" cy="46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Actores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caso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89A85D-F78D-4773-974B-F3763996E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289" y="2308839"/>
            <a:ext cx="6269193" cy="24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Casos de Uso del Negocio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caso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C9ADE2-7F89-40C2-B65B-996BE6C47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463" y="2265152"/>
            <a:ext cx="4942857" cy="441904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BA64A64-77C3-45B5-A333-C84CC38FCAAA}"/>
              </a:ext>
            </a:extLst>
          </p:cNvPr>
          <p:cNvSpPr txBox="1">
            <a:spLocks/>
          </p:cNvSpPr>
          <p:nvPr/>
        </p:nvSpPr>
        <p:spPr>
          <a:xfrm>
            <a:off x="7023938" y="2998794"/>
            <a:ext cx="4281371" cy="187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1.CUN 1: Genera Inscripción</a:t>
            </a:r>
          </a:p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2.CUN2: Realiza Pago</a:t>
            </a:r>
          </a:p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3.CUN3: Registra Matricula</a:t>
            </a:r>
          </a:p>
        </p:txBody>
      </p:sp>
    </p:spTree>
    <p:extLst>
      <p:ext uri="{BB962C8B-B14F-4D97-AF65-F5344CB8AC3E}">
        <p14:creationId xmlns:p14="http://schemas.microsoft.com/office/powerpoint/2010/main" val="17880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trabajadores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5063EF-1FBB-4750-8156-BA3E10D15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069" y="2209952"/>
            <a:ext cx="6804871" cy="28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Entidades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202C3C-BB8F-4C93-951D-25F0C6C53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01" y="2151457"/>
            <a:ext cx="5651386" cy="38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- Inscripción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E4B054-30FB-4B87-B9FB-6BA57B16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99" y="2015707"/>
            <a:ext cx="4377731" cy="46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- Pago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5E7A9F-6D78-4F2A-989E-C7C7AA30A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52" y="2041760"/>
            <a:ext cx="4075557" cy="46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8"/>
            <a:ext cx="6748169" cy="473769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Mejorar el Sistema de Matricula en Web, que ofrezca de manera eficiente al Estudiantes, Personal Natural, Operaciones de Centros de Enseñanzas y Operaciones del Británico Empresarial una manera de simplificar, agilizar y mejorar el proceso de matrícula a todos lo que van a interactuar. A la vez se analizar de una manera más rápida de buscar documentos y/o reportes relacionados con los estudiantes.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OBJETIVOS DEL PROYECTO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" y="112260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esultado de imagen para matricula web britanico">
            <a:extLst>
              <a:ext uri="{FF2B5EF4-FFF2-40B4-BE49-F238E27FC236}">
                <a16:creationId xmlns:a16="http://schemas.microsoft.com/office/drawing/2014/main" id="{EF112D35-C8C0-4F11-B32D-C39BA8A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307" y="2517199"/>
            <a:ext cx="4101012" cy="1972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7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– Gestiona Documentos Matricula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67B24D-059E-412B-9ECD-C3183F8D2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789" y="2347850"/>
            <a:ext cx="8764421" cy="41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Realización de casos de uso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6CCA4E-6C35-49DF-96A1-E721015CE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584" y="2230808"/>
            <a:ext cx="5038095" cy="161904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4EAB7E-6333-425E-BB75-63DC3A81D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584" y="4297166"/>
            <a:ext cx="5068060" cy="17447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69D81F3-60EE-481D-A157-4524A7A083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768" y="2929862"/>
            <a:ext cx="5426975" cy="1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D227B4E-7B2F-4E0B-B89F-6802A3D81FB9}"/>
              </a:ext>
            </a:extLst>
          </p:cNvPr>
          <p:cNvSpPr txBox="1">
            <a:spLocks/>
          </p:cNvSpPr>
          <p:nvPr/>
        </p:nvSpPr>
        <p:spPr>
          <a:xfrm>
            <a:off x="1289444" y="2116754"/>
            <a:ext cx="9423516" cy="4342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Actor: Cliente</a:t>
            </a: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Propósito: Inscripción en Británico</a:t>
            </a: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básico:</a:t>
            </a:r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FB01. El caso de uso inicia cuando el alumno ingresa a la web de inscripción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FB02. El alumno ingresa sus credenciales y da clic en ingresar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FB03. El sistema verifica sus credenciales y si son correctas, permite ingresar al sistema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FB04. El usuario ingresa al sistema y elige la clase a matricularse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FB05. El sistema genera la inscripción en la clase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FB06. Al inscribirse, Al alumno se le genera un ticket de deuda para el pago de la clase inscrita</a:t>
            </a:r>
          </a:p>
        </p:txBody>
      </p:sp>
    </p:spTree>
    <p:extLst>
      <p:ext uri="{BB962C8B-B14F-4D97-AF65-F5344CB8AC3E}">
        <p14:creationId xmlns:p14="http://schemas.microsoft.com/office/powerpoint/2010/main" val="282692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D227B4E-7B2F-4E0B-B89F-6802A3D81FB9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240011" cy="4453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alternativo 01:</a:t>
            </a:r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FA01: Alumno ingresa credenciales incorrectas de acceso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FA02: El alumno solicita la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FA03: El sistema le envía un correo de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FA04: El alumno cambia su contraseña y vuelva al flujo FB02</a:t>
            </a: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alternativo 02: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FA01: Alumno no recibe la contraseña de recuperación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FA02: El alumno llama al </a:t>
            </a:r>
            <a:r>
              <a:rPr lang="es-PE" dirty="0" err="1">
                <a:solidFill>
                  <a:schemeClr val="bg1"/>
                </a:solidFill>
              </a:rPr>
              <a:t>Call</a:t>
            </a:r>
            <a:r>
              <a:rPr lang="es-PE" dirty="0">
                <a:solidFill>
                  <a:schemeClr val="bg1"/>
                </a:solidFill>
              </a:rPr>
              <a:t> Center para la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FA03: El </a:t>
            </a:r>
            <a:r>
              <a:rPr lang="es-PE" dirty="0" err="1">
                <a:solidFill>
                  <a:schemeClr val="bg1"/>
                </a:solidFill>
              </a:rPr>
              <a:t>Call</a:t>
            </a:r>
            <a:r>
              <a:rPr lang="es-PE" dirty="0">
                <a:solidFill>
                  <a:schemeClr val="bg1"/>
                </a:solidFill>
              </a:rPr>
              <a:t> Center verifica sus datos y genera nueva contraseña y </a:t>
            </a:r>
            <a:r>
              <a:rPr lang="es-PE" dirty="0" err="1">
                <a:solidFill>
                  <a:schemeClr val="bg1"/>
                </a:solidFill>
              </a:rPr>
              <a:t>envia</a:t>
            </a:r>
            <a:r>
              <a:rPr lang="es-PE" dirty="0">
                <a:solidFill>
                  <a:schemeClr val="bg1"/>
                </a:solidFill>
              </a:rPr>
              <a:t> correo de recuperación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FA04: El alumno cambia su contraseña y vuelva al flujo FB02</a:t>
            </a:r>
          </a:p>
          <a:p>
            <a:pPr algn="just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4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2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CFB0BA4-7422-46E8-9B17-CBF08667A103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240011" cy="4453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Actor: Usuario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Propósito: Realizar pago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básico: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FB01. El caso de uso inicia cuando el alumno selecciona el método de pago entre banco o tarjeta de crédito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FB02. El sistema  informa al banco de la deuda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FB03. El usuario de cobranza confirma el pago de deuda y genera </a:t>
            </a:r>
            <a:r>
              <a:rPr lang="es-PE" sz="2400" b="1" dirty="0">
                <a:solidFill>
                  <a:schemeClr val="bg1"/>
                </a:solidFill>
              </a:rPr>
              <a:t>comprobante de venta que envía a </a:t>
            </a:r>
            <a:r>
              <a:rPr lang="es-PE" sz="2400" b="1" dirty="0" err="1">
                <a:solidFill>
                  <a:schemeClr val="bg1"/>
                </a:solidFill>
              </a:rPr>
              <a:t>Sunat</a:t>
            </a:r>
            <a:endParaRPr lang="es-PE" sz="24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alternativo: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FA01: El usuario de cobranza no confirma el pago y vuelve a consultar en dos horas</a:t>
            </a:r>
          </a:p>
        </p:txBody>
      </p:sp>
    </p:spTree>
    <p:extLst>
      <p:ext uri="{BB962C8B-B14F-4D97-AF65-F5344CB8AC3E}">
        <p14:creationId xmlns:p14="http://schemas.microsoft.com/office/powerpoint/2010/main" val="215421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3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189BCD0-C50C-4BDC-9E7E-4EB811CD8DA0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577893" cy="47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Actor: Usuario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Propósito: Gestionar documento de matricula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básico: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FB01. El caso de uso inicia cuando el alumno llena su solicitud de documento de matrícula y lo entrega al cajero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FB02. El cajero realiza la recepción de la solicitud y elabora la constancia de matrícula junto a la lista de asistencia.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FB03. El cajero el cajero entrega la boleta de pago al alumno </a:t>
            </a:r>
          </a:p>
        </p:txBody>
      </p:sp>
    </p:spTree>
    <p:extLst>
      <p:ext uri="{BB962C8B-B14F-4D97-AF65-F5344CB8AC3E}">
        <p14:creationId xmlns:p14="http://schemas.microsoft.com/office/powerpoint/2010/main" val="218628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Inscripción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DE63A6-5B09-4494-811A-288B29DEE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095" y="2050473"/>
            <a:ext cx="5455723" cy="48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79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Pago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172154-F39A-4CDD-A784-7A6505034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871" y="2022764"/>
            <a:ext cx="6325984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0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Gestiona Documentos Matricula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DD5983A-8795-45F3-AC5B-11AE3DF3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101" y="2229763"/>
            <a:ext cx="8698539" cy="45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16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594352"/>
            <a:ext cx="7039115" cy="464019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Pagos desde la web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Inscripción manual de ficha de datos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Entrega de boleta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Envío de constancia de matricula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Pago de banco y consulta de estado de cuenta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Listas de actividades a automatizar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Resultado de imagen para AUTOMATIZACIÃN">
            <a:extLst>
              <a:ext uri="{FF2B5EF4-FFF2-40B4-BE49-F238E27FC236}">
                <a16:creationId xmlns:a16="http://schemas.microsoft.com/office/drawing/2014/main" id="{C02DCD82-423C-464D-8945-9245F531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3" y="1570968"/>
            <a:ext cx="3760329" cy="28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458" y="1336265"/>
            <a:ext cx="8161333" cy="5249060"/>
          </a:xfrm>
        </p:spPr>
        <p:txBody>
          <a:bodyPr>
            <a:normAutofit/>
          </a:bodyPr>
          <a:lstStyle/>
          <a:p>
            <a:pPr algn="just"/>
            <a:r>
              <a:rPr lang="es-PE" sz="2400" dirty="0">
                <a:solidFill>
                  <a:srgbClr val="FFC000"/>
                </a:solidFill>
              </a:rPr>
              <a:t>Simplificar el proceso de matrícula a los estudiantes implantando una alternativa tecnológica para realizar el proceso.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Mejorar la disponibilidad de consultas de horarios, cursos, profesores a los alumnos. Llevando los reportes detallados y actualizados.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Agilizar el proceso de matrícula por medio de esta herramienta que podrá permitir múltiples matriculas desde cualquier lugar.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Recibir la Constancia de pago en el momento.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Economizar gastos manteniendo los requisitos disponibles de todos los estudiantes en el sistema y no en papeles.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OBJETIVOS ESPECIFICOS DEL PROYECTO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64D5E3-B8DC-4B19-8CEF-8F188F8EE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13477"/>
            <a:ext cx="2659745" cy="1979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4684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4737694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 una obligación del analista identificar cuáles son las necesidades del proceso actual.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Las automatizaciones se deben de centrar en procesos que mayor tiempo de ejecución.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Se debe de contemplar nuevos servicios de los actores del negocio para poder proponer la automatización, por ejemplo, servicios web no utilizados.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conclusiones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8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40" y="5259099"/>
            <a:ext cx="8791575" cy="1598901"/>
          </a:xfrm>
        </p:spPr>
        <p:txBody>
          <a:bodyPr>
            <a:normAutofit fontScale="90000"/>
          </a:bodyPr>
          <a:lstStyle/>
          <a:p>
            <a:pPr algn="ctr"/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2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568" y="2826327"/>
            <a:ext cx="8791575" cy="852054"/>
          </a:xfrm>
        </p:spPr>
        <p:txBody>
          <a:bodyPr>
            <a:normAutofit fontScale="90000"/>
          </a:bodyPr>
          <a:lstStyle/>
          <a:p>
            <a:pPr algn="ctr"/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MODELADO DEL NEGOCIO</a:t>
            </a:r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7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225023"/>
            <a:ext cx="9823878" cy="563297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1800" dirty="0">
                <a:solidFill>
                  <a:srgbClr val="FFC000"/>
                </a:solidFill>
              </a:rPr>
              <a:t>La Asociación Cultural Peruano Británica promueve el enfoque de Procesos, como estándar para la mejora de sus procesos, ya que les permite identificar las entradas, salidas esperadas, los objetivos, los criterios y métodos, los recursos, las responsabilidades, los riesgos y oportunidades y las acciones de mejora necesarias para lograr la eficacia del Sistema Integrado de Gestión.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Los procesos estratégicos que permiten definir y garantizar los objetivos y estrategias de la institución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Gestión de Alta Dirección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Los procesos operativos que forman parte de la cadena de valor de la organización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Gestión Cultural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b="1" dirty="0">
                <a:solidFill>
                  <a:schemeClr val="bg1"/>
                </a:solidFill>
              </a:rPr>
              <a:t>Gestión de la Enseñanza(Proceso Escogido)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Gestión de Biblioteca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Los procesos de apoyo que dan soporte a los procesos estratégicos y operativos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Sistemas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 Recursos Humanos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Contabilidad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Sistema Integrado de Gestión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Compras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Almacén . </a:t>
            </a:r>
            <a:r>
              <a:rPr lang="es-PE" sz="1800" dirty="0" err="1">
                <a:solidFill>
                  <a:srgbClr val="FFC000"/>
                </a:solidFill>
              </a:rPr>
              <a:t>etc</a:t>
            </a:r>
            <a:endParaRPr lang="es-PE" sz="1800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Descripción de la organización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8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Descripción de la organización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21B0BA-50EE-4AEE-B0A0-65DAC5B3A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040" y="1180601"/>
            <a:ext cx="8488213" cy="56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7205369" cy="504946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La Asociación Cultural Peruano Británica, más conocida como BRITÁNICO, es una de las más sólidas instituciones de enseñanza del idioma inglés en el Perú, y es también el puente de comunicación e integración cultural con la Gran Bretaña.</a:t>
            </a:r>
          </a:p>
          <a:p>
            <a:pPr marL="0" indent="0" algn="just">
              <a:buNone/>
            </a:pPr>
            <a:endParaRPr lang="es-PE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El éxito de su labor tiene como pilares la experiencia, profesionalismo y vocación de un selecto staff de profesores y del equipo administrativo que los acompaña.</a:t>
            </a:r>
          </a:p>
          <a:p>
            <a:pPr marL="0" indent="0" algn="just">
              <a:buNone/>
            </a:pPr>
            <a:endParaRPr lang="es-PE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Hoy en día, la institución se distingue no solo por su moderna infraestructura, sino también por complementar su reconocida exigencia académica con el dinamismo de su nueva metodología de enseñanza.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4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Resultado de imagen para britanico">
            <a:extLst>
              <a:ext uri="{FF2B5EF4-FFF2-40B4-BE49-F238E27FC236}">
                <a16:creationId xmlns:a16="http://schemas.microsoft.com/office/drawing/2014/main" id="{7733C76A-46A7-4964-A6BA-22C6C7FC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119" y="2319770"/>
            <a:ext cx="2708190" cy="20624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2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Especificación de reglas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B729FBD-2688-4A85-9017-6181B96C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93" y="1321319"/>
            <a:ext cx="10138592" cy="5421409"/>
          </a:xfrm>
        </p:spPr>
        <p:txBody>
          <a:bodyPr>
            <a:normAutofit fontScale="77500" lnSpcReduction="20000"/>
          </a:bodyPr>
          <a:lstStyle/>
          <a:p>
            <a:r>
              <a:rPr lang="es-PE" dirty="0">
                <a:solidFill>
                  <a:srgbClr val="FFC000"/>
                </a:solidFill>
              </a:rPr>
              <a:t>RN01: La nota mínima aprobatoria es de 70 puntos.</a:t>
            </a:r>
          </a:p>
          <a:p>
            <a:r>
              <a:rPr lang="es-PE" dirty="0">
                <a:solidFill>
                  <a:srgbClr val="FFC000"/>
                </a:solidFill>
              </a:rPr>
              <a:t>RN02: No se paga una matrícula, el costo promedio es de  350 soles para el ciclo regular.</a:t>
            </a:r>
          </a:p>
          <a:p>
            <a:r>
              <a:rPr lang="es-PE" dirty="0">
                <a:solidFill>
                  <a:srgbClr val="FFC000"/>
                </a:solidFill>
              </a:rPr>
              <a:t>RN03: Los libros se compran por separado por cada 6 ciclos y su costo es de 100 soles.</a:t>
            </a:r>
          </a:p>
          <a:p>
            <a:r>
              <a:rPr lang="es-PE" dirty="0">
                <a:solidFill>
                  <a:srgbClr val="FFC000"/>
                </a:solidFill>
              </a:rPr>
              <a:t>RN04: Cada ciclo dura un mes.</a:t>
            </a:r>
          </a:p>
          <a:p>
            <a:r>
              <a:rPr lang="es-PE" dirty="0">
                <a:solidFill>
                  <a:srgbClr val="FFC000"/>
                </a:solidFill>
              </a:rPr>
              <a:t>RN05: Los tipos de alumnos se definen por alumno entre 4 y 13 años, alumno regular presencial, programas para empresas, programas no presenciales y programas de preparación para certificaciones internacionales.</a:t>
            </a:r>
          </a:p>
          <a:p>
            <a:r>
              <a:rPr lang="es-PE" dirty="0">
                <a:solidFill>
                  <a:srgbClr val="FFC000"/>
                </a:solidFill>
              </a:rPr>
              <a:t>RN06: El alumno puede rendir un examen de clasificación</a:t>
            </a:r>
          </a:p>
          <a:p>
            <a:r>
              <a:rPr lang="es-PE" dirty="0">
                <a:solidFill>
                  <a:srgbClr val="FFC000"/>
                </a:solidFill>
              </a:rPr>
              <a:t>RN07: Para matricularte de forma online, debes ser alumno del BRITÁNICO, que no haya dejado de estudiar más de 4 meses.</a:t>
            </a:r>
          </a:p>
          <a:p>
            <a:r>
              <a:rPr lang="es-PE" dirty="0">
                <a:solidFill>
                  <a:srgbClr val="FFC000"/>
                </a:solidFill>
              </a:rPr>
              <a:t>RN08: Los alumnos solo podrán asistir a clases en el centro, grado, horario y aula en el que están matriculados.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4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Especificación de reglas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B729FBD-2688-4A85-9017-6181B96C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93" y="1436591"/>
            <a:ext cx="10138592" cy="5421409"/>
          </a:xfrm>
        </p:spPr>
        <p:txBody>
          <a:bodyPr>
            <a:normAutofit fontScale="70000" lnSpcReduction="20000"/>
          </a:bodyPr>
          <a:lstStyle/>
          <a:p>
            <a:r>
              <a:rPr lang="es-PE" dirty="0">
                <a:solidFill>
                  <a:srgbClr val="FFC000"/>
                </a:solidFill>
              </a:rPr>
              <a:t>RN09: La presentación del “Documento de Matrícula” es indispensable tanto para ingresar al centro de estudios como al aula donde se encuentre matriculado.</a:t>
            </a:r>
          </a:p>
          <a:p>
            <a:r>
              <a:rPr lang="es-PE" dirty="0">
                <a:solidFill>
                  <a:srgbClr val="FFC000"/>
                </a:solidFill>
              </a:rPr>
              <a:t>RN10: Únicamente los alumnos que figuran matriculados pueden asistir a clases. No está permitida la asistencia de acompañantes.</a:t>
            </a:r>
          </a:p>
          <a:p>
            <a:r>
              <a:rPr lang="es-PE" dirty="0">
                <a:solidFill>
                  <a:srgbClr val="FFC000"/>
                </a:solidFill>
              </a:rPr>
              <a:t>RN11: La matrícula no es transferible. Ninguna persona podrá asistir a clases reemplazando al alumno matriculado</a:t>
            </a:r>
          </a:p>
          <a:p>
            <a:r>
              <a:rPr lang="es-PE" dirty="0">
                <a:solidFill>
                  <a:srgbClr val="FFC000"/>
                </a:solidFill>
              </a:rPr>
              <a:t>RN12: Las clases no asistidas no son recuperables.</a:t>
            </a:r>
          </a:p>
          <a:p>
            <a:r>
              <a:rPr lang="es-PE" dirty="0">
                <a:solidFill>
                  <a:srgbClr val="FFC000"/>
                </a:solidFill>
              </a:rPr>
              <a:t>RN13: Luego de haber realizado su pre matrícula seleccionando “Pago presencial en Centros de Enseñanza”, se generará un número de ticket con el cual en un plazo máximo de 6 horas, deberá acercarse a realizar el pago correspondiente a cualquiera de nuestros Centros de Enseñanza.</a:t>
            </a:r>
          </a:p>
          <a:p>
            <a:r>
              <a:rPr lang="es-PE" dirty="0">
                <a:solidFill>
                  <a:srgbClr val="FFC000"/>
                </a:solidFill>
              </a:rPr>
              <a:t>RN14:  Luego de haber realizado su pre matrícula seleccionando “Pago por banco afiliado”, se generará un número de ticket con el cual en un plazo máximo de 6 horas, deberá acercarse a realizar el pago correspondiente en Agente BCP, Agente Express BBVA o Agente Interbank o mediante la APP Banca Móvil del BBVA. o mediante la APP Interbank. Adicionalmente podrá realizar el pago en ventanilla del banco BCP, BBVA o Interbank, o a través de su cuenta personal de cualquiera de los tres bancos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904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340</TotalTime>
  <Words>1505</Words>
  <Application>Microsoft Office PowerPoint</Application>
  <PresentationFormat>Panorámica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Blank</vt:lpstr>
      <vt:lpstr> PROCESO DE MATRÍCULA EN LÍNEA DEL BRITÁNICO</vt:lpstr>
      <vt:lpstr>OBJETIVOS DEL PROYECTO</vt:lpstr>
      <vt:lpstr>OBJETIVOS ESPECIFICOS DEL PROYECTO</vt:lpstr>
      <vt:lpstr> MODELADO DEL NEGOCIO</vt:lpstr>
      <vt:lpstr>Descripción de la organización </vt:lpstr>
      <vt:lpstr>Descripción de la organización </vt:lpstr>
      <vt:lpstr>Modelo del negocio</vt:lpstr>
      <vt:lpstr>Especificación de reglas del negocio</vt:lpstr>
      <vt:lpstr>Especificación de reglas del negocio</vt:lpstr>
      <vt:lpstr>Procesos del negocio</vt:lpstr>
      <vt:lpstr>Procesos del negocio</vt:lpstr>
      <vt:lpstr>Procesos del negocio</vt:lpstr>
      <vt:lpstr>Procesos del negocio</vt:lpstr>
      <vt:lpstr>Modelo de caso de uso del negocio</vt:lpstr>
      <vt:lpstr>Modelo de caso de uso del negocio</vt:lpstr>
      <vt:lpstr>Modelo de análisis del negocio </vt:lpstr>
      <vt:lpstr>Modelo de análisis del negocio </vt:lpstr>
      <vt:lpstr>Modelo de análisis del negocio </vt:lpstr>
      <vt:lpstr>Modelo de análisis del negocio </vt:lpstr>
      <vt:lpstr>Modelo de análisis del negocio 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Listas de actividades a automatizar </vt:lpstr>
      <vt:lpstr>conclusiones</vt:lpstr>
      <vt:lpstr>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MATRÍCULA EN LÍNEA DEL BRITÁNICO PROCESO DE MATRÍCULA EN LÍNEA DEL BRITÁNICO</dc:title>
  <dc:creator>Claudia Barreto</dc:creator>
  <cp:lastModifiedBy>Claudia Barreto</cp:lastModifiedBy>
  <cp:revision>21</cp:revision>
  <dcterms:created xsi:type="dcterms:W3CDTF">2018-06-13T16:12:48Z</dcterms:created>
  <dcterms:modified xsi:type="dcterms:W3CDTF">2018-06-14T00:10:39Z</dcterms:modified>
</cp:coreProperties>
</file>