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8"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compTIA\SQL-Python\SQL-Analytics-Project\diagram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compTIA\SQL-Python\SQL-Analytics-Project\diagram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compTIA\SQL-Python\SQL-Analytics-Project\diagram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CA" b="1" dirty="0"/>
              <a:t>Top</a:t>
            </a:r>
            <a:r>
              <a:rPr lang="en-CA" b="1" baseline="0" dirty="0"/>
              <a:t> artist in each year</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'Q1'!$C$1</c:f>
              <c:strCache>
                <c:ptCount val="1"/>
                <c:pt idx="0">
                  <c:v>SALE_AMT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'Q1'!$A$2:$B$6</c:f>
              <c:multiLvlStrCache>
                <c:ptCount val="5"/>
                <c:lvl>
                  <c:pt idx="0">
                    <c:v>Iron Maiden</c:v>
                  </c:pt>
                  <c:pt idx="1">
                    <c:v>Iron Maiden</c:v>
                  </c:pt>
                  <c:pt idx="2">
                    <c:v>U2</c:v>
                  </c:pt>
                  <c:pt idx="3">
                    <c:v>Iron Maiden</c:v>
                  </c:pt>
                  <c:pt idx="4">
                    <c:v>Iron Maiden</c:v>
                  </c:pt>
                </c:lvl>
                <c:lvl>
                  <c:pt idx="0">
                    <c:v>2009</c:v>
                  </c:pt>
                  <c:pt idx="1">
                    <c:v>2010</c:v>
                  </c:pt>
                  <c:pt idx="2">
                    <c:v>2011</c:v>
                  </c:pt>
                  <c:pt idx="3">
                    <c:v>2012</c:v>
                  </c:pt>
                  <c:pt idx="4">
                    <c:v>2013</c:v>
                  </c:pt>
                </c:lvl>
              </c:multiLvlStrCache>
            </c:multiLvlStrRef>
          </c:cat>
          <c:val>
            <c:numRef>
              <c:f>'Q1'!$C$2:$C$6</c:f>
              <c:numCache>
                <c:formatCode>General</c:formatCode>
                <c:ptCount val="5"/>
                <c:pt idx="0">
                  <c:v>33.659999999999997</c:v>
                </c:pt>
                <c:pt idx="1">
                  <c:v>34.65</c:v>
                </c:pt>
                <c:pt idx="2">
                  <c:v>26.73</c:v>
                </c:pt>
                <c:pt idx="3">
                  <c:v>33.659999999999997</c:v>
                </c:pt>
                <c:pt idx="4">
                  <c:v>35.64</c:v>
                </c:pt>
              </c:numCache>
            </c:numRef>
          </c:val>
          <c:extLst>
            <c:ext xmlns:c16="http://schemas.microsoft.com/office/drawing/2014/chart" uri="{C3380CC4-5D6E-409C-BE32-E72D297353CC}">
              <c16:uniqueId val="{00000000-0242-4A43-9A51-234B3F8D434E}"/>
            </c:ext>
          </c:extLst>
        </c:ser>
        <c:dLbls>
          <c:dLblPos val="outEnd"/>
          <c:showLegendKey val="0"/>
          <c:showVal val="1"/>
          <c:showCatName val="0"/>
          <c:showSerName val="0"/>
          <c:showPercent val="0"/>
          <c:showBubbleSize val="0"/>
        </c:dLbls>
        <c:gapWidth val="219"/>
        <c:overlap val="-27"/>
        <c:axId val="774605312"/>
        <c:axId val="774605792"/>
      </c:barChart>
      <c:catAx>
        <c:axId val="774605312"/>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CA" b="1" dirty="0"/>
                  <a:t>Year-Top</a:t>
                </a:r>
                <a:r>
                  <a:rPr lang="en-CA" b="1" baseline="0" dirty="0"/>
                  <a:t> Artist Name</a:t>
                </a:r>
                <a:endParaRPr lang="en-CA" b="1" dirty="0"/>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605792"/>
        <c:crosses val="autoZero"/>
        <c:auto val="1"/>
        <c:lblAlgn val="ctr"/>
        <c:lblOffset val="100"/>
        <c:noMultiLvlLbl val="0"/>
      </c:catAx>
      <c:valAx>
        <c:axId val="774605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CA" b="1"/>
                  <a:t>Sales Amount</a:t>
                </a:r>
              </a:p>
            </c:rich>
          </c:tx>
          <c:layout>
            <c:manualLayout>
              <c:xMode val="edge"/>
              <c:yMode val="edge"/>
              <c:x val="1.0603008495906563E-2"/>
              <c:y val="0.36188237938147638"/>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605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Sales amount  of genres</a:t>
            </a:r>
            <a:r>
              <a:rPr lang="en-US" b="1" baseline="0"/>
              <a:t> in each year </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'Q2-2'!$C$1</c:f>
              <c:strCache>
                <c:ptCount val="1"/>
                <c:pt idx="0">
                  <c:v>SALE_AMT</c:v>
                </c:pt>
              </c:strCache>
            </c:strRef>
          </c:tx>
          <c:spPr>
            <a:solidFill>
              <a:schemeClr val="accent1"/>
            </a:solidFill>
            <a:ln>
              <a:noFill/>
            </a:ln>
            <a:effectLst/>
          </c:spPr>
          <c:invertIfNegative val="0"/>
          <c:cat>
            <c:multiLvlStrRef>
              <c:f>'Q2-2'!$A$2:$B$25</c:f>
              <c:multiLvlStrCache>
                <c:ptCount val="24"/>
                <c:lvl>
                  <c:pt idx="0">
                    <c:v>Rock</c:v>
                  </c:pt>
                  <c:pt idx="1">
                    <c:v>Latin</c:v>
                  </c:pt>
                  <c:pt idx="2">
                    <c:v>Alternative &amp; Punk</c:v>
                  </c:pt>
                  <c:pt idx="3">
                    <c:v>Metal</c:v>
                  </c:pt>
                  <c:pt idx="4">
                    <c:v>Rock</c:v>
                  </c:pt>
                  <c:pt idx="5">
                    <c:v>Latin</c:v>
                  </c:pt>
                  <c:pt idx="6">
                    <c:v>Metal</c:v>
                  </c:pt>
                  <c:pt idx="7">
                    <c:v>Alternative &amp; Punk</c:v>
                  </c:pt>
                  <c:pt idx="8">
                    <c:v>TV Shows</c:v>
                  </c:pt>
                  <c:pt idx="9">
                    <c:v>Rock</c:v>
                  </c:pt>
                  <c:pt idx="10">
                    <c:v>Latin</c:v>
                  </c:pt>
                  <c:pt idx="11">
                    <c:v>Alternative &amp; Punk</c:v>
                  </c:pt>
                  <c:pt idx="12">
                    <c:v>TV Shows</c:v>
                  </c:pt>
                  <c:pt idx="13">
                    <c:v>Metal</c:v>
                  </c:pt>
                  <c:pt idx="14">
                    <c:v>Rock</c:v>
                  </c:pt>
                  <c:pt idx="15">
                    <c:v>Metal</c:v>
                  </c:pt>
                  <c:pt idx="16">
                    <c:v>Latin</c:v>
                  </c:pt>
                  <c:pt idx="17">
                    <c:v>Alternative &amp; Punk</c:v>
                  </c:pt>
                  <c:pt idx="18">
                    <c:v>TV Shows</c:v>
                  </c:pt>
                  <c:pt idx="19">
                    <c:v>Rock</c:v>
                  </c:pt>
                  <c:pt idx="20">
                    <c:v>Latin</c:v>
                  </c:pt>
                  <c:pt idx="21">
                    <c:v>Metal</c:v>
                  </c:pt>
                  <c:pt idx="22">
                    <c:v>Alternative &amp; Punk</c:v>
                  </c:pt>
                  <c:pt idx="23">
                    <c:v>Jazz</c:v>
                  </c:pt>
                </c:lvl>
                <c:lvl>
                  <c:pt idx="0">
                    <c:v>2009</c:v>
                  </c:pt>
                  <c:pt idx="4">
                    <c:v>2010</c:v>
                  </c:pt>
                  <c:pt idx="9">
                    <c:v>2011</c:v>
                  </c:pt>
                  <c:pt idx="14">
                    <c:v>2012</c:v>
                  </c:pt>
                  <c:pt idx="19">
                    <c:v>2013</c:v>
                  </c:pt>
                </c:lvl>
              </c:multiLvlStrCache>
            </c:multiLvlStrRef>
          </c:cat>
          <c:val>
            <c:numRef>
              <c:f>'Q2-2'!$C$2:$C$25</c:f>
              <c:numCache>
                <c:formatCode>General</c:formatCode>
                <c:ptCount val="24"/>
                <c:pt idx="0">
                  <c:v>178.2</c:v>
                </c:pt>
                <c:pt idx="1">
                  <c:v>82.17</c:v>
                </c:pt>
                <c:pt idx="2">
                  <c:v>62.37</c:v>
                </c:pt>
                <c:pt idx="3">
                  <c:v>61.38</c:v>
                </c:pt>
                <c:pt idx="4">
                  <c:v>155.43</c:v>
                </c:pt>
                <c:pt idx="5">
                  <c:v>77.22</c:v>
                </c:pt>
                <c:pt idx="6">
                  <c:v>53.46</c:v>
                </c:pt>
                <c:pt idx="7">
                  <c:v>39.6</c:v>
                </c:pt>
                <c:pt idx="8">
                  <c:v>25.87</c:v>
                </c:pt>
                <c:pt idx="9">
                  <c:v>156.41999999999999</c:v>
                </c:pt>
                <c:pt idx="10">
                  <c:v>80.19</c:v>
                </c:pt>
                <c:pt idx="11">
                  <c:v>45.54</c:v>
                </c:pt>
                <c:pt idx="12">
                  <c:v>27.86</c:v>
                </c:pt>
                <c:pt idx="13">
                  <c:v>25.74</c:v>
                </c:pt>
                <c:pt idx="14">
                  <c:v>162.36000000000001</c:v>
                </c:pt>
                <c:pt idx="15">
                  <c:v>65.34</c:v>
                </c:pt>
                <c:pt idx="16">
                  <c:v>63.36</c:v>
                </c:pt>
                <c:pt idx="17">
                  <c:v>38.61</c:v>
                </c:pt>
                <c:pt idx="18">
                  <c:v>25.87</c:v>
                </c:pt>
                <c:pt idx="19">
                  <c:v>174.24</c:v>
                </c:pt>
                <c:pt idx="20">
                  <c:v>79.2</c:v>
                </c:pt>
                <c:pt idx="21">
                  <c:v>55.44</c:v>
                </c:pt>
                <c:pt idx="22">
                  <c:v>55.44</c:v>
                </c:pt>
                <c:pt idx="23">
                  <c:v>21.78</c:v>
                </c:pt>
              </c:numCache>
            </c:numRef>
          </c:val>
          <c:extLst>
            <c:ext xmlns:c16="http://schemas.microsoft.com/office/drawing/2014/chart" uri="{C3380CC4-5D6E-409C-BE32-E72D297353CC}">
              <c16:uniqueId val="{00000000-9925-44F4-83A0-7412362F1F15}"/>
            </c:ext>
          </c:extLst>
        </c:ser>
        <c:dLbls>
          <c:showLegendKey val="0"/>
          <c:showVal val="0"/>
          <c:showCatName val="0"/>
          <c:showSerName val="0"/>
          <c:showPercent val="0"/>
          <c:showBubbleSize val="0"/>
        </c:dLbls>
        <c:gapWidth val="219"/>
        <c:overlap val="-27"/>
        <c:axId val="901376704"/>
        <c:axId val="901375264"/>
      </c:barChart>
      <c:catAx>
        <c:axId val="90137670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CA" b="1"/>
                  <a:t>Year-Genre</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1375264"/>
        <c:crosses val="autoZero"/>
        <c:auto val="1"/>
        <c:lblAlgn val="ctr"/>
        <c:lblOffset val="100"/>
        <c:noMultiLvlLbl val="0"/>
      </c:catAx>
      <c:valAx>
        <c:axId val="901375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CA" b="1"/>
                  <a:t>Sales Amount</a:t>
                </a:r>
              </a:p>
            </c:rich>
          </c:tx>
          <c:layout>
            <c:manualLayout>
              <c:xMode val="edge"/>
              <c:yMode val="edge"/>
              <c:x val="1.810539744504126E-2"/>
              <c:y val="0.22060864840874483"/>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1376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Top genres</a:t>
            </a:r>
            <a:r>
              <a:rPr lang="en-US" b="1" baseline="0" dirty="0"/>
              <a:t> in each country based on their sales</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'Q3'!$B$1</c:f>
              <c:strCache>
                <c:ptCount val="1"/>
                <c:pt idx="0">
                  <c:v>SUM_PURCHASE</c:v>
                </c:pt>
              </c:strCache>
            </c:strRef>
          </c:tx>
          <c:spPr>
            <a:solidFill>
              <a:schemeClr val="accent6"/>
            </a:solidFill>
            <a:ln>
              <a:noFill/>
            </a:ln>
            <a:effectLst/>
          </c:spPr>
          <c:invertIfNegative val="0"/>
          <c:cat>
            <c:strRef>
              <c:f>'Q3'!$A$2:$A$25</c:f>
              <c:strCache>
                <c:ptCount val="24"/>
                <c:pt idx="0">
                  <c:v>Argentina-Rock</c:v>
                </c:pt>
                <c:pt idx="1">
                  <c:v>Argentina-Alternative &amp; Punk</c:v>
                </c:pt>
                <c:pt idx="2">
                  <c:v>Australia-Rock</c:v>
                </c:pt>
                <c:pt idx="3">
                  <c:v>Austria-Rock</c:v>
                </c:pt>
                <c:pt idx="4">
                  <c:v>Belgium-Rock</c:v>
                </c:pt>
                <c:pt idx="5">
                  <c:v>Brazil-Rock</c:v>
                </c:pt>
                <c:pt idx="6">
                  <c:v>Canada-Rock</c:v>
                </c:pt>
                <c:pt idx="7">
                  <c:v>Chile-Rock</c:v>
                </c:pt>
                <c:pt idx="8">
                  <c:v>Czech Republic-Rock</c:v>
                </c:pt>
                <c:pt idx="9">
                  <c:v>Denmark-Rock</c:v>
                </c:pt>
                <c:pt idx="10">
                  <c:v>Finland-Rock</c:v>
                </c:pt>
                <c:pt idx="11">
                  <c:v>France-Rock</c:v>
                </c:pt>
                <c:pt idx="12">
                  <c:v>Germany-Rock</c:v>
                </c:pt>
                <c:pt idx="13">
                  <c:v>Hungary-Rock</c:v>
                </c:pt>
                <c:pt idx="14">
                  <c:v>India-Rock</c:v>
                </c:pt>
                <c:pt idx="15">
                  <c:v>Italy-Rock</c:v>
                </c:pt>
                <c:pt idx="16">
                  <c:v>Netherlands-Rock</c:v>
                </c:pt>
                <c:pt idx="17">
                  <c:v>Norway-Rock</c:v>
                </c:pt>
                <c:pt idx="18">
                  <c:v>Poland-Rock</c:v>
                </c:pt>
                <c:pt idx="19">
                  <c:v>Portugal-Rock</c:v>
                </c:pt>
                <c:pt idx="20">
                  <c:v>Spain-Rock</c:v>
                </c:pt>
                <c:pt idx="21">
                  <c:v>Sweden-Latin</c:v>
                </c:pt>
                <c:pt idx="22">
                  <c:v>USA-Rock</c:v>
                </c:pt>
                <c:pt idx="23">
                  <c:v>United Kingdom-Rock</c:v>
                </c:pt>
              </c:strCache>
            </c:strRef>
          </c:cat>
          <c:val>
            <c:numRef>
              <c:f>'Q3'!$B$2:$B$25</c:f>
              <c:numCache>
                <c:formatCode>General</c:formatCode>
                <c:ptCount val="24"/>
                <c:pt idx="0">
                  <c:v>8.91</c:v>
                </c:pt>
                <c:pt idx="1">
                  <c:v>8.91</c:v>
                </c:pt>
                <c:pt idx="2">
                  <c:v>21.78</c:v>
                </c:pt>
                <c:pt idx="3">
                  <c:v>14.85</c:v>
                </c:pt>
                <c:pt idx="4">
                  <c:v>20.79</c:v>
                </c:pt>
                <c:pt idx="5">
                  <c:v>80.19</c:v>
                </c:pt>
                <c:pt idx="6">
                  <c:v>105.93</c:v>
                </c:pt>
                <c:pt idx="7">
                  <c:v>8.91</c:v>
                </c:pt>
                <c:pt idx="8">
                  <c:v>24.75</c:v>
                </c:pt>
                <c:pt idx="9">
                  <c:v>20.79</c:v>
                </c:pt>
                <c:pt idx="10">
                  <c:v>17.82</c:v>
                </c:pt>
                <c:pt idx="11">
                  <c:v>64.349999999999994</c:v>
                </c:pt>
                <c:pt idx="12">
                  <c:v>61.38</c:v>
                </c:pt>
                <c:pt idx="13">
                  <c:v>10.89</c:v>
                </c:pt>
                <c:pt idx="14">
                  <c:v>24.75</c:v>
                </c:pt>
                <c:pt idx="15">
                  <c:v>17.82</c:v>
                </c:pt>
                <c:pt idx="16">
                  <c:v>17.82</c:v>
                </c:pt>
                <c:pt idx="17">
                  <c:v>16.829999999999998</c:v>
                </c:pt>
                <c:pt idx="18">
                  <c:v>21.78</c:v>
                </c:pt>
                <c:pt idx="19">
                  <c:v>30.69</c:v>
                </c:pt>
                <c:pt idx="20">
                  <c:v>21.78</c:v>
                </c:pt>
                <c:pt idx="21">
                  <c:v>11.88</c:v>
                </c:pt>
                <c:pt idx="22">
                  <c:v>155.43</c:v>
                </c:pt>
                <c:pt idx="23">
                  <c:v>36.630000000000003</c:v>
                </c:pt>
              </c:numCache>
            </c:numRef>
          </c:val>
          <c:extLst>
            <c:ext xmlns:c16="http://schemas.microsoft.com/office/drawing/2014/chart" uri="{C3380CC4-5D6E-409C-BE32-E72D297353CC}">
              <c16:uniqueId val="{00000000-6BC4-4712-B1BD-F4591FDA60D2}"/>
            </c:ext>
          </c:extLst>
        </c:ser>
        <c:dLbls>
          <c:showLegendKey val="0"/>
          <c:showVal val="0"/>
          <c:showCatName val="0"/>
          <c:showSerName val="0"/>
          <c:showPercent val="0"/>
          <c:showBubbleSize val="0"/>
        </c:dLbls>
        <c:gapWidth val="219"/>
        <c:overlap val="-27"/>
        <c:axId val="901369024"/>
        <c:axId val="901375744"/>
      </c:barChart>
      <c:catAx>
        <c:axId val="90136902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CA" b="1"/>
                  <a:t>Country-Top Genre</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1375744"/>
        <c:crosses val="autoZero"/>
        <c:auto val="1"/>
        <c:lblAlgn val="ctr"/>
        <c:lblOffset val="100"/>
        <c:noMultiLvlLbl val="0"/>
      </c:catAx>
      <c:valAx>
        <c:axId val="901375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CA" b="1"/>
                  <a:t>Sales</a:t>
                </a:r>
                <a:r>
                  <a:rPr lang="en-CA" b="1" baseline="0"/>
                  <a:t> Amount</a:t>
                </a:r>
                <a:endParaRPr lang="en-CA" b="1"/>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13690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bar"/>
        <c:grouping val="clustered"/>
        <c:varyColors val="0"/>
        <c:ser>
          <c:idx val="0"/>
          <c:order val="0"/>
          <c:tx>
            <c:strRef>
              <c:f>'Q4'!$B$1</c:f>
              <c:strCache>
                <c:ptCount val="1"/>
                <c:pt idx="0">
                  <c:v>SUM_SPENT</c:v>
                </c:pt>
              </c:strCache>
            </c:strRef>
          </c:tx>
          <c:spPr>
            <a:solidFill>
              <a:schemeClr val="accent5"/>
            </a:solidFill>
            <a:ln>
              <a:noFill/>
            </a:ln>
            <a:effectLst/>
          </c:spPr>
          <c:invertIfNegative val="0"/>
          <c:cat>
            <c:strRef>
              <c:f>'Q4'!$A$2:$A$26</c:f>
              <c:strCache>
                <c:ptCount val="25"/>
                <c:pt idx="0">
                  <c:v>Argentina-Diego GutiÃ©rrez</c:v>
                </c:pt>
                <c:pt idx="1">
                  <c:v>Australia-Mark Taylor</c:v>
                </c:pt>
                <c:pt idx="2">
                  <c:v>Austria-Astrid Gruber</c:v>
                </c:pt>
                <c:pt idx="3">
                  <c:v>Belgium-Daan Peeters</c:v>
                </c:pt>
                <c:pt idx="4">
                  <c:v>Brazil-LuÃ­s GonÃ§alves</c:v>
                </c:pt>
                <c:pt idx="5">
                  <c:v>Canada-FranÃ§ois Tremblay</c:v>
                </c:pt>
                <c:pt idx="6">
                  <c:v>Chile-Luis Rojas</c:v>
                </c:pt>
                <c:pt idx="7">
                  <c:v>Czech Republic-Helena HolÃ½</c:v>
                </c:pt>
                <c:pt idx="8">
                  <c:v>Denmark-Kara Nielsen</c:v>
                </c:pt>
                <c:pt idx="9">
                  <c:v>Finland-Terhi HÃ¤mÃ¤lÃ¤inen</c:v>
                </c:pt>
                <c:pt idx="10">
                  <c:v>France-Isabelle Mercier</c:v>
                </c:pt>
                <c:pt idx="11">
                  <c:v>Germany-Fynn Zimmermann</c:v>
                </c:pt>
                <c:pt idx="12">
                  <c:v>Hungary-Ladislav KovÃ¡cs</c:v>
                </c:pt>
                <c:pt idx="13">
                  <c:v>India-Manoj Pareek</c:v>
                </c:pt>
                <c:pt idx="14">
                  <c:v>Ireland-Hugh O'Reilly</c:v>
                </c:pt>
                <c:pt idx="15">
                  <c:v>Italy-Lucas Mancini</c:v>
                </c:pt>
                <c:pt idx="16">
                  <c:v>Netherlands-Johannes Van der Berg</c:v>
                </c:pt>
                <c:pt idx="17">
                  <c:v>Norway-BjÃ¸rn Hansen</c:v>
                </c:pt>
                <c:pt idx="18">
                  <c:v>Poland-StanisÅ‚aw WÃ³jcik</c:v>
                </c:pt>
                <c:pt idx="19">
                  <c:v>Portugal-JoÃ£o Fernandes</c:v>
                </c:pt>
                <c:pt idx="20">
                  <c:v>Spain-Enrique MuÃ±oz</c:v>
                </c:pt>
                <c:pt idx="21">
                  <c:v>Sweden-Joakim Johansson</c:v>
                </c:pt>
                <c:pt idx="22">
                  <c:v>USA-Richard Cunningham</c:v>
                </c:pt>
                <c:pt idx="23">
                  <c:v>United Kingdom-Emma Jones</c:v>
                </c:pt>
                <c:pt idx="24">
                  <c:v>United Kingdom-Phil Hughes</c:v>
                </c:pt>
              </c:strCache>
            </c:strRef>
          </c:cat>
          <c:val>
            <c:numRef>
              <c:f>'Q4'!$B$2:$B$26</c:f>
              <c:numCache>
                <c:formatCode>General</c:formatCode>
                <c:ptCount val="25"/>
                <c:pt idx="0">
                  <c:v>37.619999999999997</c:v>
                </c:pt>
                <c:pt idx="1">
                  <c:v>37.619999999999997</c:v>
                </c:pt>
                <c:pt idx="2">
                  <c:v>42.62</c:v>
                </c:pt>
                <c:pt idx="3">
                  <c:v>37.619999999999997</c:v>
                </c:pt>
                <c:pt idx="4">
                  <c:v>39.619999999999997</c:v>
                </c:pt>
                <c:pt idx="5">
                  <c:v>39.619999999999997</c:v>
                </c:pt>
                <c:pt idx="6">
                  <c:v>46.62</c:v>
                </c:pt>
                <c:pt idx="7">
                  <c:v>49.62</c:v>
                </c:pt>
                <c:pt idx="8">
                  <c:v>37.619999999999997</c:v>
                </c:pt>
                <c:pt idx="9">
                  <c:v>41.62</c:v>
                </c:pt>
                <c:pt idx="10">
                  <c:v>40.619999999999997</c:v>
                </c:pt>
                <c:pt idx="11">
                  <c:v>43.62</c:v>
                </c:pt>
                <c:pt idx="12">
                  <c:v>45.62</c:v>
                </c:pt>
                <c:pt idx="13">
                  <c:v>38.619999999999997</c:v>
                </c:pt>
                <c:pt idx="14">
                  <c:v>45.62</c:v>
                </c:pt>
                <c:pt idx="15">
                  <c:v>37.619999999999997</c:v>
                </c:pt>
                <c:pt idx="16">
                  <c:v>40.619999999999997</c:v>
                </c:pt>
                <c:pt idx="17">
                  <c:v>39.619999999999997</c:v>
                </c:pt>
                <c:pt idx="18">
                  <c:v>37.619999999999997</c:v>
                </c:pt>
                <c:pt idx="19">
                  <c:v>39.619999999999997</c:v>
                </c:pt>
                <c:pt idx="20">
                  <c:v>37.619999999999997</c:v>
                </c:pt>
                <c:pt idx="21">
                  <c:v>38.619999999999997</c:v>
                </c:pt>
                <c:pt idx="22">
                  <c:v>47.62</c:v>
                </c:pt>
                <c:pt idx="23">
                  <c:v>37.619999999999997</c:v>
                </c:pt>
                <c:pt idx="24">
                  <c:v>37.619999999999997</c:v>
                </c:pt>
              </c:numCache>
            </c:numRef>
          </c:val>
          <c:extLst>
            <c:ext xmlns:c16="http://schemas.microsoft.com/office/drawing/2014/chart" uri="{C3380CC4-5D6E-409C-BE32-E72D297353CC}">
              <c16:uniqueId val="{00000000-A2FF-4B54-B988-DCE9C90B0467}"/>
            </c:ext>
          </c:extLst>
        </c:ser>
        <c:dLbls>
          <c:showLegendKey val="0"/>
          <c:showVal val="0"/>
          <c:showCatName val="0"/>
          <c:showSerName val="0"/>
          <c:showPercent val="0"/>
          <c:showBubbleSize val="0"/>
        </c:dLbls>
        <c:gapWidth val="182"/>
        <c:axId val="901361824"/>
        <c:axId val="901372384"/>
      </c:barChart>
      <c:catAx>
        <c:axId val="901361824"/>
        <c:scaling>
          <c:orientation val="maxMin"/>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CA" b="1"/>
                  <a:t>Country-Top Customer</a:t>
                </a:r>
              </a:p>
            </c:rich>
          </c:tx>
          <c:layout>
            <c:manualLayout>
              <c:xMode val="edge"/>
              <c:yMode val="edge"/>
              <c:x val="1.3478127334130417E-2"/>
              <c:y val="0.39651117046852058"/>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1372384"/>
        <c:crosses val="autoZero"/>
        <c:auto val="1"/>
        <c:lblAlgn val="ctr"/>
        <c:lblOffset val="100"/>
        <c:noMultiLvlLbl val="0"/>
      </c:catAx>
      <c:valAx>
        <c:axId val="901372384"/>
        <c:scaling>
          <c:orientation val="minMax"/>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CA" b="1"/>
                  <a:t>Purchased</a:t>
                </a:r>
                <a:r>
                  <a:rPr lang="en-CA" b="1" baseline="0"/>
                  <a:t> Amount</a:t>
                </a:r>
                <a:endParaRPr lang="en-CA" b="1"/>
              </a:p>
            </c:rich>
          </c:tx>
          <c:layout>
            <c:manualLayout>
              <c:xMode val="edge"/>
              <c:yMode val="edge"/>
              <c:x val="0.44988036304768692"/>
              <c:y val="3.5229948267694301E-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1361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5096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37159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59477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8952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78070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0332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45028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02691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26968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2922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960682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94514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4/27/2024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721195"/>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CA" sz="2400" dirty="0">
                <a:solidFill>
                  <a:srgbClr val="FFFFFF"/>
                </a:solidFill>
                <a:latin typeface="Open Sans"/>
                <a:ea typeface="Open Sans"/>
                <a:cs typeface="Open Sans"/>
                <a:sym typeface="Open Sans"/>
              </a:rPr>
              <a:t>  Top artist in each year and its sales</a:t>
            </a:r>
          </a:p>
        </p:txBody>
      </p:sp>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 dirty="0">
                <a:latin typeface="Open Sans"/>
                <a:ea typeface="Open Sans"/>
                <a:cs typeface="Open Sans"/>
                <a:sym typeface="Open Sans"/>
              </a:rPr>
              <a:t>As seen in the graph, “Iron Maiden” is the artist that has had the most sales amount in all years except 2011, in 2011, “U2” was the artist with the highest sales. </a:t>
            </a:r>
          </a:p>
          <a:p>
            <a:pPr marL="0" lvl="0" indent="0" algn="l" rtl="0">
              <a:lnSpc>
                <a:spcPct val="150000"/>
              </a:lnSpc>
              <a:spcBef>
                <a:spcPts val="0"/>
              </a:spcBef>
              <a:spcAft>
                <a:spcPts val="1600"/>
              </a:spcAft>
              <a:buNone/>
            </a:pPr>
            <a:r>
              <a:rPr lang="en" dirty="0">
                <a:latin typeface="Open Sans"/>
                <a:ea typeface="Open Sans"/>
                <a:cs typeface="Open Sans"/>
                <a:sym typeface="Open Sans"/>
              </a:rPr>
              <a:t>Also, the sales amount has been shown, e.g. Iron Maiden has earned $35.64 in the year 2013.</a:t>
            </a:r>
            <a:endParaRPr dirty="0">
              <a:latin typeface="Open Sans"/>
              <a:ea typeface="Open Sans"/>
              <a:cs typeface="Open Sans"/>
              <a:sym typeface="Open Sans"/>
            </a:endParaRPr>
          </a:p>
        </p:txBody>
      </p:sp>
      <p:graphicFrame>
        <p:nvGraphicFramePr>
          <p:cNvPr id="6" name="Chart 5">
            <a:extLst>
              <a:ext uri="{FF2B5EF4-FFF2-40B4-BE49-F238E27FC236}">
                <a16:creationId xmlns:a16="http://schemas.microsoft.com/office/drawing/2014/main" id="{FB84F20E-BBC0-23DF-4AED-AD25FAB54336}"/>
              </a:ext>
            </a:extLst>
          </p:cNvPr>
          <p:cNvGraphicFramePr>
            <a:graphicFrameLocks/>
          </p:cNvGraphicFramePr>
          <p:nvPr>
            <p:extLst>
              <p:ext uri="{D42A27DB-BD31-4B8C-83A1-F6EECF244321}">
                <p14:modId xmlns:p14="http://schemas.microsoft.com/office/powerpoint/2010/main" val="400236442"/>
              </p:ext>
            </p:extLst>
          </p:nvPr>
        </p:nvGraphicFramePr>
        <p:xfrm>
          <a:off x="127529" y="1330092"/>
          <a:ext cx="4918604" cy="3114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3" name="Google Shape;63;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Open Sans"/>
                <a:ea typeface="Open Sans"/>
                <a:cs typeface="Open Sans"/>
                <a:sym typeface="Open Sans"/>
              </a:rPr>
              <a:t>Top genres </a:t>
            </a:r>
            <a:r>
              <a:rPr lang="en-CA" sz="2400" dirty="0">
                <a:solidFill>
                  <a:srgbClr val="FFFFFF"/>
                </a:solidFill>
                <a:latin typeface="Open Sans"/>
                <a:ea typeface="Open Sans"/>
                <a:cs typeface="Open Sans"/>
                <a:sym typeface="Open Sans"/>
              </a:rPr>
              <a:t>in each year based on their</a:t>
            </a:r>
            <a:r>
              <a:rPr lang="en" sz="2400" dirty="0">
                <a:solidFill>
                  <a:srgbClr val="FFFFFF"/>
                </a:solidFill>
                <a:latin typeface="Open Sans"/>
                <a:ea typeface="Open Sans"/>
                <a:cs typeface="Open Sans"/>
                <a:sym typeface="Open Sans"/>
              </a:rPr>
              <a:t> sales</a:t>
            </a:r>
            <a:endParaRPr sz="2400" dirty="0">
              <a:solidFill>
                <a:srgbClr val="FFFFFF"/>
              </a:solidFill>
              <a:latin typeface="Open Sans"/>
              <a:ea typeface="Open Sans"/>
              <a:cs typeface="Open Sans"/>
              <a:sym typeface="Open Sans"/>
            </a:endParaRPr>
          </a:p>
        </p:txBody>
      </p:sp>
      <p:sp>
        <p:nvSpPr>
          <p:cNvPr id="61" name="Google Shape;61;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 dirty="0">
                <a:latin typeface="Open Sans"/>
                <a:ea typeface="Open Sans"/>
                <a:cs typeface="Open Sans"/>
                <a:sym typeface="Open Sans"/>
              </a:rPr>
              <a:t>In this graph, music genres with sales amount more than $20 in each year, are shown.</a:t>
            </a:r>
          </a:p>
          <a:p>
            <a:pPr marL="0" lvl="0" indent="0" algn="l" rtl="0">
              <a:lnSpc>
                <a:spcPct val="150000"/>
              </a:lnSpc>
              <a:spcBef>
                <a:spcPts val="0"/>
              </a:spcBef>
              <a:spcAft>
                <a:spcPts val="1600"/>
              </a:spcAft>
              <a:buNone/>
            </a:pPr>
            <a:r>
              <a:rPr lang="en" dirty="0">
                <a:latin typeface="Open Sans"/>
                <a:ea typeface="Open Sans"/>
                <a:cs typeface="Open Sans"/>
                <a:sym typeface="Open Sans"/>
              </a:rPr>
              <a:t>As seen, the Rock genre has had the highest sales in all years.</a:t>
            </a:r>
            <a:endParaRPr dirty="0">
              <a:latin typeface="Open Sans"/>
              <a:ea typeface="Open Sans"/>
              <a:cs typeface="Open Sans"/>
              <a:sym typeface="Open Sans"/>
            </a:endParaRPr>
          </a:p>
        </p:txBody>
      </p:sp>
      <p:graphicFrame>
        <p:nvGraphicFramePr>
          <p:cNvPr id="3" name="Chart 2">
            <a:extLst>
              <a:ext uri="{FF2B5EF4-FFF2-40B4-BE49-F238E27FC236}">
                <a16:creationId xmlns:a16="http://schemas.microsoft.com/office/drawing/2014/main" id="{D2936584-B1A8-A64F-9D5C-BE94D27F1E7F}"/>
              </a:ext>
            </a:extLst>
          </p:cNvPr>
          <p:cNvGraphicFramePr>
            <a:graphicFrameLocks/>
          </p:cNvGraphicFramePr>
          <p:nvPr>
            <p:extLst>
              <p:ext uri="{D42A27DB-BD31-4B8C-83A1-F6EECF244321}">
                <p14:modId xmlns:p14="http://schemas.microsoft.com/office/powerpoint/2010/main" val="977658140"/>
              </p:ext>
            </p:extLst>
          </p:nvPr>
        </p:nvGraphicFramePr>
        <p:xfrm>
          <a:off x="67997" y="1321212"/>
          <a:ext cx="4910138" cy="32670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Open Sans"/>
                <a:ea typeface="Open Sans"/>
                <a:cs typeface="Open Sans"/>
                <a:sym typeface="Open Sans"/>
              </a:rPr>
              <a:t>Top genres </a:t>
            </a:r>
            <a:r>
              <a:rPr lang="en-CA" sz="2400" dirty="0">
                <a:solidFill>
                  <a:srgbClr val="FFFFFF"/>
                </a:solidFill>
                <a:latin typeface="Open Sans"/>
                <a:ea typeface="Open Sans"/>
                <a:cs typeface="Open Sans"/>
                <a:sym typeface="Open Sans"/>
              </a:rPr>
              <a:t>in each country based on their</a:t>
            </a:r>
            <a:r>
              <a:rPr lang="en" sz="2400" dirty="0">
                <a:solidFill>
                  <a:srgbClr val="FFFFFF"/>
                </a:solidFill>
                <a:latin typeface="Open Sans"/>
                <a:ea typeface="Open Sans"/>
                <a:cs typeface="Open Sans"/>
                <a:sym typeface="Open Sans"/>
              </a:rPr>
              <a:t> sales</a:t>
            </a:r>
            <a:endParaRPr lang="en-CA" sz="2400" dirty="0">
              <a:solidFill>
                <a:schemeClr val="bg1"/>
              </a:solidFill>
              <a:latin typeface="Open Sans"/>
              <a:ea typeface="Open Sans"/>
              <a:cs typeface="Open Sans"/>
              <a:sym typeface="Open Sans"/>
            </a:endParaRPr>
          </a:p>
        </p:txBody>
      </p:sp>
      <p:sp>
        <p:nvSpPr>
          <p:cNvPr id="68" name="Google Shape;68;p15"/>
          <p:cNvSpPr txBox="1">
            <a:spLocks noGrp="1"/>
          </p:cNvSpPr>
          <p:nvPr>
            <p:ph type="body" idx="1"/>
          </p:nvPr>
        </p:nvSpPr>
        <p:spPr>
          <a:xfrm>
            <a:off x="5904705" y="1418450"/>
            <a:ext cx="2951911"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 dirty="0">
                <a:latin typeface="Open Sans"/>
                <a:ea typeface="Open Sans"/>
                <a:cs typeface="Open Sans"/>
                <a:sym typeface="Open Sans"/>
              </a:rPr>
              <a:t>In this graph, for each country, the top genre based on their sales amount is shown and also their sales are displayed.</a:t>
            </a:r>
          </a:p>
          <a:p>
            <a:pPr marL="0" lvl="0" indent="0" algn="l" rtl="0">
              <a:lnSpc>
                <a:spcPct val="150000"/>
              </a:lnSpc>
              <a:spcBef>
                <a:spcPts val="0"/>
              </a:spcBef>
              <a:spcAft>
                <a:spcPts val="1600"/>
              </a:spcAft>
              <a:buNone/>
            </a:pPr>
            <a:r>
              <a:rPr lang="en" dirty="0">
                <a:latin typeface="Open Sans"/>
                <a:ea typeface="Open Sans"/>
                <a:cs typeface="Open Sans"/>
                <a:sym typeface="Open Sans"/>
              </a:rPr>
              <a:t>As seen, the Rock genre, in most of the countries is popular.</a:t>
            </a:r>
            <a:endParaRPr dirty="0">
              <a:latin typeface="Open Sans"/>
              <a:ea typeface="Open Sans"/>
              <a:cs typeface="Open Sans"/>
              <a:sym typeface="Open Sans"/>
            </a:endParaRPr>
          </a:p>
        </p:txBody>
      </p:sp>
      <p:graphicFrame>
        <p:nvGraphicFramePr>
          <p:cNvPr id="2" name="Chart 1">
            <a:extLst>
              <a:ext uri="{FF2B5EF4-FFF2-40B4-BE49-F238E27FC236}">
                <a16:creationId xmlns:a16="http://schemas.microsoft.com/office/drawing/2014/main" id="{21D632A7-EBE7-B0F7-9FF7-0B6C0304588E}"/>
              </a:ext>
            </a:extLst>
          </p:cNvPr>
          <p:cNvGraphicFramePr>
            <a:graphicFrameLocks/>
          </p:cNvGraphicFramePr>
          <p:nvPr>
            <p:extLst>
              <p:ext uri="{D42A27DB-BD31-4B8C-83A1-F6EECF244321}">
                <p14:modId xmlns:p14="http://schemas.microsoft.com/office/powerpoint/2010/main" val="2457366655"/>
              </p:ext>
            </p:extLst>
          </p:nvPr>
        </p:nvGraphicFramePr>
        <p:xfrm>
          <a:off x="89693" y="1595450"/>
          <a:ext cx="5815013" cy="2895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7" name="Google Shape;77;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algn="ctr" rtl="0">
              <a:defRPr sz="1400" b="0" i="0" u="none" strike="noStrike" kern="1200" spc="0" baseline="0">
                <a:solidFill>
                  <a:prstClr val="black">
                    <a:lumMod val="65000"/>
                    <a:lumOff val="35000"/>
                  </a:prstClr>
                </a:solidFill>
                <a:latin typeface="+mn-lt"/>
                <a:ea typeface="+mn-ea"/>
                <a:cs typeface="+mn-cs"/>
              </a:defRPr>
            </a:pPr>
            <a:r>
              <a:rPr lang="en-US" sz="2400" dirty="0">
                <a:solidFill>
                  <a:schemeClr val="bg1"/>
                </a:solidFill>
              </a:rPr>
              <a:t>Top customers in each country based on their purchase</a:t>
            </a:r>
          </a:p>
        </p:txBody>
      </p:sp>
      <p:sp>
        <p:nvSpPr>
          <p:cNvPr id="75" name="Google Shape;75;p16"/>
          <p:cNvSpPr txBox="1">
            <a:spLocks noGrp="1"/>
          </p:cNvSpPr>
          <p:nvPr>
            <p:ph type="body" idx="1"/>
          </p:nvPr>
        </p:nvSpPr>
        <p:spPr>
          <a:xfrm>
            <a:off x="5643154" y="1418450"/>
            <a:ext cx="3106346"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 dirty="0">
                <a:latin typeface="Open Sans"/>
                <a:ea typeface="Open Sans"/>
                <a:cs typeface="Open Sans"/>
                <a:sym typeface="Open Sans"/>
              </a:rPr>
              <a:t>In this graph, customers in each country with the highest purchase amount, are shown. Also, their purchased amount has been displayed.</a:t>
            </a:r>
          </a:p>
          <a:p>
            <a:pPr marL="0" lvl="0" indent="0" algn="l" rtl="0">
              <a:lnSpc>
                <a:spcPct val="150000"/>
              </a:lnSpc>
              <a:spcBef>
                <a:spcPts val="0"/>
              </a:spcBef>
              <a:spcAft>
                <a:spcPts val="1600"/>
              </a:spcAft>
              <a:buNone/>
            </a:pPr>
            <a:r>
              <a:rPr lang="en" dirty="0">
                <a:latin typeface="Open Sans"/>
                <a:ea typeface="Open Sans"/>
                <a:cs typeface="Open Sans"/>
                <a:sym typeface="Open Sans"/>
              </a:rPr>
              <a:t>As seen, in the United Kingdom, two customers, have the highest purchase amount.</a:t>
            </a:r>
            <a:endParaRPr dirty="0">
              <a:latin typeface="Open Sans"/>
              <a:ea typeface="Open Sans"/>
              <a:cs typeface="Open Sans"/>
              <a:sym typeface="Open Sans"/>
            </a:endParaRPr>
          </a:p>
        </p:txBody>
      </p:sp>
      <p:graphicFrame>
        <p:nvGraphicFramePr>
          <p:cNvPr id="2" name="Chart 1">
            <a:extLst>
              <a:ext uri="{FF2B5EF4-FFF2-40B4-BE49-F238E27FC236}">
                <a16:creationId xmlns:a16="http://schemas.microsoft.com/office/drawing/2014/main" id="{4DA183DB-7AFC-BAD1-6C70-B23206549F35}"/>
              </a:ext>
            </a:extLst>
          </p:cNvPr>
          <p:cNvGraphicFramePr>
            <a:graphicFrameLocks/>
          </p:cNvGraphicFramePr>
          <p:nvPr>
            <p:extLst>
              <p:ext uri="{D42A27DB-BD31-4B8C-83A1-F6EECF244321}">
                <p14:modId xmlns:p14="http://schemas.microsoft.com/office/powerpoint/2010/main" val="839847579"/>
              </p:ext>
            </p:extLst>
          </p:nvPr>
        </p:nvGraphicFramePr>
        <p:xfrm>
          <a:off x="148046" y="911135"/>
          <a:ext cx="4711337" cy="423236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FB03FA6F-B070-EFCB-5137-0872BD992FAA}"/>
              </a:ext>
            </a:extLst>
          </p:cNvPr>
          <p:cNvSpPr txBox="1"/>
          <p:nvPr/>
        </p:nvSpPr>
        <p:spPr>
          <a:xfrm>
            <a:off x="722812" y="795600"/>
            <a:ext cx="3918856" cy="276999"/>
          </a:xfrm>
          <a:prstGeom prst="rect">
            <a:avLst/>
          </a:prstGeom>
          <a:noFill/>
        </p:spPr>
        <p:txBody>
          <a:bodyPr wrap="square" rtlCol="0">
            <a:spAutoFit/>
          </a:bodyPr>
          <a:lstStyle/>
          <a:p>
            <a:r>
              <a:rPr lang="en-US" sz="1200" b="1" dirty="0">
                <a:solidFill>
                  <a:schemeClr val="tx1">
                    <a:lumMod val="75000"/>
                    <a:lumOff val="25000"/>
                  </a:schemeClr>
                </a:solidFill>
              </a:rPr>
              <a:t>Top customers in each country based on their purchase</a:t>
            </a:r>
          </a:p>
        </p:txBody>
      </p:sp>
    </p:spTree>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317</TotalTime>
  <Words>264</Words>
  <Application>Microsoft Office PowerPoint</Application>
  <PresentationFormat>On-screen Show (16:9)</PresentationFormat>
  <Paragraphs>24</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 Light</vt:lpstr>
      <vt:lpstr>Open Sans</vt:lpstr>
      <vt:lpstr>Arial</vt:lpstr>
      <vt:lpstr>Calibri</vt:lpstr>
      <vt:lpstr>Office Theme</vt:lpstr>
      <vt:lpstr>  Top artist in each year and its sales</vt:lpstr>
      <vt:lpstr>Top genres in each year based on their sales</vt:lpstr>
      <vt:lpstr>Top genres in each country based on their sales</vt:lpstr>
      <vt:lpstr>Top customers in each country based on their purchase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cp:lastModifiedBy>Negar</cp:lastModifiedBy>
  <cp:revision>34</cp:revision>
  <dcterms:modified xsi:type="dcterms:W3CDTF">2024-04-27T21:54:48Z</dcterms:modified>
</cp:coreProperties>
</file>