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compTIA\SQL-Python\SQL-Project\Q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compTIA\SQL-Python\SQL-Project\Q1.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egar\Desktop\New%20folder%20(5)\Q1.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egar\Desktop\New%20folder%20(5)\Q1.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F:\compTIA\SQL-Python\SQL-Project\Q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100" b="1" i="0" u="none" strike="noStrike" kern="1200" spc="0" baseline="0">
                <a:solidFill>
                  <a:sysClr val="windowText" lastClr="000000">
                    <a:lumMod val="65000"/>
                    <a:lumOff val="35000"/>
                  </a:sysClr>
                </a:solidFill>
                <a:latin typeface="+mn-lt"/>
                <a:ea typeface="+mn-ea"/>
                <a:cs typeface="+mn-cs"/>
              </a:defRPr>
            </a:pPr>
            <a:r>
              <a:rPr lang="en-US" sz="1100" b="1" i="0" u="none" strike="noStrike" kern="1200" spc="0" baseline="0">
                <a:solidFill>
                  <a:sysClr val="windowText" lastClr="000000">
                    <a:lumMod val="65000"/>
                    <a:lumOff val="35000"/>
                  </a:sysClr>
                </a:solidFill>
                <a:latin typeface="+mn-lt"/>
                <a:ea typeface="+mn-ea"/>
                <a:cs typeface="+mn-cs"/>
              </a:rPr>
              <a:t>Rental Count for Family-Friendly Movie Categories</a:t>
            </a:r>
          </a:p>
          <a:p>
            <a:pPr marL="0" marR="0" lvl="0" indent="0" algn="ctr" defTabSz="914400" rtl="0" eaLnBrk="1" fontAlgn="auto" latinLnBrk="0" hangingPunct="1">
              <a:lnSpc>
                <a:spcPct val="100000"/>
              </a:lnSpc>
              <a:spcBef>
                <a:spcPts val="0"/>
              </a:spcBef>
              <a:spcAft>
                <a:spcPts val="0"/>
              </a:spcAft>
              <a:buClrTx/>
              <a:buSzTx/>
              <a:buFontTx/>
              <a:buNone/>
              <a:tabLst/>
              <a:defRPr lang="en-US" sz="1100" b="1" i="0" u="none" strike="noStrike" kern="1200" spc="0" baseline="0">
                <a:solidFill>
                  <a:sysClr val="windowText" lastClr="000000">
                    <a:lumMod val="65000"/>
                    <a:lumOff val="35000"/>
                  </a:sysClr>
                </a:solidFill>
                <a:latin typeface="+mn-lt"/>
                <a:ea typeface="+mn-ea"/>
                <a:cs typeface="+mn-cs"/>
              </a:defRPr>
            </a:pPr>
            <a:endParaRPr lang="en-US" sz="1100" b="1" i="0" u="none" strike="noStrike" kern="1200" spc="0" baseline="0">
              <a:solidFill>
                <a:sysClr val="windowText" lastClr="000000">
                  <a:lumMod val="65000"/>
                  <a:lumOff val="35000"/>
                </a:sysClr>
              </a:solidFill>
              <a:latin typeface="+mn-lt"/>
              <a:ea typeface="+mn-ea"/>
              <a:cs typeface="+mn-cs"/>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100" b="1"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Slide1!$B$1</c:f>
              <c:strCache>
                <c:ptCount val="1"/>
                <c:pt idx="0">
                  <c:v>rental_count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Slide1!$A$2:$A$7</c:f>
              <c:strCache>
                <c:ptCount val="6"/>
                <c:pt idx="0">
                  <c:v>Animation</c:v>
                </c:pt>
                <c:pt idx="1">
                  <c:v>Family</c:v>
                </c:pt>
                <c:pt idx="2">
                  <c:v>Children</c:v>
                </c:pt>
                <c:pt idx="3">
                  <c:v>Comedy</c:v>
                </c:pt>
                <c:pt idx="4">
                  <c:v>Classics</c:v>
                </c:pt>
                <c:pt idx="5">
                  <c:v>Music</c:v>
                </c:pt>
              </c:strCache>
            </c:strRef>
          </c:cat>
          <c:val>
            <c:numRef>
              <c:f>Slide1!$B$2:$B$7</c:f>
              <c:numCache>
                <c:formatCode>General</c:formatCode>
                <c:ptCount val="6"/>
                <c:pt idx="0">
                  <c:v>1166</c:v>
                </c:pt>
                <c:pt idx="1">
                  <c:v>1096</c:v>
                </c:pt>
                <c:pt idx="2">
                  <c:v>945</c:v>
                </c:pt>
                <c:pt idx="3">
                  <c:v>941</c:v>
                </c:pt>
                <c:pt idx="4">
                  <c:v>939</c:v>
                </c:pt>
                <c:pt idx="5">
                  <c:v>830</c:v>
                </c:pt>
              </c:numCache>
            </c:numRef>
          </c:val>
          <c:extLst>
            <c:ext xmlns:c16="http://schemas.microsoft.com/office/drawing/2014/chart" uri="{C3380CC4-5D6E-409C-BE32-E72D297353CC}">
              <c16:uniqueId val="{00000000-60DB-4010-ACBD-4E7C69F716FB}"/>
            </c:ext>
          </c:extLst>
        </c:ser>
        <c:dLbls>
          <c:dLblPos val="outEnd"/>
          <c:showLegendKey val="0"/>
          <c:showVal val="1"/>
          <c:showCatName val="0"/>
          <c:showSerName val="0"/>
          <c:showPercent val="0"/>
          <c:showBubbleSize val="0"/>
        </c:dLbls>
        <c:gapWidth val="219"/>
        <c:overlap val="-27"/>
        <c:axId val="2093353456"/>
        <c:axId val="2093357776"/>
      </c:barChart>
      <c:catAx>
        <c:axId val="209335345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CA" sz="900" b="1" dirty="0"/>
                  <a:t>Family-Friendly movie Categories</a:t>
                </a:r>
              </a:p>
            </c:rich>
          </c:tx>
          <c:layout>
            <c:manualLayout>
              <c:xMode val="edge"/>
              <c:yMode val="edge"/>
              <c:x val="0.2786348044701461"/>
              <c:y val="0.8706361250298256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3357776"/>
        <c:crosses val="autoZero"/>
        <c:auto val="1"/>
        <c:lblAlgn val="ctr"/>
        <c:lblOffset val="100"/>
        <c:noMultiLvlLbl val="0"/>
      </c:catAx>
      <c:valAx>
        <c:axId val="209335777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CA" sz="900" b="1"/>
                  <a:t>Rental</a:t>
                </a:r>
                <a:r>
                  <a:rPr lang="en-CA" sz="900" b="1" baseline="0"/>
                  <a:t> Count</a:t>
                </a:r>
                <a:endParaRPr lang="en-CA" sz="900" b="1"/>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93353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bg2">
                    <a:lumMod val="75000"/>
                  </a:schemeClr>
                </a:solidFill>
                <a:latin typeface="+mn-lt"/>
                <a:ea typeface="+mn-ea"/>
                <a:cs typeface="+mn-cs"/>
              </a:defRPr>
            </a:pPr>
            <a:r>
              <a:rPr lang="en-CA" sz="1100" b="1">
                <a:solidFill>
                  <a:schemeClr val="bg2">
                    <a:lumMod val="75000"/>
                  </a:schemeClr>
                </a:solidFill>
              </a:rPr>
              <a:t>Count of Movies in each Rental</a:t>
            </a:r>
            <a:r>
              <a:rPr lang="en-CA" sz="1100" b="1" baseline="0">
                <a:solidFill>
                  <a:schemeClr val="bg2">
                    <a:lumMod val="75000"/>
                  </a:schemeClr>
                </a:solidFill>
              </a:rPr>
              <a:t> Duration Category</a:t>
            </a:r>
            <a:endParaRPr lang="en-CA" sz="1100" b="1">
              <a:solidFill>
                <a:schemeClr val="bg2">
                  <a:lumMod val="75000"/>
                </a:schemeClr>
              </a:solidFill>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bg2">
                  <a:lumMod val="7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'Q1-3'!$A$2</c:f>
              <c:strCache>
                <c:ptCount val="1"/>
                <c:pt idx="0">
                  <c:v>Animation</c:v>
                </c:pt>
              </c:strCache>
            </c:strRef>
          </c:tx>
          <c:spPr>
            <a:solidFill>
              <a:schemeClr val="accent6"/>
            </a:solidFill>
            <a:ln>
              <a:noFill/>
            </a:ln>
            <a:effectLst/>
            <a:sp3d/>
          </c:spPr>
          <c:invertIfNegative val="0"/>
          <c:val>
            <c:numRef>
              <c:f>'Q1-3'!$C$2:$C$5</c:f>
              <c:numCache>
                <c:formatCode>General</c:formatCode>
                <c:ptCount val="4"/>
                <c:pt idx="0">
                  <c:v>22</c:v>
                </c:pt>
                <c:pt idx="1">
                  <c:v>12</c:v>
                </c:pt>
                <c:pt idx="2">
                  <c:v>15</c:v>
                </c:pt>
                <c:pt idx="3">
                  <c:v>17</c:v>
                </c:pt>
              </c:numCache>
            </c:numRef>
          </c:val>
          <c:extLst>
            <c:ext xmlns:c16="http://schemas.microsoft.com/office/drawing/2014/chart" uri="{C3380CC4-5D6E-409C-BE32-E72D297353CC}">
              <c16:uniqueId val="{00000000-BA27-45B5-A6B7-E7EF77F2D1EB}"/>
            </c:ext>
          </c:extLst>
        </c:ser>
        <c:ser>
          <c:idx val="1"/>
          <c:order val="1"/>
          <c:tx>
            <c:strRef>
              <c:f>'Q1-3'!$A$6</c:f>
              <c:strCache>
                <c:ptCount val="1"/>
                <c:pt idx="0">
                  <c:v>Children</c:v>
                </c:pt>
              </c:strCache>
            </c:strRef>
          </c:tx>
          <c:spPr>
            <a:solidFill>
              <a:schemeClr val="accent5"/>
            </a:solidFill>
            <a:ln>
              <a:noFill/>
            </a:ln>
            <a:effectLst/>
            <a:sp3d/>
          </c:spPr>
          <c:invertIfNegative val="0"/>
          <c:val>
            <c:numRef>
              <c:f>'Q1-3'!$C$6:$C$9</c:f>
              <c:numCache>
                <c:formatCode>General</c:formatCode>
                <c:ptCount val="4"/>
                <c:pt idx="0">
                  <c:v>14</c:v>
                </c:pt>
                <c:pt idx="1">
                  <c:v>18</c:v>
                </c:pt>
                <c:pt idx="2">
                  <c:v>14</c:v>
                </c:pt>
                <c:pt idx="3">
                  <c:v>14</c:v>
                </c:pt>
              </c:numCache>
            </c:numRef>
          </c:val>
          <c:extLst>
            <c:ext xmlns:c16="http://schemas.microsoft.com/office/drawing/2014/chart" uri="{C3380CC4-5D6E-409C-BE32-E72D297353CC}">
              <c16:uniqueId val="{00000001-BA27-45B5-A6B7-E7EF77F2D1EB}"/>
            </c:ext>
          </c:extLst>
        </c:ser>
        <c:ser>
          <c:idx val="2"/>
          <c:order val="2"/>
          <c:tx>
            <c:strRef>
              <c:f>'Q1-3'!$A$10</c:f>
              <c:strCache>
                <c:ptCount val="1"/>
                <c:pt idx="0">
                  <c:v>Classics</c:v>
                </c:pt>
              </c:strCache>
            </c:strRef>
          </c:tx>
          <c:spPr>
            <a:solidFill>
              <a:schemeClr val="accent4"/>
            </a:solidFill>
            <a:ln>
              <a:noFill/>
            </a:ln>
            <a:effectLst/>
            <a:sp3d/>
          </c:spPr>
          <c:invertIfNegative val="0"/>
          <c:val>
            <c:numRef>
              <c:f>'Q1-3'!$C$10:$C$13</c:f>
              <c:numCache>
                <c:formatCode>General</c:formatCode>
                <c:ptCount val="4"/>
                <c:pt idx="0">
                  <c:v>14</c:v>
                </c:pt>
                <c:pt idx="1">
                  <c:v>14</c:v>
                </c:pt>
                <c:pt idx="2">
                  <c:v>13</c:v>
                </c:pt>
                <c:pt idx="3">
                  <c:v>16</c:v>
                </c:pt>
              </c:numCache>
            </c:numRef>
          </c:val>
          <c:extLst>
            <c:ext xmlns:c16="http://schemas.microsoft.com/office/drawing/2014/chart" uri="{C3380CC4-5D6E-409C-BE32-E72D297353CC}">
              <c16:uniqueId val="{00000002-BA27-45B5-A6B7-E7EF77F2D1EB}"/>
            </c:ext>
          </c:extLst>
        </c:ser>
        <c:ser>
          <c:idx val="3"/>
          <c:order val="3"/>
          <c:tx>
            <c:strRef>
              <c:f>'Q1-3'!$A$14</c:f>
              <c:strCache>
                <c:ptCount val="1"/>
                <c:pt idx="0">
                  <c:v>Comedy</c:v>
                </c:pt>
              </c:strCache>
            </c:strRef>
          </c:tx>
          <c:spPr>
            <a:solidFill>
              <a:schemeClr val="accent6">
                <a:lumMod val="60000"/>
              </a:schemeClr>
            </a:solidFill>
            <a:ln>
              <a:noFill/>
            </a:ln>
            <a:effectLst/>
            <a:sp3d/>
          </c:spPr>
          <c:invertIfNegative val="0"/>
          <c:val>
            <c:numRef>
              <c:f>'Q1-3'!$C$14:$C$17</c:f>
              <c:numCache>
                <c:formatCode>General</c:formatCode>
                <c:ptCount val="4"/>
                <c:pt idx="0">
                  <c:v>17</c:v>
                </c:pt>
                <c:pt idx="1">
                  <c:v>15</c:v>
                </c:pt>
                <c:pt idx="2">
                  <c:v>13</c:v>
                </c:pt>
                <c:pt idx="3">
                  <c:v>13</c:v>
                </c:pt>
              </c:numCache>
            </c:numRef>
          </c:val>
          <c:extLst>
            <c:ext xmlns:c16="http://schemas.microsoft.com/office/drawing/2014/chart" uri="{C3380CC4-5D6E-409C-BE32-E72D297353CC}">
              <c16:uniqueId val="{00000003-BA27-45B5-A6B7-E7EF77F2D1EB}"/>
            </c:ext>
          </c:extLst>
        </c:ser>
        <c:ser>
          <c:idx val="4"/>
          <c:order val="4"/>
          <c:tx>
            <c:strRef>
              <c:f>'Q1-3'!$A$18</c:f>
              <c:strCache>
                <c:ptCount val="1"/>
                <c:pt idx="0">
                  <c:v>Family</c:v>
                </c:pt>
              </c:strCache>
            </c:strRef>
          </c:tx>
          <c:spPr>
            <a:solidFill>
              <a:schemeClr val="accent5">
                <a:lumMod val="60000"/>
              </a:schemeClr>
            </a:solidFill>
            <a:ln>
              <a:noFill/>
            </a:ln>
            <a:effectLst/>
            <a:sp3d/>
          </c:spPr>
          <c:invertIfNegative val="0"/>
          <c:val>
            <c:numRef>
              <c:f>'Q1-3'!$C$18:$C$21</c:f>
              <c:numCache>
                <c:formatCode>General</c:formatCode>
                <c:ptCount val="4"/>
                <c:pt idx="0">
                  <c:v>15</c:v>
                </c:pt>
                <c:pt idx="1">
                  <c:v>17</c:v>
                </c:pt>
                <c:pt idx="2">
                  <c:v>20</c:v>
                </c:pt>
                <c:pt idx="3">
                  <c:v>17</c:v>
                </c:pt>
              </c:numCache>
            </c:numRef>
          </c:val>
          <c:extLst>
            <c:ext xmlns:c16="http://schemas.microsoft.com/office/drawing/2014/chart" uri="{C3380CC4-5D6E-409C-BE32-E72D297353CC}">
              <c16:uniqueId val="{00000004-BA27-45B5-A6B7-E7EF77F2D1EB}"/>
            </c:ext>
          </c:extLst>
        </c:ser>
        <c:ser>
          <c:idx val="5"/>
          <c:order val="5"/>
          <c:tx>
            <c:strRef>
              <c:f>'Q1-3'!$A$22</c:f>
              <c:strCache>
                <c:ptCount val="1"/>
                <c:pt idx="0">
                  <c:v>Music</c:v>
                </c:pt>
              </c:strCache>
            </c:strRef>
          </c:tx>
          <c:spPr>
            <a:solidFill>
              <a:schemeClr val="accent4">
                <a:lumMod val="60000"/>
              </a:schemeClr>
            </a:solidFill>
            <a:ln>
              <a:noFill/>
            </a:ln>
            <a:effectLst/>
            <a:sp3d/>
          </c:spPr>
          <c:invertIfNegative val="0"/>
          <c:val>
            <c:numRef>
              <c:f>'Q1-3'!$C$22:$C$25</c:f>
              <c:numCache>
                <c:formatCode>General</c:formatCode>
                <c:ptCount val="4"/>
                <c:pt idx="0">
                  <c:v>9</c:v>
                </c:pt>
                <c:pt idx="1">
                  <c:v>14</c:v>
                </c:pt>
                <c:pt idx="2">
                  <c:v>15</c:v>
                </c:pt>
                <c:pt idx="3">
                  <c:v>13</c:v>
                </c:pt>
              </c:numCache>
            </c:numRef>
          </c:val>
          <c:extLst>
            <c:ext xmlns:c16="http://schemas.microsoft.com/office/drawing/2014/chart" uri="{C3380CC4-5D6E-409C-BE32-E72D297353CC}">
              <c16:uniqueId val="{00000005-BA27-45B5-A6B7-E7EF77F2D1EB}"/>
            </c:ext>
          </c:extLst>
        </c:ser>
        <c:dLbls>
          <c:showLegendKey val="0"/>
          <c:showVal val="0"/>
          <c:showCatName val="0"/>
          <c:showSerName val="0"/>
          <c:showPercent val="0"/>
          <c:showBubbleSize val="0"/>
        </c:dLbls>
        <c:gapWidth val="150"/>
        <c:shape val="box"/>
        <c:axId val="1916078719"/>
        <c:axId val="1916065279"/>
        <c:axId val="0"/>
      </c:bar3DChart>
      <c:catAx>
        <c:axId val="1916078719"/>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bg2">
                        <a:lumMod val="75000"/>
                      </a:schemeClr>
                    </a:solidFill>
                    <a:latin typeface="+mn-lt"/>
                    <a:ea typeface="+mn-ea"/>
                    <a:cs typeface="+mn-cs"/>
                  </a:defRPr>
                </a:pPr>
                <a:r>
                  <a:rPr lang="en-CA" b="1">
                    <a:solidFill>
                      <a:schemeClr val="bg2">
                        <a:lumMod val="75000"/>
                      </a:schemeClr>
                    </a:solidFill>
                  </a:rPr>
                  <a:t>Quartile #</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bg2">
                      <a:lumMod val="7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6065279"/>
        <c:crosses val="autoZero"/>
        <c:auto val="1"/>
        <c:lblAlgn val="ctr"/>
        <c:lblOffset val="100"/>
        <c:noMultiLvlLbl val="0"/>
      </c:catAx>
      <c:valAx>
        <c:axId val="1916065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bg2">
                        <a:lumMod val="75000"/>
                      </a:schemeClr>
                    </a:solidFill>
                    <a:latin typeface="+mn-lt"/>
                    <a:ea typeface="+mn-ea"/>
                    <a:cs typeface="+mn-cs"/>
                  </a:defRPr>
                </a:pPr>
                <a:r>
                  <a:rPr lang="en-CA" sz="1000" b="1">
                    <a:solidFill>
                      <a:schemeClr val="bg2">
                        <a:lumMod val="75000"/>
                      </a:schemeClr>
                    </a:solidFill>
                  </a:rPr>
                  <a:t>Count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bg2">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607871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bg2">
                    <a:lumMod val="75000"/>
                  </a:schemeClr>
                </a:solidFill>
                <a:latin typeface="+mn-lt"/>
                <a:ea typeface="+mn-ea"/>
                <a:cs typeface="+mn-cs"/>
              </a:defRPr>
            </a:pPr>
            <a:r>
              <a:rPr lang="en-CA" sz="1200" b="1" dirty="0">
                <a:solidFill>
                  <a:schemeClr val="bg2">
                    <a:lumMod val="75000"/>
                  </a:schemeClr>
                </a:solidFill>
              </a:rPr>
              <a:t>Pay Amount per Month for Top 10 Paying Customers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bg2">
                  <a:lumMod val="75000"/>
                </a:schemeClr>
              </a:solidFill>
              <a:latin typeface="+mn-lt"/>
              <a:ea typeface="+mn-ea"/>
              <a:cs typeface="+mn-cs"/>
            </a:defRPr>
          </a:pPr>
          <a:endParaRPr lang="en-US"/>
        </a:p>
      </c:txPr>
    </c:title>
    <c:autoTitleDeleted val="0"/>
    <c:plotArea>
      <c:layout/>
      <c:lineChart>
        <c:grouping val="standard"/>
        <c:varyColors val="0"/>
        <c:ser>
          <c:idx val="0"/>
          <c:order val="0"/>
          <c:tx>
            <c:strRef>
              <c:f>'Q2-2'!$B$2</c:f>
              <c:strCache>
                <c:ptCount val="1"/>
                <c:pt idx="0">
                  <c:v>Ana Bradley</c:v>
                </c:pt>
              </c:strCache>
            </c:strRef>
          </c:tx>
          <c:spPr>
            <a:ln w="28575" cap="rnd">
              <a:solidFill>
                <a:schemeClr val="accent1"/>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'Q2-2'!$D$2:$D$5</c:f>
              <c:numCache>
                <c:formatCode>0.00</c:formatCode>
                <c:ptCount val="4"/>
                <c:pt idx="0">
                  <c:v>19.96</c:v>
                </c:pt>
                <c:pt idx="1">
                  <c:v>71.84</c:v>
                </c:pt>
                <c:pt idx="2">
                  <c:v>72.88</c:v>
                </c:pt>
                <c:pt idx="3">
                  <c:v>2.99</c:v>
                </c:pt>
              </c:numCache>
            </c:numRef>
          </c:val>
          <c:smooth val="0"/>
          <c:extLst>
            <c:ext xmlns:c16="http://schemas.microsoft.com/office/drawing/2014/chart" uri="{C3380CC4-5D6E-409C-BE32-E72D297353CC}">
              <c16:uniqueId val="{00000000-70C1-4071-A116-4EFA15BBD97A}"/>
            </c:ext>
          </c:extLst>
        </c:ser>
        <c:ser>
          <c:idx val="1"/>
          <c:order val="1"/>
          <c:tx>
            <c:strRef>
              <c:f>'Q2-2'!$B$6</c:f>
              <c:strCache>
                <c:ptCount val="1"/>
                <c:pt idx="0">
                  <c:v>Clara Shaw</c:v>
                </c:pt>
              </c:strCache>
            </c:strRef>
          </c:tx>
          <c:spPr>
            <a:ln w="28575" cap="rnd">
              <a:solidFill>
                <a:schemeClr val="accent3"/>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'Q2-2'!$D$6:$D$8</c:f>
              <c:numCache>
                <c:formatCode>0.00</c:formatCode>
                <c:ptCount val="3"/>
                <c:pt idx="0">
                  <c:v>22.94</c:v>
                </c:pt>
                <c:pt idx="1">
                  <c:v>72.84</c:v>
                </c:pt>
                <c:pt idx="2">
                  <c:v>93.82</c:v>
                </c:pt>
              </c:numCache>
            </c:numRef>
          </c:val>
          <c:smooth val="0"/>
          <c:extLst>
            <c:ext xmlns:c16="http://schemas.microsoft.com/office/drawing/2014/chart" uri="{C3380CC4-5D6E-409C-BE32-E72D297353CC}">
              <c16:uniqueId val="{00000001-70C1-4071-A116-4EFA15BBD97A}"/>
            </c:ext>
          </c:extLst>
        </c:ser>
        <c:ser>
          <c:idx val="2"/>
          <c:order val="2"/>
          <c:tx>
            <c:strRef>
              <c:f>'Q2-2'!$B$9</c:f>
              <c:strCache>
                <c:ptCount val="1"/>
                <c:pt idx="0">
                  <c:v>Curtis Irby</c:v>
                </c:pt>
              </c:strCache>
            </c:strRef>
          </c:tx>
          <c:spPr>
            <a:ln w="28575" cap="rnd">
              <a:solidFill>
                <a:schemeClr val="accent5"/>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'Q2-2'!$D$9:$D$12</c:f>
              <c:numCache>
                <c:formatCode>0.00</c:formatCode>
                <c:ptCount val="4"/>
                <c:pt idx="0">
                  <c:v>22.94</c:v>
                </c:pt>
                <c:pt idx="1">
                  <c:v>86.83</c:v>
                </c:pt>
                <c:pt idx="2">
                  <c:v>54.86</c:v>
                </c:pt>
                <c:pt idx="3">
                  <c:v>2.99</c:v>
                </c:pt>
              </c:numCache>
            </c:numRef>
          </c:val>
          <c:smooth val="0"/>
          <c:extLst>
            <c:ext xmlns:c16="http://schemas.microsoft.com/office/drawing/2014/chart" uri="{C3380CC4-5D6E-409C-BE32-E72D297353CC}">
              <c16:uniqueId val="{00000002-70C1-4071-A116-4EFA15BBD97A}"/>
            </c:ext>
          </c:extLst>
        </c:ser>
        <c:ser>
          <c:idx val="3"/>
          <c:order val="3"/>
          <c:tx>
            <c:strRef>
              <c:f>'Q2-2'!$B$13</c:f>
              <c:strCache>
                <c:ptCount val="1"/>
                <c:pt idx="0">
                  <c:v>Eleanor Hunt</c:v>
                </c:pt>
              </c:strCache>
            </c:strRef>
          </c:tx>
          <c:spPr>
            <a:ln w="28575" cap="rnd">
              <a:solidFill>
                <a:schemeClr val="accent1">
                  <a:lumMod val="60000"/>
                </a:schemeClr>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'Q2-2'!$D$13:$D$15</c:f>
              <c:numCache>
                <c:formatCode>0.00</c:formatCode>
                <c:ptCount val="3"/>
                <c:pt idx="0">
                  <c:v>22.95</c:v>
                </c:pt>
                <c:pt idx="1">
                  <c:v>87.82</c:v>
                </c:pt>
                <c:pt idx="2">
                  <c:v>100.78</c:v>
                </c:pt>
              </c:numCache>
            </c:numRef>
          </c:val>
          <c:smooth val="0"/>
          <c:extLst>
            <c:ext xmlns:c16="http://schemas.microsoft.com/office/drawing/2014/chart" uri="{C3380CC4-5D6E-409C-BE32-E72D297353CC}">
              <c16:uniqueId val="{00000003-70C1-4071-A116-4EFA15BBD97A}"/>
            </c:ext>
          </c:extLst>
        </c:ser>
        <c:ser>
          <c:idx val="9"/>
          <c:order val="4"/>
          <c:tx>
            <c:strRef>
              <c:f>'Q2-2'!$B$16</c:f>
              <c:strCache>
                <c:ptCount val="1"/>
                <c:pt idx="0">
                  <c:v>Karl Seal</c:v>
                </c:pt>
              </c:strCache>
            </c:strRef>
          </c:tx>
          <c:spPr>
            <a:ln w="28575" cap="rnd">
              <a:solidFill>
                <a:schemeClr val="accent1">
                  <a:lumMod val="80000"/>
                </a:schemeClr>
              </a:solidFill>
              <a:round/>
            </a:ln>
            <a:effectLst/>
          </c:spPr>
          <c:marker>
            <c:symbol val="none"/>
          </c:marker>
          <c:val>
            <c:numRef>
              <c:f>'Q2-2'!$D$16:$D$18</c:f>
              <c:numCache>
                <c:formatCode>0.00</c:formatCode>
                <c:ptCount val="3"/>
                <c:pt idx="0">
                  <c:v>41.91</c:v>
                </c:pt>
                <c:pt idx="1">
                  <c:v>76.87</c:v>
                </c:pt>
                <c:pt idx="2">
                  <c:v>89.8</c:v>
                </c:pt>
              </c:numCache>
            </c:numRef>
          </c:val>
          <c:smooth val="0"/>
          <c:extLst>
            <c:ext xmlns:c16="http://schemas.microsoft.com/office/drawing/2014/chart" uri="{C3380CC4-5D6E-409C-BE32-E72D297353CC}">
              <c16:uniqueId val="{00000004-70C1-4071-A116-4EFA15BBD97A}"/>
            </c:ext>
          </c:extLst>
        </c:ser>
        <c:ser>
          <c:idx val="4"/>
          <c:order val="5"/>
          <c:tx>
            <c:strRef>
              <c:f>'Q2-2'!$B$19</c:f>
              <c:strCache>
                <c:ptCount val="1"/>
                <c:pt idx="0">
                  <c:v>Marcia Dean</c:v>
                </c:pt>
              </c:strCache>
            </c:strRef>
          </c:tx>
          <c:spPr>
            <a:ln w="28575" cap="rnd">
              <a:solidFill>
                <a:schemeClr val="accent3">
                  <a:lumMod val="60000"/>
                </a:schemeClr>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'Q2-2'!$D$19:$D$22</c:f>
              <c:numCache>
                <c:formatCode>0.00</c:formatCode>
                <c:ptCount val="4"/>
                <c:pt idx="0">
                  <c:v>37.92</c:v>
                </c:pt>
                <c:pt idx="1">
                  <c:v>53.9</c:v>
                </c:pt>
                <c:pt idx="2">
                  <c:v>73.8</c:v>
                </c:pt>
                <c:pt idx="3">
                  <c:v>0.99</c:v>
                </c:pt>
              </c:numCache>
            </c:numRef>
          </c:val>
          <c:smooth val="0"/>
          <c:extLst>
            <c:ext xmlns:c16="http://schemas.microsoft.com/office/drawing/2014/chart" uri="{C3380CC4-5D6E-409C-BE32-E72D297353CC}">
              <c16:uniqueId val="{00000005-70C1-4071-A116-4EFA15BBD97A}"/>
            </c:ext>
          </c:extLst>
        </c:ser>
        <c:ser>
          <c:idx val="5"/>
          <c:order val="6"/>
          <c:tx>
            <c:strRef>
              <c:f>'Q2-2'!$B$23</c:f>
              <c:strCache>
                <c:ptCount val="1"/>
                <c:pt idx="0">
                  <c:v>Marion Snyder</c:v>
                </c:pt>
              </c:strCache>
            </c:strRef>
          </c:tx>
          <c:spPr>
            <a:ln w="28575" cap="rnd">
              <a:solidFill>
                <a:schemeClr val="accent5">
                  <a:lumMod val="60000"/>
                </a:schemeClr>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'Q2-2'!$D$23:$D$26</c:f>
              <c:numCache>
                <c:formatCode>0.00</c:formatCode>
                <c:ptCount val="4"/>
                <c:pt idx="0">
                  <c:v>44.92</c:v>
                </c:pt>
                <c:pt idx="1">
                  <c:v>58.88</c:v>
                </c:pt>
                <c:pt idx="2">
                  <c:v>85.82</c:v>
                </c:pt>
                <c:pt idx="3">
                  <c:v>4.99</c:v>
                </c:pt>
              </c:numCache>
            </c:numRef>
          </c:val>
          <c:smooth val="0"/>
          <c:extLst>
            <c:ext xmlns:c16="http://schemas.microsoft.com/office/drawing/2014/chart" uri="{C3380CC4-5D6E-409C-BE32-E72D297353CC}">
              <c16:uniqueId val="{00000006-70C1-4071-A116-4EFA15BBD97A}"/>
            </c:ext>
          </c:extLst>
        </c:ser>
        <c:ser>
          <c:idx val="6"/>
          <c:order val="7"/>
          <c:tx>
            <c:strRef>
              <c:f>'Q2-2'!$B$27</c:f>
              <c:strCache>
                <c:ptCount val="1"/>
                <c:pt idx="0">
                  <c:v>Mike Way</c:v>
                </c:pt>
              </c:strCache>
            </c:strRef>
          </c:tx>
          <c:spPr>
            <a:ln w="28575" cap="rnd">
              <a:solidFill>
                <a:schemeClr val="accent1">
                  <a:lumMod val="80000"/>
                  <a:lumOff val="20000"/>
                </a:schemeClr>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'Q2-2'!$D$27:$D$29</c:f>
              <c:numCache>
                <c:formatCode>0.00</c:formatCode>
                <c:ptCount val="3"/>
                <c:pt idx="0">
                  <c:v>35.94</c:v>
                </c:pt>
                <c:pt idx="1">
                  <c:v>64.849999999999994</c:v>
                </c:pt>
                <c:pt idx="2">
                  <c:v>61.88</c:v>
                </c:pt>
              </c:numCache>
            </c:numRef>
          </c:val>
          <c:smooth val="0"/>
          <c:extLst>
            <c:ext xmlns:c16="http://schemas.microsoft.com/office/drawing/2014/chart" uri="{C3380CC4-5D6E-409C-BE32-E72D297353CC}">
              <c16:uniqueId val="{00000007-70C1-4071-A116-4EFA15BBD97A}"/>
            </c:ext>
          </c:extLst>
        </c:ser>
        <c:ser>
          <c:idx val="7"/>
          <c:order val="8"/>
          <c:tx>
            <c:strRef>
              <c:f>'Q2-2'!$B$30</c:f>
              <c:strCache>
                <c:ptCount val="1"/>
                <c:pt idx="0">
                  <c:v>Rhonda Kennedy</c:v>
                </c:pt>
              </c:strCache>
            </c:strRef>
          </c:tx>
          <c:spPr>
            <a:ln w="28575" cap="rnd">
              <a:solidFill>
                <a:schemeClr val="accent3">
                  <a:lumMod val="80000"/>
                  <a:lumOff val="20000"/>
                </a:schemeClr>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'Q2-2'!$D$30:$D$32</c:f>
              <c:numCache>
                <c:formatCode>0.00</c:formatCode>
                <c:ptCount val="3"/>
                <c:pt idx="0">
                  <c:v>19.96</c:v>
                </c:pt>
                <c:pt idx="1">
                  <c:v>74.849999999999994</c:v>
                </c:pt>
                <c:pt idx="2">
                  <c:v>96.81</c:v>
                </c:pt>
              </c:numCache>
            </c:numRef>
          </c:val>
          <c:smooth val="0"/>
          <c:extLst>
            <c:ext xmlns:c16="http://schemas.microsoft.com/office/drawing/2014/chart" uri="{C3380CC4-5D6E-409C-BE32-E72D297353CC}">
              <c16:uniqueId val="{00000008-70C1-4071-A116-4EFA15BBD97A}"/>
            </c:ext>
          </c:extLst>
        </c:ser>
        <c:ser>
          <c:idx val="8"/>
          <c:order val="9"/>
          <c:tx>
            <c:strRef>
              <c:f>'Q2-2'!$B$33</c:f>
              <c:strCache>
                <c:ptCount val="1"/>
                <c:pt idx="0">
                  <c:v>Tommy Collazo</c:v>
                </c:pt>
              </c:strCache>
            </c:strRef>
          </c:tx>
          <c:spPr>
            <a:ln w="28575" cap="rnd">
              <a:solidFill>
                <a:schemeClr val="accent5">
                  <a:lumMod val="80000"/>
                  <a:lumOff val="20000"/>
                </a:schemeClr>
              </a:solidFill>
              <a:round/>
            </a:ln>
            <a:effectLst/>
          </c:spPr>
          <c:marker>
            <c:symbol val="none"/>
          </c:marker>
          <c:cat>
            <c:numRef>
              <c:f>'Q2-2'!$A$2:$A$5</c:f>
              <c:numCache>
                <c:formatCode>m/d/yyyy</c:formatCode>
                <c:ptCount val="4"/>
                <c:pt idx="0">
                  <c:v>39114</c:v>
                </c:pt>
                <c:pt idx="1">
                  <c:v>39142</c:v>
                </c:pt>
                <c:pt idx="2">
                  <c:v>39173</c:v>
                </c:pt>
                <c:pt idx="3">
                  <c:v>39203</c:v>
                </c:pt>
              </c:numCache>
            </c:numRef>
          </c:cat>
          <c:val>
            <c:numRef>
              <c:f>'Q2-2'!$D$33:$D$35</c:f>
              <c:numCache>
                <c:formatCode>0.00</c:formatCode>
                <c:ptCount val="3"/>
                <c:pt idx="0">
                  <c:v>25.93</c:v>
                </c:pt>
                <c:pt idx="1">
                  <c:v>67.88</c:v>
                </c:pt>
                <c:pt idx="2">
                  <c:v>89.82</c:v>
                </c:pt>
              </c:numCache>
            </c:numRef>
          </c:val>
          <c:smooth val="0"/>
          <c:extLst>
            <c:ext xmlns:c16="http://schemas.microsoft.com/office/drawing/2014/chart" uri="{C3380CC4-5D6E-409C-BE32-E72D297353CC}">
              <c16:uniqueId val="{00000009-70C1-4071-A116-4EFA15BBD97A}"/>
            </c:ext>
          </c:extLst>
        </c:ser>
        <c:dLbls>
          <c:showLegendKey val="0"/>
          <c:showVal val="0"/>
          <c:showCatName val="0"/>
          <c:showSerName val="0"/>
          <c:showPercent val="0"/>
          <c:showBubbleSize val="0"/>
        </c:dLbls>
        <c:smooth val="0"/>
        <c:axId val="1718688399"/>
        <c:axId val="1718680239"/>
      </c:lineChart>
      <c:dateAx>
        <c:axId val="1718688399"/>
        <c:scaling>
          <c:orientation val="minMax"/>
          <c:max val="39203"/>
          <c:min val="39114"/>
        </c:scaling>
        <c:delete val="0"/>
        <c:axPos val="b"/>
        <c:title>
          <c:tx>
            <c:rich>
              <a:bodyPr rot="0" spcFirstLastPara="1" vertOverflow="ellipsis" vert="horz" wrap="square" anchor="ctr" anchorCtr="1"/>
              <a:lstStyle/>
              <a:p>
                <a:pPr>
                  <a:defRPr sz="1000" b="0" i="0" u="none" strike="noStrike" kern="1200" baseline="0">
                    <a:solidFill>
                      <a:schemeClr val="bg2">
                        <a:lumMod val="75000"/>
                      </a:schemeClr>
                    </a:solidFill>
                    <a:latin typeface="+mn-lt"/>
                    <a:ea typeface="+mn-ea"/>
                    <a:cs typeface="+mn-cs"/>
                  </a:defRPr>
                </a:pPr>
                <a:r>
                  <a:rPr lang="en-CA" b="0">
                    <a:solidFill>
                      <a:schemeClr val="bg2">
                        <a:lumMod val="75000"/>
                      </a:schemeClr>
                    </a:solidFill>
                  </a:rPr>
                  <a:t>Pay</a:t>
                </a:r>
                <a:r>
                  <a:rPr lang="en-CA" b="0" baseline="0">
                    <a:solidFill>
                      <a:schemeClr val="bg2">
                        <a:lumMod val="75000"/>
                      </a:schemeClr>
                    </a:solidFill>
                  </a:rPr>
                  <a:t> Month</a:t>
                </a:r>
                <a:endParaRPr lang="en-CA" b="0">
                  <a:solidFill>
                    <a:schemeClr val="bg2">
                      <a:lumMod val="75000"/>
                    </a:schemeClr>
                  </a:solidFill>
                </a:endParaRPr>
              </a:p>
            </c:rich>
          </c:tx>
          <c:layout>
            <c:manualLayout>
              <c:xMode val="edge"/>
              <c:yMode val="edge"/>
              <c:x val="0.39104961829165213"/>
              <c:y val="0.8799310910878408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75000"/>
                    </a:schemeClr>
                  </a:solidFill>
                  <a:latin typeface="+mn-lt"/>
                  <a:ea typeface="+mn-ea"/>
                  <a:cs typeface="+mn-cs"/>
                </a:defRPr>
              </a:pPr>
              <a:endParaRPr lang="en-US"/>
            </a:p>
          </c:txPr>
        </c:title>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680239"/>
        <c:crosses val="autoZero"/>
        <c:auto val="0"/>
        <c:lblOffset val="100"/>
        <c:baseTimeUnit val="months"/>
      </c:dateAx>
      <c:valAx>
        <c:axId val="1718680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75000"/>
                      </a:schemeClr>
                    </a:solidFill>
                    <a:latin typeface="+mn-lt"/>
                    <a:ea typeface="+mn-ea"/>
                    <a:cs typeface="+mn-cs"/>
                  </a:defRPr>
                </a:pPr>
                <a:r>
                  <a:rPr lang="en-CA" b="0">
                    <a:solidFill>
                      <a:schemeClr val="bg2">
                        <a:lumMod val="75000"/>
                      </a:schemeClr>
                    </a:solidFill>
                  </a:rPr>
                  <a:t>Pay</a:t>
                </a:r>
                <a:r>
                  <a:rPr lang="en-CA" b="0" baseline="0">
                    <a:solidFill>
                      <a:schemeClr val="bg2">
                        <a:lumMod val="75000"/>
                      </a:schemeClr>
                    </a:solidFill>
                  </a:rPr>
                  <a:t> Amount</a:t>
                </a:r>
                <a:endParaRPr lang="en-CA" b="0">
                  <a:solidFill>
                    <a:schemeClr val="bg2">
                      <a:lumMod val="75000"/>
                    </a:scheme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7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688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bg2">
                    <a:lumMod val="75000"/>
                  </a:schemeClr>
                </a:solidFill>
                <a:latin typeface="+mn-lt"/>
                <a:ea typeface="+mn-ea"/>
                <a:cs typeface="+mn-cs"/>
              </a:defRPr>
            </a:pPr>
            <a:r>
              <a:rPr lang="en-CA" sz="1200" b="1" dirty="0">
                <a:solidFill>
                  <a:schemeClr val="bg2">
                    <a:lumMod val="75000"/>
                  </a:schemeClr>
                </a:solidFill>
              </a:rPr>
              <a:t>Difference</a:t>
            </a:r>
            <a:r>
              <a:rPr lang="en-CA" sz="1200" b="1" baseline="0" dirty="0">
                <a:solidFill>
                  <a:schemeClr val="bg2">
                    <a:lumMod val="75000"/>
                  </a:schemeClr>
                </a:solidFill>
              </a:rPr>
              <a:t> Monthly Pay for Top 10 Paying customers</a:t>
            </a:r>
            <a:endParaRPr lang="en-CA" sz="1200" b="1" dirty="0">
              <a:solidFill>
                <a:schemeClr val="bg2">
                  <a:lumMod val="75000"/>
                </a:schemeClr>
              </a:solidFill>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bg2">
                  <a:lumMod val="75000"/>
                </a:schemeClr>
              </a:solidFill>
              <a:latin typeface="+mn-lt"/>
              <a:ea typeface="+mn-ea"/>
              <a:cs typeface="+mn-cs"/>
            </a:defRPr>
          </a:pPr>
          <a:endParaRPr lang="en-US"/>
        </a:p>
      </c:txPr>
    </c:title>
    <c:autoTitleDeleted val="0"/>
    <c:plotArea>
      <c:layout/>
      <c:lineChart>
        <c:grouping val="standard"/>
        <c:varyColors val="0"/>
        <c:ser>
          <c:idx val="0"/>
          <c:order val="0"/>
          <c:tx>
            <c:strRef>
              <c:f>'Q2-3'!$B$2</c:f>
              <c:strCache>
                <c:ptCount val="1"/>
                <c:pt idx="0">
                  <c:v>Ana Bradley</c:v>
                </c:pt>
              </c:strCache>
            </c:strRef>
          </c:tx>
          <c:spPr>
            <a:ln w="28575" cap="rnd">
              <a:solidFill>
                <a:schemeClr val="accent1"/>
              </a:solidFill>
              <a:round/>
            </a:ln>
            <a:effectLst/>
          </c:spPr>
          <c:marker>
            <c:symbol val="none"/>
          </c:marker>
          <c:cat>
            <c:numRef>
              <c:f>'Q2-3'!$A$2:$A$5</c:f>
              <c:numCache>
                <c:formatCode>m/d/yyyy</c:formatCode>
                <c:ptCount val="4"/>
                <c:pt idx="0">
                  <c:v>39114</c:v>
                </c:pt>
                <c:pt idx="1">
                  <c:v>39142</c:v>
                </c:pt>
                <c:pt idx="2">
                  <c:v>39173</c:v>
                </c:pt>
                <c:pt idx="3">
                  <c:v>39203</c:v>
                </c:pt>
              </c:numCache>
            </c:numRef>
          </c:cat>
          <c:val>
            <c:numRef>
              <c:f>'Q2-3'!$E$2:$E$5</c:f>
              <c:numCache>
                <c:formatCode>0.00</c:formatCode>
                <c:ptCount val="4"/>
                <c:pt idx="0">
                  <c:v>0</c:v>
                </c:pt>
                <c:pt idx="1">
                  <c:v>51.88</c:v>
                </c:pt>
                <c:pt idx="2">
                  <c:v>1.04</c:v>
                </c:pt>
                <c:pt idx="3">
                  <c:v>-69.89</c:v>
                </c:pt>
              </c:numCache>
            </c:numRef>
          </c:val>
          <c:smooth val="0"/>
          <c:extLst>
            <c:ext xmlns:c16="http://schemas.microsoft.com/office/drawing/2014/chart" uri="{C3380CC4-5D6E-409C-BE32-E72D297353CC}">
              <c16:uniqueId val="{00000000-DC8E-4292-8612-8DC04394F541}"/>
            </c:ext>
          </c:extLst>
        </c:ser>
        <c:ser>
          <c:idx val="1"/>
          <c:order val="1"/>
          <c:tx>
            <c:strRef>
              <c:f>'Q2-3'!$B$6</c:f>
              <c:strCache>
                <c:ptCount val="1"/>
                <c:pt idx="0">
                  <c:v>Clara Shaw</c:v>
                </c:pt>
              </c:strCache>
            </c:strRef>
          </c:tx>
          <c:spPr>
            <a:ln w="28575" cap="rnd">
              <a:solidFill>
                <a:schemeClr val="accent3"/>
              </a:solidFill>
              <a:round/>
            </a:ln>
            <a:effectLst/>
          </c:spPr>
          <c:marker>
            <c:symbol val="none"/>
          </c:marker>
          <c:cat>
            <c:numRef>
              <c:f>'Q2-3'!$A$2:$A$5</c:f>
              <c:numCache>
                <c:formatCode>m/d/yyyy</c:formatCode>
                <c:ptCount val="4"/>
                <c:pt idx="0">
                  <c:v>39114</c:v>
                </c:pt>
                <c:pt idx="1">
                  <c:v>39142</c:v>
                </c:pt>
                <c:pt idx="2">
                  <c:v>39173</c:v>
                </c:pt>
                <c:pt idx="3">
                  <c:v>39203</c:v>
                </c:pt>
              </c:numCache>
            </c:numRef>
          </c:cat>
          <c:val>
            <c:numRef>
              <c:f>'Q2-3'!$E$6:$E$8</c:f>
              <c:numCache>
                <c:formatCode>0.00</c:formatCode>
                <c:ptCount val="3"/>
                <c:pt idx="0">
                  <c:v>0</c:v>
                </c:pt>
                <c:pt idx="1">
                  <c:v>49.9</c:v>
                </c:pt>
                <c:pt idx="2">
                  <c:v>20.98</c:v>
                </c:pt>
              </c:numCache>
            </c:numRef>
          </c:val>
          <c:smooth val="0"/>
          <c:extLst>
            <c:ext xmlns:c16="http://schemas.microsoft.com/office/drawing/2014/chart" uri="{C3380CC4-5D6E-409C-BE32-E72D297353CC}">
              <c16:uniqueId val="{00000001-DC8E-4292-8612-8DC04394F541}"/>
            </c:ext>
          </c:extLst>
        </c:ser>
        <c:ser>
          <c:idx val="2"/>
          <c:order val="2"/>
          <c:tx>
            <c:strRef>
              <c:f>'Q2-3'!$B$9</c:f>
              <c:strCache>
                <c:ptCount val="1"/>
                <c:pt idx="0">
                  <c:v>Curtis Irby</c:v>
                </c:pt>
              </c:strCache>
            </c:strRef>
          </c:tx>
          <c:spPr>
            <a:ln w="28575" cap="rnd">
              <a:solidFill>
                <a:schemeClr val="accent5"/>
              </a:solidFill>
              <a:round/>
            </a:ln>
            <a:effectLst/>
          </c:spPr>
          <c:marker>
            <c:symbol val="none"/>
          </c:marker>
          <c:val>
            <c:numRef>
              <c:f>'Q2-3'!$E$9:$E$12</c:f>
              <c:numCache>
                <c:formatCode>0.00</c:formatCode>
                <c:ptCount val="4"/>
                <c:pt idx="0">
                  <c:v>0</c:v>
                </c:pt>
                <c:pt idx="1">
                  <c:v>63.89</c:v>
                </c:pt>
                <c:pt idx="2">
                  <c:v>-31.97</c:v>
                </c:pt>
                <c:pt idx="3">
                  <c:v>-51.87</c:v>
                </c:pt>
              </c:numCache>
            </c:numRef>
          </c:val>
          <c:smooth val="0"/>
          <c:extLst>
            <c:ext xmlns:c16="http://schemas.microsoft.com/office/drawing/2014/chart" uri="{C3380CC4-5D6E-409C-BE32-E72D297353CC}">
              <c16:uniqueId val="{00000002-DC8E-4292-8612-8DC04394F541}"/>
            </c:ext>
          </c:extLst>
        </c:ser>
        <c:ser>
          <c:idx val="3"/>
          <c:order val="3"/>
          <c:tx>
            <c:strRef>
              <c:f>'Q2-3'!$B$13</c:f>
              <c:strCache>
                <c:ptCount val="1"/>
                <c:pt idx="0">
                  <c:v>Eleanor Hunt</c:v>
                </c:pt>
              </c:strCache>
            </c:strRef>
          </c:tx>
          <c:spPr>
            <a:ln w="28575" cap="rnd">
              <a:solidFill>
                <a:schemeClr val="accent1">
                  <a:lumMod val="60000"/>
                </a:schemeClr>
              </a:solidFill>
              <a:round/>
            </a:ln>
            <a:effectLst/>
          </c:spPr>
          <c:marker>
            <c:symbol val="none"/>
          </c:marker>
          <c:val>
            <c:numRef>
              <c:f>'Q2-3'!$E$13:$E$15</c:f>
              <c:numCache>
                <c:formatCode>0.00</c:formatCode>
                <c:ptCount val="3"/>
                <c:pt idx="0">
                  <c:v>0</c:v>
                </c:pt>
                <c:pt idx="1">
                  <c:v>64.87</c:v>
                </c:pt>
                <c:pt idx="2">
                  <c:v>12.96</c:v>
                </c:pt>
              </c:numCache>
            </c:numRef>
          </c:val>
          <c:smooth val="0"/>
          <c:extLst>
            <c:ext xmlns:c16="http://schemas.microsoft.com/office/drawing/2014/chart" uri="{C3380CC4-5D6E-409C-BE32-E72D297353CC}">
              <c16:uniqueId val="{00000003-DC8E-4292-8612-8DC04394F541}"/>
            </c:ext>
          </c:extLst>
        </c:ser>
        <c:ser>
          <c:idx val="4"/>
          <c:order val="4"/>
          <c:tx>
            <c:strRef>
              <c:f>'Q2-3'!$B$16</c:f>
              <c:strCache>
                <c:ptCount val="1"/>
                <c:pt idx="0">
                  <c:v>Karl Seal</c:v>
                </c:pt>
              </c:strCache>
            </c:strRef>
          </c:tx>
          <c:spPr>
            <a:ln w="28575" cap="rnd">
              <a:solidFill>
                <a:schemeClr val="accent3">
                  <a:lumMod val="60000"/>
                </a:schemeClr>
              </a:solidFill>
              <a:round/>
            </a:ln>
            <a:effectLst/>
          </c:spPr>
          <c:marker>
            <c:symbol val="none"/>
          </c:marker>
          <c:val>
            <c:numRef>
              <c:f>'Q2-3'!$E$16:$E$18</c:f>
              <c:numCache>
                <c:formatCode>0.00</c:formatCode>
                <c:ptCount val="3"/>
                <c:pt idx="0">
                  <c:v>0</c:v>
                </c:pt>
                <c:pt idx="1">
                  <c:v>34.96</c:v>
                </c:pt>
                <c:pt idx="2">
                  <c:v>12.93</c:v>
                </c:pt>
              </c:numCache>
            </c:numRef>
          </c:val>
          <c:smooth val="0"/>
          <c:extLst>
            <c:ext xmlns:c16="http://schemas.microsoft.com/office/drawing/2014/chart" uri="{C3380CC4-5D6E-409C-BE32-E72D297353CC}">
              <c16:uniqueId val="{00000004-DC8E-4292-8612-8DC04394F541}"/>
            </c:ext>
          </c:extLst>
        </c:ser>
        <c:ser>
          <c:idx val="5"/>
          <c:order val="5"/>
          <c:tx>
            <c:strRef>
              <c:f>'Q2-3'!$B$19</c:f>
              <c:strCache>
                <c:ptCount val="1"/>
                <c:pt idx="0">
                  <c:v>Marcia Dean</c:v>
                </c:pt>
              </c:strCache>
            </c:strRef>
          </c:tx>
          <c:spPr>
            <a:ln w="28575" cap="rnd">
              <a:solidFill>
                <a:schemeClr val="accent5">
                  <a:lumMod val="60000"/>
                </a:schemeClr>
              </a:solidFill>
              <a:round/>
            </a:ln>
            <a:effectLst/>
          </c:spPr>
          <c:marker>
            <c:symbol val="none"/>
          </c:marker>
          <c:val>
            <c:numRef>
              <c:f>'Q2-3'!$E$19:$E$22</c:f>
              <c:numCache>
                <c:formatCode>0.00</c:formatCode>
                <c:ptCount val="4"/>
                <c:pt idx="0">
                  <c:v>0</c:v>
                </c:pt>
                <c:pt idx="1">
                  <c:v>15.98</c:v>
                </c:pt>
                <c:pt idx="2">
                  <c:v>19.899999999999999</c:v>
                </c:pt>
                <c:pt idx="3">
                  <c:v>-72.81</c:v>
                </c:pt>
              </c:numCache>
            </c:numRef>
          </c:val>
          <c:smooth val="0"/>
          <c:extLst>
            <c:ext xmlns:c16="http://schemas.microsoft.com/office/drawing/2014/chart" uri="{C3380CC4-5D6E-409C-BE32-E72D297353CC}">
              <c16:uniqueId val="{00000005-DC8E-4292-8612-8DC04394F541}"/>
            </c:ext>
          </c:extLst>
        </c:ser>
        <c:ser>
          <c:idx val="6"/>
          <c:order val="6"/>
          <c:tx>
            <c:strRef>
              <c:f>'Q2-3'!$B$23</c:f>
              <c:strCache>
                <c:ptCount val="1"/>
                <c:pt idx="0">
                  <c:v>Marion Snyder</c:v>
                </c:pt>
              </c:strCache>
            </c:strRef>
          </c:tx>
          <c:spPr>
            <a:ln w="28575" cap="rnd">
              <a:solidFill>
                <a:schemeClr val="accent1">
                  <a:lumMod val="80000"/>
                  <a:lumOff val="20000"/>
                </a:schemeClr>
              </a:solidFill>
              <a:round/>
            </a:ln>
            <a:effectLst/>
          </c:spPr>
          <c:marker>
            <c:symbol val="none"/>
          </c:marker>
          <c:val>
            <c:numRef>
              <c:f>'Q2-3'!$E$23:$E$26</c:f>
              <c:numCache>
                <c:formatCode>0.00</c:formatCode>
                <c:ptCount val="4"/>
                <c:pt idx="0">
                  <c:v>0</c:v>
                </c:pt>
                <c:pt idx="1">
                  <c:v>13.96</c:v>
                </c:pt>
                <c:pt idx="2">
                  <c:v>26.94</c:v>
                </c:pt>
                <c:pt idx="3">
                  <c:v>-80.83</c:v>
                </c:pt>
              </c:numCache>
            </c:numRef>
          </c:val>
          <c:smooth val="0"/>
          <c:extLst>
            <c:ext xmlns:c16="http://schemas.microsoft.com/office/drawing/2014/chart" uri="{C3380CC4-5D6E-409C-BE32-E72D297353CC}">
              <c16:uniqueId val="{00000006-DC8E-4292-8612-8DC04394F541}"/>
            </c:ext>
          </c:extLst>
        </c:ser>
        <c:ser>
          <c:idx val="7"/>
          <c:order val="7"/>
          <c:tx>
            <c:strRef>
              <c:f>'Q2-3'!$B$27</c:f>
              <c:strCache>
                <c:ptCount val="1"/>
                <c:pt idx="0">
                  <c:v>Mike Way</c:v>
                </c:pt>
              </c:strCache>
            </c:strRef>
          </c:tx>
          <c:spPr>
            <a:ln w="28575" cap="rnd">
              <a:solidFill>
                <a:schemeClr val="accent3">
                  <a:lumMod val="80000"/>
                  <a:lumOff val="20000"/>
                </a:schemeClr>
              </a:solidFill>
              <a:round/>
            </a:ln>
            <a:effectLst/>
          </c:spPr>
          <c:marker>
            <c:symbol val="none"/>
          </c:marker>
          <c:val>
            <c:numRef>
              <c:f>'Q2-3'!$E$27:$E$29</c:f>
              <c:numCache>
                <c:formatCode>0.00</c:formatCode>
                <c:ptCount val="3"/>
                <c:pt idx="0">
                  <c:v>0</c:v>
                </c:pt>
                <c:pt idx="1">
                  <c:v>28.91</c:v>
                </c:pt>
                <c:pt idx="2">
                  <c:v>-2.97</c:v>
                </c:pt>
              </c:numCache>
            </c:numRef>
          </c:val>
          <c:smooth val="0"/>
          <c:extLst>
            <c:ext xmlns:c16="http://schemas.microsoft.com/office/drawing/2014/chart" uri="{C3380CC4-5D6E-409C-BE32-E72D297353CC}">
              <c16:uniqueId val="{00000007-DC8E-4292-8612-8DC04394F541}"/>
            </c:ext>
          </c:extLst>
        </c:ser>
        <c:ser>
          <c:idx val="8"/>
          <c:order val="8"/>
          <c:tx>
            <c:strRef>
              <c:f>'Q2-3'!$B$30</c:f>
              <c:strCache>
                <c:ptCount val="1"/>
                <c:pt idx="0">
                  <c:v>Rhonda Kennedy</c:v>
                </c:pt>
              </c:strCache>
            </c:strRef>
          </c:tx>
          <c:spPr>
            <a:ln w="28575" cap="rnd">
              <a:solidFill>
                <a:schemeClr val="accent5">
                  <a:lumMod val="80000"/>
                  <a:lumOff val="20000"/>
                </a:schemeClr>
              </a:solidFill>
              <a:round/>
            </a:ln>
            <a:effectLst/>
          </c:spPr>
          <c:marker>
            <c:symbol val="none"/>
          </c:marker>
          <c:val>
            <c:numRef>
              <c:f>'Q2-3'!$E$30:$E$32</c:f>
              <c:numCache>
                <c:formatCode>0.00</c:formatCode>
                <c:ptCount val="3"/>
                <c:pt idx="0">
                  <c:v>0</c:v>
                </c:pt>
                <c:pt idx="1">
                  <c:v>54.89</c:v>
                </c:pt>
                <c:pt idx="2">
                  <c:v>21.96</c:v>
                </c:pt>
              </c:numCache>
            </c:numRef>
          </c:val>
          <c:smooth val="0"/>
          <c:extLst>
            <c:ext xmlns:c16="http://schemas.microsoft.com/office/drawing/2014/chart" uri="{C3380CC4-5D6E-409C-BE32-E72D297353CC}">
              <c16:uniqueId val="{00000008-DC8E-4292-8612-8DC04394F541}"/>
            </c:ext>
          </c:extLst>
        </c:ser>
        <c:ser>
          <c:idx val="9"/>
          <c:order val="9"/>
          <c:tx>
            <c:strRef>
              <c:f>'Q2-3'!$B$33</c:f>
              <c:strCache>
                <c:ptCount val="1"/>
                <c:pt idx="0">
                  <c:v>Tommy Collazo</c:v>
                </c:pt>
              </c:strCache>
            </c:strRef>
          </c:tx>
          <c:spPr>
            <a:ln w="28575" cap="rnd">
              <a:solidFill>
                <a:schemeClr val="accent1">
                  <a:lumMod val="80000"/>
                </a:schemeClr>
              </a:solidFill>
              <a:round/>
            </a:ln>
            <a:effectLst/>
          </c:spPr>
          <c:marker>
            <c:symbol val="none"/>
          </c:marker>
          <c:val>
            <c:numRef>
              <c:f>'Q2-3'!$E$33:$E$35</c:f>
              <c:numCache>
                <c:formatCode>0.00</c:formatCode>
                <c:ptCount val="3"/>
                <c:pt idx="0">
                  <c:v>0</c:v>
                </c:pt>
                <c:pt idx="1">
                  <c:v>41.95</c:v>
                </c:pt>
                <c:pt idx="2">
                  <c:v>21.94</c:v>
                </c:pt>
              </c:numCache>
            </c:numRef>
          </c:val>
          <c:smooth val="0"/>
          <c:extLst>
            <c:ext xmlns:c16="http://schemas.microsoft.com/office/drawing/2014/chart" uri="{C3380CC4-5D6E-409C-BE32-E72D297353CC}">
              <c16:uniqueId val="{00000009-DC8E-4292-8612-8DC04394F541}"/>
            </c:ext>
          </c:extLst>
        </c:ser>
        <c:dLbls>
          <c:showLegendKey val="0"/>
          <c:showVal val="0"/>
          <c:showCatName val="0"/>
          <c:showSerName val="0"/>
          <c:showPercent val="0"/>
          <c:showBubbleSize val="0"/>
        </c:dLbls>
        <c:smooth val="0"/>
        <c:axId val="1985182895"/>
        <c:axId val="1985197775"/>
      </c:lineChart>
      <c:dateAx>
        <c:axId val="19851828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2">
                        <a:lumMod val="75000"/>
                      </a:schemeClr>
                    </a:solidFill>
                    <a:latin typeface="+mn-lt"/>
                    <a:ea typeface="+mn-ea"/>
                    <a:cs typeface="+mn-cs"/>
                  </a:defRPr>
                </a:pPr>
                <a:r>
                  <a:rPr lang="en-CA" b="0">
                    <a:solidFill>
                      <a:schemeClr val="bg2">
                        <a:lumMod val="75000"/>
                      </a:schemeClr>
                    </a:solidFill>
                  </a:rPr>
                  <a:t>Pay</a:t>
                </a:r>
                <a:r>
                  <a:rPr lang="en-CA" b="0" baseline="0">
                    <a:solidFill>
                      <a:schemeClr val="bg2">
                        <a:lumMod val="75000"/>
                      </a:schemeClr>
                    </a:solidFill>
                  </a:rPr>
                  <a:t> Month</a:t>
                </a:r>
                <a:endParaRPr lang="en-CA" b="0">
                  <a:solidFill>
                    <a:schemeClr val="bg2">
                      <a:lumMod val="75000"/>
                    </a:scheme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75000"/>
                    </a:schemeClr>
                  </a:solidFill>
                  <a:latin typeface="+mn-lt"/>
                  <a:ea typeface="+mn-ea"/>
                  <a:cs typeface="+mn-cs"/>
                </a:defRPr>
              </a:pPr>
              <a:endParaRPr lang="en-US"/>
            </a:p>
          </c:txPr>
        </c:title>
        <c:numFmt formatCode="m/d/yy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197775"/>
        <c:crosses val="autoZero"/>
        <c:auto val="1"/>
        <c:lblOffset val="100"/>
        <c:baseTimeUnit val="months"/>
      </c:dateAx>
      <c:valAx>
        <c:axId val="19851977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75000"/>
                      </a:schemeClr>
                    </a:solidFill>
                    <a:latin typeface="+mn-lt"/>
                    <a:ea typeface="+mn-ea"/>
                    <a:cs typeface="+mn-cs"/>
                  </a:defRPr>
                </a:pPr>
                <a:r>
                  <a:rPr lang="en-CA" b="0">
                    <a:solidFill>
                      <a:schemeClr val="bg2">
                        <a:lumMod val="75000"/>
                      </a:schemeClr>
                    </a:solidFill>
                  </a:rPr>
                  <a:t>Difference Monthly Pay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7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182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Slide1!$A$11:$A$15</cx:f>
        <cx:lvl ptCount="5">
          <cx:pt idx="0">Juggler Hardly</cx:pt>
          <cx:pt idx="1">Dogma Family</cx:pt>
          <cx:pt idx="2">Storm Happiness</cx:pt>
          <cx:pt idx="3">Forrester Comancheros</cx:pt>
          <cx:pt idx="4">Gangs Pride</cx:pt>
        </cx:lvl>
      </cx:strDim>
      <cx:numDim type="val">
        <cx:f>Slide1!$B$11:$B$15</cx:f>
        <cx:lvl ptCount="5" formatCode="General">
          <cx:pt idx="0">32</cx:pt>
          <cx:pt idx="1">30</cx:pt>
          <cx:pt idx="2">29</cx:pt>
          <cx:pt idx="3">27</cx:pt>
          <cx:pt idx="4">27</cx:pt>
        </cx:lvl>
      </cx:numDim>
    </cx:data>
  </cx:chartData>
  <cx:chart>
    <cx:title pos="t" align="ctr" overlay="0">
      <cx:tx>
        <cx:rich>
          <a:bodyPr spcFirstLastPara="1" vertOverflow="ellipsis" horzOverflow="overflow" wrap="square" lIns="0" tIns="0" rIns="0" bIns="0" anchor="ctr" anchorCtr="1"/>
          <a:lstStyle/>
          <a:p>
            <a:pPr algn="ctr" rtl="0">
              <a:defRPr sz="1100" b="1"/>
            </a:pPr>
            <a:r>
              <a:rPr lang="en-US" sz="1200" b="1" i="0" u="none" strike="noStrike" baseline="0" dirty="0">
                <a:solidFill>
                  <a:schemeClr val="accent1">
                    <a:lumMod val="50000"/>
                  </a:schemeClr>
                </a:solidFill>
                <a:latin typeface="Calibri" panose="020F0502020204030204"/>
              </a:rPr>
              <a:t>Top five movies in Animation category</a:t>
            </a:r>
            <a:r>
              <a:rPr lang="en-CA" sz="1200" b="1" i="0" u="none" strike="noStrike" baseline="0" dirty="0">
                <a:solidFill>
                  <a:schemeClr val="accent1">
                    <a:lumMod val="50000"/>
                  </a:schemeClr>
                </a:solidFill>
                <a:latin typeface="Calibri" panose="020F0502020204030204"/>
              </a:rPr>
              <a:t> Based on Rental Count</a:t>
            </a:r>
            <a:endParaRPr lang="en-US" sz="1200" b="1" i="0" u="none" strike="noStrike" baseline="0" dirty="0">
              <a:solidFill>
                <a:schemeClr val="accent1">
                  <a:lumMod val="50000"/>
                </a:schemeClr>
              </a:solidFill>
              <a:latin typeface="Calibri" panose="020F0502020204030204"/>
            </a:endParaRPr>
          </a:p>
        </cx:rich>
      </cx:tx>
    </cx:title>
    <cx:plotArea>
      <cx:plotAreaRegion>
        <cx:series layoutId="funnel" uniqueId="{84CE9C92-82AD-4712-82E1-EB85D5039339}">
          <cx:tx>
            <cx:txData>
              <cx:f>Slide1!$B$10</cx:f>
              <cx:v>movie_rental_count</cx:v>
            </cx:txData>
          </cx:tx>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b="1"/>
            </a:pPr>
            <a:endParaRPr lang="en-US" sz="900" b="1" i="0" u="none" strike="noStrike" baseline="0">
              <a:solidFill>
                <a:srgbClr val="000000">
                  <a:lumMod val="65000"/>
                  <a:lumOff val="35000"/>
                </a:srgbClr>
              </a:solidFill>
              <a:latin typeface="Arial"/>
            </a:endParaRPr>
          </a:p>
        </cx:txPr>
      </cx:axis>
    </cx:plotArea>
  </cx:chart>
</cx: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png"/><Relationship Id="rId4" Type="http://schemas.microsoft.com/office/2014/relationships/chartEx" Target="../charts/chartEx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059680" y="1418450"/>
            <a:ext cx="368982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CA" sz="1200" b="1" dirty="0">
                <a:latin typeface="Open Sans"/>
                <a:ea typeface="Open Sans"/>
                <a:cs typeface="Open Sans"/>
              </a:rPr>
              <a:t>The above Bar chart</a:t>
            </a:r>
            <a:r>
              <a:rPr lang="en-CA" sz="1200" dirty="0">
                <a:latin typeface="Open Sans"/>
                <a:ea typeface="Open Sans"/>
                <a:cs typeface="Open Sans"/>
              </a:rPr>
              <a:t>: Displays the total number of rentals for each category in the Family-Friendly movie group. It indicates that the “Animation” category is the most common among Family-Friendly movies.</a:t>
            </a:r>
          </a:p>
          <a:p>
            <a:pPr marL="139700" indent="0">
              <a:buNone/>
            </a:pPr>
            <a:endParaRPr lang="en-CA" sz="1200" dirty="0">
              <a:latin typeface="Open Sans"/>
              <a:ea typeface="Open Sans"/>
              <a:cs typeface="Open Sans"/>
            </a:endParaRPr>
          </a:p>
          <a:p>
            <a:pPr marL="139700" indent="0">
              <a:buNone/>
            </a:pPr>
            <a:r>
              <a:rPr lang="en-CA" sz="1200" b="1" dirty="0">
                <a:latin typeface="Open Sans"/>
                <a:ea typeface="Open Sans"/>
                <a:cs typeface="Open Sans"/>
              </a:rPr>
              <a:t>The below Funnel chart:</a:t>
            </a:r>
            <a:r>
              <a:rPr lang="en-CA" sz="1200" dirty="0">
                <a:latin typeface="Open Sans"/>
                <a:ea typeface="Open Sans"/>
                <a:cs typeface="Open Sans"/>
              </a:rPr>
              <a:t> This chart shows the top five movies in the “Animation” category based on their number of rentals.</a:t>
            </a:r>
          </a:p>
          <a:p>
            <a:pPr marL="139700" indent="0">
              <a:buNone/>
            </a:pPr>
            <a:endParaRPr lang="en-CA" sz="1200" dirty="0">
              <a:latin typeface="Open Sans"/>
              <a:ea typeface="Open Sans"/>
              <a:cs typeface="Open Sans"/>
            </a:endParaRPr>
          </a:p>
          <a:p>
            <a:pPr marL="139700" indent="0">
              <a:buNone/>
            </a:pPr>
            <a:r>
              <a:rPr lang="en-CA" sz="1200" dirty="0">
                <a:latin typeface="Open Sans"/>
                <a:ea typeface="Open Sans"/>
                <a:cs typeface="Open Sans"/>
              </a:rPr>
              <a:t>Query in the attached file is indicated by :</a:t>
            </a:r>
          </a:p>
          <a:p>
            <a:pPr marL="139700" indent="0">
              <a:buNone/>
            </a:pPr>
            <a:r>
              <a:rPr lang="fr-FR" sz="1200" dirty="0">
                <a:latin typeface="Open Sans"/>
                <a:ea typeface="Open Sans"/>
                <a:cs typeface="Open Sans"/>
                <a:sym typeface="Open Sans"/>
              </a:rPr>
              <a:t>«Slide 1 - Query - Question Set #1, Question 1»</a:t>
            </a:r>
          </a:p>
          <a:p>
            <a:pPr marL="139700" indent="0">
              <a:buNone/>
            </a:pPr>
            <a:endParaRPr lang="en-CA" sz="1200" dirty="0">
              <a:latin typeface="Open Sans"/>
              <a:ea typeface="Open Sans"/>
              <a:cs typeface="Open Sans"/>
            </a:endParaRPr>
          </a:p>
          <a:p>
            <a:pPr marL="0" lvl="0" indent="0" algn="l" rtl="0">
              <a:spcBef>
                <a:spcPts val="0"/>
              </a:spcBef>
              <a:spcAft>
                <a:spcPts val="1600"/>
              </a:spcAft>
              <a:buNone/>
            </a:pPr>
            <a:endParaRPr sz="1200" dirty="0">
              <a:latin typeface="Open Sans"/>
              <a:ea typeface="Open Sans"/>
              <a:cs typeface="Open Sans"/>
              <a:sym typeface="Open Sans"/>
            </a:endParaRPr>
          </a:p>
        </p:txBody>
      </p:sp>
      <p:sp>
        <p:nvSpPr>
          <p:cNvPr id="56" name="Google Shape;56;p13"/>
          <p:cNvSpPr txBox="1">
            <a:spLocks noGrp="1"/>
          </p:cNvSpPr>
          <p:nvPr>
            <p:ph type="title"/>
          </p:nvPr>
        </p:nvSpPr>
        <p:spPr>
          <a:xfrm>
            <a:off x="0" y="-1"/>
            <a:ext cx="9144000" cy="792481"/>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CA"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Which is the most popular category in Family-Friendly movies?</a:t>
            </a:r>
            <a:br>
              <a:rPr lang="en-CA"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en-CA"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Which films in this category are the top five most popular?</a:t>
            </a:r>
            <a:endParaRPr sz="1700" dirty="0">
              <a:solidFill>
                <a:schemeClr val="bg1"/>
              </a:solidFill>
              <a:latin typeface="Calibri" panose="020F0502020204030204" pitchFamily="34" charset="0"/>
              <a:ea typeface="Open Sans"/>
              <a:cs typeface="Calibri" panose="020F0502020204030204" pitchFamily="34" charset="0"/>
              <a:sym typeface="Open Sans"/>
            </a:endParaRPr>
          </a:p>
        </p:txBody>
      </p:sp>
      <p:graphicFrame>
        <p:nvGraphicFramePr>
          <p:cNvPr id="5" name="Chart 4">
            <a:extLst>
              <a:ext uri="{FF2B5EF4-FFF2-40B4-BE49-F238E27FC236}">
                <a16:creationId xmlns:a16="http://schemas.microsoft.com/office/drawing/2014/main" id="{C58711CF-A809-E5F7-889A-ACD14F5E9D24}"/>
              </a:ext>
            </a:extLst>
          </p:cNvPr>
          <p:cNvGraphicFramePr>
            <a:graphicFrameLocks/>
          </p:cNvGraphicFramePr>
          <p:nvPr>
            <p:extLst>
              <p:ext uri="{D42A27DB-BD31-4B8C-83A1-F6EECF244321}">
                <p14:modId xmlns:p14="http://schemas.microsoft.com/office/powerpoint/2010/main" val="2726616253"/>
              </p:ext>
            </p:extLst>
          </p:nvPr>
        </p:nvGraphicFramePr>
        <p:xfrm>
          <a:off x="115523" y="859250"/>
          <a:ext cx="4802975" cy="2153916"/>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2="http://schemas.microsoft.com/office/drawing/2015/10/21/chartex" Requires="cx2">
          <p:graphicFrame>
            <p:nvGraphicFramePr>
              <p:cNvPr id="6" name="Chart 5">
                <a:extLst>
                  <a:ext uri="{FF2B5EF4-FFF2-40B4-BE49-F238E27FC236}">
                    <a16:creationId xmlns:a16="http://schemas.microsoft.com/office/drawing/2014/main" id="{BE9D452A-E9BC-568B-F9CB-0A023CD1F27C}"/>
                  </a:ext>
                </a:extLst>
              </p:cNvPr>
              <p:cNvGraphicFramePr/>
              <p:nvPr>
                <p:extLst>
                  <p:ext uri="{D42A27DB-BD31-4B8C-83A1-F6EECF244321}">
                    <p14:modId xmlns:p14="http://schemas.microsoft.com/office/powerpoint/2010/main" val="2440003366"/>
                  </p:ext>
                </p:extLst>
              </p:nvPr>
            </p:nvGraphicFramePr>
            <p:xfrm>
              <a:off x="115523" y="3077398"/>
              <a:ext cx="4580731" cy="1960151"/>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6" name="Chart 5">
                <a:extLst>
                  <a:ext uri="{FF2B5EF4-FFF2-40B4-BE49-F238E27FC236}">
                    <a16:creationId xmlns:a16="http://schemas.microsoft.com/office/drawing/2014/main" id="{BE9D452A-E9BC-568B-F9CB-0A023CD1F27C}"/>
                  </a:ext>
                </a:extLst>
              </p:cNvPr>
              <p:cNvPicPr>
                <a:picLocks noGrp="1" noRot="1" noChangeAspect="1" noMove="1" noResize="1" noEditPoints="1" noAdjustHandles="1" noChangeArrowheads="1" noChangeShapeType="1"/>
              </p:cNvPicPr>
              <p:nvPr/>
            </p:nvPicPr>
            <p:blipFill>
              <a:blip r:embed="rId5"/>
              <a:stretch>
                <a:fillRect/>
              </a:stretch>
            </p:blipFill>
            <p:spPr>
              <a:xfrm>
                <a:off x="115523" y="3077398"/>
                <a:ext cx="4580731" cy="1960151"/>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055326" y="1418450"/>
            <a:ext cx="3694174"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CA" sz="1200" b="1" dirty="0">
                <a:latin typeface="Open Sans"/>
                <a:ea typeface="Open Sans"/>
                <a:cs typeface="Open Sans"/>
              </a:rPr>
              <a:t>The Clustered Column chart</a:t>
            </a:r>
            <a:r>
              <a:rPr lang="en-CA" sz="1200" dirty="0">
                <a:latin typeface="Open Sans"/>
                <a:ea typeface="Open Sans"/>
                <a:cs typeface="Open Sans"/>
              </a:rPr>
              <a:t>: </a:t>
            </a:r>
          </a:p>
          <a:p>
            <a:pPr marL="139700" indent="0">
              <a:lnSpc>
                <a:spcPct val="107000"/>
              </a:lnSpc>
              <a:spcAft>
                <a:spcPts val="800"/>
              </a:spcAft>
              <a:buNone/>
            </a:pPr>
            <a:r>
              <a:rPr lang="en-CA" sz="1200" dirty="0">
                <a:latin typeface="Open Sans"/>
                <a:ea typeface="Open Sans"/>
                <a:cs typeface="Open Sans"/>
              </a:rPr>
              <a:t>This chart shows that the "Animation" category is more common in the first quartile of the "Rental Duration" quartiles, followed by the "Children" category in the second quartile, the "Family" category in the third quartile, and the "Animation" and "Family" categories in the fourth quartile, respectively.</a:t>
            </a:r>
          </a:p>
          <a:p>
            <a:pPr marL="139700" indent="0">
              <a:buNone/>
            </a:pPr>
            <a:r>
              <a:rPr lang="en-US" sz="1200" dirty="0">
                <a:latin typeface="Open Sans"/>
                <a:ea typeface="Open Sans"/>
                <a:cs typeface="Open Sans"/>
              </a:rPr>
              <a:t> </a:t>
            </a:r>
            <a:endParaRPr lang="en-CA" sz="1200" dirty="0">
              <a:latin typeface="Open Sans"/>
              <a:ea typeface="Open Sans"/>
              <a:cs typeface="Open Sans"/>
            </a:endParaRPr>
          </a:p>
          <a:p>
            <a:pPr marL="139700" indent="0">
              <a:buNone/>
            </a:pPr>
            <a:r>
              <a:rPr lang="en-CA" sz="1200" dirty="0">
                <a:latin typeface="Open Sans"/>
                <a:ea typeface="Open Sans"/>
                <a:cs typeface="Open Sans"/>
              </a:rPr>
              <a:t>Query in the attached file is indicated by :</a:t>
            </a:r>
          </a:p>
          <a:p>
            <a:pPr marL="139700" indent="0">
              <a:buNone/>
            </a:pPr>
            <a:r>
              <a:rPr lang="fr-FR" sz="1200" dirty="0">
                <a:latin typeface="Open Sans"/>
                <a:ea typeface="Open Sans"/>
                <a:cs typeface="Open Sans"/>
                <a:sym typeface="Open Sans"/>
              </a:rPr>
              <a:t>«Slide 1 - Query - Question Set #1, Question 3»</a:t>
            </a:r>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Which </a:t>
            </a: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category of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Family-Friendly movies,</a:t>
            </a: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a:t>
            </a:r>
            <a:b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b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is more popular in each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quartile based on their rental </a:t>
            </a: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d</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uration?</a:t>
            </a:r>
            <a:endParaRPr sz="1800" dirty="0">
              <a:solidFill>
                <a:schemeClr val="bg1"/>
              </a:solidFill>
              <a:latin typeface="Open Sans"/>
              <a:ea typeface="Open Sans"/>
              <a:cs typeface="Open Sans"/>
              <a:sym typeface="Open Sans"/>
            </a:endParaRPr>
          </a:p>
        </p:txBody>
      </p:sp>
      <p:graphicFrame>
        <p:nvGraphicFramePr>
          <p:cNvPr id="3" name="Chart 2">
            <a:extLst>
              <a:ext uri="{FF2B5EF4-FFF2-40B4-BE49-F238E27FC236}">
                <a16:creationId xmlns:a16="http://schemas.microsoft.com/office/drawing/2014/main" id="{A686113A-E3EF-70D1-49D7-79C8A51A8328}"/>
              </a:ext>
            </a:extLst>
          </p:cNvPr>
          <p:cNvGraphicFramePr>
            <a:graphicFrameLocks/>
          </p:cNvGraphicFramePr>
          <p:nvPr>
            <p:extLst>
              <p:ext uri="{D42A27DB-BD31-4B8C-83A1-F6EECF244321}">
                <p14:modId xmlns:p14="http://schemas.microsoft.com/office/powerpoint/2010/main" val="226267374"/>
              </p:ext>
            </p:extLst>
          </p:nvPr>
        </p:nvGraphicFramePr>
        <p:xfrm>
          <a:off x="200297" y="1261695"/>
          <a:ext cx="4628606" cy="341480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20640" y="1418450"/>
            <a:ext cx="3637568"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CA" sz="1200" b="1" dirty="0">
                <a:latin typeface="Open Sans"/>
                <a:ea typeface="Open Sans"/>
                <a:cs typeface="Open Sans"/>
              </a:rPr>
              <a:t>The Line chart</a:t>
            </a:r>
            <a:r>
              <a:rPr lang="en-CA" sz="1200" dirty="0">
                <a:latin typeface="Open Sans"/>
                <a:ea typeface="Open Sans"/>
                <a:cs typeface="Open Sans"/>
              </a:rPr>
              <a:t>: </a:t>
            </a:r>
          </a:p>
          <a:p>
            <a:pPr marL="139700" indent="0">
              <a:buNone/>
            </a:pPr>
            <a:r>
              <a:rPr lang="en-CA" sz="1200" dirty="0">
                <a:latin typeface="Open Sans"/>
                <a:ea typeface="Open Sans"/>
                <a:cs typeface="Open Sans"/>
              </a:rPr>
              <a:t>This graph shows how much the top 10 buyers paid each month from February to May 2007.</a:t>
            </a:r>
          </a:p>
          <a:p>
            <a:pPr marL="139700" indent="0">
              <a:buNone/>
            </a:pPr>
            <a:r>
              <a:rPr lang="en-CA" sz="1200" dirty="0">
                <a:latin typeface="Open Sans"/>
                <a:ea typeface="Open Sans"/>
                <a:cs typeface="Open Sans"/>
              </a:rPr>
              <a:t>The names of the top 10 buyers are listed on the right side of the chart.</a:t>
            </a:r>
          </a:p>
          <a:p>
            <a:pPr marL="139700" indent="0">
              <a:buNone/>
            </a:pPr>
            <a:endParaRPr lang="en-CA" sz="1200" dirty="0">
              <a:latin typeface="Open Sans"/>
              <a:ea typeface="Open Sans"/>
              <a:cs typeface="Open Sans"/>
            </a:endParaRPr>
          </a:p>
          <a:p>
            <a:pPr marL="139700" indent="0">
              <a:buNone/>
            </a:pPr>
            <a:r>
              <a:rPr lang="en-CA" sz="1200" dirty="0">
                <a:latin typeface="Open Sans"/>
                <a:ea typeface="Open Sans"/>
                <a:cs typeface="Open Sans"/>
              </a:rPr>
              <a:t>Query in the attached file is indicated by :</a:t>
            </a:r>
          </a:p>
          <a:p>
            <a:pPr marL="139700" indent="0">
              <a:buNone/>
            </a:pPr>
            <a:r>
              <a:rPr lang="fr-FR" sz="1200" dirty="0">
                <a:latin typeface="Open Sans"/>
                <a:ea typeface="Open Sans"/>
                <a:cs typeface="Open Sans"/>
                <a:sym typeface="Open Sans"/>
              </a:rPr>
              <a:t>«Slide 1 - Query - Question Set #2, Question 2»</a:t>
            </a:r>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bg1"/>
                </a:solidFill>
                <a:effectLst/>
                <a:latin typeface="Open Sans" panose="020B0606030504020204" pitchFamily="34" charset="0"/>
                <a:ea typeface="Calibri" panose="020F0502020204030204" pitchFamily="34" charset="0"/>
              </a:rPr>
              <a:t>Who are the top 10 paying customers during 2007?</a:t>
            </a:r>
            <a:endParaRPr dirty="0">
              <a:solidFill>
                <a:schemeClr val="bg1"/>
              </a:solidFill>
              <a:latin typeface="Open Sans"/>
              <a:ea typeface="Open Sans"/>
              <a:cs typeface="Open Sans"/>
              <a:sym typeface="Open Sans"/>
            </a:endParaRPr>
          </a:p>
        </p:txBody>
      </p:sp>
      <p:graphicFrame>
        <p:nvGraphicFramePr>
          <p:cNvPr id="3" name="Chart 2">
            <a:extLst>
              <a:ext uri="{FF2B5EF4-FFF2-40B4-BE49-F238E27FC236}">
                <a16:creationId xmlns:a16="http://schemas.microsoft.com/office/drawing/2014/main" id="{12E24377-9FC4-4F45-6957-99A23E52A262}"/>
              </a:ext>
            </a:extLst>
          </p:cNvPr>
          <p:cNvGraphicFramePr>
            <a:graphicFrameLocks/>
          </p:cNvGraphicFramePr>
          <p:nvPr>
            <p:extLst>
              <p:ext uri="{D42A27DB-BD31-4B8C-83A1-F6EECF244321}">
                <p14:modId xmlns:p14="http://schemas.microsoft.com/office/powerpoint/2010/main" val="1964563953"/>
              </p:ext>
            </p:extLst>
          </p:nvPr>
        </p:nvGraphicFramePr>
        <p:xfrm>
          <a:off x="113211" y="1568862"/>
          <a:ext cx="5077097" cy="29221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061244" y="1418450"/>
            <a:ext cx="3688256"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CA" sz="1200" b="1" dirty="0">
                <a:latin typeface="Open Sans"/>
                <a:ea typeface="Open Sans"/>
                <a:cs typeface="Open Sans"/>
              </a:rPr>
              <a:t>The Line chart</a:t>
            </a:r>
            <a:r>
              <a:rPr lang="en-CA" sz="1200" dirty="0">
                <a:latin typeface="Open Sans"/>
                <a:ea typeface="Open Sans"/>
                <a:cs typeface="Open Sans"/>
              </a:rPr>
              <a:t>: </a:t>
            </a:r>
          </a:p>
          <a:p>
            <a:pPr marL="139700" indent="0">
              <a:buNone/>
            </a:pPr>
            <a:r>
              <a:rPr lang="en-CA" sz="1200" dirty="0">
                <a:latin typeface="Open Sans"/>
                <a:ea typeface="Open Sans"/>
                <a:cs typeface="Open Sans"/>
              </a:rPr>
              <a:t>This graph displays, the difference in monthly payments for each top-paying customer. As shown, "Marion Snyder" has the greatest difference of -80.83 from April to May in 2007.</a:t>
            </a:r>
          </a:p>
          <a:p>
            <a:pPr marL="139700" indent="0">
              <a:buNone/>
            </a:pPr>
            <a:r>
              <a:rPr lang="en-US" sz="1200" dirty="0">
                <a:latin typeface="Open Sans"/>
                <a:ea typeface="Open Sans"/>
                <a:cs typeface="Open Sans"/>
              </a:rPr>
              <a:t> </a:t>
            </a:r>
            <a:endParaRPr lang="en-CA" sz="1200" dirty="0">
              <a:latin typeface="Open Sans"/>
              <a:ea typeface="Open Sans"/>
              <a:cs typeface="Open Sans"/>
            </a:endParaRPr>
          </a:p>
          <a:p>
            <a:pPr marL="139700" indent="0">
              <a:buNone/>
            </a:pPr>
            <a:r>
              <a:rPr lang="en-CA" sz="1200" dirty="0">
                <a:latin typeface="Open Sans"/>
                <a:ea typeface="Open Sans"/>
                <a:cs typeface="Open Sans"/>
              </a:rPr>
              <a:t>Query in the attached file is indicated by :</a:t>
            </a:r>
          </a:p>
          <a:p>
            <a:pPr marL="139700" indent="0">
              <a:buNone/>
            </a:pPr>
            <a:r>
              <a:rPr lang="fr-FR" sz="1200" dirty="0">
                <a:latin typeface="Open Sans"/>
                <a:ea typeface="Open Sans"/>
                <a:cs typeface="Open Sans"/>
                <a:sym typeface="Open Sans"/>
              </a:rPr>
              <a:t>«Slide 1 - Query - Question Set #2, Question 3»</a:t>
            </a:r>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chemeClr val="bg1"/>
                </a:solidFill>
                <a:effectLst/>
                <a:latin typeface="Open Sans" panose="020B0606030504020204" pitchFamily="34" charset="0"/>
                <a:ea typeface="Calibri" panose="020F0502020204030204" pitchFamily="34" charset="0"/>
              </a:rPr>
              <a:t>Among the top 10 paying customers in 2007, </a:t>
            </a:r>
            <a:br>
              <a:rPr lang="en-US" sz="1700" dirty="0">
                <a:solidFill>
                  <a:schemeClr val="bg1"/>
                </a:solidFill>
                <a:effectLst/>
                <a:latin typeface="Open Sans" panose="020B0606030504020204" pitchFamily="34" charset="0"/>
                <a:ea typeface="Calibri" panose="020F0502020204030204" pitchFamily="34" charset="0"/>
              </a:rPr>
            </a:br>
            <a:r>
              <a:rPr lang="en-US" sz="1700" dirty="0">
                <a:solidFill>
                  <a:schemeClr val="bg1"/>
                </a:solidFill>
                <a:effectLst/>
                <a:latin typeface="Open Sans" panose="020B0606030504020204" pitchFamily="34" charset="0"/>
                <a:ea typeface="Calibri" panose="020F0502020204030204" pitchFamily="34" charset="0"/>
              </a:rPr>
              <a:t>who has the most difference in monthly payments?</a:t>
            </a:r>
            <a:endParaRPr sz="1700"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92BBF9B2-4FA0-9EBD-E929-4DC8B55308D9}"/>
              </a:ext>
            </a:extLst>
          </p:cNvPr>
          <p:cNvGraphicFramePr>
            <a:graphicFrameLocks/>
          </p:cNvGraphicFramePr>
          <p:nvPr>
            <p:extLst>
              <p:ext uri="{D42A27DB-BD31-4B8C-83A1-F6EECF244321}">
                <p14:modId xmlns:p14="http://schemas.microsoft.com/office/powerpoint/2010/main" val="519786350"/>
              </p:ext>
            </p:extLst>
          </p:nvPr>
        </p:nvGraphicFramePr>
        <p:xfrm>
          <a:off x="198731" y="1554575"/>
          <a:ext cx="4862513" cy="2800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430</Words>
  <Application>Microsoft Office PowerPoint</Application>
  <PresentationFormat>On-screen Show (16:9)</PresentationFormat>
  <Paragraphs>39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Arial</vt:lpstr>
      <vt:lpstr>Open Sans</vt:lpstr>
      <vt:lpstr>Simple Light</vt:lpstr>
      <vt:lpstr>Which is the most popular category in Family-Friendly movies? Which films in this category are the top five most popular?</vt:lpstr>
      <vt:lpstr>Which category of Family-Friendly movies,  is more popular in each quartile based on their rental duration?</vt:lpstr>
      <vt:lpstr>Who are the top 10 paying customers during 2007?</vt:lpstr>
      <vt:lpstr>Among the top 10 paying customers in 2007,  who has the most difference in monthly payments?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Negar</cp:lastModifiedBy>
  <cp:revision>75</cp:revision>
  <dcterms:modified xsi:type="dcterms:W3CDTF">2024-04-20T01:31:01Z</dcterms:modified>
</cp:coreProperties>
</file>