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SEARCH\ML-Network-Security\NSL-KDD-Network-Security\Data\Tab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SEARCH\ML-Network-Security\NSL-KDD-Network-Security\Data\Tab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SEARCH\ML-Network-Security\NSL-KDD-Network-Security\Data\Tab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Frequency of Network Attacks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Frequency!$B$1</c:f>
              <c:strCache>
                <c:ptCount val="1"/>
                <c:pt idx="0">
                  <c:v>Total Count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Frequency!$A$2:$A$12</c15:sqref>
                  </c15:fullRef>
                </c:ext>
              </c:extLst>
              <c:f>Frequency!$A$3:$A$12</c:f>
              <c:strCache>
                <c:ptCount val="10"/>
                <c:pt idx="0">
                  <c:v>neptune</c:v>
                </c:pt>
                <c:pt idx="1">
                  <c:v>satan</c:v>
                </c:pt>
                <c:pt idx="2">
                  <c:v>ipsweep</c:v>
                </c:pt>
                <c:pt idx="3">
                  <c:v>portsweep</c:v>
                </c:pt>
                <c:pt idx="4">
                  <c:v>smurf</c:v>
                </c:pt>
                <c:pt idx="5">
                  <c:v>nmap</c:v>
                </c:pt>
                <c:pt idx="6">
                  <c:v>back</c:v>
                </c:pt>
                <c:pt idx="7">
                  <c:v>teardrop</c:v>
                </c:pt>
                <c:pt idx="8">
                  <c:v>warezclient</c:v>
                </c:pt>
                <c:pt idx="9">
                  <c:v>pod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Frequency!$B$2:$B$12</c15:sqref>
                  </c15:fullRef>
                </c:ext>
              </c:extLst>
              <c:f>Frequency!$B$3:$B$12</c:f>
              <c:numCache>
                <c:formatCode>General</c:formatCode>
                <c:ptCount val="10"/>
                <c:pt idx="0">
                  <c:v>41214</c:v>
                </c:pt>
                <c:pt idx="1">
                  <c:v>3633</c:v>
                </c:pt>
                <c:pt idx="2">
                  <c:v>3599</c:v>
                </c:pt>
                <c:pt idx="3">
                  <c:v>2931</c:v>
                </c:pt>
                <c:pt idx="4">
                  <c:v>2646</c:v>
                </c:pt>
                <c:pt idx="5">
                  <c:v>1493</c:v>
                </c:pt>
                <c:pt idx="6">
                  <c:v>956</c:v>
                </c:pt>
                <c:pt idx="7">
                  <c:v>892</c:v>
                </c:pt>
                <c:pt idx="8">
                  <c:v>890</c:v>
                </c:pt>
                <c:pt idx="9">
                  <c:v>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B8-498E-8BDE-7D6B88FF7D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88929440"/>
        <c:axId val="159485280"/>
      </c:barChart>
      <c:catAx>
        <c:axId val="4889294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Attack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9485280"/>
        <c:crosses val="autoZero"/>
        <c:auto val="1"/>
        <c:lblAlgn val="ctr"/>
        <c:lblOffset val="100"/>
        <c:noMultiLvlLbl val="0"/>
      </c:catAx>
      <c:valAx>
        <c:axId val="159485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88929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2000" dirty="0"/>
              <a:t>Distribution of Network System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DE7-4A81-A77F-4D8255210103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DE7-4A81-A77F-4D8255210103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BinaryClass!$A$1:$B$1</c:f>
              <c:strCache>
                <c:ptCount val="2"/>
                <c:pt idx="0">
                  <c:v>Normal</c:v>
                </c:pt>
                <c:pt idx="1">
                  <c:v>Attack</c:v>
                </c:pt>
              </c:strCache>
            </c:strRef>
          </c:cat>
          <c:val>
            <c:numRef>
              <c:f>BinaryClass!$A$2:$B$2</c:f>
              <c:numCache>
                <c:formatCode>General</c:formatCode>
                <c:ptCount val="2"/>
                <c:pt idx="0">
                  <c:v>53.5</c:v>
                </c:pt>
                <c:pt idx="1">
                  <c:v>46.5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DE7-4A81-A77F-4D825521010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>
        <a:lumMod val="65000"/>
        <a:lumOff val="35000"/>
        <a:alpha val="41000"/>
      </a:schemeClr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bg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2000" dirty="0"/>
              <a:t>Subclasses of Network Attacks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526-436A-B1DF-31E314E0BFC3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526-436A-B1DF-31E314E0BFC3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526-436A-B1DF-31E314E0BFC3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526-436A-B1DF-31E314E0BFC3}"/>
              </c:ext>
            </c:extLst>
          </c:dPt>
          <c:dLbls>
            <c:dLbl>
              <c:idx val="1"/>
              <c:layout>
                <c:manualLayout>
                  <c:x val="0.1502605707629828"/>
                  <c:y val="0.1834224223167837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526-436A-B1DF-31E314E0BFC3}"/>
                </c:ext>
              </c:extLst>
            </c:dLbl>
            <c:dLbl>
              <c:idx val="2"/>
              <c:layout>
                <c:manualLayout>
                  <c:x val="-3.3276346559011037E-2"/>
                  <c:y val="5.477821093390393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526-436A-B1DF-31E314E0BFC3}"/>
                </c:ext>
              </c:extLst>
            </c:dLbl>
            <c:dLbl>
              <c:idx val="3"/>
              <c:layout>
                <c:manualLayout>
                  <c:x val="8.3162431816677027E-2"/>
                  <c:y val="9.25366582459571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526-436A-B1DF-31E314E0BFC3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MultiClass!$A$1:$D$16</c15:sqref>
                  </c15:fullRef>
                  <c15:levelRef>
                    <c15:sqref>MultiClass!$A$1:$D$1</c15:sqref>
                  </c15:levelRef>
                </c:ext>
              </c:extLst>
              <c:f>MultiClass!$A$1:$D$1</c:f>
              <c:strCache>
                <c:ptCount val="4"/>
                <c:pt idx="0">
                  <c:v>DoS</c:v>
                </c:pt>
                <c:pt idx="1">
                  <c:v>Probe</c:v>
                </c:pt>
                <c:pt idx="2">
                  <c:v>Privilege</c:v>
                </c:pt>
                <c:pt idx="3">
                  <c:v>Access</c:v>
                </c:pt>
              </c:strCache>
            </c:strRef>
          </c:cat>
          <c:val>
            <c:numRef>
              <c:f>MultiClass!$A$17:$D$17</c:f>
              <c:numCache>
                <c:formatCode>General</c:formatCode>
                <c:ptCount val="4"/>
                <c:pt idx="0">
                  <c:v>45927</c:v>
                </c:pt>
                <c:pt idx="1">
                  <c:v>11656</c:v>
                </c:pt>
                <c:pt idx="2">
                  <c:v>52</c:v>
                </c:pt>
                <c:pt idx="3">
                  <c:v>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526-436A-B1DF-31E314E0BFC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>
        <a:lumMod val="65000"/>
        <a:lumOff val="35000"/>
        <a:alpha val="50000"/>
      </a:schemeClr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bg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427C-AEA3-4CD0-894F-ED230FA47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9DAF8-F9C2-41D9-87FC-27ECA9D43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9EE0E-CB1F-44B9-8820-6C9541CC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9A2D9-2DA6-4BCE-8861-B2CD45CF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E24AC-782E-4B77-842B-0D8CAA33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9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C4B76-42AF-461A-B399-A36E8889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4E77A-F8D4-41F7-9AE5-F4C658E02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A53DC-C956-40FF-A432-F01F5AB1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66541-9235-48BC-B7F2-B026003E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98620-CBBA-429C-9DAC-A3016C40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5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75D15-8C1E-4513-8927-7CC366310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5C886-79C4-4AB5-984B-48075290B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5D907-49B1-41CE-A9B8-7150C3A4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29C4A-F553-41FD-922E-AD326749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F9D33-FE54-4F98-9C35-F927B54C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6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C860-98D7-490F-8386-1BF84FA6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8029A-A936-4F7C-AE73-735C4B020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4E709-5BE3-410B-B3C3-D253D457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65EC8-BBE6-4B1E-B475-2BA91364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8FAF4-95F5-46BA-8131-760B715B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7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43B42-347C-41C2-A277-6BE12E98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1A7D7-AF78-40D1-9FF3-0DF68E433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8CD91-8DB0-4054-BF8E-00CE8CE3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D281B-B252-440A-8F64-DCC0BC45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D5FC4-C4BA-4343-83C7-132F6AF4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6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FDB7-2560-4A23-BD60-7A6F5FDB1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F483F-5E30-44F9-BB36-F14F945EB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CBFCD-2C7E-4AF7-9DCC-22C96D740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8FDEF-87C2-4557-A594-41BDD79B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F64F9-7B4D-491F-8704-B90F9B87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39706-4425-4AC8-AB20-BB4F92E4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9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22F1-B169-4CE1-84E6-BD6E8E9D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68C9A-9E43-4BAA-AB84-19176162F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0D69C-0F97-4C65-B1A0-A1E3F8BAD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5B52D-5230-4164-80C5-418AB2122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3383F-4827-4D97-8AEC-6F02D4F91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4E1C7-FC2B-40C2-9676-5CCA35FF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3224C-249A-4ACD-9D96-A1593B2CC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A3196-08AB-47BD-9626-4F27A3A5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0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6A367-7B0A-4BB3-B0AA-79C523F3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502DD-26F5-4C84-8388-EB17300C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703EE-7156-4660-8202-83038D90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E59C2-57C0-431C-8B96-D8D90247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8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40F59C-6502-4ABD-A879-C7B2A21C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C78B41-7B41-43C0-959E-8D4EF1D8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C09AF-9324-40AB-B0F1-4DE7E85A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4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4893-9AA7-41A6-8410-B983AE80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2E805-B387-4027-9158-2BFAF3487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0FCCF-1FC7-42B6-AF14-61705965B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A79C2-BFDD-4679-A775-F546AA6C3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A5E44-83AD-421F-86AC-EB5EB85F6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2858F-5D06-4103-BE3C-9554D09E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2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18E1-A236-49C2-B320-AF15B0DB8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ABA8E-9D68-4241-9C8E-D2C543A09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D0147-B4B2-42A0-B7BD-82466A359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41321-B0A2-4533-B133-E5964016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3E670-9521-4BFF-A5D7-ABDE53E2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2199B-C86C-45E7-BD60-B240072F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3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8EDED0-1E65-4E33-940E-BD75FA1E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31832-68D6-4817-9538-40584E3AA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2A037-8AB0-4B8F-879D-C87E3F42F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93029-6FF2-4D38-AD8E-AF533FFA5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BC3CB-C639-417E-AD66-312591DB6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6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Black wood grain" title="Black wood grain">
            <a:extLst>
              <a:ext uri="{FF2B5EF4-FFF2-40B4-BE49-F238E27FC236}">
                <a16:creationId xmlns:a16="http://schemas.microsoft.com/office/drawing/2014/main" id="{EB683D39-B9AD-4762-87EC-36DFE02EE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" y="146383"/>
            <a:ext cx="11905200" cy="6565233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F44DB7EC-A51E-4E4E-A7E1-2324D13A8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093" y="951722"/>
            <a:ext cx="9446473" cy="2477278"/>
          </a:xfrm>
          <a:solidFill>
            <a:schemeClr val="tx1">
              <a:alpha val="48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Study on 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NSL-KDD Dataset 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Network Security</a:t>
            </a: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02EABD5F-779D-4670-8D89-3D22CCF4E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6202" y="3826301"/>
            <a:ext cx="3161364" cy="816075"/>
          </a:xfrm>
          <a:solidFill>
            <a:schemeClr val="tx1">
              <a:alpha val="58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Rojina Deuja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NUID 71686680</a:t>
            </a:r>
          </a:p>
        </p:txBody>
      </p:sp>
    </p:spTree>
    <p:extLst>
      <p:ext uri="{BB962C8B-B14F-4D97-AF65-F5344CB8AC3E}">
        <p14:creationId xmlns:p14="http://schemas.microsoft.com/office/powerpoint/2010/main" val="427131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F083-DA6C-445C-B547-74226ADB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3A2FF-592F-4016-ABF5-60A7F7D0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9421"/>
          </a:xfrm>
        </p:spPr>
        <p:txBody>
          <a:bodyPr/>
          <a:lstStyle/>
          <a:p>
            <a:r>
              <a:rPr lang="en-US" dirty="0"/>
              <a:t>Model found to be Overfitting</a:t>
            </a:r>
          </a:p>
          <a:p>
            <a:r>
              <a:rPr lang="en-US" dirty="0"/>
              <a:t>Increase Accuracy/Recall</a:t>
            </a:r>
          </a:p>
          <a:p>
            <a:r>
              <a:rPr lang="en-US" dirty="0"/>
              <a:t>Cross-validation, Regularization or Ensemble techniques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1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E6A5-7934-41BD-9EDB-9F0EA2DD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1693E-395F-47FF-B2D8-FB0B713B3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rules, configurations or systems</a:t>
            </a:r>
          </a:p>
          <a:p>
            <a:r>
              <a:rPr lang="en-US" dirty="0"/>
              <a:t>Designed to enhance the protection of critical data in a network</a:t>
            </a:r>
          </a:p>
          <a:p>
            <a:r>
              <a:rPr lang="en-US" dirty="0"/>
              <a:t>Prevent loss, theft or unauthorized access of 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382018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0C74-EB9D-4ADE-B22B-91161A4BB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53B4C-2679-4311-8C0B-72B7E8BDB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043410"/>
          </a:xfrm>
        </p:spPr>
        <p:txBody>
          <a:bodyPr/>
          <a:lstStyle/>
          <a:p>
            <a:r>
              <a:rPr lang="en-US" dirty="0"/>
              <a:t>An attempt to bypass the security mechanisms of a system</a:t>
            </a:r>
          </a:p>
          <a:p>
            <a:r>
              <a:rPr lang="en-US" dirty="0"/>
              <a:t>Compromise </a:t>
            </a:r>
            <a:r>
              <a:rPr lang="en-US" b="1" dirty="0"/>
              <a:t>Confidentiality</a:t>
            </a:r>
            <a:r>
              <a:rPr lang="en-US" dirty="0"/>
              <a:t>, </a:t>
            </a:r>
            <a:r>
              <a:rPr lang="en-US" b="1" dirty="0"/>
              <a:t>Integrity</a:t>
            </a:r>
            <a:r>
              <a:rPr lang="en-US" dirty="0"/>
              <a:t> and </a:t>
            </a:r>
            <a:r>
              <a:rPr lang="en-US" b="1" dirty="0"/>
              <a:t>Availability</a:t>
            </a:r>
            <a:r>
              <a:rPr lang="en-US" dirty="0"/>
              <a:t> </a:t>
            </a:r>
            <a:r>
              <a:rPr lang="en-US" b="1" dirty="0"/>
              <a:t>(CIA)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8DE1D3C-838C-4535-9015-E78BE11F5A77}"/>
              </a:ext>
            </a:extLst>
          </p:cNvPr>
          <p:cNvSpPr txBox="1">
            <a:spLocks/>
          </p:cNvSpPr>
          <p:nvPr/>
        </p:nvSpPr>
        <p:spPr>
          <a:xfrm>
            <a:off x="838200" y="31013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INTRUSION DETECTION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860E6E-E5B5-4A10-8227-BA5B141BE022}"/>
              </a:ext>
            </a:extLst>
          </p:cNvPr>
          <p:cNvSpPr txBox="1">
            <a:spLocks/>
          </p:cNvSpPr>
          <p:nvPr/>
        </p:nvSpPr>
        <p:spPr>
          <a:xfrm>
            <a:off x="838200" y="4426898"/>
            <a:ext cx="10515600" cy="1043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Monitor various events that occur in a system</a:t>
            </a:r>
          </a:p>
          <a:p>
            <a:r>
              <a:rPr lang="en-US" dirty="0"/>
              <a:t>Analyze for signs of intrusions (flagged/anomalous behavior)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967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059-4BFF-4852-AAFE-98011E7E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INTRUSION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C8807-BF58-4A6E-B071-824175973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405"/>
            <a:ext cx="10515600" cy="1603375"/>
          </a:xfrm>
        </p:spPr>
        <p:txBody>
          <a:bodyPr/>
          <a:lstStyle/>
          <a:p>
            <a:r>
              <a:rPr lang="en-US" dirty="0"/>
              <a:t>Signature-based Detection (SD)</a:t>
            </a:r>
          </a:p>
          <a:p>
            <a:r>
              <a:rPr lang="en-US" dirty="0"/>
              <a:t>Anomaly-based Detection (AD)</a:t>
            </a:r>
          </a:p>
          <a:p>
            <a:r>
              <a:rPr lang="en-US" dirty="0"/>
              <a:t>Stateful Protocol Analysis (SPA)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A63590-38BD-46F5-A065-2AF4452BF175}"/>
              </a:ext>
            </a:extLst>
          </p:cNvPr>
          <p:cNvSpPr txBox="1">
            <a:spLocks/>
          </p:cNvSpPr>
          <p:nvPr/>
        </p:nvSpPr>
        <p:spPr>
          <a:xfrm>
            <a:off x="838200" y="32187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ANOMALY-BASED DETECTION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EC45C9-F9C2-4595-8D91-F8865314BBEF}"/>
              </a:ext>
            </a:extLst>
          </p:cNvPr>
          <p:cNvSpPr txBox="1">
            <a:spLocks/>
          </p:cNvSpPr>
          <p:nvPr/>
        </p:nvSpPr>
        <p:spPr>
          <a:xfrm>
            <a:off x="838200" y="4679280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Monitor and evaluate regular activities, connections, hosts/users</a:t>
            </a:r>
          </a:p>
          <a:p>
            <a:r>
              <a:rPr lang="en-US" dirty="0"/>
              <a:t>Also called Behavior-based Detection</a:t>
            </a:r>
          </a:p>
        </p:txBody>
      </p:sp>
    </p:spTree>
    <p:extLst>
      <p:ext uri="{BB962C8B-B14F-4D97-AF65-F5344CB8AC3E}">
        <p14:creationId xmlns:p14="http://schemas.microsoft.com/office/powerpoint/2010/main" val="343456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76A2-3A82-49F9-ADCC-8DC3CB5BE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NSL-KDD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C0CFC-2C2C-4DF0-A7DE-491C501D4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Released as new and improved version of KDD’99 dataset</a:t>
            </a:r>
          </a:p>
          <a:p>
            <a:r>
              <a:rPr lang="en-US" dirty="0"/>
              <a:t>Benchmark to evaluate intrusion detection systems</a:t>
            </a:r>
          </a:p>
          <a:p>
            <a:r>
              <a:rPr lang="en-US" dirty="0"/>
              <a:t>Train and test subsets (</a:t>
            </a:r>
            <a:r>
              <a:rPr lang="en-US" dirty="0" err="1"/>
              <a:t>KDDTrain</a:t>
            </a:r>
            <a:r>
              <a:rPr lang="en-US" dirty="0"/>
              <a:t>+ and </a:t>
            </a:r>
            <a:r>
              <a:rPr lang="en-US" dirty="0" err="1"/>
              <a:t>KDDTest</a:t>
            </a:r>
            <a:r>
              <a:rPr lang="en-US" dirty="0"/>
              <a:t>+)</a:t>
            </a:r>
          </a:p>
          <a:p>
            <a:r>
              <a:rPr lang="en-US" dirty="0"/>
              <a:t>43 total attributes (42 input features + Score + Attack)</a:t>
            </a:r>
          </a:p>
          <a:p>
            <a:r>
              <a:rPr lang="en-US" dirty="0"/>
              <a:t>Score = Difficulty level</a:t>
            </a:r>
          </a:p>
          <a:p>
            <a:r>
              <a:rPr lang="en-US" dirty="0"/>
              <a:t>Attack = Type of attack (</a:t>
            </a:r>
            <a:r>
              <a:rPr lang="en-US"/>
              <a:t>Target column)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191D-869C-480E-9862-78ACDF19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ATTACKS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C84C2D1-6D16-4184-B48B-4125C0E9C5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15358"/>
              </p:ext>
            </p:extLst>
          </p:nvPr>
        </p:nvGraphicFramePr>
        <p:xfrm>
          <a:off x="960276" y="1535185"/>
          <a:ext cx="3956180" cy="42081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37666">
                  <a:extLst>
                    <a:ext uri="{9D8B030D-6E8A-4147-A177-3AD203B41FA5}">
                      <a16:colId xmlns:a16="http://schemas.microsoft.com/office/drawing/2014/main" val="252653784"/>
                    </a:ext>
                  </a:extLst>
                </a:gridCol>
                <a:gridCol w="937666">
                  <a:extLst>
                    <a:ext uri="{9D8B030D-6E8A-4147-A177-3AD203B41FA5}">
                      <a16:colId xmlns:a16="http://schemas.microsoft.com/office/drawing/2014/main" val="2173456377"/>
                    </a:ext>
                  </a:extLst>
                </a:gridCol>
                <a:gridCol w="1053268">
                  <a:extLst>
                    <a:ext uri="{9D8B030D-6E8A-4147-A177-3AD203B41FA5}">
                      <a16:colId xmlns:a16="http://schemas.microsoft.com/office/drawing/2014/main" val="2600908878"/>
                    </a:ext>
                  </a:extLst>
                </a:gridCol>
                <a:gridCol w="1027580">
                  <a:extLst>
                    <a:ext uri="{9D8B030D-6E8A-4147-A177-3AD203B41FA5}">
                      <a16:colId xmlns:a16="http://schemas.microsoft.com/office/drawing/2014/main" val="3145042047"/>
                    </a:ext>
                  </a:extLst>
                </a:gridCol>
              </a:tblGrid>
              <a:tr h="2475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DoS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Probe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Privilege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Access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375730"/>
                  </a:ext>
                </a:extLst>
              </a:tr>
              <a:tr h="2475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apache2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ipsweep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buffer_overflow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ftp_write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68227846"/>
                  </a:ext>
                </a:extLst>
              </a:tr>
              <a:tr h="2475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back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mscan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loadmodule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guess_passwd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1880092"/>
                  </a:ext>
                </a:extLst>
              </a:tr>
              <a:tr h="2475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land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nmap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perl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http_tunnel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45585411"/>
                  </a:ext>
                </a:extLst>
              </a:tr>
              <a:tr h="2475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neptune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portsweep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ps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imap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1692720"/>
                  </a:ext>
                </a:extLst>
              </a:tr>
              <a:tr h="2475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mailbomb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saint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rootkit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multihop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73796788"/>
                  </a:ext>
                </a:extLst>
              </a:tr>
              <a:tr h="2475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pod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satan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sqlattack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named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58366550"/>
                  </a:ext>
                </a:extLst>
              </a:tr>
              <a:tr h="2475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processtable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xterm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phf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7783825"/>
                  </a:ext>
                </a:extLst>
              </a:tr>
              <a:tr h="2475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smurf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sendmail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71157050"/>
                  </a:ext>
                </a:extLst>
              </a:tr>
              <a:tr h="2475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teardrop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snmpgetattack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8128537"/>
                  </a:ext>
                </a:extLst>
              </a:tr>
              <a:tr h="2475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udpstorm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spy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4027518"/>
                  </a:ext>
                </a:extLst>
              </a:tr>
              <a:tr h="2475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worm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snmpguess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6762148"/>
                  </a:ext>
                </a:extLst>
              </a:tr>
              <a:tr h="2475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warezclient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96912233"/>
                  </a:ext>
                </a:extLst>
              </a:tr>
              <a:tr h="2475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warezmaster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46249888"/>
                  </a:ext>
                </a:extLst>
              </a:tr>
              <a:tr h="2475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xclock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427492"/>
                  </a:ext>
                </a:extLst>
              </a:tr>
              <a:tr h="2475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xsnoop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438211"/>
                  </a:ext>
                </a:extLst>
              </a:tr>
              <a:tr h="24753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45927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11656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995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96976619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47EA318-5CAC-4AF9-B336-71EF80646D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9066632"/>
              </p:ext>
            </p:extLst>
          </p:nvPr>
        </p:nvGraphicFramePr>
        <p:xfrm>
          <a:off x="5038531" y="1535185"/>
          <a:ext cx="6857058" cy="449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922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AF4E-4994-458F-AD04-2C2AA138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9900A61-4596-446B-A776-6B31843690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9837717"/>
              </p:ext>
            </p:extLst>
          </p:nvPr>
        </p:nvGraphicFramePr>
        <p:xfrm>
          <a:off x="1000415" y="1690689"/>
          <a:ext cx="4818077" cy="3799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4ABEB7EB-BB76-4458-8EFE-6EBB5D804A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0453353"/>
              </p:ext>
            </p:extLst>
          </p:nvPr>
        </p:nvGraphicFramePr>
        <p:xfrm>
          <a:off x="6096000" y="1690688"/>
          <a:ext cx="4818077" cy="3799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8685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0676-8C65-45D7-908E-EFEC253E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93B07-0BC7-4C63-96B4-C38A38DEC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553268" cy="4145968"/>
          </a:xfrm>
        </p:spPr>
        <p:txBody>
          <a:bodyPr>
            <a:normAutofit/>
          </a:bodyPr>
          <a:lstStyle/>
          <a:p>
            <a:r>
              <a:rPr lang="en-US" dirty="0"/>
              <a:t>Find most important characters for identifying intrusions in network</a:t>
            </a:r>
          </a:p>
          <a:p>
            <a:r>
              <a:rPr lang="en-US" dirty="0"/>
              <a:t>Analyze correlations with Attack</a:t>
            </a:r>
          </a:p>
          <a:p>
            <a:r>
              <a:rPr lang="en-US" dirty="0"/>
              <a:t>Analyze co-linearity with one another</a:t>
            </a:r>
          </a:p>
          <a:p>
            <a:r>
              <a:rPr lang="en-US" dirty="0"/>
              <a:t>Identify 11 features out of 42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E9ACF64E-9488-4C53-9520-18945FB816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1" r="12411" b="8844"/>
          <a:stretch/>
        </p:blipFill>
        <p:spPr>
          <a:xfrm>
            <a:off x="6391469" y="1390261"/>
            <a:ext cx="5056766" cy="474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6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7F77-8FF0-443D-BD08-6C2430F3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CLASSIFICTION OF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C1112-97B2-4C1F-BC9B-27AF5C0A9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Classification (Normal or Intrusion)</a:t>
            </a:r>
          </a:p>
          <a:p>
            <a:r>
              <a:rPr lang="en-US" dirty="0"/>
              <a:t>Decision Tree Classifier</a:t>
            </a:r>
          </a:p>
          <a:p>
            <a:r>
              <a:rPr lang="en-US" dirty="0"/>
              <a:t>Train Accuracy: 97.97%</a:t>
            </a:r>
          </a:p>
          <a:p>
            <a:r>
              <a:rPr lang="en-US" dirty="0"/>
              <a:t>Test Accuracy: 77.45%</a:t>
            </a:r>
          </a:p>
          <a:p>
            <a:r>
              <a:rPr lang="en-US" dirty="0"/>
              <a:t>Precision: 0.8178</a:t>
            </a:r>
          </a:p>
          <a:p>
            <a:r>
              <a:rPr lang="en-US" dirty="0"/>
              <a:t>Recall: 0.777</a:t>
            </a:r>
          </a:p>
        </p:txBody>
      </p:sp>
    </p:spTree>
    <p:extLst>
      <p:ext uri="{BB962C8B-B14F-4D97-AF65-F5344CB8AC3E}">
        <p14:creationId xmlns:p14="http://schemas.microsoft.com/office/powerpoint/2010/main" val="2131712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352</Words>
  <Application>Microsoft Office PowerPoint</Application>
  <PresentationFormat>Widescreen</PresentationFormat>
  <Paragraphs>121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A Study on  NSL-KDD Dataset  for Network Security</vt:lpstr>
      <vt:lpstr>NETWORK SECURITY</vt:lpstr>
      <vt:lpstr>INTRUSION</vt:lpstr>
      <vt:lpstr>TYPES OF INTRUSION DETECTION</vt:lpstr>
      <vt:lpstr>NSL-KDD DATASET</vt:lpstr>
      <vt:lpstr>TYPES OF ATTACKS</vt:lpstr>
      <vt:lpstr>EXPLORATORY DATA ANALYSIS</vt:lpstr>
      <vt:lpstr>FEATURE SELECTION</vt:lpstr>
      <vt:lpstr>CLASSIFICTION OF NETWORKS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on  NSL-KDD Dataset  for Network Security</dc:title>
  <dc:creator>Roseenah Deuja</dc:creator>
  <cp:lastModifiedBy>Roseenah Deuja</cp:lastModifiedBy>
  <cp:revision>18</cp:revision>
  <dcterms:created xsi:type="dcterms:W3CDTF">2020-11-22T00:52:20Z</dcterms:created>
  <dcterms:modified xsi:type="dcterms:W3CDTF">2020-11-22T02:52:56Z</dcterms:modified>
</cp:coreProperties>
</file>