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/>
              <a:t>Distribution of Network 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E7-4A81-A77F-4D825521010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E7-4A81-A77F-4D825521010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BinaryClass!$A$1:$B$1</c:f>
              <c:strCache>
                <c:ptCount val="2"/>
                <c:pt idx="0">
                  <c:v>Normal</c:v>
                </c:pt>
                <c:pt idx="1">
                  <c:v>Attack</c:v>
                </c:pt>
              </c:strCache>
            </c:strRef>
          </c:cat>
          <c:val>
            <c:numRef>
              <c:f>BinaryClass!$A$2:$B$2</c:f>
              <c:numCache>
                <c:formatCode>General</c:formatCode>
                <c:ptCount val="2"/>
                <c:pt idx="0">
                  <c:v>53.5</c:v>
                </c:pt>
                <c:pt idx="1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E7-4A81-A77F-4D82552101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65000"/>
        <a:lumOff val="35000"/>
        <a:alpha val="41000"/>
      </a:schemeClr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/>
              <a:t>Subclasses of Network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26-436A-B1DF-31E314E0BFC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26-436A-B1DF-31E314E0BFC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26-436A-B1DF-31E314E0BFC3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26-436A-B1DF-31E314E0BFC3}"/>
              </c:ext>
            </c:extLst>
          </c:dPt>
          <c:dLbls>
            <c:dLbl>
              <c:idx val="1"/>
              <c:layout>
                <c:manualLayout>
                  <c:x val="0.1502605707629828"/>
                  <c:y val="0.1834224223167837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26-436A-B1DF-31E314E0BFC3}"/>
                </c:ext>
              </c:extLst>
            </c:dLbl>
            <c:dLbl>
              <c:idx val="2"/>
              <c:layout>
                <c:manualLayout>
                  <c:x val="-3.3276346559011037E-2"/>
                  <c:y val="5.47782109339039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26-436A-B1DF-31E314E0BFC3}"/>
                </c:ext>
              </c:extLst>
            </c:dLbl>
            <c:dLbl>
              <c:idx val="3"/>
              <c:layout>
                <c:manualLayout>
                  <c:x val="8.3162431816677027E-2"/>
                  <c:y val="9.2536658245957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26-436A-B1DF-31E314E0BFC3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MultiClass!$A$1:$D$16</c15:sqref>
                  </c15:fullRef>
                  <c15:levelRef>
                    <c15:sqref>MultiClass!$A$1:$D$1</c15:sqref>
                  </c15:levelRef>
                </c:ext>
              </c:extLst>
              <c:f>MultiClass!$A$1:$D$1</c:f>
              <c:strCache>
                <c:ptCount val="4"/>
                <c:pt idx="0">
                  <c:v>DoS</c:v>
                </c:pt>
                <c:pt idx="1">
                  <c:v>Probe</c:v>
                </c:pt>
                <c:pt idx="2">
                  <c:v>Privilege</c:v>
                </c:pt>
                <c:pt idx="3">
                  <c:v>Access</c:v>
                </c:pt>
              </c:strCache>
            </c:strRef>
          </c:cat>
          <c:val>
            <c:numRef>
              <c:f>MultiClass!$A$17:$D$17</c:f>
              <c:numCache>
                <c:formatCode>General</c:formatCode>
                <c:ptCount val="4"/>
                <c:pt idx="0">
                  <c:v>45927</c:v>
                </c:pt>
                <c:pt idx="1">
                  <c:v>11656</c:v>
                </c:pt>
                <c:pt idx="2">
                  <c:v>52</c:v>
                </c:pt>
                <c:pt idx="3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26-436A-B1DF-31E314E0BF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65000"/>
        <a:lumOff val="35000"/>
        <a:alpha val="50000"/>
      </a:schemeClr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3" y="951722"/>
            <a:ext cx="9446473" cy="2477278"/>
          </a:xfrm>
          <a:solidFill>
            <a:schemeClr val="tx1">
              <a:alpha val="48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202" y="3826301"/>
            <a:ext cx="3161364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6A5-7934-41BD-9EDB-9F0EA2DD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93E-395F-47FF-B2D8-FB0B713B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rules, configurations or systems</a:t>
            </a:r>
          </a:p>
          <a:p>
            <a:r>
              <a:rPr lang="en-US" dirty="0"/>
              <a:t>Designed to enhance the protection of critical data in a network</a:t>
            </a:r>
          </a:p>
          <a:p>
            <a:r>
              <a:rPr lang="en-US" dirty="0"/>
              <a:t>Prevent loss, theft or unauthorized access of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01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0C74-EB9D-4ADE-B22B-91161A4B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B4C-2679-4311-8C0B-72B7E8B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3410"/>
          </a:xfrm>
        </p:spPr>
        <p:txBody>
          <a:bodyPr/>
          <a:lstStyle/>
          <a:p>
            <a:r>
              <a:rPr lang="en-US" dirty="0"/>
              <a:t>An attempt to bypass the security mechanisms of a system</a:t>
            </a:r>
          </a:p>
          <a:p>
            <a:r>
              <a:rPr lang="en-US" dirty="0"/>
              <a:t>Compromise </a:t>
            </a:r>
            <a:r>
              <a:rPr lang="en-US" b="1" dirty="0"/>
              <a:t>Confidentiality</a:t>
            </a:r>
            <a:r>
              <a:rPr lang="en-US" dirty="0"/>
              <a:t>, </a:t>
            </a:r>
            <a:r>
              <a:rPr lang="en-US" b="1" dirty="0"/>
              <a:t>Integrity</a:t>
            </a:r>
            <a:r>
              <a:rPr lang="en-US" dirty="0"/>
              <a:t> and </a:t>
            </a:r>
            <a:r>
              <a:rPr lang="en-US" b="1" dirty="0"/>
              <a:t>Availability</a:t>
            </a:r>
            <a:r>
              <a:rPr lang="en-US" dirty="0"/>
              <a:t> </a:t>
            </a:r>
            <a:r>
              <a:rPr lang="en-US" b="1" dirty="0"/>
              <a:t>(CIA)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DE1D3C-838C-4535-9015-E78BE11F5A77}"/>
              </a:ext>
            </a:extLst>
          </p:cNvPr>
          <p:cNvSpPr txBox="1">
            <a:spLocks/>
          </p:cNvSpPr>
          <p:nvPr/>
        </p:nvSpPr>
        <p:spPr>
          <a:xfrm>
            <a:off x="838200" y="3101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INTRUSION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60E6E-E5B5-4A10-8227-BA5B141BE022}"/>
              </a:ext>
            </a:extLst>
          </p:cNvPr>
          <p:cNvSpPr txBox="1">
            <a:spLocks/>
          </p:cNvSpPr>
          <p:nvPr/>
        </p:nvSpPr>
        <p:spPr>
          <a:xfrm>
            <a:off x="838200" y="4426898"/>
            <a:ext cx="10515600" cy="104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various events that occur in a system</a:t>
            </a:r>
          </a:p>
          <a:p>
            <a:r>
              <a:rPr lang="en-US" dirty="0"/>
              <a:t>Analyze for signs of intrusions (flagged/anomalous behavior)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059-4BFF-4852-AAFE-98011E7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8807-BF58-4A6E-B071-82417597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05"/>
            <a:ext cx="10515600" cy="1603375"/>
          </a:xfrm>
        </p:spPr>
        <p:txBody>
          <a:bodyPr/>
          <a:lstStyle/>
          <a:p>
            <a:r>
              <a:rPr lang="en-US" dirty="0"/>
              <a:t>Signature-based Detection (SD)</a:t>
            </a:r>
          </a:p>
          <a:p>
            <a:r>
              <a:rPr lang="en-US" dirty="0"/>
              <a:t>Anomaly-based Detection (AD)</a:t>
            </a:r>
          </a:p>
          <a:p>
            <a:r>
              <a:rPr lang="en-US" dirty="0"/>
              <a:t>Stateful Protocol Analysis (SPA)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A63590-38BD-46F5-A065-2AF4452BF175}"/>
              </a:ext>
            </a:extLst>
          </p:cNvPr>
          <p:cNvSpPr txBox="1">
            <a:spLocks/>
          </p:cNvSpPr>
          <p:nvPr/>
        </p:nvSpPr>
        <p:spPr>
          <a:xfrm>
            <a:off x="838200" y="3218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ANOMALY-BASED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C45C9-F9C2-4595-8D91-F8865314BBEF}"/>
              </a:ext>
            </a:extLst>
          </p:cNvPr>
          <p:cNvSpPr txBox="1">
            <a:spLocks/>
          </p:cNvSpPr>
          <p:nvPr/>
        </p:nvSpPr>
        <p:spPr>
          <a:xfrm>
            <a:off x="838200" y="46792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and evaluate regular activities, connections, hosts/users</a:t>
            </a:r>
          </a:p>
          <a:p>
            <a:r>
              <a:rPr lang="en-US" dirty="0"/>
              <a:t>Also called Behavior-based Detection</a:t>
            </a:r>
          </a:p>
        </p:txBody>
      </p:sp>
    </p:spTree>
    <p:extLst>
      <p:ext uri="{BB962C8B-B14F-4D97-AF65-F5344CB8AC3E}">
        <p14:creationId xmlns:p14="http://schemas.microsoft.com/office/powerpoint/2010/main" val="343456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6A2-3A82-49F9-ADCC-8DC3CB5B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0CFC-2C2C-4DF0-A7DE-491C501D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as new and improved version of KDD’99 dataset</a:t>
            </a:r>
          </a:p>
          <a:p>
            <a:r>
              <a:rPr lang="en-US" dirty="0"/>
              <a:t>Benchmark to evaluate intrusion detection systems</a:t>
            </a:r>
          </a:p>
          <a:p>
            <a:r>
              <a:rPr lang="en-US" dirty="0"/>
              <a:t>Train and test subsets (</a:t>
            </a:r>
            <a:r>
              <a:rPr lang="en-US" dirty="0" err="1"/>
              <a:t>KDDTrain</a:t>
            </a:r>
            <a:r>
              <a:rPr lang="en-US" dirty="0"/>
              <a:t>+ and </a:t>
            </a:r>
            <a:r>
              <a:rPr lang="en-US" dirty="0" err="1"/>
              <a:t>KDDTest</a:t>
            </a:r>
            <a:r>
              <a:rPr lang="en-US" dirty="0"/>
              <a:t>+)</a:t>
            </a:r>
          </a:p>
          <a:p>
            <a:r>
              <a:rPr lang="en-US" dirty="0"/>
              <a:t>43 total attributes (42 input features + Score + Attack)</a:t>
            </a:r>
          </a:p>
          <a:p>
            <a:r>
              <a:rPr lang="en-US" dirty="0"/>
              <a:t>Score = Difficulty level</a:t>
            </a:r>
          </a:p>
          <a:p>
            <a:r>
              <a:rPr lang="en-US" dirty="0"/>
              <a:t>Attack = Type of attack (</a:t>
            </a:r>
            <a:r>
              <a:rPr lang="en-US"/>
              <a:t>Target column)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F4E-4994-458F-AD04-2C2AA138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900A61-4596-446B-A776-6B3184369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837717"/>
              </p:ext>
            </p:extLst>
          </p:nvPr>
        </p:nvGraphicFramePr>
        <p:xfrm>
          <a:off x="1000415" y="1690689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ABEB7EB-BB76-4458-8EFE-6EBB5D804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453353"/>
              </p:ext>
            </p:extLst>
          </p:nvPr>
        </p:nvGraphicFramePr>
        <p:xfrm>
          <a:off x="6096000" y="1690688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68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0676-8C65-45D7-908E-EFEC253E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3B07-0BC7-4C63-96B4-C38A38DE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3268" cy="4145968"/>
          </a:xfrm>
        </p:spPr>
        <p:txBody>
          <a:bodyPr>
            <a:normAutofit/>
          </a:bodyPr>
          <a:lstStyle/>
          <a:p>
            <a:r>
              <a:rPr lang="en-US" dirty="0"/>
              <a:t>Find most important characters for identifying intrusions in network</a:t>
            </a:r>
          </a:p>
          <a:p>
            <a:r>
              <a:rPr lang="en-US" dirty="0"/>
              <a:t>Analyze correlations with Attack</a:t>
            </a:r>
          </a:p>
          <a:p>
            <a:r>
              <a:rPr lang="en-US" dirty="0"/>
              <a:t>Analyze co-linearity with one another</a:t>
            </a:r>
          </a:p>
          <a:p>
            <a:r>
              <a:rPr lang="en-US" dirty="0"/>
              <a:t>Identify 11 features out of 42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9ACF64E-9488-4C53-9520-18945FB81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1" r="12411" b="8844"/>
          <a:stretch/>
        </p:blipFill>
        <p:spPr>
          <a:xfrm>
            <a:off x="6391469" y="1390261"/>
            <a:ext cx="5056766" cy="47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6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7F77-8FF0-443D-BD08-6C2430F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CLASSIFICTION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1112-97B2-4C1F-BC9B-27AF5C0A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(Normal or Intrusion)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Train Accuracy: 97.97%</a:t>
            </a:r>
          </a:p>
          <a:p>
            <a:r>
              <a:rPr lang="en-US" dirty="0"/>
              <a:t>Test Accuracy: 77.45%</a:t>
            </a:r>
          </a:p>
          <a:p>
            <a:r>
              <a:rPr lang="en-US" dirty="0"/>
              <a:t>Precision: 0.8178</a:t>
            </a:r>
          </a:p>
          <a:p>
            <a:r>
              <a:rPr lang="en-US" dirty="0"/>
              <a:t>Recall: 0.777</a:t>
            </a:r>
          </a:p>
        </p:txBody>
      </p:sp>
    </p:spTree>
    <p:extLst>
      <p:ext uri="{BB962C8B-B14F-4D97-AF65-F5344CB8AC3E}">
        <p14:creationId xmlns:p14="http://schemas.microsoft.com/office/powerpoint/2010/main" val="213171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F083-DA6C-445C-B547-74226AD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A2FF-592F-4016-ABF5-60A7F7D0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9421"/>
          </a:xfrm>
        </p:spPr>
        <p:txBody>
          <a:bodyPr/>
          <a:lstStyle/>
          <a:p>
            <a:r>
              <a:rPr lang="en-US" dirty="0"/>
              <a:t>Model found to be Overfitting</a:t>
            </a:r>
          </a:p>
          <a:p>
            <a:r>
              <a:rPr lang="en-US" dirty="0"/>
              <a:t>Increase Accuracy/Recall</a:t>
            </a:r>
          </a:p>
          <a:p>
            <a:r>
              <a:rPr lang="en-US" dirty="0"/>
              <a:t>Cross-validation, Regularization or Ensemble techniques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1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A Study on  NSL-KDD Dataset  for Network Security</vt:lpstr>
      <vt:lpstr>NETWORK SECURITY</vt:lpstr>
      <vt:lpstr>INTRUSION</vt:lpstr>
      <vt:lpstr>TYPES OF INTRUSION DETECTION</vt:lpstr>
      <vt:lpstr>NSL-KDD DATASET</vt:lpstr>
      <vt:lpstr>EXPLORATORY DATA ANALYSIS</vt:lpstr>
      <vt:lpstr>FEATURE SELECTION</vt:lpstr>
      <vt:lpstr>CLASSIFICTION OF NETWORKS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17</cp:revision>
  <dcterms:created xsi:type="dcterms:W3CDTF">2020-11-22T00:52:20Z</dcterms:created>
  <dcterms:modified xsi:type="dcterms:W3CDTF">2020-11-22T02:46:01Z</dcterms:modified>
</cp:coreProperties>
</file>