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ML-Network-Security\NSL-KDD-Network-Security\Data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r>
              <a:rPr lang="en-US" sz="2000" dirty="0"/>
              <a:t>Frequency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Frequency!$B$1</c:f>
              <c:strCache>
                <c:ptCount val="1"/>
                <c:pt idx="0">
                  <c:v>Total 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Frequency!$A$2:$A$12</c15:sqref>
                  </c15:fullRef>
                </c:ext>
              </c:extLst>
              <c:f>Frequency!$A$2:$A$11</c:f>
              <c:strCache>
                <c:ptCount val="10"/>
                <c:pt idx="0">
                  <c:v>pod</c:v>
                </c:pt>
                <c:pt idx="1">
                  <c:v>warezclient</c:v>
                </c:pt>
                <c:pt idx="2">
                  <c:v>teardrop</c:v>
                </c:pt>
                <c:pt idx="3">
                  <c:v>back</c:v>
                </c:pt>
                <c:pt idx="4">
                  <c:v>nmap</c:v>
                </c:pt>
                <c:pt idx="5">
                  <c:v>smurf</c:v>
                </c:pt>
                <c:pt idx="6">
                  <c:v>portsweep</c:v>
                </c:pt>
                <c:pt idx="7">
                  <c:v>ipsweep</c:v>
                </c:pt>
                <c:pt idx="8">
                  <c:v>satan</c:v>
                </c:pt>
                <c:pt idx="9">
                  <c:v>neptune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Frequency!$B$2:$B$12</c15:sqref>
                  </c15:fullRef>
                </c:ext>
              </c:extLst>
              <c:f>Frequency!$B$2:$B$11</c:f>
              <c:numCache>
                <c:formatCode>General</c:formatCode>
                <c:ptCount val="10"/>
                <c:pt idx="0">
                  <c:v>201</c:v>
                </c:pt>
                <c:pt idx="1">
                  <c:v>890</c:v>
                </c:pt>
                <c:pt idx="2">
                  <c:v>892</c:v>
                </c:pt>
                <c:pt idx="3">
                  <c:v>956</c:v>
                </c:pt>
                <c:pt idx="4">
                  <c:v>1493</c:v>
                </c:pt>
                <c:pt idx="5">
                  <c:v>2646</c:v>
                </c:pt>
                <c:pt idx="6">
                  <c:v>2931</c:v>
                </c:pt>
                <c:pt idx="7">
                  <c:v>3599</c:v>
                </c:pt>
                <c:pt idx="8">
                  <c:v>3633</c:v>
                </c:pt>
                <c:pt idx="9">
                  <c:v>41214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8-498E-8BDE-7D6B88FF7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88929440"/>
        <c:axId val="159485280"/>
      </c:barChart>
      <c:catAx>
        <c:axId val="4889294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defRPr>
                </a:pPr>
                <a:r>
                  <a:rPr lang="en-US"/>
                  <a:t>Attack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9485280"/>
        <c:crosses val="autoZero"/>
        <c:auto val="1"/>
        <c:lblAlgn val="ctr"/>
        <c:lblOffset val="100"/>
        <c:noMultiLvlLbl val="0"/>
      </c:catAx>
      <c:valAx>
        <c:axId val="15948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889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r>
              <a:rPr lang="en-US" sz="2000" b="0" dirty="0"/>
              <a:t>Distribution of Network System</a:t>
            </a:r>
          </a:p>
        </c:rich>
      </c:tx>
      <c:layout>
        <c:manualLayout>
          <c:xMode val="edge"/>
          <c:yMode val="edge"/>
          <c:x val="0.11190896284970124"/>
          <c:y val="2.0053903418611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E7-4A81-A77F-4D825521010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E7-4A81-A77F-4D825521010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BinaryClass!$A$1:$B$1</c:f>
              <c:strCache>
                <c:ptCount val="2"/>
                <c:pt idx="0">
                  <c:v>Normal</c:v>
                </c:pt>
                <c:pt idx="1">
                  <c:v>Attack</c:v>
                </c:pt>
              </c:strCache>
            </c:strRef>
          </c:cat>
          <c:val>
            <c:numRef>
              <c:f>BinaryClass!$A$2:$B$2</c:f>
              <c:numCache>
                <c:formatCode>General</c:formatCode>
                <c:ptCount val="2"/>
                <c:pt idx="0">
                  <c:v>53.5</c:v>
                </c:pt>
                <c:pt idx="1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E7-4A81-A77F-4D825521010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r>
              <a:rPr lang="en-US" sz="2000" b="0" dirty="0"/>
              <a:t>Subclasses of Network Attacks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26-436A-B1DF-31E314E0BFC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26-436A-B1DF-31E314E0BFC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26-436A-B1DF-31E314E0BFC3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26-436A-B1DF-31E314E0BFC3}"/>
              </c:ext>
            </c:extLst>
          </c:dPt>
          <c:dLbls>
            <c:dLbl>
              <c:idx val="1"/>
              <c:layout>
                <c:manualLayout>
                  <c:x val="0.1502605707629828"/>
                  <c:y val="0.1834224223167837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26-436A-B1DF-31E314E0BFC3}"/>
                </c:ext>
              </c:extLst>
            </c:dLbl>
            <c:dLbl>
              <c:idx val="2"/>
              <c:layout>
                <c:manualLayout>
                  <c:x val="-3.3276346559011037E-2"/>
                  <c:y val="5.47782109339039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26-436A-B1DF-31E314E0BFC3}"/>
                </c:ext>
              </c:extLst>
            </c:dLbl>
            <c:dLbl>
              <c:idx val="3"/>
              <c:layout>
                <c:manualLayout>
                  <c:x val="8.3162431816677027E-2"/>
                  <c:y val="9.2536658245957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26-436A-B1DF-31E314E0BFC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MultiClass!$A$1:$D$16</c15:sqref>
                  </c15:fullRef>
                  <c15:levelRef>
                    <c15:sqref>MultiClass!$A$1:$D$1</c15:sqref>
                  </c15:levelRef>
                </c:ext>
              </c:extLst>
              <c:f>MultiClass!$A$1:$D$1</c:f>
              <c:strCache>
                <c:ptCount val="4"/>
                <c:pt idx="0">
                  <c:v>DoS</c:v>
                </c:pt>
                <c:pt idx="1">
                  <c:v>Probe</c:v>
                </c:pt>
                <c:pt idx="2">
                  <c:v>Privilege</c:v>
                </c:pt>
                <c:pt idx="3">
                  <c:v>Access</c:v>
                </c:pt>
              </c:strCache>
            </c:strRef>
          </c:cat>
          <c:val>
            <c:numRef>
              <c:f>MultiClass!$A$17:$D$17</c:f>
              <c:numCache>
                <c:formatCode>General</c:formatCode>
                <c:ptCount val="4"/>
                <c:pt idx="0">
                  <c:v>45927</c:v>
                </c:pt>
                <c:pt idx="1">
                  <c:v>11656</c:v>
                </c:pt>
                <c:pt idx="2">
                  <c:v>52</c:v>
                </c:pt>
                <c:pt idx="3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26-436A-B1DF-31E314E0BF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427C-AEA3-4CD0-894F-ED230FA4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DAF8-F9C2-41D9-87FC-27ECA9D43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EE0E-CB1F-44B9-8820-6C9541CC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29ED88-003D-480F-AE63-0F53292C31A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A2D9-2DA6-4BCE-8861-B2CD45C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24AC-782E-4B77-842B-0D8CAA33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1F2E7C5-725F-41A1-9EA4-DA3A52D40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4B76-42AF-461A-B399-A36E888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E77A-F8D4-41F7-9AE5-F4C658E0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53DC-C956-40FF-A432-F01F5AB1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6541-9235-48BC-B7F2-B026003E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8620-CBBA-429C-9DAC-A3016C4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75D15-8C1E-4513-8927-7CC366310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C886-79C4-4AB5-984B-48075290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D907-49B1-41CE-A9B8-7150C3A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9C4A-F553-41FD-922E-AD326749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9D33-FE54-4F98-9C35-F927B54C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860-98D7-490F-8386-1BF84FA6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029A-A936-4F7C-AE73-735C4B0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E709-5BE3-410B-B3C3-D253D45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5EC8-BBE6-4B1E-B475-2BA9136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FAF4-95F5-46BA-8131-760B715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3B42-347C-41C2-A277-6BE12E9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A7D7-AF78-40D1-9FF3-0DF68E43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CD91-8DB0-4054-BF8E-00CE8CE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281B-B252-440A-8F64-DCC0BC45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5FC4-C4BA-4343-83C7-132F6AF4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DB7-2560-4A23-BD60-7A6F5FDB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483F-5E30-44F9-BB36-F14F945EB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FCD-2C7E-4AF7-9DCC-22C96D740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FDEF-87C2-4557-A594-41BDD79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929ED88-003D-480F-AE63-0F53292C31A9}" type="datetimeFigureOut">
              <a:rPr lang="en-US" smtClean="0"/>
              <a:pPr/>
              <a:t>11/21/2020</a:t>
            </a:fld>
            <a:endParaRPr lang="en-US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64F9-7B4D-491F-8704-B90F9B87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9706-4425-4AC8-AB20-BB4F92E4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1F2E7C5-725F-41A1-9EA4-DA3A52D4046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00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22F1-B169-4CE1-84E6-BD6E8E9D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8C9A-9E43-4BAA-AB84-1917616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D69C-0F97-4C65-B1A0-A1E3F8BA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B52D-5230-4164-80C5-418AB2122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3383F-4827-4D97-8AEC-6F02D4F9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4E1C7-FC2B-40C2-9676-5CCA35FF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224C-249A-4ACD-9D96-A1593B2C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3196-08AB-47BD-9626-4F27A3A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A367-7B0A-4BB3-B0AA-79C523F3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502DD-26F5-4C84-8388-EB17300C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03EE-7156-4660-8202-83038D90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E59C2-57C0-431C-8B96-D8D90247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8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0F59C-6502-4ABD-A879-C7B2A21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8B41-7B41-43C0-959E-8D4EF1D8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09AF-9324-40AB-B0F1-4DE7E85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893-9AA7-41A6-8410-B983AE80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805-B387-4027-9158-2BFAF348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FCCF-1FC7-42B6-AF14-61705965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79C2-BFDD-4679-A775-F546AA6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5E44-83AD-421F-86AC-EB5EB85F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2858F-5D06-4103-BE3C-9554D09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8E1-A236-49C2-B320-AF15B0DB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ABA8E-9D68-4241-9C8E-D2C543A0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D0147-B4B2-42A0-B7BD-82466A359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1321-B0A2-4533-B133-E5964016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D88-003D-480F-AE63-0F53292C31A9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3E670-9521-4BFF-A5D7-ABDE53E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199B-C86C-45E7-BD60-B240072F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7C5-725F-41A1-9EA4-DA3A52D40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EDED0-1E65-4E33-940E-BD75FA1E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1832-68D6-4817-9538-40584E3A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037-8AB0-4B8F-879D-C87E3F42F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29ED88-003D-480F-AE63-0F53292C31A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3029-6FF2-4D38-AD8E-AF533FFA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C3CB-C639-417E-AD66-312591DB6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81F2E7C5-725F-41A1-9EA4-DA3A52D404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Black wood grain" title="Black wood grain">
            <a:extLst>
              <a:ext uri="{FF2B5EF4-FFF2-40B4-BE49-F238E27FC236}">
                <a16:creationId xmlns:a16="http://schemas.microsoft.com/office/drawing/2014/main" id="{EB683D39-B9AD-4762-87EC-36DFE02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44DB7EC-A51E-4E4E-A7E1-2324D13A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093" y="951722"/>
            <a:ext cx="9446473" cy="2477278"/>
          </a:xfrm>
          <a:solidFill>
            <a:schemeClr val="tx1">
              <a:alpha val="48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NSL-KDD Dataset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Network Security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02EABD5F-779D-4670-8D89-3D22CCF4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02" y="3826301"/>
            <a:ext cx="3161364" cy="816075"/>
          </a:xfrm>
          <a:solidFill>
            <a:schemeClr val="tx1">
              <a:alpha val="58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Rojina Deuja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NUID 71686680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699901-13AA-4344-BECE-F4F75BA552ED}"/>
              </a:ext>
            </a:extLst>
          </p:cNvPr>
          <p:cNvSpPr/>
          <p:nvPr/>
        </p:nvSpPr>
        <p:spPr>
          <a:xfrm>
            <a:off x="10030408" y="4058816"/>
            <a:ext cx="1502229" cy="17552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F083-DA6C-445C-B547-74226ADB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A2FF-592F-4016-ABF5-60A7F7D0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94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Model found to be Overfitting</a:t>
            </a:r>
          </a:p>
          <a:p>
            <a:r>
              <a:rPr lang="en-US" dirty="0">
                <a:latin typeface="Times New Roman" panose="02020603050405020304" pitchFamily="18" charset="0"/>
              </a:rPr>
              <a:t>Increase Accuracy/Recall</a:t>
            </a:r>
          </a:p>
          <a:p>
            <a:r>
              <a:rPr lang="en-US" dirty="0">
                <a:latin typeface="Times New Roman" panose="02020603050405020304" pitchFamily="18" charset="0"/>
              </a:rPr>
              <a:t>Cross-validation, Regularization or Ensemble techniques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1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E6A5-7934-41BD-9EDB-9F0EA2DD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93E-395F-47FF-B2D8-FB0B713B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A set of rules, configurations or systems</a:t>
            </a:r>
          </a:p>
          <a:p>
            <a:r>
              <a:rPr lang="en-US" dirty="0">
                <a:latin typeface="Times New Roman" panose="02020603050405020304" pitchFamily="18" charset="0"/>
              </a:rPr>
              <a:t>Designed to enhance the protection of critical data in a network</a:t>
            </a:r>
          </a:p>
          <a:p>
            <a:r>
              <a:rPr lang="en-US" dirty="0">
                <a:latin typeface="Times New Roman" panose="02020603050405020304" pitchFamily="18" charset="0"/>
              </a:rPr>
              <a:t>Prevent loss, theft or unauthorized access of sensitive information</a:t>
            </a:r>
          </a:p>
        </p:txBody>
      </p:sp>
      <p:pic>
        <p:nvPicPr>
          <p:cNvPr id="7" name="Picture 6" descr="A picture containing fireworks, dark&#10;&#10;Description automatically generated">
            <a:extLst>
              <a:ext uri="{FF2B5EF4-FFF2-40B4-BE49-F238E27FC236}">
                <a16:creationId xmlns:a16="http://schemas.microsoft.com/office/drawing/2014/main" id="{EC744BB5-DAEA-4D09-8AE3-409DFE2EA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23"/>
          <a:stretch/>
        </p:blipFill>
        <p:spPr>
          <a:xfrm rot="10800000">
            <a:off x="0" y="3531869"/>
            <a:ext cx="12192000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0C74-EB9D-4ADE-B22B-91161A4B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INTRUSION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3B4C-2679-4311-8C0B-72B7E8B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862"/>
            <a:ext cx="10515600" cy="104341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An attempt to bypass the security mechanisms of a system</a:t>
            </a:r>
          </a:p>
          <a:p>
            <a:r>
              <a:rPr lang="en-US" dirty="0">
                <a:latin typeface="Times New Roman" panose="02020603050405020304" pitchFamily="18" charset="0"/>
              </a:rPr>
              <a:t>Compromise </a:t>
            </a:r>
            <a:r>
              <a:rPr lang="en-US" b="1" dirty="0">
                <a:latin typeface="Times New Roman" panose="02020603050405020304" pitchFamily="18" charset="0"/>
              </a:rPr>
              <a:t>Confidentiality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</a:rPr>
              <a:t>Integrity</a:t>
            </a:r>
            <a:r>
              <a:rPr lang="en-US" dirty="0">
                <a:latin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</a:rPr>
              <a:t>Availability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(CIA)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DE1D3C-838C-4535-9015-E78BE11F5A77}"/>
              </a:ext>
            </a:extLst>
          </p:cNvPr>
          <p:cNvSpPr txBox="1">
            <a:spLocks/>
          </p:cNvSpPr>
          <p:nvPr/>
        </p:nvSpPr>
        <p:spPr>
          <a:xfrm>
            <a:off x="838200" y="3101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INTRUSION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60E6E-E5B5-4A10-8227-BA5B141BE022}"/>
              </a:ext>
            </a:extLst>
          </p:cNvPr>
          <p:cNvSpPr txBox="1">
            <a:spLocks/>
          </p:cNvSpPr>
          <p:nvPr/>
        </p:nvSpPr>
        <p:spPr>
          <a:xfrm>
            <a:off x="838200" y="4212294"/>
            <a:ext cx="10515600" cy="104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various events that occur in a system</a:t>
            </a:r>
          </a:p>
          <a:p>
            <a:r>
              <a:rPr lang="en-US" dirty="0"/>
              <a:t>Analyze for signs of intrusions (flagged/anomalous behavior)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059-4BFF-4852-AAFE-98011E7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TYPES OF INTRUSION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C8807-BF58-4A6E-B071-82417597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1"/>
            <a:ext cx="10515600" cy="1603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Signature-based Detection (SD)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Anomaly-based Detection (AD)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</a:rPr>
              <a:t>Stateful Protocol Analysis (SPA)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A63590-38BD-46F5-A065-2AF4452BF175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ANOMALY-BASED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C45C9-F9C2-4595-8D91-F8865314BBEF}"/>
              </a:ext>
            </a:extLst>
          </p:cNvPr>
          <p:cNvSpPr txBox="1">
            <a:spLocks/>
          </p:cNvSpPr>
          <p:nvPr/>
        </p:nvSpPr>
        <p:spPr>
          <a:xfrm>
            <a:off x="838200" y="455866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Monitor and evaluate regular activities, connections, hosts/users</a:t>
            </a:r>
          </a:p>
          <a:p>
            <a:r>
              <a:rPr lang="en-US" dirty="0"/>
              <a:t>Also called Behavior-based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3434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76A2-3A82-49F9-ADCC-8DC3CB5B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NSL-KDD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0CFC-2C2C-4DF0-A7DE-491C501D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Released as new and improved version of KDD’99 dataset</a:t>
            </a:r>
          </a:p>
          <a:p>
            <a:r>
              <a:rPr lang="en-US" dirty="0">
                <a:latin typeface="Times New Roman" panose="02020603050405020304" pitchFamily="18" charset="0"/>
              </a:rPr>
              <a:t>Benchmark to evaluate intrusion detection systems</a:t>
            </a:r>
          </a:p>
          <a:p>
            <a:r>
              <a:rPr lang="en-US" dirty="0">
                <a:latin typeface="Times New Roman" panose="02020603050405020304" pitchFamily="18" charset="0"/>
              </a:rPr>
              <a:t>Train and test subsets (</a:t>
            </a:r>
            <a:r>
              <a:rPr lang="en-US" dirty="0" err="1">
                <a:latin typeface="Times New Roman" panose="02020603050405020304" pitchFamily="18" charset="0"/>
              </a:rPr>
              <a:t>KDDTrain</a:t>
            </a:r>
            <a:r>
              <a:rPr lang="en-US" dirty="0">
                <a:latin typeface="Times New Roman" panose="02020603050405020304" pitchFamily="18" charset="0"/>
              </a:rPr>
              <a:t>+ and </a:t>
            </a:r>
            <a:r>
              <a:rPr lang="en-US" dirty="0" err="1">
                <a:latin typeface="Times New Roman" panose="02020603050405020304" pitchFamily="18" charset="0"/>
              </a:rPr>
              <a:t>KDDTest</a:t>
            </a:r>
            <a:r>
              <a:rPr lang="en-US" dirty="0">
                <a:latin typeface="Times New Roman" panose="02020603050405020304" pitchFamily="18" charset="0"/>
              </a:rPr>
              <a:t>+)</a:t>
            </a:r>
          </a:p>
          <a:p>
            <a:r>
              <a:rPr lang="en-US" dirty="0">
                <a:latin typeface="Times New Roman" panose="02020603050405020304" pitchFamily="18" charset="0"/>
              </a:rPr>
              <a:t>43 total attributes (42 input features + Score + Attack)</a:t>
            </a:r>
          </a:p>
          <a:p>
            <a:r>
              <a:rPr lang="en-US" dirty="0">
                <a:latin typeface="Times New Roman" panose="02020603050405020304" pitchFamily="18" charset="0"/>
              </a:rPr>
              <a:t>Score = Difficulty level</a:t>
            </a:r>
          </a:p>
          <a:p>
            <a:r>
              <a:rPr lang="en-US" dirty="0">
                <a:latin typeface="Times New Roman" panose="02020603050405020304" pitchFamily="18" charset="0"/>
              </a:rPr>
              <a:t>Attack = Type of attack (Target column)</a:t>
            </a:r>
          </a:p>
        </p:txBody>
      </p:sp>
    </p:spTree>
    <p:extLst>
      <p:ext uri="{BB962C8B-B14F-4D97-AF65-F5344CB8AC3E}">
        <p14:creationId xmlns:p14="http://schemas.microsoft.com/office/powerpoint/2010/main" val="1046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191D-869C-480E-9862-78ACDF19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TYPES OF ATTACKS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84C2D1-6D16-4184-B48B-4125C0E9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526737"/>
              </p:ext>
            </p:extLst>
          </p:nvPr>
        </p:nvGraphicFramePr>
        <p:xfrm>
          <a:off x="960276" y="1535185"/>
          <a:ext cx="3956180" cy="42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7666">
                  <a:extLst>
                    <a:ext uri="{9D8B030D-6E8A-4147-A177-3AD203B41FA5}">
                      <a16:colId xmlns:a16="http://schemas.microsoft.com/office/drawing/2014/main" val="252653784"/>
                    </a:ext>
                  </a:extLst>
                </a:gridCol>
                <a:gridCol w="937666">
                  <a:extLst>
                    <a:ext uri="{9D8B030D-6E8A-4147-A177-3AD203B41FA5}">
                      <a16:colId xmlns:a16="http://schemas.microsoft.com/office/drawing/2014/main" val="2173456377"/>
                    </a:ext>
                  </a:extLst>
                </a:gridCol>
                <a:gridCol w="1053268">
                  <a:extLst>
                    <a:ext uri="{9D8B030D-6E8A-4147-A177-3AD203B41FA5}">
                      <a16:colId xmlns:a16="http://schemas.microsoft.com/office/drawing/2014/main" val="2600908878"/>
                    </a:ext>
                  </a:extLst>
                </a:gridCol>
                <a:gridCol w="1027580">
                  <a:extLst>
                    <a:ext uri="{9D8B030D-6E8A-4147-A177-3AD203B41FA5}">
                      <a16:colId xmlns:a16="http://schemas.microsoft.com/office/drawing/2014/main" val="3145042047"/>
                    </a:ext>
                  </a:extLst>
                </a:gridCol>
              </a:tblGrid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Probe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Privilege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7573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apache2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ipsweep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buffer_overflow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ftp_write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8227846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mscan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loadmodule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guess_passwd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1880092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nmap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http_tunnel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585411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neptune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portsweep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imap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69272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mailbomb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saint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rootkit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multihop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379678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satan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sqlattack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836655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processtable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xterm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phf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7783825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smurf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sendmail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157050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teardrop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snmpgetattack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128537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udpstorm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spy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02751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snmpguess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76214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warezclient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6912233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warezmaster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6249888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xclock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27492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xsnoop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438211"/>
                  </a:ext>
                </a:extLst>
              </a:tr>
              <a:tr h="24753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45927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11656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697661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7EA318-5CAC-4AF9-B336-71EF80646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411595"/>
              </p:ext>
            </p:extLst>
          </p:nvPr>
        </p:nvGraphicFramePr>
        <p:xfrm>
          <a:off x="5047863" y="1274855"/>
          <a:ext cx="6857058" cy="488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92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AF4E-4994-458F-AD04-2C2AA138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900A61-4596-446B-A776-6B3184369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986959"/>
              </p:ext>
            </p:extLst>
          </p:nvPr>
        </p:nvGraphicFramePr>
        <p:xfrm>
          <a:off x="1000415" y="1690689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ABEB7EB-BB76-4458-8EFE-6EBB5D804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213005"/>
              </p:ext>
            </p:extLst>
          </p:nvPr>
        </p:nvGraphicFramePr>
        <p:xfrm>
          <a:off x="6096000" y="1690688"/>
          <a:ext cx="4818077" cy="379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68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0676-8C65-45D7-908E-EFEC253E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3B07-0BC7-4C63-96B4-C38A38DE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3268" cy="41459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Find most important characters to identify intrusions in network</a:t>
            </a:r>
          </a:p>
          <a:p>
            <a:r>
              <a:rPr lang="en-US" dirty="0">
                <a:latin typeface="Times New Roman" panose="02020603050405020304" pitchFamily="18" charset="0"/>
              </a:rPr>
              <a:t>Analyze correlations with Attack</a:t>
            </a:r>
          </a:p>
          <a:p>
            <a:r>
              <a:rPr lang="en-US" dirty="0">
                <a:latin typeface="Times New Roman" panose="02020603050405020304" pitchFamily="18" charset="0"/>
              </a:rPr>
              <a:t>Analyze co-linearity with one another</a:t>
            </a:r>
          </a:p>
          <a:p>
            <a:r>
              <a:rPr lang="en-US" dirty="0">
                <a:latin typeface="Times New Roman" panose="02020603050405020304" pitchFamily="18" charset="0"/>
              </a:rPr>
              <a:t>Identify 11 features out of 42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ACF64E-9488-4C53-9520-18945FB81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1" r="12411" b="8844"/>
          <a:stretch/>
        </p:blipFill>
        <p:spPr>
          <a:xfrm>
            <a:off x="6297034" y="1690688"/>
            <a:ext cx="5056766" cy="47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6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7F77-8FF0-443D-BD08-6C2430F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CLASSIFICTION OF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1112-97B2-4C1F-BC9B-27AF5C0A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Binary Classification (Normal or Intrusion)</a:t>
            </a:r>
          </a:p>
          <a:p>
            <a:r>
              <a:rPr lang="en-US" dirty="0">
                <a:latin typeface="Times New Roman" panose="02020603050405020304" pitchFamily="18" charset="0"/>
              </a:rPr>
              <a:t>Decision Tree Classifier</a:t>
            </a:r>
          </a:p>
          <a:p>
            <a:r>
              <a:rPr lang="en-US" dirty="0">
                <a:latin typeface="Times New Roman" panose="02020603050405020304" pitchFamily="18" charset="0"/>
              </a:rPr>
              <a:t>Train Accuracy: 97.97%</a:t>
            </a:r>
          </a:p>
          <a:p>
            <a:r>
              <a:rPr lang="en-US" dirty="0">
                <a:latin typeface="Times New Roman" panose="02020603050405020304" pitchFamily="18" charset="0"/>
              </a:rPr>
              <a:t>Test Accuracy: 77.45%</a:t>
            </a:r>
          </a:p>
          <a:p>
            <a:r>
              <a:rPr lang="en-US" dirty="0">
                <a:latin typeface="Times New Roman" panose="02020603050405020304" pitchFamily="18" charset="0"/>
              </a:rPr>
              <a:t>Precision: 0.8178</a:t>
            </a:r>
          </a:p>
          <a:p>
            <a:r>
              <a:rPr lang="en-US" dirty="0">
                <a:latin typeface="Times New Roman" panose="02020603050405020304" pitchFamily="18" charset="0"/>
              </a:rPr>
              <a:t>Recall: 0.777</a:t>
            </a:r>
          </a:p>
        </p:txBody>
      </p:sp>
    </p:spTree>
    <p:extLst>
      <p:ext uri="{BB962C8B-B14F-4D97-AF65-F5344CB8AC3E}">
        <p14:creationId xmlns:p14="http://schemas.microsoft.com/office/powerpoint/2010/main" val="213171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343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Office Theme</vt:lpstr>
      <vt:lpstr>A Study on  NSL-KDD Dataset  for Network Security</vt:lpstr>
      <vt:lpstr>NETWORK SECURITY</vt:lpstr>
      <vt:lpstr>INTRUSION</vt:lpstr>
      <vt:lpstr>TYPES OF INTRUSION DETECTION</vt:lpstr>
      <vt:lpstr>NSL-KDD DATASET</vt:lpstr>
      <vt:lpstr>TYPES OF ATTACKS</vt:lpstr>
      <vt:lpstr>EXPLORATORY DATA ANALYSIS</vt:lpstr>
      <vt:lpstr>FEATURE SELECTION</vt:lpstr>
      <vt:lpstr>CLASSIFICTION OF NETWORKS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 NSL-KDD Dataset  for Network Security</dc:title>
  <dc:creator>Roseenah Deuja</dc:creator>
  <cp:lastModifiedBy>Roseenah Deuja</cp:lastModifiedBy>
  <cp:revision>28</cp:revision>
  <dcterms:created xsi:type="dcterms:W3CDTF">2020-11-22T00:52:20Z</dcterms:created>
  <dcterms:modified xsi:type="dcterms:W3CDTF">2020-11-22T03:12:48Z</dcterms:modified>
</cp:coreProperties>
</file>