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  <p:sldMasterId id="2147483890" r:id="rId5"/>
    <p:sldMasterId id="2147483927" r:id="rId6"/>
    <p:sldMasterId id="2147483964" r:id="rId7"/>
  </p:sldMasterIdLst>
  <p:notesMasterIdLst>
    <p:notesMasterId r:id="rId20"/>
  </p:notesMasterIdLst>
  <p:handoutMasterIdLst>
    <p:handoutMasterId r:id="rId21"/>
  </p:handoutMasterIdLst>
  <p:sldIdLst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2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27" autoAdjust="0"/>
  </p:normalViewPr>
  <p:slideViewPr>
    <p:cSldViewPr snapToGrid="0" snapToObjects="1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53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2F9495-C47E-F74D-989E-66C515E25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A2327-043B-0C4B-9D3B-03D0073D6B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BA747-B8FF-874B-AED5-DE9F3E5B409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2A69-9A3F-C84F-889B-609CAFD70C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799EC-65F5-104B-A92F-F8D684594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1E54-08B8-294F-898B-644954DA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F6A5-7605-DF41-945B-909649E00EC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1D0F-7CCC-3448-8011-367F0D0A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- Black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oE_Logo_Black" descr="Logo - University of Essex">
            <a:extLst>
              <a:ext uri="{FF2B5EF4-FFF2-40B4-BE49-F238E27FC236}">
                <a16:creationId xmlns:a16="http://schemas.microsoft.com/office/drawing/2014/main" id="{91F64F71-DD94-BE43-A1BF-90989C0C6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C6F89C8B-0CBB-8642-991D-39E97AB6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_BG">
            <a:extLst>
              <a:ext uri="{FF2B5EF4-FFF2-40B4-BE49-F238E27FC236}">
                <a16:creationId xmlns:a16="http://schemas.microsoft.com/office/drawing/2014/main" id="{5D4998F0-DC3A-364F-ACFE-A254B6B4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7" name="Divider_Line">
            <a:extLst>
              <a:ext uri="{FF2B5EF4-FFF2-40B4-BE49-F238E27FC236}">
                <a16:creationId xmlns:a16="http://schemas.microsoft.com/office/drawing/2014/main" id="{822F4922-0983-EE45-B259-9B6104905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3452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 Slide, and Contin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6350" indent="0"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 Slide, and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0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9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7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and Tex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541F36E1-1553-7845-B3E2-0ECD95ED7D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21164" y="1036800"/>
            <a:ext cx="2876550" cy="324178"/>
          </a:xfrm>
          <a:solidFill>
            <a:schemeClr val="bg1"/>
          </a:solidFill>
        </p:spPr>
        <p:txBody>
          <a:bodyPr tIns="36000" rIns="251999" bIns="72000" anchor="t" anchorCtr="0">
            <a:spAutoFit/>
          </a:bodyPr>
          <a:lstStyle>
            <a:lvl1pPr marL="6350" indent="0" algn="r">
              <a:buFontTx/>
              <a:buNone/>
              <a:defRPr sz="1200"/>
            </a:lvl1pPr>
            <a:lvl2pPr marL="269875" indent="0" algn="r">
              <a:buFontTx/>
              <a:buNone/>
              <a:defRPr sz="1200"/>
            </a:lvl2pPr>
            <a:lvl3pPr marL="450850" indent="0" algn="r">
              <a:buFontTx/>
              <a:buNone/>
              <a:defRPr sz="1200"/>
            </a:lvl3pPr>
            <a:lvl4pPr marL="623888" indent="0" algn="r">
              <a:buFontTx/>
              <a:buNone/>
              <a:defRPr sz="1200"/>
            </a:lvl4pPr>
            <a:lvl5pPr marL="804862" indent="0" algn="r">
              <a:buFontTx/>
              <a:buNone/>
              <a:defRPr sz="1200"/>
            </a:lvl5pPr>
          </a:lstStyle>
          <a:p>
            <a:pPr lvl="0"/>
            <a:r>
              <a:rPr lang="en-GB"/>
              <a:t>Insert image caption here</a:t>
            </a:r>
            <a:endParaRPr lang="en-GB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998" y="5730249"/>
            <a:ext cx="116840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lIns="144000" tIns="144000" rIns="144000" bIns="144000" anchor="b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_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B314EC19-20AC-8D4D-9C1B-2543B45C4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_BG">
            <a:extLst>
              <a:ext uri="{FF2B5EF4-FFF2-40B4-BE49-F238E27FC236}">
                <a16:creationId xmlns:a16="http://schemas.microsoft.com/office/drawing/2014/main" id="{AC8BCD2D-A1D4-B941-B5ED-4FC7122E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4" name="Divider_Line">
            <a:extLst>
              <a:ext uri="{FF2B5EF4-FFF2-40B4-BE49-F238E27FC236}">
                <a16:creationId xmlns:a16="http://schemas.microsoft.com/office/drawing/2014/main" id="{AC99BCA3-B941-824C-9684-BAA8B857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1325132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Image_Caption 1">
            <a:extLst>
              <a:ext uri="{FF2B5EF4-FFF2-40B4-BE49-F238E27FC236}">
                <a16:creationId xmlns:a16="http://schemas.microsoft.com/office/drawing/2014/main" id="{B0F2228A-6C92-7348-B3AB-4D805D8894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21800" y="6149647"/>
            <a:ext cx="2870200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5544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Feature_Box_2">
            <a:extLst>
              <a:ext uri="{FF2B5EF4-FFF2-40B4-BE49-F238E27FC236}">
                <a16:creationId xmlns:a16="http://schemas.microsoft.com/office/drawing/2014/main" id="{2836903F-A228-694C-B678-379D95CBF6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04896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Feature_Box_3">
            <a:extLst>
              <a:ext uri="{FF2B5EF4-FFF2-40B4-BE49-F238E27FC236}">
                <a16:creationId xmlns:a16="http://schemas.microsoft.com/office/drawing/2014/main" id="{A099B133-6CA1-6343-985F-1A751F73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4248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4" name="Feature_Box_4">
            <a:extLst>
              <a:ext uri="{FF2B5EF4-FFF2-40B4-BE49-F238E27FC236}">
                <a16:creationId xmlns:a16="http://schemas.microsoft.com/office/drawing/2014/main" id="{AC109010-13F9-D44E-AE30-6C9CDA42B8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03600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59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AD742024-086A-5F48-9393-FF97C14B9F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651" y="1185863"/>
            <a:ext cx="5468937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A65568DF-0675-7847-A98F-1D87DDC4AD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1650" y="1857375"/>
            <a:ext cx="5468938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221413" y="890587"/>
            <a:ext cx="5716587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28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254001" y="890587"/>
            <a:ext cx="11684000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3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6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3653282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solidFill>
            <a:schemeClr val="bg1"/>
          </a:solidFill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Image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9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Video Placeholder 1">
            <a:extLst>
              <a:ext uri="{FF2B5EF4-FFF2-40B4-BE49-F238E27FC236}">
                <a16:creationId xmlns:a16="http://schemas.microsoft.com/office/drawing/2014/main" id="{638D1704-B2CA-5C47-B959-28C1FC6055CF}"/>
              </a:ext>
            </a:extLst>
          </p:cNvPr>
          <p:cNvSpPr>
            <a:spLocks noGrp="1"/>
          </p:cNvSpPr>
          <p:nvPr>
            <p:ph type="media" sz="quarter" idx="29"/>
          </p:nvPr>
        </p:nvSpPr>
        <p:spPr>
          <a:xfrm>
            <a:off x="0" y="890588"/>
            <a:ext cx="12192000" cy="5713412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Video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1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597CB458-ECAA-F543-B762-CE0492775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40512F9-FB20-344E-BC56-8DDE6C1772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1648" y="1306094"/>
            <a:ext cx="11436350" cy="736600"/>
          </a:xfrm>
        </p:spPr>
        <p:txBody>
          <a:bodyPr tIns="0" bIns="0"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A0A8366-F419-7E4A-8F7C-C6F8447A89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1648" y="2042694"/>
            <a:ext cx="11436350" cy="403225"/>
          </a:xfrm>
        </p:spPr>
        <p:txBody>
          <a:bodyPr tIns="0" bIns="0"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4F48015D-A6A6-BD4D-AB39-19CCFCB8B88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1">
            <a:extLst>
              <a:ext uri="{FF2B5EF4-FFF2-40B4-BE49-F238E27FC236}">
                <a16:creationId xmlns:a16="http://schemas.microsoft.com/office/drawing/2014/main" id="{928181AC-A9B4-0F4A-B806-85756E8DF34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ABAA707-1D0F-904D-A6EF-485EE257C12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2">
            <a:extLst>
              <a:ext uri="{FF2B5EF4-FFF2-40B4-BE49-F238E27FC236}">
                <a16:creationId xmlns:a16="http://schemas.microsoft.com/office/drawing/2014/main" id="{AEE3084D-262B-D444-BB09-122F86A0D5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9180CA7-D6AD-3B4F-9CC8-C9E5358B7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297807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BA1041B3-EEDD-B747-8B78-82F6A16D7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Body_Copy">
            <a:extLst>
              <a:ext uri="{FF2B5EF4-FFF2-40B4-BE49-F238E27FC236}">
                <a16:creationId xmlns:a16="http://schemas.microsoft.com/office/drawing/2014/main" id="{15E97B45-0FBC-0444-A384-1396982CD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1563" y="890588"/>
            <a:ext cx="5808662" cy="3787775"/>
          </a:xfrm>
        </p:spPr>
        <p:txBody>
          <a:bodyPr lIns="144000" tIns="144000" rIns="144000" bIns="144000">
            <a:noAutofit/>
          </a:bodyPr>
          <a:lstStyle>
            <a:lvl1pPr marL="6350" indent="0">
              <a:buFontTx/>
              <a:buNone/>
              <a:defRPr sz="1800"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6062400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Image_Caption 1">
            <a:extLst>
              <a:ext uri="{FF2B5EF4-FFF2-40B4-BE49-F238E27FC236}">
                <a16:creationId xmlns:a16="http://schemas.microsoft.com/office/drawing/2014/main" id="{AF323BD3-548A-354D-ADA9-DA0462ADCE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A681C19-525C-EB46-8C22-C426D373D10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9600" y="4746400"/>
            <a:ext cx="6062400" cy="18576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41C24D1E-9E96-1844-B2A6-13CA1411EAF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38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701839F2-0501-2042-AA1A-339190F1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B0246F9D-BBB4-F845-903B-9BCB6A3799F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CB251433-45EA-0548-85FC-44C898DE78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EBC5486-0CC4-8447-8762-C88A95428B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2">
            <a:extLst>
              <a:ext uri="{FF2B5EF4-FFF2-40B4-BE49-F238E27FC236}">
                <a16:creationId xmlns:a16="http://schemas.microsoft.com/office/drawing/2014/main" id="{E6A7B5DF-8207-3443-B760-8C2272B9CE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7600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4F3CBD4-C3C4-CD4F-9BA5-B115DCEF02B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-1038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3">
            <a:extLst>
              <a:ext uri="{FF2B5EF4-FFF2-40B4-BE49-F238E27FC236}">
                <a16:creationId xmlns:a16="http://schemas.microsoft.com/office/drawing/2014/main" id="{8C0B1AC2-5C59-004A-BBD3-ED977709A5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AAE1E5D5-CDA1-504E-888B-B884A6EA672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28564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4">
            <a:extLst>
              <a:ext uri="{FF2B5EF4-FFF2-40B4-BE49-F238E27FC236}">
                <a16:creationId xmlns:a16="http://schemas.microsoft.com/office/drawing/2014/main" id="{3000F666-1F5D-C740-81BD-EA9E4B2DF7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276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69AE64D-4D5D-1D44-9A53-63F44E948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9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4F9D373C-5C73-8E4B-8382-B53ED6AA7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E39BCACC-73E2-1B41-BE3D-FFB203F3C90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4017600" cy="57132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Image_Caption 1">
            <a:extLst>
              <a:ext uri="{FF2B5EF4-FFF2-40B4-BE49-F238E27FC236}">
                <a16:creationId xmlns:a16="http://schemas.microsoft.com/office/drawing/2014/main" id="{E9FF570A-BE24-9141-87FD-541A6610CCB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21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87018" y="890588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2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41762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89F4D8E-583F-424A-AB00-EFE4131C9C2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087018" y="3781425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Image_Caption 3">
            <a:extLst>
              <a:ext uri="{FF2B5EF4-FFF2-40B4-BE49-F238E27FC236}">
                <a16:creationId xmlns:a16="http://schemas.microsoft.com/office/drawing/2014/main" id="{5873F71E-F244-B045-925D-7A21F05C700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2417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C5C7401-B602-E348-9FA1-326B0C408A8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171656" y="890588"/>
            <a:ext cx="4017962" cy="2822575"/>
          </a:xfrm>
          <a:solidFill>
            <a:schemeClr val="bg1"/>
          </a:solidFill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4">
            <a:extLst>
              <a:ext uri="{FF2B5EF4-FFF2-40B4-BE49-F238E27FC236}">
                <a16:creationId xmlns:a16="http://schemas.microsoft.com/office/drawing/2014/main" id="{5AB450AD-F789-564D-8046-E2973620FD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26563" y="3243184"/>
            <a:ext cx="2862262" cy="324178"/>
          </a:xfrm>
          <a:solidFill>
            <a:schemeClr val="bg1"/>
          </a:solidFill>
        </p:spPr>
        <p:txBody>
          <a:bodyPr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8B438B0-923A-D344-BB96-1E1293FEE95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171656" y="3781425"/>
            <a:ext cx="4017962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5">
            <a:extLst>
              <a:ext uri="{FF2B5EF4-FFF2-40B4-BE49-F238E27FC236}">
                <a16:creationId xmlns:a16="http://schemas.microsoft.com/office/drawing/2014/main" id="{D3549A48-91FA-794D-A48D-ACF79A20F7D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26563" y="6163353"/>
            <a:ext cx="2865437" cy="324178"/>
          </a:xfrm>
          <a:solidFill>
            <a:schemeClr val="bg1"/>
          </a:solidFill>
        </p:spPr>
        <p:txBody>
          <a:bodyPr wrap="square"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FD619F-E9C0-804F-8D75-3339F1C38F53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5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2FD2AB6B-38F4-0849-BB0F-26EBCB570B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16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E5628C3-E97E-0E42-8B96-49A48CA44E4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0672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650A4448-9254-4147-A204-9F1E2D2474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688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2C8A29F9-D47B-3845-867C-03229EC596F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344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Image_Caption 3">
            <a:extLst>
              <a:ext uri="{FF2B5EF4-FFF2-40B4-BE49-F238E27FC236}">
                <a16:creationId xmlns:a16="http://schemas.microsoft.com/office/drawing/2014/main" id="{2831C12D-5883-954D-976E-7988ED86C5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60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E0CE9459-AA13-694B-B56E-396874D19F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196800" y="890587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Image_Caption 4">
            <a:extLst>
              <a:ext uri="{FF2B5EF4-FFF2-40B4-BE49-F238E27FC236}">
                <a16:creationId xmlns:a16="http://schemas.microsoft.com/office/drawing/2014/main" id="{E8CF8A0E-5D06-EB46-BEE5-DE0912DA99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8450" y="3243183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576BE624-AB30-D146-A519-002083E8BEA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Image_Caption 5">
            <a:extLst>
              <a:ext uri="{FF2B5EF4-FFF2-40B4-BE49-F238E27FC236}">
                <a16:creationId xmlns:a16="http://schemas.microsoft.com/office/drawing/2014/main" id="{A48FE71E-44E3-CC41-979D-D74890C4AB2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16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B30F3EEA-EE8E-E540-A490-292CACC8829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0672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Image_Caption 6">
            <a:extLst>
              <a:ext uri="{FF2B5EF4-FFF2-40B4-BE49-F238E27FC236}">
                <a16:creationId xmlns:a16="http://schemas.microsoft.com/office/drawing/2014/main" id="{EC59CCA3-D9C7-7346-A272-F2028074C58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5688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84C7FCD2-B82E-FC4C-8160-F2D38232EF3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1344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Image_Caption 7">
            <a:extLst>
              <a:ext uri="{FF2B5EF4-FFF2-40B4-BE49-F238E27FC236}">
                <a16:creationId xmlns:a16="http://schemas.microsoft.com/office/drawing/2014/main" id="{7285050C-E073-0046-B167-BC52645539F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6360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1EF650E8-1577-0745-AFB0-DB5615DE919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9196800" y="3781424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Image_Caption 8">
            <a:extLst>
              <a:ext uri="{FF2B5EF4-FFF2-40B4-BE49-F238E27FC236}">
                <a16:creationId xmlns:a16="http://schemas.microsoft.com/office/drawing/2014/main" id="{A4D2CE44-C98F-8F42-B770-4658491F516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98450" y="6134020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BEE3C4-4A6B-EF47-BF0F-7EB67A8CDA28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90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 dirty="0">
                <a:solidFill>
                  <a:schemeClr val="bg1"/>
                </a:solidFill>
                <a:latin typeface="+mj-lt"/>
              </a:rPr>
            </a:br>
            <a:r>
              <a:rPr lang="en-GB" sz="5000" dirty="0">
                <a:solidFill>
                  <a:schemeClr val="bg1"/>
                </a:solidFill>
                <a:latin typeface="+mj-lt"/>
              </a:rPr>
              <a:t>questions?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>
                <a:solidFill>
                  <a:schemeClr val="bg1"/>
                </a:solidFill>
                <a:latin typeface="+mj-lt"/>
              </a:rPr>
            </a:br>
            <a:r>
              <a:rPr lang="en-GB" sz="5000">
                <a:solidFill>
                  <a:schemeClr val="bg1"/>
                </a:solidFill>
                <a:latin typeface="+mj-lt"/>
              </a:rPr>
              <a:t>questions</a:t>
            </a:r>
            <a:r>
              <a:rPr lang="en-GB" sz="5000" dirty="0">
                <a:solidFill>
                  <a:schemeClr val="bg1"/>
                </a:solidFill>
                <a:latin typeface="+mj-lt"/>
              </a:rPr>
              <a:t>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015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811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  <p:pic>
        <p:nvPicPr>
          <p:cNvPr id="7" name="UoE_Logo_ALT_Test" descr="Logo - University of Essex">
            <a:extLst>
              <a:ext uri="{FF2B5EF4-FFF2-40B4-BE49-F238E27FC236}">
                <a16:creationId xmlns:a16="http://schemas.microsoft.com/office/drawing/2014/main" id="{BFB3B428-603E-5D49-B512-7DD3E147B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0" y="-1755099"/>
            <a:ext cx="2006641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dient Colour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900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899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675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58455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28" r:id="rId2"/>
    <p:sldLayoutId id="2147483817" r:id="rId3"/>
    <p:sldLayoutId id="2147483872" r:id="rId4"/>
    <p:sldLayoutId id="2147483847" r:id="rId5"/>
    <p:sldLayoutId id="2147483875" r:id="rId6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5" r:id="rId7"/>
    <p:sldLayoutId id="2147483906" r:id="rId8"/>
    <p:sldLayoutId id="2147483907" r:id="rId9"/>
    <p:sldLayoutId id="2147483908" r:id="rId10"/>
    <p:sldLayoutId id="2147483912" r:id="rId11"/>
    <p:sldLayoutId id="2147483913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4001" r:id="rId20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7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6" r:id="rId3"/>
    <p:sldLayoutId id="2147483947" r:id="rId4"/>
    <p:sldLayoutId id="2147483948" r:id="rId5"/>
    <p:sldLayoutId id="2147483951" r:id="rId6"/>
    <p:sldLayoutId id="2147483952" r:id="rId7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4E6A-5442-4356-C5FC-46523724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MA317: GROUP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545B-2D9F-FE8D-D857-7C524E184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Analysis of Life Expectancy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B8BA-9200-7299-91BD-B855F4DC2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0003" y="4854795"/>
            <a:ext cx="3492010" cy="1449528"/>
          </a:xfrm>
        </p:spPr>
        <p:txBody>
          <a:bodyPr/>
          <a:lstStyle/>
          <a:p>
            <a:r>
              <a:rPr lang="en-IN" dirty="0"/>
              <a:t>Anmol Mahajan (2200735)</a:t>
            </a:r>
          </a:p>
          <a:p>
            <a:r>
              <a:rPr lang="en-IN" dirty="0" err="1"/>
              <a:t>Rojitha</a:t>
            </a:r>
            <a:r>
              <a:rPr lang="en-IN" dirty="0"/>
              <a:t> </a:t>
            </a:r>
            <a:r>
              <a:rPr lang="en-IN" dirty="0" err="1"/>
              <a:t>Repalle</a:t>
            </a:r>
            <a:r>
              <a:rPr lang="en-IN" dirty="0"/>
              <a:t> (2201010)</a:t>
            </a:r>
          </a:p>
          <a:p>
            <a:r>
              <a:rPr lang="en-IN" dirty="0"/>
              <a:t>Sharon Machado (2202055)</a:t>
            </a:r>
          </a:p>
        </p:txBody>
      </p:sp>
    </p:spTree>
    <p:extLst>
      <p:ext uri="{BB962C8B-B14F-4D97-AF65-F5344CB8AC3E}">
        <p14:creationId xmlns:p14="http://schemas.microsoft.com/office/powerpoint/2010/main" val="350039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E0AD-0373-3AC0-2EA4-A672E939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</p:spPr>
        <p:txBody>
          <a:bodyPr/>
          <a:lstStyle/>
          <a:p>
            <a:r>
              <a:rPr lang="en-IN" b="1" dirty="0"/>
              <a:t>Descriptive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5E6B-1B4C-657E-9013-2C25DDE4E9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87651" y="748581"/>
            <a:ext cx="6391275" cy="671512"/>
          </a:xfrm>
        </p:spPr>
        <p:txBody>
          <a:bodyPr/>
          <a:lstStyle/>
          <a:p>
            <a:pPr algn="ctr"/>
            <a:r>
              <a:rPr lang="en-IN" b="1" dirty="0"/>
              <a:t>ANOVA ANALYSIS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8407-4EA4-EE85-B6BB-A48AA09EDED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5036C-109C-8FBD-078C-A1595B3F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3" y="2012876"/>
            <a:ext cx="4959605" cy="1416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374D813-7608-71EF-BB84-CE2AF367D8E7}"/>
              </a:ext>
            </a:extLst>
          </p:cNvPr>
          <p:cNvSpPr txBox="1">
            <a:spLocks/>
          </p:cNvSpPr>
          <p:nvPr/>
        </p:nvSpPr>
        <p:spPr>
          <a:xfrm>
            <a:off x="2189358" y="3447250"/>
            <a:ext cx="1764484" cy="3241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6000" rIns="251999" bIns="72000" rtlCol="0" anchor="b" anchorCtr="0">
            <a:spAutoFit/>
          </a:bodyPr>
          <a:lstStyle>
            <a:lvl1pPr marL="635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Wingdings" pitchFamily="2" charset="2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One – way ANOVA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122E635-8E35-C38C-6FED-4CBA29FE438C}"/>
              </a:ext>
            </a:extLst>
          </p:cNvPr>
          <p:cNvSpPr txBox="1">
            <a:spLocks/>
          </p:cNvSpPr>
          <p:nvPr/>
        </p:nvSpPr>
        <p:spPr>
          <a:xfrm>
            <a:off x="449421" y="4267899"/>
            <a:ext cx="5968625" cy="21461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35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Tx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 the p-value is close to zero, the null hypothesis is rejected</a:t>
            </a:r>
          </a:p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Tukey’s Post Hoc Test shows the confidence interval for various continents</a:t>
            </a:r>
            <a:endParaRPr lang="en-IN" sz="1600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67BFF1E-570F-31CB-57A9-AD62A2EE7D63}"/>
              </a:ext>
            </a:extLst>
          </p:cNvPr>
          <p:cNvSpPr txBox="1">
            <a:spLocks/>
          </p:cNvSpPr>
          <p:nvPr/>
        </p:nvSpPr>
        <p:spPr>
          <a:xfrm>
            <a:off x="8440618" y="4815238"/>
            <a:ext cx="1764484" cy="3241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6000" rIns="251999" bIns="72000" rtlCol="0" anchor="b" anchorCtr="0">
            <a:spAutoFit/>
          </a:bodyPr>
          <a:lstStyle>
            <a:lvl1pPr marL="635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Wingdings" pitchFamily="2" charset="2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Tukey’s Post Hoc Test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59318D-66DE-69EA-657B-8BF79AC1C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7" y="1862966"/>
            <a:ext cx="5849809" cy="28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8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E0AD-0373-3AC0-2EA4-A672E939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</p:spPr>
        <p:txBody>
          <a:bodyPr/>
          <a:lstStyle/>
          <a:p>
            <a:r>
              <a:rPr lang="en-IN" b="1" dirty="0"/>
              <a:t>Descriptive Statistics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8407-4EA4-EE85-B6BB-A48AA09EDED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5B729-0CB0-4B4C-FBB4-9A465299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56" y="2420429"/>
            <a:ext cx="6033678" cy="403627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ABB746-A837-3CF6-A4B5-2F5FA602076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02636" y="981674"/>
            <a:ext cx="6391275" cy="671512"/>
          </a:xfrm>
        </p:spPr>
        <p:txBody>
          <a:bodyPr/>
          <a:lstStyle/>
          <a:p>
            <a:pPr algn="ctr"/>
            <a:r>
              <a:rPr lang="en-IN" dirty="0"/>
              <a:t>Standardised Residual Plot</a:t>
            </a:r>
          </a:p>
          <a:p>
            <a:pPr algn="ctr"/>
            <a:r>
              <a:rPr lang="en-IN" dirty="0"/>
              <a:t>Q-Q Plot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6A90AB3-7AF7-3704-FE77-72A82CDF6EE1}"/>
              </a:ext>
            </a:extLst>
          </p:cNvPr>
          <p:cNvSpPr txBox="1">
            <a:spLocks/>
          </p:cNvSpPr>
          <p:nvPr/>
        </p:nvSpPr>
        <p:spPr>
          <a:xfrm>
            <a:off x="6910761" y="2834591"/>
            <a:ext cx="4166300" cy="30067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35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Tx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Standardised Residual Plot signifies that the residuals are normally distributed</a:t>
            </a:r>
          </a:p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Q-Q plot is approximately linear substantiating the condition that the residuals are normally distributed on the slope</a:t>
            </a:r>
          </a:p>
        </p:txBody>
      </p:sp>
    </p:spTree>
    <p:extLst>
      <p:ext uri="{BB962C8B-B14F-4D97-AF65-F5344CB8AC3E}">
        <p14:creationId xmlns:p14="http://schemas.microsoft.com/office/powerpoint/2010/main" val="11285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4E6A-5442-4356-C5FC-46523724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840" y="2823944"/>
            <a:ext cx="5392402" cy="1210112"/>
          </a:xfrm>
        </p:spPr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70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6642-5398-54DE-3E17-578D5B116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230" y="2301462"/>
            <a:ext cx="9258703" cy="3514427"/>
          </a:xfrm>
        </p:spPr>
        <p:txBody>
          <a:bodyPr/>
          <a:lstStyle/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socioeconomic growth on life expectancy is examined based on a variety of criteria such as mortality rate, total population, health expenditure, income,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is calculated between the response and predictor variables</a:t>
            </a: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are imputed using mice and median imputation</a:t>
            </a:r>
          </a:p>
          <a:p>
            <a:pPr marL="29210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life expectancy as the response variable and other features as predictor variables, a fully reduced and best multiple regression model is built on the life expectancy dataset allowing us to predict the life expectancy of a child at birth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06B911-22B6-BEB7-CD66-AF5E7CF63A74}"/>
              </a:ext>
            </a:extLst>
          </p:cNvPr>
          <p:cNvSpPr txBox="1">
            <a:spLocks/>
          </p:cNvSpPr>
          <p:nvPr/>
        </p:nvSpPr>
        <p:spPr>
          <a:xfrm>
            <a:off x="1172230" y="950810"/>
            <a:ext cx="10493375" cy="1048035"/>
          </a:xfrm>
          <a:prstGeom prst="rect">
            <a:avLst/>
          </a:prstGeom>
        </p:spPr>
        <p:txBody>
          <a:bodyPr/>
          <a:lstStyle>
            <a:lvl1pPr marL="269875" indent="-2635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en-IN" sz="3200" dirty="0">
                <a:solidFill>
                  <a:schemeClr val="bg1"/>
                </a:solidFill>
                <a:latin typeface="Arial Black(Headings)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71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1F69-9030-4C34-1940-4093EAD861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 dirty="0"/>
              <a:t>Descriptive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7FAFE-79A0-4C12-F796-A01BFCFC4E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43613" y="2479676"/>
            <a:ext cx="10493375" cy="759460"/>
          </a:xfrm>
        </p:spPr>
        <p:txBody>
          <a:bodyPr/>
          <a:lstStyle/>
          <a:p>
            <a:pPr marL="463550" indent="-457200">
              <a:buFont typeface="Arial" panose="020B0604020202020204" pitchFamily="34" charset="0"/>
              <a:buChar char="•"/>
            </a:pPr>
            <a:r>
              <a:rPr lang="en-IN" sz="2000" dirty="0"/>
              <a:t>Data Summary and Plots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IN" sz="2000" dirty="0"/>
              <a:t>Dealing with Missing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9075-A917-7F0E-A8FD-358DE8DF95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44623" y="4165600"/>
            <a:ext cx="9502775" cy="1930400"/>
          </a:xfrm>
        </p:spPr>
        <p:txBody>
          <a:bodyPr/>
          <a:lstStyle/>
          <a:p>
            <a:pPr marL="2921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Life Expectancy dataset used in this investigation contains information on 217 countries(observations) across different continents around the world having 26 World Development Indicators</a:t>
            </a:r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6134-F7FD-AF01-BF75-0C062AEC064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E0AD-0373-3AC0-2EA4-A672E939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</p:spPr>
        <p:txBody>
          <a:bodyPr/>
          <a:lstStyle/>
          <a:p>
            <a:r>
              <a:rPr lang="en-IN" b="1" dirty="0"/>
              <a:t>Descriptive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5E6B-1B4C-657E-9013-2C25DDE4E9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87651" y="748581"/>
            <a:ext cx="6391275" cy="671512"/>
          </a:xfrm>
        </p:spPr>
        <p:txBody>
          <a:bodyPr/>
          <a:lstStyle/>
          <a:p>
            <a:r>
              <a:rPr lang="en-IN" b="1" dirty="0"/>
              <a:t>Data Summary and Plots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1D697C-AD5C-4B45-B86D-2EF8DB52C2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6448" y="4847128"/>
            <a:ext cx="4525168" cy="564244"/>
          </a:xfrm>
        </p:spPr>
        <p:txBody>
          <a:bodyPr/>
          <a:lstStyle/>
          <a:p>
            <a:r>
              <a:rPr lang="en-IN" dirty="0"/>
              <a:t>Descriptive Analysis of Predictor and Response Variables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8407-4EA4-EE85-B6BB-A48AA09EDED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852A37-1383-978C-73FC-BF1712A1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60" y="1818446"/>
            <a:ext cx="5313149" cy="3194573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FA28C35-B0EC-9113-199C-34E115970AB2}"/>
              </a:ext>
            </a:extLst>
          </p:cNvPr>
          <p:cNvSpPr txBox="1">
            <a:spLocks/>
          </p:cNvSpPr>
          <p:nvPr/>
        </p:nvSpPr>
        <p:spPr>
          <a:xfrm>
            <a:off x="6114135" y="1818446"/>
            <a:ext cx="5714994" cy="3758817"/>
          </a:xfrm>
          <a:prstGeom prst="rect">
            <a:avLst/>
          </a:prstGeom>
        </p:spPr>
        <p:txBody>
          <a:bodyPr lIns="0" tIns="46800" r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Life Expectancy at Birth is the response variable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The other features are the predictor variables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Categorical variables – Continent, Country Name, Country Code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6350">
              <a:lnSpc>
                <a:spcPct val="150000"/>
              </a:lnSpc>
            </a:pPr>
            <a:r>
              <a:rPr lang="en-IN" sz="1800" u="sng" dirty="0">
                <a:solidFill>
                  <a:schemeClr val="tx1"/>
                </a:solidFill>
              </a:rPr>
              <a:t>Life Expectancy at Birth: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Mean - 72.93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Median - 74.23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Standard Deviation -7.471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Null values - 19</a:t>
            </a:r>
          </a:p>
        </p:txBody>
      </p:sp>
    </p:spTree>
    <p:extLst>
      <p:ext uri="{BB962C8B-B14F-4D97-AF65-F5344CB8AC3E}">
        <p14:creationId xmlns:p14="http://schemas.microsoft.com/office/powerpoint/2010/main" val="161071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E0AD-0373-3AC0-2EA4-A672E939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</p:spPr>
        <p:txBody>
          <a:bodyPr/>
          <a:lstStyle/>
          <a:p>
            <a:r>
              <a:rPr lang="en-IN" b="1" dirty="0"/>
              <a:t>Descriptive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5E6B-1B4C-657E-9013-2C25DDE4E9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87651" y="748581"/>
            <a:ext cx="6391275" cy="671512"/>
          </a:xfrm>
        </p:spPr>
        <p:txBody>
          <a:bodyPr/>
          <a:lstStyle/>
          <a:p>
            <a:r>
              <a:rPr lang="en-IN" b="1" dirty="0"/>
              <a:t>Data Summary and Plots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8407-4EA4-EE85-B6BB-A48AA09EDED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77AD5-B0F2-1AD7-E367-7E64C83A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62" y="1818445"/>
            <a:ext cx="5932778" cy="319457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3A6F27B-8D53-C436-BBA3-51ABA2C63000}"/>
              </a:ext>
            </a:extLst>
          </p:cNvPr>
          <p:cNvSpPr txBox="1">
            <a:spLocks/>
          </p:cNvSpPr>
          <p:nvPr/>
        </p:nvSpPr>
        <p:spPr>
          <a:xfrm>
            <a:off x="6816907" y="5253085"/>
            <a:ext cx="4525168" cy="324178"/>
          </a:xfrm>
          <a:prstGeom prst="rect">
            <a:avLst/>
          </a:prstGeom>
          <a:solidFill>
            <a:schemeClr val="bg1"/>
          </a:solidFill>
        </p:spPr>
        <p:txBody>
          <a:bodyPr vert="horz" lIns="0" tIns="36000" rIns="251999" bIns="72000" rtlCol="0" anchor="b" anchorCtr="0">
            <a:spAutoFit/>
          </a:bodyPr>
          <a:lstStyle>
            <a:lvl1pPr marL="635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Wingdings" pitchFamily="2" charset="2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Density Function and Histogram of the Response Variable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220501-1B16-EA87-7140-15D135A73E19}"/>
              </a:ext>
            </a:extLst>
          </p:cNvPr>
          <p:cNvSpPr txBox="1">
            <a:spLocks/>
          </p:cNvSpPr>
          <p:nvPr/>
        </p:nvSpPr>
        <p:spPr>
          <a:xfrm>
            <a:off x="594522" y="1549591"/>
            <a:ext cx="4968078" cy="4027672"/>
          </a:xfrm>
          <a:prstGeom prst="rect">
            <a:avLst/>
          </a:prstGeom>
        </p:spPr>
        <p:txBody>
          <a:bodyPr lIns="0" tIns="46800" r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Figure represents the plot of the density function and histogram of the response variable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To understand the nature of distribution, Skewness and Kurtosis are used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Data is not normally distributed and is negatively skewed</a:t>
            </a:r>
          </a:p>
          <a:p>
            <a:pPr marL="8064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Skewness: - 0.5874157</a:t>
            </a:r>
          </a:p>
          <a:p>
            <a:pPr marL="8064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Kurtosis: 2.608043</a:t>
            </a:r>
          </a:p>
        </p:txBody>
      </p:sp>
    </p:spTree>
    <p:extLst>
      <p:ext uri="{BB962C8B-B14F-4D97-AF65-F5344CB8AC3E}">
        <p14:creationId xmlns:p14="http://schemas.microsoft.com/office/powerpoint/2010/main" val="23616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E0AD-0373-3AC0-2EA4-A672E939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</p:spPr>
        <p:txBody>
          <a:bodyPr/>
          <a:lstStyle/>
          <a:p>
            <a:r>
              <a:rPr lang="en-IN" b="1" dirty="0"/>
              <a:t>Descriptive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5E6B-1B4C-657E-9013-2C25DDE4E9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87651" y="748581"/>
            <a:ext cx="6391275" cy="671512"/>
          </a:xfrm>
        </p:spPr>
        <p:txBody>
          <a:bodyPr/>
          <a:lstStyle/>
          <a:p>
            <a:r>
              <a:rPr lang="en-IN" b="1" dirty="0"/>
              <a:t>Handling Missing Values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8407-4EA4-EE85-B6BB-A48AA09EDED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18DEA-CA76-3826-96A2-B7952583350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220501-1B16-EA87-7140-15D135A73E19}"/>
              </a:ext>
            </a:extLst>
          </p:cNvPr>
          <p:cNvSpPr txBox="1">
            <a:spLocks/>
          </p:cNvSpPr>
          <p:nvPr/>
        </p:nvSpPr>
        <p:spPr>
          <a:xfrm>
            <a:off x="1170247" y="1712838"/>
            <a:ext cx="3469700" cy="2892786"/>
          </a:xfrm>
          <a:prstGeom prst="rect">
            <a:avLst/>
          </a:prstGeom>
        </p:spPr>
        <p:txBody>
          <a:bodyPr lIns="0" tIns="46800" r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Columns with Null values greater than 80% are dropped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Median imputation is applied to the predictor variables</a:t>
            </a:r>
          </a:p>
          <a:p>
            <a:pPr marL="3492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Mice imputation is applied to the response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0B777-FB48-271B-684A-54A19480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06" y="1712838"/>
            <a:ext cx="6207307" cy="41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1F69-9030-4C34-1940-4093EAD861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444623" y="1787694"/>
            <a:ext cx="10493375" cy="1116263"/>
          </a:xfrm>
        </p:spPr>
        <p:txBody>
          <a:bodyPr/>
          <a:lstStyle/>
          <a:p>
            <a:r>
              <a:rPr lang="en-IN" sz="3600" dirty="0"/>
              <a:t>Investigation of Collinearity Between Predictor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9075-A917-7F0E-A8FD-358DE8DF95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8755" y="4258365"/>
            <a:ext cx="6737045" cy="1631194"/>
          </a:xfrm>
        </p:spPr>
        <p:txBody>
          <a:bodyPr/>
          <a:lstStyle/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Correlation Matrix Plot for all features having negative correlation &lt;  - 0.5 and positive correlation &gt; 0.4</a:t>
            </a:r>
          </a:p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Variance Inflation Factor (VIF)  for the final predictor variables as shown below in the figure</a:t>
            </a:r>
            <a:endParaRPr lang="en-IN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6134-F7FD-AF01-BF75-0C062AEC064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162896-B879-85DB-C42F-98CA0E80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36" y="2809845"/>
            <a:ext cx="5154300" cy="3616121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1782FB4-98AD-F23C-F59C-2CCD804D7578}"/>
              </a:ext>
            </a:extLst>
          </p:cNvPr>
          <p:cNvSpPr txBox="1">
            <a:spLocks/>
          </p:cNvSpPr>
          <p:nvPr/>
        </p:nvSpPr>
        <p:spPr>
          <a:xfrm>
            <a:off x="8521344" y="6101788"/>
            <a:ext cx="1764484" cy="3241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6000" rIns="251999" bIns="72000" rtlCol="0" anchor="b" anchorCtr="0">
            <a:spAutoFit/>
          </a:bodyPr>
          <a:lstStyle>
            <a:lvl1pPr marL="635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Wingdings" pitchFamily="2" charset="2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Correlation Matrix Plot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56EE65-7B63-0EFD-B9D9-2092D40C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26" y="5776311"/>
            <a:ext cx="6807590" cy="66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1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1F69-9030-4C34-1940-4093EAD861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62069" y="1741484"/>
            <a:ext cx="10493375" cy="1116263"/>
          </a:xfrm>
        </p:spPr>
        <p:txBody>
          <a:bodyPr/>
          <a:lstStyle/>
          <a:p>
            <a:r>
              <a:rPr lang="en-IN" sz="3600" dirty="0"/>
              <a:t>Linear Regression Model for Life Expectancy in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9075-A917-7F0E-A8FD-358DE8DF95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6915" y="4095409"/>
            <a:ext cx="6257086" cy="1631194"/>
          </a:xfrm>
        </p:spPr>
        <p:txBody>
          <a:bodyPr/>
          <a:lstStyle/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Based on Backward Elimination Technique, following predictors are removed from the model - </a:t>
            </a:r>
            <a:r>
              <a:rPr lang="en-IN" sz="1400" dirty="0"/>
              <a:t>SE.PRM.CMPT.ZS, SE.PRM.UNER and SL.UEM.TOTL.NE.ZS</a:t>
            </a:r>
          </a:p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Best model is selected using AIC and Mallows’ Cp</a:t>
            </a:r>
          </a:p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Equation for best Multiple Regression Model:</a:t>
            </a:r>
            <a:endParaRPr lang="en-US" sz="1400" dirty="0"/>
          </a:p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6134-F7FD-AF01-BF75-0C062AEC064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3C1202-1846-B416-CF27-B99CE639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87" y="3143373"/>
            <a:ext cx="5167213" cy="317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F6761-C116-DEF5-5E99-F11252CC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14" y="5906409"/>
            <a:ext cx="5307435" cy="560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336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1F69-9030-4C34-1940-4093EAD861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58257" y="1802095"/>
            <a:ext cx="11191006" cy="1116263"/>
          </a:xfrm>
        </p:spPr>
        <p:txBody>
          <a:bodyPr/>
          <a:lstStyle/>
          <a:p>
            <a:r>
              <a:rPr lang="en-IN" sz="3600" dirty="0"/>
              <a:t>Experimental Design for Analysing Average Life Expectancy Across Continents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6134-F7FD-AF01-BF75-0C062AEC064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80B9CBE-066D-D7D8-658D-6873C3C4E058}"/>
              </a:ext>
            </a:extLst>
          </p:cNvPr>
          <p:cNvSpPr txBox="1">
            <a:spLocks/>
          </p:cNvSpPr>
          <p:nvPr/>
        </p:nvSpPr>
        <p:spPr>
          <a:xfrm>
            <a:off x="449421" y="4267899"/>
            <a:ext cx="5968625" cy="21461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35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Tx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809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7900" indent="-173038" algn="l" defTabSz="914400" rtl="0" eaLnBrk="1" latinLnBrk="0" hangingPunct="1">
              <a:lnSpc>
                <a:spcPct val="130000"/>
              </a:lnSpc>
              <a:spcBef>
                <a:spcPts val="0"/>
              </a:spcBef>
              <a:buSzPct val="100000"/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H0(Null Hypothesis): </a:t>
            </a:r>
            <a:r>
              <a:rPr lang="en-US" sz="1600" dirty="0"/>
              <a:t>Average life expectancy across all the continents is same </a:t>
            </a:r>
          </a:p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366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H1 (Alternate Hypothesis): </a:t>
            </a:r>
            <a:r>
              <a:rPr lang="en-US" sz="1600" dirty="0"/>
              <a:t>Average life expectancy across all the continents is not same 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DC6EF3-D7C8-5EDD-32B4-05711530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047" y="3685643"/>
            <a:ext cx="5499645" cy="25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63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/Divider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0C121402-B6D9-9744-973B-81A6B776DF11}"/>
    </a:ext>
  </a:extLst>
</a:theme>
</file>

<file path=ppt/theme/theme2.xml><?xml version="1.0" encoding="utf-8"?>
<a:theme xmlns:a="http://schemas.openxmlformats.org/drawingml/2006/main" name="Text/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24E1FE93-DBF4-6E41-BD12-7199829D8CB3}"/>
    </a:ext>
  </a:extLst>
</a:theme>
</file>

<file path=ppt/theme/theme3.xml><?xml version="1.0" encoding="utf-8"?>
<a:theme xmlns:a="http://schemas.openxmlformats.org/drawingml/2006/main" name="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E1A0A4E8-9C8B-244F-A8BB-F43D8A27A71A}"/>
    </a:ext>
  </a:extLst>
</a:theme>
</file>

<file path=ppt/theme/theme4.xml><?xml version="1.0" encoding="utf-8"?>
<a:theme xmlns:a="http://schemas.openxmlformats.org/drawingml/2006/main" name="End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BBE50698-18A2-4941-A9C0-C386D61FA33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A757DD001D6429A804770F209C358" ma:contentTypeVersion="9" ma:contentTypeDescription="Create a new document." ma:contentTypeScope="" ma:versionID="a2af8620d8052c4570ee10b90bc2e287">
  <xsd:schema xmlns:xsd="http://www.w3.org/2001/XMLSchema" xmlns:xs="http://www.w3.org/2001/XMLSchema" xmlns:p="http://schemas.microsoft.com/office/2006/metadata/properties" xmlns:ns2="864fa2f1-e7a3-49ef-aac9-27da4f2d2640" targetNamespace="http://schemas.microsoft.com/office/2006/metadata/properties" ma:root="true" ma:fieldsID="bdde676d73dc32e80c046e4d27a4df6c" ns2:_="">
    <xsd:import namespace="864fa2f1-e7a3-49ef-aac9-27da4f2d2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fa2f1-e7a3-49ef-aac9-27da4f2d26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74A378-A40D-4D10-9A36-F1DBB1C7DA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849799-830B-4E55-9666-63F48AF16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fa2f1-e7a3-49ef-aac9-27da4f2d26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7D91BB-6FD8-4800-B5D5-2773EA19D436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864fa2f1-e7a3-49ef-aac9-27da4f2d264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153</TotalTime>
  <Words>519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Arial Black(Headings)</vt:lpstr>
      <vt:lpstr>Calibri</vt:lpstr>
      <vt:lpstr>System Font Regular</vt:lpstr>
      <vt:lpstr>Times New Roman</vt:lpstr>
      <vt:lpstr>Wingdings</vt:lpstr>
      <vt:lpstr>Title/Divider Slides</vt:lpstr>
      <vt:lpstr>Text/Media Slides</vt:lpstr>
      <vt:lpstr>Media Slides</vt:lpstr>
      <vt:lpstr>End Slides</vt:lpstr>
      <vt:lpstr>MA317: GROUP COURSEWORK</vt:lpstr>
      <vt:lpstr>PowerPoint Presentation</vt:lpstr>
      <vt:lpstr>PowerPoint Presentation</vt:lpstr>
      <vt:lpstr>Descriptive Statistics</vt:lpstr>
      <vt:lpstr>Descriptive Statistics</vt:lpstr>
      <vt:lpstr>Descriptive Statistics</vt:lpstr>
      <vt:lpstr>PowerPoint Presentation</vt:lpstr>
      <vt:lpstr>PowerPoint Presentation</vt:lpstr>
      <vt:lpstr>PowerPoint Presentation</vt:lpstr>
      <vt:lpstr>Descriptive Statistics</vt:lpstr>
      <vt:lpstr>Descriptive Statistics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MA317 : GROUP COURSEWORK</dc:title>
  <dc:creator>emsharon97@gmail.com</dc:creator>
  <cp:lastModifiedBy>emsharon97@gmail.com</cp:lastModifiedBy>
  <cp:revision>2</cp:revision>
  <dcterms:created xsi:type="dcterms:W3CDTF">2022-12-14T00:28:37Z</dcterms:created>
  <dcterms:modified xsi:type="dcterms:W3CDTF">2022-12-14T05:24:59Z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0x0101002BBA757DD001D6429A804770F209C358</vt:lpwstr>
  </property>
</Properties>
</file>