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8" r:id="rId5"/>
    <p:sldId id="264" r:id="rId6"/>
    <p:sldId id="266" r:id="rId7"/>
    <p:sldId id="262" r:id="rId8"/>
    <p:sldId id="258" r:id="rId9"/>
    <p:sldId id="260" r:id="rId10"/>
    <p:sldId id="261" r:id="rId11"/>
    <p:sldId id="267" r:id="rId12"/>
    <p:sldId id="26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66784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16C86-CC7D-4343-9D16-7618D96C8113}" type="datetimeFigureOut">
              <a:rPr lang="es-ES" smtClean="0"/>
              <a:t>15/07/2020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CB360-1EF5-4CA7-A739-65F38A3673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01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Auto presentación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Mencionar ciencia de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Text </a:t>
            </a:r>
            <a:r>
              <a:rPr lang="es-ES" dirty="0" err="1"/>
              <a:t>Mining</a:t>
            </a:r>
            <a:r>
              <a:rPr lang="es-ES" dirty="0"/>
              <a:t> para comparación de 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Prevención de fraude y el crimen organizado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Definir el problema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Diferentes problemas dependiente del tamaño del data set o de la extensión de los documentos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Diferentes problemas si hay varios idiomas y registros del lenguaje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20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Era de NPL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Lematización es la extracción del lema. Forma por convenio que identifica todo un grupo de palabras</a:t>
            </a:r>
          </a:p>
          <a:p>
            <a:r>
              <a:rPr lang="es-ES" dirty="0" err="1"/>
              <a:t>Stemming</a:t>
            </a:r>
            <a:r>
              <a:rPr lang="es-ES" dirty="0"/>
              <a:t> es eliminar </a:t>
            </a:r>
            <a:r>
              <a:rPr lang="es-ES" dirty="0" err="1"/>
              <a:t>subfijos</a:t>
            </a:r>
            <a:r>
              <a:rPr lang="es-ES" dirty="0"/>
              <a:t> y prefijos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36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Desventajas Categorización:</a:t>
            </a:r>
          </a:p>
          <a:p>
            <a:r>
              <a:rPr lang="es-ES" dirty="0"/>
              <a:t>Representación escasa, poca visibilidad de conceptos cercados, modelo simplista</a:t>
            </a:r>
          </a:p>
          <a:p>
            <a:endParaRPr lang="es-ES" dirty="0"/>
          </a:p>
          <a:p>
            <a:r>
              <a:rPr lang="es-ES" dirty="0"/>
              <a:t>Desventajas </a:t>
            </a:r>
            <a:r>
              <a:rPr lang="es-ES" dirty="0" err="1"/>
              <a:t>One</a:t>
            </a:r>
            <a:r>
              <a:rPr lang="es-ES" dirty="0"/>
              <a:t> Hot </a:t>
            </a:r>
            <a:r>
              <a:rPr lang="es-ES" dirty="0" err="1"/>
              <a:t>Encoding</a:t>
            </a:r>
            <a:endParaRPr lang="es-ES" dirty="0"/>
          </a:p>
          <a:p>
            <a:r>
              <a:rPr lang="es-ES" dirty="0"/>
              <a:t>No refleja de forma nativa el orden de la palabras, filtrar de vocabulario agresivos</a:t>
            </a:r>
          </a:p>
          <a:p>
            <a:endParaRPr lang="es-ES" dirty="0"/>
          </a:p>
          <a:p>
            <a:r>
              <a:rPr lang="es-ES" dirty="0"/>
              <a:t>Desventaja secuencias:</a:t>
            </a:r>
          </a:p>
          <a:p>
            <a:r>
              <a:rPr lang="es-ES" dirty="0"/>
              <a:t>Conjunto de datos de </a:t>
            </a:r>
            <a:r>
              <a:rPr lang="es-ES" dirty="0" err="1"/>
              <a:t>heterogenero</a:t>
            </a:r>
            <a:r>
              <a:rPr lang="es-ES" dirty="0"/>
              <a:t> pued3 llevar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5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Resaltar el tiempo invertido en la recolección de datos</a:t>
            </a:r>
          </a:p>
          <a:p>
            <a:r>
              <a:rPr lang="es-ES" dirty="0"/>
              <a:t>Estandarización</a:t>
            </a:r>
          </a:p>
          <a:p>
            <a:r>
              <a:rPr lang="es-ES" dirty="0"/>
              <a:t>	Eliminar documentos vacíos</a:t>
            </a:r>
          </a:p>
          <a:p>
            <a:r>
              <a:rPr lang="es-ES" dirty="0"/>
              <a:t>	Quitar caracteres fuera del vocabulario</a:t>
            </a:r>
          </a:p>
          <a:p>
            <a:r>
              <a:rPr lang="es-ES" dirty="0"/>
              <a:t>Frecuencia de palabras 50</a:t>
            </a:r>
          </a:p>
          <a:p>
            <a:r>
              <a:rPr lang="es-ES" dirty="0"/>
              <a:t>Frecuencia de documentos 200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65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27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MP = Max </a:t>
            </a:r>
            <a:r>
              <a:rPr lang="es-ES" dirty="0" err="1"/>
              <a:t>Pooling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06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Añadir tabla de comparaciones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CB360-1EF5-4CA7-A739-65F38A36735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50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4F1D-EE2A-4AEA-A57B-8296950F6C2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B85D-923F-4D3A-94DE-A76A39C2821D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C2-EF22-4B9E-A02A-3DD72138158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B6A0-DA09-421C-ACB0-E41AB494DC86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FCBD-D831-4A59-8DA2-B44724672F80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3424-E45F-4B2C-B96D-1C073B73E7B7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3E71-36AC-42D4-BD01-0B826F1A5AB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E60A-373E-427E-B3AD-A3B15D445A88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60F3B0-018F-437B-B42F-824B592B2127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8AEF-FB8E-402B-895E-CDA2AC6C89A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EB2E-7741-43FE-A9D2-3BC5A939E2E1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A6F5-9917-4521-BC05-7CC86BA1650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213C-F5A8-4C33-B9FA-6EC05C8B789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348E-C0CE-4473-8E3E-3FC15652E276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02C-7329-4A32-BC9B-7DF54E4A8548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A25-F0E6-48F4-9D43-D2B6DC6F91E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0A8-AD5F-44B3-A9EB-33AA6DA67E9E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F291-B145-4158-885A-E20A2D66E0A0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B1A0-4A82-4A0C-9BD7-5FAEBA19E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Estudio de Identificación de Autoría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00DF77-AE0B-4556-91E9-F437BCA48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35984"/>
            <a:ext cx="8144134" cy="1117687"/>
          </a:xfrm>
        </p:spPr>
        <p:txBody>
          <a:bodyPr/>
          <a:lstStyle/>
          <a:p>
            <a:r>
              <a:rPr lang="es-ES" dirty="0"/>
              <a:t>Ciencias de Computación e Inteligencia Artificial </a:t>
            </a:r>
            <a:endParaRPr lang="en-GB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02F9056-4ABC-4D7E-B1B4-6C6B6377B436}"/>
              </a:ext>
            </a:extLst>
          </p:cNvPr>
          <p:cNvSpPr txBox="1">
            <a:spLocks/>
          </p:cNvSpPr>
          <p:nvPr/>
        </p:nvSpPr>
        <p:spPr>
          <a:xfrm>
            <a:off x="9011987" y="2733709"/>
            <a:ext cx="3093326" cy="119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Autor: Ernesto Martínez del Pino</a:t>
            </a:r>
          </a:p>
          <a:p>
            <a:endParaRPr lang="es-ES" sz="1200" dirty="0"/>
          </a:p>
          <a:p>
            <a:r>
              <a:rPr lang="en-GB" sz="1200" dirty="0"/>
              <a:t>Tutor: Juan F. </a:t>
            </a:r>
            <a:r>
              <a:rPr lang="en-GB" sz="1200" dirty="0" err="1"/>
              <a:t>Huete</a:t>
            </a:r>
            <a:r>
              <a:rPr lang="en-GB" sz="1200" dirty="0"/>
              <a:t> </a:t>
            </a:r>
            <a:r>
              <a:rPr lang="en-GB" sz="1200" dirty="0" err="1"/>
              <a:t>Guadix</a:t>
            </a:r>
            <a:endParaRPr lang="en-GB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8C8E83-9D9D-4419-8B55-DCA5BE98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563" y="119062"/>
            <a:ext cx="2571750" cy="1285875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54EB51-4CFD-4628-9BB8-469AAA52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DC8AAFA-72D5-46B5-B534-6B4A3CCBAC0D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A0D8128-1D77-478F-894E-E125C8FA5DCF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6A117-E327-449B-8E8E-2A71B404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B0865B3-A655-4AB6-8BE7-D54F7518077E}"/>
              </a:ext>
            </a:extLst>
          </p:cNvPr>
          <p:cNvCxnSpPr/>
          <p:nvPr/>
        </p:nvCxnSpPr>
        <p:spPr>
          <a:xfrm>
            <a:off x="4687408" y="2139518"/>
            <a:ext cx="0" cy="4270159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3602208-0E3B-418C-A31A-9955347EC9C3}"/>
              </a:ext>
            </a:extLst>
          </p:cNvPr>
          <p:cNvCxnSpPr/>
          <p:nvPr/>
        </p:nvCxnSpPr>
        <p:spPr>
          <a:xfrm>
            <a:off x="8532919" y="2139518"/>
            <a:ext cx="0" cy="4270159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6813E58-9EEE-4DE1-B8EB-3981B5636EC8}"/>
              </a:ext>
            </a:extLst>
          </p:cNvPr>
          <p:cNvSpPr/>
          <p:nvPr/>
        </p:nvSpPr>
        <p:spPr>
          <a:xfrm>
            <a:off x="2276200" y="3989385"/>
            <a:ext cx="1701289" cy="13629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Puntuación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StopWords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Traducción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POS </a:t>
            </a:r>
            <a:r>
              <a:rPr lang="es-ES" sz="1400" dirty="0" err="1"/>
              <a:t>Tagging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Lemmatization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Stemming</a:t>
            </a:r>
            <a:endParaRPr lang="es-ES" sz="1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BF7E8A-CAF5-4895-B540-1C8B34100EC8}"/>
              </a:ext>
            </a:extLst>
          </p:cNvPr>
          <p:cNvSpPr/>
          <p:nvPr/>
        </p:nvSpPr>
        <p:spPr>
          <a:xfrm>
            <a:off x="2058590" y="3429000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Preprocesamiento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739EBA-513C-46E3-B98F-CBCD2E1D18B8}"/>
              </a:ext>
            </a:extLst>
          </p:cNvPr>
          <p:cNvSpPr/>
          <p:nvPr/>
        </p:nvSpPr>
        <p:spPr>
          <a:xfrm>
            <a:off x="9457365" y="4222726"/>
            <a:ext cx="1863424" cy="3365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Red Neuronal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4BD6F3-C67E-465C-B185-073365B72843}"/>
              </a:ext>
            </a:extLst>
          </p:cNvPr>
          <p:cNvSpPr/>
          <p:nvPr/>
        </p:nvSpPr>
        <p:spPr>
          <a:xfrm>
            <a:off x="9311850" y="3723439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Algoritmos de aprendizaje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E19C546-F420-4CE6-BA14-FDDEA098ADBF}"/>
              </a:ext>
            </a:extLst>
          </p:cNvPr>
          <p:cNvSpPr/>
          <p:nvPr/>
        </p:nvSpPr>
        <p:spPr>
          <a:xfrm>
            <a:off x="5709621" y="4204541"/>
            <a:ext cx="1887300" cy="3547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Secuencias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C872DA9-308A-4B8A-B142-1BD212B87C66}"/>
              </a:ext>
            </a:extLst>
          </p:cNvPr>
          <p:cNvSpPr/>
          <p:nvPr/>
        </p:nvSpPr>
        <p:spPr>
          <a:xfrm>
            <a:off x="5587982" y="3723439"/>
            <a:ext cx="2130579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Extracción de características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BF48717-CA5C-4D5F-B7EC-23B60A98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2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DC8AAFA-72D5-46B5-B534-6B4A3CCBAC0D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A0D8128-1D77-478F-894E-E125C8FA5DCF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6A117-E327-449B-8E8E-2A71B404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DL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97BFF5F-7200-4D5F-84C7-8D009ABFDCC6}"/>
              </a:ext>
            </a:extLst>
          </p:cNvPr>
          <p:cNvGrpSpPr/>
          <p:nvPr/>
        </p:nvGrpSpPr>
        <p:grpSpPr>
          <a:xfrm>
            <a:off x="4305749" y="2924930"/>
            <a:ext cx="2476052" cy="326270"/>
            <a:chOff x="2134048" y="2943073"/>
            <a:chExt cx="2661799" cy="42787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BB2BAE7E-B769-4A30-AE74-E668E00FF655}"/>
                </a:ext>
              </a:extLst>
            </p:cNvPr>
            <p:cNvSpPr/>
            <p:nvPr/>
          </p:nvSpPr>
          <p:spPr>
            <a:xfrm>
              <a:off x="3022600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Conv</a:t>
              </a:r>
              <a:endParaRPr lang="es-ES" dirty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8A94940-F9A4-499E-AAB9-019F98967FF3}"/>
                </a:ext>
              </a:extLst>
            </p:cNvPr>
            <p:cNvSpPr/>
            <p:nvPr/>
          </p:nvSpPr>
          <p:spPr>
            <a:xfrm>
              <a:off x="2134048" y="2943073"/>
              <a:ext cx="888552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Dropout</a:t>
              </a:r>
              <a:endParaRPr lang="es-ES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820CBDA2-359F-47C9-A4BC-EF4E1A0FC513}"/>
                </a:ext>
              </a:extLst>
            </p:cNvPr>
            <p:cNvSpPr/>
            <p:nvPr/>
          </p:nvSpPr>
          <p:spPr>
            <a:xfrm>
              <a:off x="3907296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MP</a:t>
              </a:r>
              <a:endParaRPr lang="es-ES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1453F93-3DB8-4ABF-9E47-D6A4B0FFDD67}"/>
              </a:ext>
            </a:extLst>
          </p:cNvPr>
          <p:cNvGrpSpPr/>
          <p:nvPr/>
        </p:nvGrpSpPr>
        <p:grpSpPr>
          <a:xfrm>
            <a:off x="4305749" y="3915531"/>
            <a:ext cx="2476052" cy="326270"/>
            <a:chOff x="2134048" y="2943073"/>
            <a:chExt cx="2661799" cy="42787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66DAD1D-FC52-4B17-BB87-E35D87B702C4}"/>
                </a:ext>
              </a:extLst>
            </p:cNvPr>
            <p:cNvSpPr/>
            <p:nvPr/>
          </p:nvSpPr>
          <p:spPr>
            <a:xfrm>
              <a:off x="3022600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Conv</a:t>
              </a:r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E3EFB7D-DAFA-432C-A038-367B8DF75D1E}"/>
                </a:ext>
              </a:extLst>
            </p:cNvPr>
            <p:cNvSpPr/>
            <p:nvPr/>
          </p:nvSpPr>
          <p:spPr>
            <a:xfrm>
              <a:off x="2134048" y="2943073"/>
              <a:ext cx="888552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Dropout</a:t>
              </a:r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3544A8D-3F67-45FF-BA7C-6A8BD33972C3}"/>
                </a:ext>
              </a:extLst>
            </p:cNvPr>
            <p:cNvSpPr/>
            <p:nvPr/>
          </p:nvSpPr>
          <p:spPr>
            <a:xfrm>
              <a:off x="3907296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MP</a:t>
              </a:r>
              <a:endParaRPr lang="es-ES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613F0F1-2010-42ED-A2B0-41C53762C7CD}"/>
              </a:ext>
            </a:extLst>
          </p:cNvPr>
          <p:cNvGrpSpPr/>
          <p:nvPr/>
        </p:nvGrpSpPr>
        <p:grpSpPr>
          <a:xfrm>
            <a:off x="4305749" y="5477631"/>
            <a:ext cx="2476052" cy="326270"/>
            <a:chOff x="2134048" y="2943073"/>
            <a:chExt cx="2661799" cy="427871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160CDB1-AAA0-4E7B-8A10-677290CBB615}"/>
                </a:ext>
              </a:extLst>
            </p:cNvPr>
            <p:cNvSpPr/>
            <p:nvPr/>
          </p:nvSpPr>
          <p:spPr>
            <a:xfrm>
              <a:off x="3022600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Conv</a:t>
              </a:r>
              <a:endParaRPr lang="es-ES" dirty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13890F28-2312-40EB-91F4-F113B010CD96}"/>
                </a:ext>
              </a:extLst>
            </p:cNvPr>
            <p:cNvSpPr/>
            <p:nvPr/>
          </p:nvSpPr>
          <p:spPr>
            <a:xfrm>
              <a:off x="2134048" y="2943073"/>
              <a:ext cx="888552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Dropout</a:t>
              </a:r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6F38438-5A59-4B03-BDEE-18B8D0F81789}"/>
                </a:ext>
              </a:extLst>
            </p:cNvPr>
            <p:cNvSpPr/>
            <p:nvPr/>
          </p:nvSpPr>
          <p:spPr>
            <a:xfrm>
              <a:off x="3907296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MP</a:t>
              </a:r>
              <a:endParaRPr lang="es-E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28683EE4-BEBB-4963-9F8F-D300B9B160B4}"/>
                  </a:ext>
                </a:extLst>
              </p:cNvPr>
              <p:cNvSpPr/>
              <p:nvPr/>
            </p:nvSpPr>
            <p:spPr>
              <a:xfrm>
                <a:off x="4851400" y="2679701"/>
                <a:ext cx="746808" cy="3143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sz="1200" dirty="0"/>
              </a:p>
            </p:txBody>
          </p:sp>
        </mc:Choice>
        <mc:Fallback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28683EE4-BEBB-4963-9F8F-D300B9B16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2679701"/>
                <a:ext cx="746808" cy="314301"/>
              </a:xfrm>
              <a:prstGeom prst="ellipse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CFCADB41-8AFC-45E4-9404-7F4915F574DB}"/>
              </a:ext>
            </a:extLst>
          </p:cNvPr>
          <p:cNvSpPr txBox="1"/>
          <p:nvPr/>
        </p:nvSpPr>
        <p:spPr>
          <a:xfrm>
            <a:off x="5372100" y="4518700"/>
            <a:ext cx="43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…</a:t>
            </a:r>
            <a:endParaRPr lang="es-ES" b="1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6EC7ED3-87A9-47FA-9E97-F1191297C68D}"/>
              </a:ext>
            </a:extLst>
          </p:cNvPr>
          <p:cNvGrpSpPr/>
          <p:nvPr/>
        </p:nvGrpSpPr>
        <p:grpSpPr>
          <a:xfrm>
            <a:off x="7355484" y="2924930"/>
            <a:ext cx="2476052" cy="326270"/>
            <a:chOff x="2134048" y="2943073"/>
            <a:chExt cx="2661799" cy="427871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89A6AB47-5F04-4636-BCEA-220224B7263D}"/>
                </a:ext>
              </a:extLst>
            </p:cNvPr>
            <p:cNvSpPr/>
            <p:nvPr/>
          </p:nvSpPr>
          <p:spPr>
            <a:xfrm>
              <a:off x="3022600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Conv</a:t>
              </a:r>
              <a:endParaRPr lang="es-ES" dirty="0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63FB68C4-0D7C-4141-9289-8E6D8F015840}"/>
                </a:ext>
              </a:extLst>
            </p:cNvPr>
            <p:cNvSpPr/>
            <p:nvPr/>
          </p:nvSpPr>
          <p:spPr>
            <a:xfrm>
              <a:off x="2134048" y="2943073"/>
              <a:ext cx="888552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Dropout</a:t>
              </a:r>
              <a:endParaRPr lang="es-ES" dirty="0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FFEA8A66-BDD7-4DB2-BC1D-9FFC966CBD24}"/>
                </a:ext>
              </a:extLst>
            </p:cNvPr>
            <p:cNvSpPr/>
            <p:nvPr/>
          </p:nvSpPr>
          <p:spPr>
            <a:xfrm>
              <a:off x="3907296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MP</a:t>
              </a:r>
              <a:endParaRPr lang="es-ES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C283A89-C261-485E-93E5-EBCE47DD57C9}"/>
              </a:ext>
            </a:extLst>
          </p:cNvPr>
          <p:cNvGrpSpPr/>
          <p:nvPr/>
        </p:nvGrpSpPr>
        <p:grpSpPr>
          <a:xfrm>
            <a:off x="7355484" y="3915531"/>
            <a:ext cx="2476052" cy="326270"/>
            <a:chOff x="2134048" y="2943073"/>
            <a:chExt cx="2661799" cy="427871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5D4A90EA-A466-4D76-82CB-135EE742943B}"/>
                </a:ext>
              </a:extLst>
            </p:cNvPr>
            <p:cNvSpPr/>
            <p:nvPr/>
          </p:nvSpPr>
          <p:spPr>
            <a:xfrm>
              <a:off x="3022600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Conv</a:t>
              </a:r>
              <a:endParaRPr lang="es-ES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4CB42D6F-63BE-4411-8496-E29A51417441}"/>
                </a:ext>
              </a:extLst>
            </p:cNvPr>
            <p:cNvSpPr/>
            <p:nvPr/>
          </p:nvSpPr>
          <p:spPr>
            <a:xfrm>
              <a:off x="2134048" y="2943073"/>
              <a:ext cx="888552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Dropout</a:t>
              </a:r>
              <a:endParaRPr lang="es-ES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BC5727D-A25B-4DFC-AF5E-38D9F02EC00E}"/>
                </a:ext>
              </a:extLst>
            </p:cNvPr>
            <p:cNvSpPr/>
            <p:nvPr/>
          </p:nvSpPr>
          <p:spPr>
            <a:xfrm>
              <a:off x="3907296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MP</a:t>
              </a:r>
              <a:endParaRPr lang="es-ES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BF71DC1-DFB8-444E-9DE9-01FE1680FB23}"/>
              </a:ext>
            </a:extLst>
          </p:cNvPr>
          <p:cNvGrpSpPr/>
          <p:nvPr/>
        </p:nvGrpSpPr>
        <p:grpSpPr>
          <a:xfrm>
            <a:off x="7355484" y="5477631"/>
            <a:ext cx="2476052" cy="326270"/>
            <a:chOff x="2134048" y="2943073"/>
            <a:chExt cx="2661799" cy="427871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5AB18D73-C733-4A80-886C-A5B96F55D461}"/>
                </a:ext>
              </a:extLst>
            </p:cNvPr>
            <p:cNvSpPr/>
            <p:nvPr/>
          </p:nvSpPr>
          <p:spPr>
            <a:xfrm>
              <a:off x="3022600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Conv</a:t>
              </a:r>
              <a:endParaRPr lang="es-ES" dirty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6375FED8-2D34-4172-8C50-0B4123221C68}"/>
                </a:ext>
              </a:extLst>
            </p:cNvPr>
            <p:cNvSpPr/>
            <p:nvPr/>
          </p:nvSpPr>
          <p:spPr>
            <a:xfrm>
              <a:off x="2134048" y="2943073"/>
              <a:ext cx="888552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Dropout</a:t>
              </a:r>
              <a:endParaRPr lang="es-ES" dirty="0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6B5F419-1E3E-4B53-ACB2-7BAD9C076CE0}"/>
                </a:ext>
              </a:extLst>
            </p:cNvPr>
            <p:cNvSpPr/>
            <p:nvPr/>
          </p:nvSpPr>
          <p:spPr>
            <a:xfrm>
              <a:off x="3907296" y="2943073"/>
              <a:ext cx="888551" cy="4278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MP</a:t>
              </a:r>
              <a:endParaRPr lang="es-ES" dirty="0"/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5CF4A83-F7F4-4972-9279-70224BE92AA1}"/>
              </a:ext>
            </a:extLst>
          </p:cNvPr>
          <p:cNvSpPr txBox="1"/>
          <p:nvPr/>
        </p:nvSpPr>
        <p:spPr>
          <a:xfrm>
            <a:off x="6870252" y="2789535"/>
            <a:ext cx="43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…</a:t>
            </a:r>
            <a:endParaRPr lang="es-ES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BDEEC77-98A0-4217-95E8-F6CB2CDDF431}"/>
              </a:ext>
            </a:extLst>
          </p:cNvPr>
          <p:cNvSpPr txBox="1"/>
          <p:nvPr/>
        </p:nvSpPr>
        <p:spPr>
          <a:xfrm>
            <a:off x="6870252" y="3760896"/>
            <a:ext cx="43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…</a:t>
            </a:r>
            <a:endParaRPr lang="es-E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60EAA54-0E84-4FBB-A259-E46D05DF72DB}"/>
              </a:ext>
            </a:extLst>
          </p:cNvPr>
          <p:cNvSpPr txBox="1"/>
          <p:nvPr/>
        </p:nvSpPr>
        <p:spPr>
          <a:xfrm>
            <a:off x="6870252" y="5323265"/>
            <a:ext cx="43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…</a:t>
            </a:r>
            <a:endParaRPr lang="es-ES" b="1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B26F08C-5CE8-403F-95BE-C83CC2020655}"/>
              </a:ext>
            </a:extLst>
          </p:cNvPr>
          <p:cNvSpPr/>
          <p:nvPr/>
        </p:nvSpPr>
        <p:spPr>
          <a:xfrm>
            <a:off x="1618793" y="4177364"/>
            <a:ext cx="1027815" cy="341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Secuencias</a:t>
            </a:r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9345E32-1D9A-4254-ADDD-9009D039904A}"/>
              </a:ext>
            </a:extLst>
          </p:cNvPr>
          <p:cNvSpPr/>
          <p:nvPr/>
        </p:nvSpPr>
        <p:spPr>
          <a:xfrm>
            <a:off x="2841759" y="4177365"/>
            <a:ext cx="1027815" cy="341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Embeddings</a:t>
            </a:r>
            <a:endParaRPr lang="es-ES" dirty="0"/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FB642D41-BBA7-492F-A1B0-735B7BB46A51}"/>
              </a:ext>
            </a:extLst>
          </p:cNvPr>
          <p:cNvCxnSpPr>
            <a:stCxn id="56" idx="3"/>
            <a:endCxn id="22" idx="1"/>
          </p:cNvCxnSpPr>
          <p:nvPr/>
        </p:nvCxnSpPr>
        <p:spPr>
          <a:xfrm flipV="1">
            <a:off x="3869574" y="3088065"/>
            <a:ext cx="436175" cy="1259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ACE88B3D-5C6E-4CD8-A913-94DFE904D954}"/>
              </a:ext>
            </a:extLst>
          </p:cNvPr>
          <p:cNvCxnSpPr>
            <a:cxnSpLocks/>
            <a:stCxn id="56" idx="3"/>
            <a:endCxn id="27" idx="1"/>
          </p:cNvCxnSpPr>
          <p:nvPr/>
        </p:nvCxnSpPr>
        <p:spPr>
          <a:xfrm flipV="1">
            <a:off x="3869574" y="4078666"/>
            <a:ext cx="436175" cy="269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89E9A8B8-1C2E-448E-8C2B-1F668698517B}"/>
              </a:ext>
            </a:extLst>
          </p:cNvPr>
          <p:cNvCxnSpPr>
            <a:cxnSpLocks/>
            <a:stCxn id="56" idx="3"/>
            <a:endCxn id="31" idx="1"/>
          </p:cNvCxnSpPr>
          <p:nvPr/>
        </p:nvCxnSpPr>
        <p:spPr>
          <a:xfrm>
            <a:off x="3869574" y="4348033"/>
            <a:ext cx="436175" cy="129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1C9D185-0289-4A9B-AD0A-40D40701BA4B}"/>
              </a:ext>
            </a:extLst>
          </p:cNvPr>
          <p:cNvSpPr/>
          <p:nvPr/>
        </p:nvSpPr>
        <p:spPr>
          <a:xfrm>
            <a:off x="10141782" y="4355564"/>
            <a:ext cx="826547" cy="326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Dropout</a:t>
            </a:r>
            <a:endParaRPr lang="es-ES" dirty="0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C412C37-BDBD-4BD3-94AB-E772160490EC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646608" y="4348032"/>
            <a:ext cx="195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1BD517F-AF9D-41A2-9A0F-F21BC0A74F04}"/>
              </a:ext>
            </a:extLst>
          </p:cNvPr>
          <p:cNvSpPr/>
          <p:nvPr/>
        </p:nvSpPr>
        <p:spPr>
          <a:xfrm>
            <a:off x="11170622" y="4355564"/>
            <a:ext cx="826547" cy="326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Dense</a:t>
            </a:r>
            <a:endParaRPr lang="es-ES" dirty="0"/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9188D8C9-F53B-43E2-81BD-87519F06B4AC}"/>
              </a:ext>
            </a:extLst>
          </p:cNvPr>
          <p:cNvCxnSpPr>
            <a:stCxn id="40" idx="3"/>
            <a:endCxn id="65" idx="1"/>
          </p:cNvCxnSpPr>
          <p:nvPr/>
        </p:nvCxnSpPr>
        <p:spPr>
          <a:xfrm>
            <a:off x="9831536" y="3088065"/>
            <a:ext cx="310246" cy="1430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D194706C-0B5A-4F18-9214-9D5F42F8471B}"/>
              </a:ext>
            </a:extLst>
          </p:cNvPr>
          <p:cNvCxnSpPr>
            <a:stCxn id="44" idx="3"/>
            <a:endCxn id="65" idx="1"/>
          </p:cNvCxnSpPr>
          <p:nvPr/>
        </p:nvCxnSpPr>
        <p:spPr>
          <a:xfrm>
            <a:off x="9831536" y="4078666"/>
            <a:ext cx="310246" cy="440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1C438782-8203-438F-A034-991730D1A93D}"/>
              </a:ext>
            </a:extLst>
          </p:cNvPr>
          <p:cNvCxnSpPr>
            <a:stCxn id="48" idx="3"/>
            <a:endCxn id="65" idx="1"/>
          </p:cNvCxnSpPr>
          <p:nvPr/>
        </p:nvCxnSpPr>
        <p:spPr>
          <a:xfrm flipV="1">
            <a:off x="9831536" y="4518699"/>
            <a:ext cx="310246" cy="1122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33A58C18-A7DB-4459-BB8E-C3B89F641897}"/>
              </a:ext>
            </a:extLst>
          </p:cNvPr>
          <p:cNvCxnSpPr>
            <a:stCxn id="65" idx="3"/>
            <a:endCxn id="68" idx="1"/>
          </p:cNvCxnSpPr>
          <p:nvPr/>
        </p:nvCxnSpPr>
        <p:spPr>
          <a:xfrm>
            <a:off x="10968329" y="4518699"/>
            <a:ext cx="20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83825795-95D8-4627-AFB6-D773046A0BFC}"/>
                  </a:ext>
                </a:extLst>
              </p:cNvPr>
              <p:cNvSpPr/>
              <p:nvPr/>
            </p:nvSpPr>
            <p:spPr>
              <a:xfrm>
                <a:off x="4853880" y="3658333"/>
                <a:ext cx="746808" cy="3143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1200" dirty="0"/>
              </a:p>
            </p:txBody>
          </p:sp>
        </mc:Choice>
        <mc:Fallback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83825795-95D8-4627-AFB6-D773046A0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880" y="3658333"/>
                <a:ext cx="746808" cy="314301"/>
              </a:xfrm>
              <a:prstGeom prst="ellipse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F29E42C1-5004-476B-82A4-97B645145CCE}"/>
                  </a:ext>
                </a:extLst>
              </p:cNvPr>
              <p:cNvSpPr/>
              <p:nvPr/>
            </p:nvSpPr>
            <p:spPr>
              <a:xfrm>
                <a:off x="7768757" y="2706066"/>
                <a:ext cx="746808" cy="3143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sz="1200" dirty="0"/>
              </a:p>
            </p:txBody>
          </p:sp>
        </mc:Choice>
        <mc:Fallback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F29E42C1-5004-476B-82A4-97B645145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757" y="2706066"/>
                <a:ext cx="746808" cy="314301"/>
              </a:xfrm>
              <a:prstGeom prst="ellipse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56556BEA-C442-446F-AE13-DD57C97543D3}"/>
                  </a:ext>
                </a:extLst>
              </p:cNvPr>
              <p:cNvSpPr/>
              <p:nvPr/>
            </p:nvSpPr>
            <p:spPr>
              <a:xfrm>
                <a:off x="7771083" y="3711964"/>
                <a:ext cx="746808" cy="3143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1200" dirty="0"/>
              </a:p>
            </p:txBody>
          </p:sp>
        </mc:Choice>
        <mc:Fallback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56556BEA-C442-446F-AE13-DD57C9754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3" y="3711964"/>
                <a:ext cx="746808" cy="314301"/>
              </a:xfrm>
              <a:prstGeom prst="ellipse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F49B284A-E050-4EB1-BE12-50A45549D353}"/>
                  </a:ext>
                </a:extLst>
              </p:cNvPr>
              <p:cNvSpPr/>
              <p:nvPr/>
            </p:nvSpPr>
            <p:spPr>
              <a:xfrm>
                <a:off x="4851400" y="5221129"/>
                <a:ext cx="746808" cy="3143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ES" sz="1200" dirty="0"/>
              </a:p>
            </p:txBody>
          </p:sp>
        </mc:Choice>
        <mc:Fallback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F49B284A-E050-4EB1-BE12-50A45549D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5221129"/>
                <a:ext cx="746808" cy="314301"/>
              </a:xfrm>
              <a:prstGeom prst="ellipse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BE06E585-14EB-42F3-9A5A-7DEC22339A1B}"/>
                  </a:ext>
                </a:extLst>
              </p:cNvPr>
              <p:cNvSpPr/>
              <p:nvPr/>
            </p:nvSpPr>
            <p:spPr>
              <a:xfrm>
                <a:off x="7769013" y="5221128"/>
                <a:ext cx="746808" cy="31430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ES" sz="1200" dirty="0"/>
              </a:p>
            </p:txBody>
          </p:sp>
        </mc:Choice>
        <mc:Fallback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BE06E585-14EB-42F3-9A5A-7DEC2233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013" y="5221128"/>
                <a:ext cx="746808" cy="314301"/>
              </a:xfrm>
              <a:prstGeom prst="ellipse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A745E650-6954-4E6D-9838-760AFC82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4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E7346B-20A8-4BA0-8DE9-479C840AA614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06D3B38-5AFC-402A-AECF-1A6EA99316FC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FFEB9B-97E6-4DA4-9DDF-89C78002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126BF5E9-192E-439C-A182-A5A730C24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93528"/>
                  </p:ext>
                </p:extLst>
              </p:nvPr>
            </p:nvGraphicFramePr>
            <p:xfrm>
              <a:off x="2383104" y="2627790"/>
              <a:ext cx="8376632" cy="32727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30136">
                      <a:extLst>
                        <a:ext uri="{9D8B030D-6E8A-4147-A177-3AD203B41FA5}">
                          <a16:colId xmlns:a16="http://schemas.microsoft.com/office/drawing/2014/main" val="665339693"/>
                        </a:ext>
                      </a:extLst>
                    </a:gridCol>
                    <a:gridCol w="2376700">
                      <a:extLst>
                        <a:ext uri="{9D8B030D-6E8A-4147-A177-3AD203B41FA5}">
                          <a16:colId xmlns:a16="http://schemas.microsoft.com/office/drawing/2014/main" val="2790722528"/>
                        </a:ext>
                      </a:extLst>
                    </a:gridCol>
                    <a:gridCol w="2369796">
                      <a:extLst>
                        <a:ext uri="{9D8B030D-6E8A-4147-A177-3AD203B41FA5}">
                          <a16:colId xmlns:a16="http://schemas.microsoft.com/office/drawing/2014/main" val="597983764"/>
                        </a:ext>
                      </a:extLst>
                    </a:gridCol>
                  </a:tblGrid>
                  <a:tr h="3911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Modelo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train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test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018264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ANOVA MLP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0,98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0,86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2026997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ANOVA LinearSVC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1,00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0,91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014570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LSA LinearSVC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0,98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48054421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LSA MLP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0,98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0,86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87889480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Embeddings SC1DClassifier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0,97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0,81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26945669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Embeddings C1DSingleClassifier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0,98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0,82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5033021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Embeddings C1DMultiClassifier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0,98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>
                                    <a:effectLst/>
                                  </a:rPr>
                                  <m:t>0,82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275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126BF5E9-192E-439C-A182-A5A730C24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93528"/>
                  </p:ext>
                </p:extLst>
              </p:nvPr>
            </p:nvGraphicFramePr>
            <p:xfrm>
              <a:off x="2383104" y="2627790"/>
              <a:ext cx="8376632" cy="32727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30136">
                      <a:extLst>
                        <a:ext uri="{9D8B030D-6E8A-4147-A177-3AD203B41FA5}">
                          <a16:colId xmlns:a16="http://schemas.microsoft.com/office/drawing/2014/main" val="665339693"/>
                        </a:ext>
                      </a:extLst>
                    </a:gridCol>
                    <a:gridCol w="2376700">
                      <a:extLst>
                        <a:ext uri="{9D8B030D-6E8A-4147-A177-3AD203B41FA5}">
                          <a16:colId xmlns:a16="http://schemas.microsoft.com/office/drawing/2014/main" val="2790722528"/>
                        </a:ext>
                      </a:extLst>
                    </a:gridCol>
                    <a:gridCol w="2369796">
                      <a:extLst>
                        <a:ext uri="{9D8B030D-6E8A-4147-A177-3AD203B41FA5}">
                          <a16:colId xmlns:a16="http://schemas.microsoft.com/office/drawing/2014/main" val="597983764"/>
                        </a:ext>
                      </a:extLst>
                    </a:gridCol>
                  </a:tblGrid>
                  <a:tr h="3911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Modelo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train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test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018264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ANOVA MLP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685" t="-110294" r="-10051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985" t="-110294" r="-102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6997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ANOVA LinearSVC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685" t="-213433" r="-100512" b="-508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985" t="-213433" r="-1028" b="-5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014570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LSA LinearSVC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685" t="-308824" r="-100512" b="-4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985" t="-308824" r="-1028" b="-40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054421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TF-IDF LSA MLP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685" t="-414925" r="-100512" b="-3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985" t="-414925" r="-1028" b="-307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889480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Embeddings SC1DClassifier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685" t="-507353" r="-10051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985" t="-507353" r="-1028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945669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Embeddings C1DSingleClassifier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685" t="-616418" r="-100512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985" t="-616418" r="-1028" b="-105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033021"/>
                      </a:ext>
                    </a:extLst>
                  </a:tr>
                  <a:tr h="41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>
                              <a:effectLst/>
                            </a:rPr>
                            <a:t>Embeddings C1DMultiClassifier</a:t>
                          </a:r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685" t="-705882" r="-100512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3985" t="-705882" r="-1028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275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0C7AD-337B-47C8-B17E-4ADE0624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AA437D-0AAD-4ACC-97E1-D5A7B4C0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336873"/>
            <a:ext cx="8427282" cy="3599316"/>
          </a:xfrm>
        </p:spPr>
        <p:txBody>
          <a:bodyPr/>
          <a:lstStyle/>
          <a:p>
            <a:r>
              <a:rPr lang="es-ES" dirty="0"/>
              <a:t>Identificada la influencia de los componentes teóricos en los problemas</a:t>
            </a:r>
          </a:p>
          <a:p>
            <a:r>
              <a:rPr lang="es-ES" dirty="0"/>
              <a:t>Recomendación de la metodología se cumple</a:t>
            </a:r>
          </a:p>
          <a:p>
            <a:r>
              <a:rPr lang="es-ES" dirty="0"/>
              <a:t>Aplicación</a:t>
            </a:r>
          </a:p>
          <a:p>
            <a:r>
              <a:rPr lang="es-ES" dirty="0"/>
              <a:t>Futuros proyectos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ED5D03-A329-4D28-BB83-5E029BE73024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438B7EA-9233-4BC9-8A9E-33E78BD53A2B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0F6D0-F189-40BF-8553-9748D64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y futuro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15367-6E66-4B2B-A1B8-FCD642B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3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6174C-BA75-4397-8486-7F108B89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922" y="2336873"/>
            <a:ext cx="8180156" cy="359931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Objetivos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Conceptos teóricos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Metodología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Fuente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Arquitectura ML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Arquitectura DL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0A1CD4-6DFA-442B-B743-BEA4306CC10C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A01DF1-E5ED-4D02-9ADF-29210A0F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41CAD3-2D58-430D-91D0-61770D40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0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DAAE58-797D-4F1C-8F74-6323DE35E460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0204B6-DE32-4F3F-9128-6A193F5A76E2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</a:t>
            </a:r>
          </a:p>
          <a:p>
            <a:pPr marL="0" indent="0">
              <a:buNone/>
            </a:pPr>
            <a:endParaRPr lang="es-E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685E3-0861-40FA-9D0E-1BE076EC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9A35116-C5EA-401F-8C05-B09CF4FD93FC}"/>
              </a:ext>
            </a:extLst>
          </p:cNvPr>
          <p:cNvSpPr/>
          <p:nvPr/>
        </p:nvSpPr>
        <p:spPr>
          <a:xfrm>
            <a:off x="6096000" y="4022400"/>
            <a:ext cx="1033851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NLP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1A9B39-11C1-4A2C-9722-273C355D9FF2}"/>
              </a:ext>
            </a:extLst>
          </p:cNvPr>
          <p:cNvSpPr/>
          <p:nvPr/>
        </p:nvSpPr>
        <p:spPr>
          <a:xfrm>
            <a:off x="2743200" y="2494089"/>
            <a:ext cx="1033851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GPT-3</a:t>
            </a:r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B01741-911C-4A6E-9D95-A09BFF8FCB5B}"/>
              </a:ext>
            </a:extLst>
          </p:cNvPr>
          <p:cNvSpPr/>
          <p:nvPr/>
        </p:nvSpPr>
        <p:spPr>
          <a:xfrm>
            <a:off x="2743199" y="5676830"/>
            <a:ext cx="1033851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Terminal NPL</a:t>
            </a:r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DF963A9-28F9-4B4B-83F3-C92CF24826A9}"/>
              </a:ext>
            </a:extLst>
          </p:cNvPr>
          <p:cNvSpPr/>
          <p:nvPr/>
        </p:nvSpPr>
        <p:spPr>
          <a:xfrm>
            <a:off x="9174879" y="5676829"/>
            <a:ext cx="1665444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Traductor de lenguajes</a:t>
            </a: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01517E8-9824-4B0C-8A17-00CA38E14330}"/>
              </a:ext>
            </a:extLst>
          </p:cNvPr>
          <p:cNvSpPr/>
          <p:nvPr/>
        </p:nvSpPr>
        <p:spPr>
          <a:xfrm>
            <a:off x="9162178" y="2371400"/>
            <a:ext cx="1665444" cy="8036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Descripción natural de algoritmos</a:t>
            </a:r>
            <a:endParaRPr lang="es-ES" dirty="0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DE5EBF79-2305-4560-804D-4438B1F8F80D}"/>
              </a:ext>
            </a:extLst>
          </p:cNvPr>
          <p:cNvCxnSpPr>
            <a:stCxn id="8" idx="0"/>
            <a:endCxn id="9" idx="3"/>
          </p:cNvCxnSpPr>
          <p:nvPr/>
        </p:nvCxnSpPr>
        <p:spPr>
          <a:xfrm rot="16200000" flipV="1">
            <a:off x="4570930" y="1980403"/>
            <a:ext cx="1248118" cy="2835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7DF3418-C16D-4C33-AC06-11C7E8191691}"/>
              </a:ext>
            </a:extLst>
          </p:cNvPr>
          <p:cNvCxnSpPr>
            <a:stCxn id="8" idx="0"/>
            <a:endCxn id="12" idx="1"/>
          </p:cNvCxnSpPr>
          <p:nvPr/>
        </p:nvCxnSpPr>
        <p:spPr>
          <a:xfrm rot="5400000" flipH="1" flipV="1">
            <a:off x="7262953" y="2123175"/>
            <a:ext cx="1249199" cy="254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D4CF3523-407C-4308-92E3-A38E8B9471AF}"/>
              </a:ext>
            </a:extLst>
          </p:cNvPr>
          <p:cNvCxnSpPr>
            <a:stCxn id="8" idx="2"/>
            <a:endCxn id="10" idx="3"/>
          </p:cNvCxnSpPr>
          <p:nvPr/>
        </p:nvCxnSpPr>
        <p:spPr>
          <a:xfrm rot="5400000">
            <a:off x="4507869" y="3851966"/>
            <a:ext cx="1374238" cy="2835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308A414-CDEC-4A24-BDED-209A1BAF1824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7206784" y="3988926"/>
            <a:ext cx="1374237" cy="2561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5DCA6289-A498-464D-A912-FBB6C42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74577-6BE4-4B88-A979-AB86A0A4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555" y="2336873"/>
            <a:ext cx="8447627" cy="359931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1. Aceptar y descartar que componentes teóricos influyen en el problema</a:t>
            </a:r>
          </a:p>
          <a:p>
            <a:pPr marL="0" indent="0">
              <a:buNone/>
            </a:pPr>
            <a:r>
              <a:rPr lang="es-ES" dirty="0"/>
              <a:t>2. Aplicar dichos componentes a un problema real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BDAAE58-797D-4F1C-8F74-6323DE35E460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0204B6-DE32-4F3F-9128-6A193F5A76E2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685E3-0861-40FA-9D0E-1BE076EC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731B4-2C50-4216-949A-61E7459B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706DE2A-0ADB-4AF9-8427-2997D9508C5F}"/>
              </a:ext>
            </a:extLst>
          </p:cNvPr>
          <p:cNvSpPr/>
          <p:nvPr/>
        </p:nvSpPr>
        <p:spPr>
          <a:xfrm>
            <a:off x="2858163" y="5397630"/>
            <a:ext cx="1887300" cy="531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NMF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C4F9FDA-B643-4E91-8FC8-F13F6DB139CA}"/>
              </a:ext>
            </a:extLst>
          </p:cNvPr>
          <p:cNvSpPr/>
          <p:nvPr/>
        </p:nvSpPr>
        <p:spPr>
          <a:xfrm>
            <a:off x="8285242" y="3168209"/>
            <a:ext cx="1887300" cy="531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ANOVA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T-</a:t>
            </a:r>
            <a:r>
              <a:rPr lang="es-ES" sz="1400" dirty="0" err="1"/>
              <a:t>Kendall’s</a:t>
            </a:r>
            <a:endParaRPr lang="es-ES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66CFCC-0F3F-4AC3-B1DB-DB430CF0FE0C}"/>
              </a:ext>
            </a:extLst>
          </p:cNvPr>
          <p:cNvSpPr/>
          <p:nvPr/>
        </p:nvSpPr>
        <p:spPr>
          <a:xfrm>
            <a:off x="5559765" y="3130119"/>
            <a:ext cx="1887300" cy="918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Bolsa de palabras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Modelos N-</a:t>
            </a:r>
            <a:r>
              <a:rPr lang="es-ES" sz="1400" dirty="0" err="1"/>
              <a:t>gram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TF-IDF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Secuencias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5E0F1E-1BF9-47EA-9777-1CF6342BB737}"/>
              </a:ext>
            </a:extLst>
          </p:cNvPr>
          <p:cNvSpPr/>
          <p:nvPr/>
        </p:nvSpPr>
        <p:spPr>
          <a:xfrm>
            <a:off x="2930259" y="3209404"/>
            <a:ext cx="1701289" cy="13629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Puntuación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StopWords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Traducción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POS </a:t>
            </a:r>
            <a:r>
              <a:rPr lang="es-ES" sz="1400" dirty="0" err="1"/>
              <a:t>Tagging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Lemmatization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Stemming</a:t>
            </a:r>
            <a:endParaRPr lang="es-ES" sz="1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E6454FF-7079-403C-98B5-B948D2E7CA0D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54FE4-C31A-41C2-ABC1-00AB33B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teóricos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7D2E9D0-D9FC-4589-9870-08EC6F492919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41F43CD-0F19-48CC-8EEF-7981E7BBDA39}"/>
              </a:ext>
            </a:extLst>
          </p:cNvPr>
          <p:cNvSpPr/>
          <p:nvPr/>
        </p:nvSpPr>
        <p:spPr>
          <a:xfrm>
            <a:off x="2712649" y="2649019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Preprocesamiento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29C6502-94BD-471D-A077-AF0AA5A0FDAC}"/>
              </a:ext>
            </a:extLst>
          </p:cNvPr>
          <p:cNvSpPr/>
          <p:nvPr/>
        </p:nvSpPr>
        <p:spPr>
          <a:xfrm>
            <a:off x="5438126" y="2649018"/>
            <a:ext cx="2130579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Extracción de características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26BBED8-D2B3-47E4-AA80-A495AFD82945}"/>
              </a:ext>
            </a:extLst>
          </p:cNvPr>
          <p:cNvSpPr/>
          <p:nvPr/>
        </p:nvSpPr>
        <p:spPr>
          <a:xfrm>
            <a:off x="8163602" y="2663265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Selección de características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0D67301-9653-4D45-9D09-6B0EC20B1248}"/>
              </a:ext>
            </a:extLst>
          </p:cNvPr>
          <p:cNvSpPr/>
          <p:nvPr/>
        </p:nvSpPr>
        <p:spPr>
          <a:xfrm>
            <a:off x="2712648" y="4898344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Reducción de la dimensión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B618432-572A-4D1E-9F6A-8E2AE86903AB}"/>
              </a:ext>
            </a:extLst>
          </p:cNvPr>
          <p:cNvSpPr/>
          <p:nvPr/>
        </p:nvSpPr>
        <p:spPr>
          <a:xfrm>
            <a:off x="5583641" y="5397630"/>
            <a:ext cx="1863424" cy="531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Red Neuronal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SVM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046E5FE-017E-4DB2-B89D-A16E3CF8C112}"/>
              </a:ext>
            </a:extLst>
          </p:cNvPr>
          <p:cNvSpPr/>
          <p:nvPr/>
        </p:nvSpPr>
        <p:spPr>
          <a:xfrm>
            <a:off x="5438126" y="4898344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Algoritmos de aprendizaje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77DD4FAD-C7EE-4DE2-B991-E7F616E0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E6454FF-7079-403C-98B5-B948D2E7CA0D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54FE4-C31A-41C2-ABC1-00AB33B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teóricos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7D2E9D0-D9FC-4589-9870-08EC6F492919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3303CD2-611C-454E-8A0B-2DE016FD4DD4}"/>
              </a:ext>
            </a:extLst>
          </p:cNvPr>
          <p:cNvSpPr/>
          <p:nvPr/>
        </p:nvSpPr>
        <p:spPr>
          <a:xfrm>
            <a:off x="1963878" y="2242619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Categorización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4B5C1F2-E849-40AD-9F00-7A65B635B9E8}"/>
              </a:ext>
            </a:extLst>
          </p:cNvPr>
          <p:cNvSpPr/>
          <p:nvPr/>
        </p:nvSpPr>
        <p:spPr>
          <a:xfrm>
            <a:off x="5507548" y="2242617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One</a:t>
            </a:r>
            <a:r>
              <a:rPr lang="es-ES" sz="1600" dirty="0"/>
              <a:t> Hot </a:t>
            </a:r>
            <a:r>
              <a:rPr lang="es-ES" sz="1600" dirty="0" err="1"/>
              <a:t>Encoding</a:t>
            </a:r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9AF3415-A960-4903-9F4D-71174F1B4EAD}"/>
              </a:ext>
            </a:extLst>
          </p:cNvPr>
          <p:cNvSpPr/>
          <p:nvPr/>
        </p:nvSpPr>
        <p:spPr>
          <a:xfrm>
            <a:off x="9051219" y="2242618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Secuencias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F373B61-4A8B-4AD4-85D5-A13D803331C5}"/>
              </a:ext>
            </a:extLst>
          </p:cNvPr>
          <p:cNvCxnSpPr/>
          <p:nvPr/>
        </p:nvCxnSpPr>
        <p:spPr>
          <a:xfrm>
            <a:off x="4998127" y="2317072"/>
            <a:ext cx="0" cy="4270159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740BFA6-0613-4878-8DBC-E783967B162E}"/>
              </a:ext>
            </a:extLst>
          </p:cNvPr>
          <p:cNvCxnSpPr/>
          <p:nvPr/>
        </p:nvCxnSpPr>
        <p:spPr>
          <a:xfrm>
            <a:off x="8541797" y="2317072"/>
            <a:ext cx="0" cy="4270159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4F12CAB-443C-4557-9CED-5C93571ED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5164"/>
              </p:ext>
            </p:extLst>
          </p:nvPr>
        </p:nvGraphicFramePr>
        <p:xfrm>
          <a:off x="1960145" y="3429000"/>
          <a:ext cx="2571876" cy="301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38">
                  <a:extLst>
                    <a:ext uri="{9D8B030D-6E8A-4147-A177-3AD203B41FA5}">
                      <a16:colId xmlns:a16="http://schemas.microsoft.com/office/drawing/2014/main" val="3868704179"/>
                    </a:ext>
                  </a:extLst>
                </a:gridCol>
                <a:gridCol w="1285938">
                  <a:extLst>
                    <a:ext uri="{9D8B030D-6E8A-4147-A177-3AD203B41FA5}">
                      <a16:colId xmlns:a16="http://schemas.microsoft.com/office/drawing/2014/main" val="2770046778"/>
                    </a:ext>
                  </a:extLst>
                </a:gridCol>
              </a:tblGrid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30823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Tarjeta de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47755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Tarjeta de debido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41360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Cuenta corriente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98123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Plan de pensiones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4346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Tarjeta de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86423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6D2BA392-FD1F-4635-8E12-9836A80FD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52800"/>
              </p:ext>
            </p:extLst>
          </p:nvPr>
        </p:nvGraphicFramePr>
        <p:xfrm>
          <a:off x="5291094" y="3429000"/>
          <a:ext cx="2974012" cy="265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06">
                  <a:extLst>
                    <a:ext uri="{9D8B030D-6E8A-4147-A177-3AD203B41FA5}">
                      <a16:colId xmlns:a16="http://schemas.microsoft.com/office/drawing/2014/main" val="3868704179"/>
                    </a:ext>
                  </a:extLst>
                </a:gridCol>
                <a:gridCol w="1487006">
                  <a:extLst>
                    <a:ext uri="{9D8B030D-6E8A-4147-A177-3AD203B41FA5}">
                      <a16:colId xmlns:a16="http://schemas.microsoft.com/office/drawing/2014/main" val="2770046778"/>
                    </a:ext>
                  </a:extLst>
                </a:gridCol>
              </a:tblGrid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30823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que 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(1,1,0,0,0)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47755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que quieres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(1,0,1,0,0)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41360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que es lo que quieres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(2,0,1,1,1)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98123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lo quieres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(0,0,1,0,1)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4346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es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(1,0,0,1,0)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86423"/>
                  </a:ext>
                </a:extLst>
              </a:tr>
            </a:tbl>
          </a:graphicData>
        </a:graphic>
      </p:graphicFrame>
      <p:graphicFrame>
        <p:nvGraphicFramePr>
          <p:cNvPr id="25" name="Tabla 3">
            <a:extLst>
              <a:ext uri="{FF2B5EF4-FFF2-40B4-BE49-F238E27FC236}">
                <a16:creationId xmlns:a16="http://schemas.microsoft.com/office/drawing/2014/main" id="{925043A0-9221-453F-9719-576DC682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0284"/>
              </p:ext>
            </p:extLst>
          </p:nvPr>
        </p:nvGraphicFramePr>
        <p:xfrm>
          <a:off x="9051219" y="3429000"/>
          <a:ext cx="2571876" cy="265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38">
                  <a:extLst>
                    <a:ext uri="{9D8B030D-6E8A-4147-A177-3AD203B41FA5}">
                      <a16:colId xmlns:a16="http://schemas.microsoft.com/office/drawing/2014/main" val="3868704179"/>
                    </a:ext>
                  </a:extLst>
                </a:gridCol>
                <a:gridCol w="1285938">
                  <a:extLst>
                    <a:ext uri="{9D8B030D-6E8A-4147-A177-3AD203B41FA5}">
                      <a16:colId xmlns:a16="http://schemas.microsoft.com/office/drawing/2014/main" val="2770046778"/>
                    </a:ext>
                  </a:extLst>
                </a:gridCol>
              </a:tblGrid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30823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que 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(1,2,0,0,0)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47755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que quieres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(1,3,0,0,0)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41360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que es lo que quieres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(1,4,5,1,3)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98123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lo quieres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(5,3,0,0,0)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4346"/>
                  </a:ext>
                </a:extLst>
              </a:tr>
              <a:tr h="427589">
                <a:tc>
                  <a:txBody>
                    <a:bodyPr/>
                    <a:lstStyle/>
                    <a:p>
                      <a:r>
                        <a:rPr lang="es-ES" sz="1400" dirty="0"/>
                        <a:t>es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(4,3,0,0,0)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86423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3F6C55-DC99-4F02-BC86-81FB2267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9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F82EBE5-E74F-4735-8EB3-1A2654F4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295" y="5027958"/>
            <a:ext cx="1955985" cy="925075"/>
          </a:xfrm>
          <a:prstGeom prst="rect">
            <a:avLst/>
          </a:prstGeom>
        </p:spPr>
      </p:pic>
      <p:pic>
        <p:nvPicPr>
          <p:cNvPr id="2054" name="Picture 6" descr="KPI: Las métricas más importantes en un negocio online | C2 ...">
            <a:extLst>
              <a:ext uri="{FF2B5EF4-FFF2-40B4-BE49-F238E27FC236}">
                <a16:creationId xmlns:a16="http://schemas.microsoft.com/office/drawing/2014/main" id="{12D2E74F-1285-43FC-AA7C-C2A15EDD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295" y="3357565"/>
            <a:ext cx="1955985" cy="6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timización de Hiperparámetros">
            <a:extLst>
              <a:ext uri="{FF2B5EF4-FFF2-40B4-BE49-F238E27FC236}">
                <a16:creationId xmlns:a16="http://schemas.microsoft.com/office/drawing/2014/main" id="{F7A372FA-B9F0-4917-9022-D67DD9C282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58" y="4987932"/>
            <a:ext cx="1955985" cy="13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g Data and no Processing Power? Leverage Google's Cloud TPU to ...">
            <a:extLst>
              <a:ext uri="{FF2B5EF4-FFF2-40B4-BE49-F238E27FC236}">
                <a16:creationId xmlns:a16="http://schemas.microsoft.com/office/drawing/2014/main" id="{BC43E08E-B19B-421F-814A-0B4FFB90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58" y="3324854"/>
            <a:ext cx="1955985" cy="8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A119614-B945-42AB-B6E5-2EAC549F3233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CDA43-D9F0-487B-9602-71A72E4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9B22AE3-31AB-4BD3-AFB9-26D75D6F0EE9}"/>
              </a:ext>
            </a:extLst>
          </p:cNvPr>
          <p:cNvSpPr/>
          <p:nvPr/>
        </p:nvSpPr>
        <p:spPr>
          <a:xfrm>
            <a:off x="3235015" y="2792907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Metodología Google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CD031B7-3B83-4EB2-92E6-46992E6031C1}"/>
              </a:ext>
            </a:extLst>
          </p:cNvPr>
          <p:cNvSpPr/>
          <p:nvPr/>
        </p:nvSpPr>
        <p:spPr>
          <a:xfrm>
            <a:off x="8000999" y="2792906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Métricas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6A89B1A-45FB-4532-BCD8-1D7083246CB8}"/>
              </a:ext>
            </a:extLst>
          </p:cNvPr>
          <p:cNvSpPr/>
          <p:nvPr/>
        </p:nvSpPr>
        <p:spPr>
          <a:xfrm>
            <a:off x="3235015" y="4463450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Ajuste de hiperparámetros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0E64FC0-6F79-4863-8EC3-27C6BBA45CFB}"/>
              </a:ext>
            </a:extLst>
          </p:cNvPr>
          <p:cNvSpPr/>
          <p:nvPr/>
        </p:nvSpPr>
        <p:spPr>
          <a:xfrm>
            <a:off x="8000999" y="4463449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Validación cruzada</a:t>
            </a:r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C6E6249-3BC5-47C7-9EBA-518A8BA8264F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4BD4C47-0738-403E-9AC6-1A746804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8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3E5E24-7855-4F6C-975E-08D1DBBE8394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DAEE87-9BD8-48E9-B737-C46FD47C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 de datos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8F08048-ECBD-4AC7-AD0C-5BD7E93B21D8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8EFEC95-B769-4DF4-90DB-D46F9DADEF41}"/>
              </a:ext>
            </a:extLst>
          </p:cNvPr>
          <p:cNvSpPr/>
          <p:nvPr/>
        </p:nvSpPr>
        <p:spPr>
          <a:xfrm>
            <a:off x="3705005" y="5379436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Iniciativas parlamentarias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E887E70-A6C8-4432-8552-3F463A72CCAD}"/>
              </a:ext>
            </a:extLst>
          </p:cNvPr>
          <p:cNvSpPr/>
          <p:nvPr/>
        </p:nvSpPr>
        <p:spPr>
          <a:xfrm>
            <a:off x="8476435" y="5379435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Filtros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31E3A4-F07E-479B-8099-BACB03957D7A}"/>
              </a:ext>
            </a:extLst>
          </p:cNvPr>
          <p:cNvSpPr txBox="1"/>
          <p:nvPr/>
        </p:nvSpPr>
        <p:spPr>
          <a:xfrm>
            <a:off x="3548662" y="6054450"/>
            <a:ext cx="2423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58.275 </a:t>
            </a:r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ocumentos</a:t>
            </a:r>
          </a:p>
          <a:p>
            <a:r>
              <a:rPr lang="es-ES" b="1" dirty="0">
                <a:latin typeface="Arial" panose="020B0604020202020204" pitchFamily="34" charset="0"/>
              </a:rPr>
              <a:t>594 Clases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DF73C8-80E5-420D-B582-3D86B861B59D}"/>
              </a:ext>
            </a:extLst>
          </p:cNvPr>
          <p:cNvSpPr txBox="1"/>
          <p:nvPr/>
        </p:nvSpPr>
        <p:spPr>
          <a:xfrm>
            <a:off x="8481477" y="605444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19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.113 </a:t>
            </a:r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ocumentos</a:t>
            </a:r>
          </a:p>
          <a:p>
            <a:r>
              <a:rPr lang="es-ES" b="1" dirty="0">
                <a:latin typeface="Arial" panose="020B0604020202020204" pitchFamily="34" charset="0"/>
              </a:rPr>
              <a:t>55 Clases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D7FF64A-950A-4E90-BD87-5015FAC9388B}"/>
              </a:ext>
            </a:extLst>
          </p:cNvPr>
          <p:cNvSpPr/>
          <p:nvPr/>
        </p:nvSpPr>
        <p:spPr>
          <a:xfrm>
            <a:off x="1994116" y="2210858"/>
            <a:ext cx="2908084" cy="515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Estandarización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FE79FB5-6104-4B86-9405-F45349E2B151}"/>
              </a:ext>
            </a:extLst>
          </p:cNvPr>
          <p:cNvSpPr/>
          <p:nvPr/>
        </p:nvSpPr>
        <p:spPr>
          <a:xfrm>
            <a:off x="1803616" y="2054072"/>
            <a:ext cx="418203" cy="3135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41FD1B7-3239-4584-BD2A-FE0ED64BC4B6}"/>
              </a:ext>
            </a:extLst>
          </p:cNvPr>
          <p:cNvSpPr/>
          <p:nvPr/>
        </p:nvSpPr>
        <p:spPr>
          <a:xfrm>
            <a:off x="5094050" y="2232027"/>
            <a:ext cx="3287950" cy="646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Frecuencia de palabras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8C90FB0-D594-46B6-8B30-5DC987F4911B}"/>
              </a:ext>
            </a:extLst>
          </p:cNvPr>
          <p:cNvSpPr/>
          <p:nvPr/>
        </p:nvSpPr>
        <p:spPr>
          <a:xfrm>
            <a:off x="4903551" y="2075241"/>
            <a:ext cx="418203" cy="3135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668F454-1700-4651-88DF-1E61C5A62839}"/>
              </a:ext>
            </a:extLst>
          </p:cNvPr>
          <p:cNvSpPr/>
          <p:nvPr/>
        </p:nvSpPr>
        <p:spPr>
          <a:xfrm>
            <a:off x="8736987" y="2210858"/>
            <a:ext cx="3287950" cy="667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Frecuencia de documentos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E64AED-5772-4F49-950E-739F9132F8F8}"/>
              </a:ext>
            </a:extLst>
          </p:cNvPr>
          <p:cNvSpPr/>
          <p:nvPr/>
        </p:nvSpPr>
        <p:spPr>
          <a:xfrm>
            <a:off x="8749687" y="2054072"/>
            <a:ext cx="418203" cy="3135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975E86D-0165-41C7-9063-5A909807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69" y="2742749"/>
            <a:ext cx="2622178" cy="113378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2E562B0-6B4C-4C4F-8702-218D90AC0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504" y="1601814"/>
            <a:ext cx="7265276" cy="5097961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BE2AC1C-E3D9-420D-AAB8-63C43F2A89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972239" y="6377615"/>
            <a:ext cx="2509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BC328291-4881-4F52-BBD8-AA1C532D2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515" y="2878358"/>
            <a:ext cx="3118124" cy="2131899"/>
          </a:xfrm>
          <a:prstGeom prst="rect">
            <a:avLst/>
          </a:prstGeom>
        </p:spPr>
      </p:pic>
      <p:sp>
        <p:nvSpPr>
          <p:cNvPr id="29" name="Marcador de número de diapositiva 28">
            <a:extLst>
              <a:ext uri="{FF2B5EF4-FFF2-40B4-BE49-F238E27FC236}">
                <a16:creationId xmlns:a16="http://schemas.microsoft.com/office/drawing/2014/main" id="{CABD1608-1F74-4D98-A6CC-ACF60C88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6A4DC67-C1DA-42F7-85DE-761B0C83827C}"/>
              </a:ext>
            </a:extLst>
          </p:cNvPr>
          <p:cNvSpPr/>
          <p:nvPr/>
        </p:nvSpPr>
        <p:spPr>
          <a:xfrm>
            <a:off x="0" y="620784"/>
            <a:ext cx="1560352" cy="6237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52E2D6D-5250-4489-9AAF-CD02CFB49D03}"/>
              </a:ext>
            </a:extLst>
          </p:cNvPr>
          <p:cNvSpPr txBox="1">
            <a:spLocks/>
          </p:cNvSpPr>
          <p:nvPr/>
        </p:nvSpPr>
        <p:spPr>
          <a:xfrm>
            <a:off x="0" y="2037772"/>
            <a:ext cx="2223306" cy="4199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Introducción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Objetivos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Conceptos teóricos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Metodología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Fuente de datos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 ML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Arquitectura DL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Resultados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Conclusión y futuro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F38E5-3ED1-4EA6-96EC-8FA2E661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021AEA1-ADB1-491C-8B8B-B2588D2945C8}"/>
              </a:ext>
            </a:extLst>
          </p:cNvPr>
          <p:cNvCxnSpPr/>
          <p:nvPr/>
        </p:nvCxnSpPr>
        <p:spPr>
          <a:xfrm>
            <a:off x="4687408" y="2139518"/>
            <a:ext cx="0" cy="4270159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1403432-5549-4B8F-B62C-C447FB002F18}"/>
              </a:ext>
            </a:extLst>
          </p:cNvPr>
          <p:cNvCxnSpPr/>
          <p:nvPr/>
        </p:nvCxnSpPr>
        <p:spPr>
          <a:xfrm>
            <a:off x="8532919" y="2139518"/>
            <a:ext cx="0" cy="4270159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F0190CB-B9B6-4956-BCDE-16356908E08F}"/>
              </a:ext>
            </a:extLst>
          </p:cNvPr>
          <p:cNvSpPr/>
          <p:nvPr/>
        </p:nvSpPr>
        <p:spPr>
          <a:xfrm>
            <a:off x="2276200" y="3989385"/>
            <a:ext cx="1701289" cy="13629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Puntuación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StopWords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Traducción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POS </a:t>
            </a:r>
            <a:r>
              <a:rPr lang="es-ES" sz="1400" dirty="0" err="1"/>
              <a:t>Tagging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Lemmatization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 err="1"/>
              <a:t>Stemming</a:t>
            </a:r>
            <a:endParaRPr lang="es-ES" sz="1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EAB1B4C-AFF2-4961-B315-B4B43CB54B84}"/>
              </a:ext>
            </a:extLst>
          </p:cNvPr>
          <p:cNvSpPr/>
          <p:nvPr/>
        </p:nvSpPr>
        <p:spPr>
          <a:xfrm>
            <a:off x="2058590" y="3429000"/>
            <a:ext cx="2130579" cy="56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Preprocesamiento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5DB640-70D7-4AF6-8CCD-9EA4F5976EC1}"/>
              </a:ext>
            </a:extLst>
          </p:cNvPr>
          <p:cNvSpPr/>
          <p:nvPr/>
        </p:nvSpPr>
        <p:spPr>
          <a:xfrm>
            <a:off x="5709621" y="5352369"/>
            <a:ext cx="1887300" cy="531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ANOVA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T-</a:t>
            </a:r>
            <a:r>
              <a:rPr lang="es-ES" sz="1400" dirty="0" err="1"/>
              <a:t>Kendall’s</a:t>
            </a:r>
            <a:endParaRPr lang="es-ES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05BB57-51F5-4B0C-B209-1C00039C5FA3}"/>
              </a:ext>
            </a:extLst>
          </p:cNvPr>
          <p:cNvSpPr/>
          <p:nvPr/>
        </p:nvSpPr>
        <p:spPr>
          <a:xfrm>
            <a:off x="5709620" y="3172049"/>
            <a:ext cx="1887300" cy="714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Bolsa de palabras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Modelos N-</a:t>
            </a:r>
            <a:r>
              <a:rPr lang="es-ES" sz="1400" dirty="0" err="1"/>
              <a:t>gram</a:t>
            </a:r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TF-IDF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FDE5B6C-8B4B-499F-99F2-EA1BD5DB4450}"/>
              </a:ext>
            </a:extLst>
          </p:cNvPr>
          <p:cNvSpPr/>
          <p:nvPr/>
        </p:nvSpPr>
        <p:spPr>
          <a:xfrm>
            <a:off x="5587981" y="2690948"/>
            <a:ext cx="2130579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Extracción de características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C7B5E7E-48CB-4E0C-AFF9-0FEF1D56147D}"/>
              </a:ext>
            </a:extLst>
          </p:cNvPr>
          <p:cNvSpPr/>
          <p:nvPr/>
        </p:nvSpPr>
        <p:spPr>
          <a:xfrm>
            <a:off x="5587981" y="4847425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Selección de características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F8A554C-87C1-42CE-B6AD-2B1F1CE545DF}"/>
              </a:ext>
            </a:extLst>
          </p:cNvPr>
          <p:cNvSpPr/>
          <p:nvPr/>
        </p:nvSpPr>
        <p:spPr>
          <a:xfrm>
            <a:off x="9457365" y="4222725"/>
            <a:ext cx="1863424" cy="531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Red Neuronal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SVM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779EDB3-6C9E-4A88-8BED-32F6F1CA0CFF}"/>
              </a:ext>
            </a:extLst>
          </p:cNvPr>
          <p:cNvSpPr/>
          <p:nvPr/>
        </p:nvSpPr>
        <p:spPr>
          <a:xfrm>
            <a:off x="9311850" y="3723439"/>
            <a:ext cx="2130580" cy="53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Algoritmos de aprendizaje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0EC837BA-5F86-44E1-B78C-3E2FC9DC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10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1125</TotalTime>
  <Words>735</Words>
  <Application>Microsoft Office PowerPoint</Application>
  <PresentationFormat>Panorámica</PresentationFormat>
  <Paragraphs>444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Trebuchet MS</vt:lpstr>
      <vt:lpstr>Berlín</vt:lpstr>
      <vt:lpstr>Estudio de Identificación de Autoría</vt:lpstr>
      <vt:lpstr>Índice</vt:lpstr>
      <vt:lpstr>Introducción</vt:lpstr>
      <vt:lpstr>Objetivos</vt:lpstr>
      <vt:lpstr>Conceptos teóricos</vt:lpstr>
      <vt:lpstr>Conceptos teóricos</vt:lpstr>
      <vt:lpstr>Metodología</vt:lpstr>
      <vt:lpstr>Fuente de datos</vt:lpstr>
      <vt:lpstr>Arquitectura ML</vt:lpstr>
      <vt:lpstr>Arquitectura DL</vt:lpstr>
      <vt:lpstr>Arquitectura DL</vt:lpstr>
      <vt:lpstr>Resultados</vt:lpstr>
      <vt:lpstr>Conclusión y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Identificación de Autoría</dc:title>
  <dc:creator>Ernesto Martínez del Pino</dc:creator>
  <cp:lastModifiedBy>Ernesto Martínez del Pino</cp:lastModifiedBy>
  <cp:revision>34</cp:revision>
  <dcterms:created xsi:type="dcterms:W3CDTF">2020-07-15T20:48:14Z</dcterms:created>
  <dcterms:modified xsi:type="dcterms:W3CDTF">2020-07-16T15:33:22Z</dcterms:modified>
</cp:coreProperties>
</file>