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p:scale>
          <a:sx n="74" d="100"/>
          <a:sy n="74" d="100"/>
        </p:scale>
        <p:origin x="46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213FC7E-1A97-4B62-9969-F82537DEA835}" type="datetimeFigureOut">
              <a:rPr lang="en-US" smtClean="0"/>
              <a:t>11/8/2021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165482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3FC7E-1A97-4B62-9969-F82537DEA83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324082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3FC7E-1A97-4B62-9969-F82537DEA83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109611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3FC7E-1A97-4B62-9969-F82537DEA83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F0C1-E4EE-4352-BA0B-15294BAA042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313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3FC7E-1A97-4B62-9969-F82537DEA83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2182163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13FC7E-1A97-4B62-9969-F82537DEA835}"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3847576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13FC7E-1A97-4B62-9969-F82537DEA835}"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2924158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3FC7E-1A97-4B62-9969-F82537DEA83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57433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3FC7E-1A97-4B62-9969-F82537DEA83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383982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3FC7E-1A97-4B62-9969-F82537DEA83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344090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3FC7E-1A97-4B62-9969-F82537DEA835}"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300146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3FC7E-1A97-4B62-9969-F82537DEA83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346314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3FC7E-1A97-4B62-9969-F82537DEA835}"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376573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3FC7E-1A97-4B62-9969-F82537DEA835}"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9663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3FC7E-1A97-4B62-9969-F82537DEA835}"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327750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3FC7E-1A97-4B62-9969-F82537DEA83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337762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3FC7E-1A97-4B62-9969-F82537DEA835}"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1F0C1-E4EE-4352-BA0B-15294BAA042B}" type="slidenum">
              <a:rPr lang="en-US" smtClean="0"/>
              <a:t>‹#›</a:t>
            </a:fld>
            <a:endParaRPr lang="en-US"/>
          </a:p>
        </p:txBody>
      </p:sp>
    </p:spTree>
    <p:extLst>
      <p:ext uri="{BB962C8B-B14F-4D97-AF65-F5344CB8AC3E}">
        <p14:creationId xmlns:p14="http://schemas.microsoft.com/office/powerpoint/2010/main" val="242634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13FC7E-1A97-4B62-9969-F82537DEA835}" type="datetimeFigureOut">
              <a:rPr lang="en-US" smtClean="0"/>
              <a:t>11/8/2021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F1F0C1-E4EE-4352-BA0B-15294BAA042B}" type="slidenum">
              <a:rPr lang="en-US" smtClean="0"/>
              <a:t>‹#›</a:t>
            </a:fld>
            <a:endParaRPr lang="en-US"/>
          </a:p>
        </p:txBody>
      </p:sp>
    </p:spTree>
    <p:extLst>
      <p:ext uri="{BB962C8B-B14F-4D97-AF65-F5344CB8AC3E}">
        <p14:creationId xmlns:p14="http://schemas.microsoft.com/office/powerpoint/2010/main" val="23172415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81CC-A39A-44C6-B0A7-E35A8CAD5F62}"/>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8D4BA463-D412-4ADB-9D98-621D7C76966B}"/>
              </a:ext>
            </a:extLst>
          </p:cNvPr>
          <p:cNvSpPr>
            <a:spLocks noGrp="1"/>
          </p:cNvSpPr>
          <p:nvPr>
            <p:ph type="subTitle" idx="1"/>
          </p:nvPr>
        </p:nvSpPr>
        <p:spPr/>
        <p:txBody>
          <a:bodyPr/>
          <a:lstStyle/>
          <a:p>
            <a:r>
              <a:rPr lang="en-US" dirty="0"/>
              <a:t>10:00a – 10:50a – </a:t>
            </a:r>
            <a:r>
              <a:rPr lang="en-US" dirty="0" err="1"/>
              <a:t>lin</a:t>
            </a:r>
            <a:r>
              <a:rPr lang="en-US" dirty="0"/>
              <a:t> rojtas</a:t>
            </a:r>
          </a:p>
        </p:txBody>
      </p:sp>
    </p:spTree>
    <p:extLst>
      <p:ext uri="{BB962C8B-B14F-4D97-AF65-F5344CB8AC3E}">
        <p14:creationId xmlns:p14="http://schemas.microsoft.com/office/powerpoint/2010/main" val="406310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6AF7-E89C-4F64-B8F1-9EFA651A5AB8}"/>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7807125C-D108-45F2-8310-0BB224E9BEAB}"/>
              </a:ext>
            </a:extLst>
          </p:cNvPr>
          <p:cNvSpPr>
            <a:spLocks noGrp="1"/>
          </p:cNvSpPr>
          <p:nvPr>
            <p:ph idx="1"/>
          </p:nvPr>
        </p:nvSpPr>
        <p:spPr/>
        <p:txBody>
          <a:bodyPr/>
          <a:lstStyle/>
          <a:p>
            <a:r>
              <a:rPr lang="en-US" dirty="0"/>
              <a:t>Sometimes, a method will do something, but it won’t return anything</a:t>
            </a:r>
          </a:p>
          <a:p>
            <a:pPr lvl="1"/>
            <a:r>
              <a:rPr lang="en-US" dirty="0"/>
              <a:t>These are called void methods</a:t>
            </a:r>
          </a:p>
          <a:p>
            <a:r>
              <a:rPr lang="en-US" dirty="0"/>
              <a:t>Void methods might be used for a variety of purposes, but one of the most common is outputting lots of print statements</a:t>
            </a:r>
          </a:p>
          <a:p>
            <a:pPr lvl="1"/>
            <a:endParaRPr lang="en-US" dirty="0"/>
          </a:p>
        </p:txBody>
      </p:sp>
      <p:pic>
        <p:nvPicPr>
          <p:cNvPr id="5" name="Picture 4">
            <a:extLst>
              <a:ext uri="{FF2B5EF4-FFF2-40B4-BE49-F238E27FC236}">
                <a16:creationId xmlns:a16="http://schemas.microsoft.com/office/drawing/2014/main" id="{91DEC69D-69D4-429A-A7A2-9F913E1399D3}"/>
              </a:ext>
            </a:extLst>
          </p:cNvPr>
          <p:cNvPicPr>
            <a:picLocks noChangeAspect="1"/>
          </p:cNvPicPr>
          <p:nvPr/>
        </p:nvPicPr>
        <p:blipFill>
          <a:blip r:embed="rId2"/>
          <a:stretch>
            <a:fillRect/>
          </a:stretch>
        </p:blipFill>
        <p:spPr>
          <a:xfrm>
            <a:off x="2754402" y="4564712"/>
            <a:ext cx="6683195" cy="1558859"/>
          </a:xfrm>
          <a:prstGeom prst="rect">
            <a:avLst/>
          </a:prstGeom>
        </p:spPr>
      </p:pic>
    </p:spTree>
    <p:extLst>
      <p:ext uri="{BB962C8B-B14F-4D97-AF65-F5344CB8AC3E}">
        <p14:creationId xmlns:p14="http://schemas.microsoft.com/office/powerpoint/2010/main" val="24549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1C9-5F86-40F7-B8B2-6B368C1D5CE2}"/>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72CBE335-DDB1-40D8-A8A4-75163F722157}"/>
              </a:ext>
            </a:extLst>
          </p:cNvPr>
          <p:cNvSpPr>
            <a:spLocks noGrp="1"/>
          </p:cNvSpPr>
          <p:nvPr>
            <p:ph idx="1"/>
          </p:nvPr>
        </p:nvSpPr>
        <p:spPr>
          <a:xfrm>
            <a:off x="1141412" y="2249487"/>
            <a:ext cx="10352982" cy="3541714"/>
          </a:xfrm>
        </p:spPr>
        <p:txBody>
          <a:bodyPr/>
          <a:lstStyle/>
          <a:p>
            <a:r>
              <a:rPr lang="en-US" dirty="0"/>
              <a:t>We call this part of the method a return type in part because of the return keyword in Java</a:t>
            </a:r>
          </a:p>
          <a:p>
            <a:pPr lvl="1"/>
            <a:r>
              <a:rPr lang="en-US" dirty="0"/>
              <a:t>Some time in the method (sometimes it will be at the end, sometimes it won’t) we will use the return keyword to tell the method what exactly it will give the programmer/user</a:t>
            </a:r>
          </a:p>
          <a:p>
            <a:pPr lvl="1"/>
            <a:r>
              <a:rPr lang="en-US" dirty="0"/>
              <a:t>We may have more than one return statement, but </a:t>
            </a:r>
            <a:r>
              <a:rPr lang="en-US" b="1" dirty="0"/>
              <a:t>void methods have no return statements</a:t>
            </a:r>
          </a:p>
          <a:p>
            <a:pPr lvl="1"/>
            <a:r>
              <a:rPr lang="en-US" dirty="0"/>
              <a:t>When called, the method below will give back the sum of the two numbers, which is stored in the </a:t>
            </a:r>
            <a:r>
              <a:rPr lang="en-US" dirty="0">
                <a:latin typeface="Courier New" panose="02070309020205020404" pitchFamily="49" charset="0"/>
                <a:cs typeface="Courier New" panose="02070309020205020404" pitchFamily="49" charset="0"/>
              </a:rPr>
              <a:t>result</a:t>
            </a:r>
            <a:r>
              <a:rPr lang="en-US" dirty="0"/>
              <a:t> variable. Thus, we </a:t>
            </a:r>
            <a:r>
              <a:rPr lang="en-US" dirty="0">
                <a:latin typeface="Courier New" panose="02070309020205020404" pitchFamily="49" charset="0"/>
                <a:cs typeface="Courier New" panose="02070309020205020404" pitchFamily="49" charset="0"/>
              </a:rPr>
              <a:t>return result; </a:t>
            </a:r>
          </a:p>
        </p:txBody>
      </p:sp>
      <p:pic>
        <p:nvPicPr>
          <p:cNvPr id="5" name="Picture 4">
            <a:extLst>
              <a:ext uri="{FF2B5EF4-FFF2-40B4-BE49-F238E27FC236}">
                <a16:creationId xmlns:a16="http://schemas.microsoft.com/office/drawing/2014/main" id="{F0C9DA10-7A96-4DEB-8C12-F4C0CAE1F71D}"/>
              </a:ext>
            </a:extLst>
          </p:cNvPr>
          <p:cNvPicPr>
            <a:picLocks noChangeAspect="1"/>
          </p:cNvPicPr>
          <p:nvPr/>
        </p:nvPicPr>
        <p:blipFill>
          <a:blip r:embed="rId2"/>
          <a:stretch>
            <a:fillRect/>
          </a:stretch>
        </p:blipFill>
        <p:spPr>
          <a:xfrm>
            <a:off x="3841434" y="5242667"/>
            <a:ext cx="4505954" cy="1524213"/>
          </a:xfrm>
          <a:prstGeom prst="rect">
            <a:avLst/>
          </a:prstGeom>
        </p:spPr>
      </p:pic>
    </p:spTree>
    <p:extLst>
      <p:ext uri="{BB962C8B-B14F-4D97-AF65-F5344CB8AC3E}">
        <p14:creationId xmlns:p14="http://schemas.microsoft.com/office/powerpoint/2010/main" val="265157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654C-E513-48AE-A821-DFF0F23CB4F0}"/>
              </a:ext>
            </a:extLst>
          </p:cNvPr>
          <p:cNvSpPr>
            <a:spLocks noGrp="1"/>
          </p:cNvSpPr>
          <p:nvPr>
            <p:ph type="title"/>
          </p:nvPr>
        </p:nvSpPr>
        <p:spPr/>
        <p:txBody>
          <a:bodyPr/>
          <a:lstStyle/>
          <a:p>
            <a:r>
              <a:rPr lang="en-US" dirty="0"/>
              <a:t>Method naming conventions</a:t>
            </a:r>
          </a:p>
        </p:txBody>
      </p:sp>
      <p:sp>
        <p:nvSpPr>
          <p:cNvPr id="3" name="Content Placeholder 2">
            <a:extLst>
              <a:ext uri="{FF2B5EF4-FFF2-40B4-BE49-F238E27FC236}">
                <a16:creationId xmlns:a16="http://schemas.microsoft.com/office/drawing/2014/main" id="{E264CD8C-4A6B-4643-A688-2E56893A4860}"/>
              </a:ext>
            </a:extLst>
          </p:cNvPr>
          <p:cNvSpPr>
            <a:spLocks noGrp="1"/>
          </p:cNvSpPr>
          <p:nvPr>
            <p:ph idx="1"/>
          </p:nvPr>
        </p:nvSpPr>
        <p:spPr>
          <a:xfrm>
            <a:off x="1141412" y="2249486"/>
            <a:ext cx="9905999" cy="3919493"/>
          </a:xfrm>
        </p:spPr>
        <p:txBody>
          <a:bodyPr>
            <a:normAutofit fontScale="92500" lnSpcReduction="20000"/>
          </a:bodyPr>
          <a:lstStyle/>
          <a:p>
            <a:r>
              <a:rPr lang="en-US" dirty="0"/>
              <a:t>Method naming conventions will be very similar to how you name variables</a:t>
            </a:r>
          </a:p>
          <a:p>
            <a:pPr lvl="1"/>
            <a:r>
              <a:rPr lang="en-US" dirty="0"/>
              <a:t>First word is all lowercase</a:t>
            </a:r>
          </a:p>
          <a:p>
            <a:pPr lvl="1"/>
            <a:r>
              <a:rPr lang="en-US" dirty="0"/>
              <a:t>If there is more than one word to your method name, all the following words will begin with capital letters</a:t>
            </a:r>
          </a:p>
          <a:p>
            <a:pPr lvl="1"/>
            <a:r>
              <a:rPr lang="en-US" dirty="0"/>
              <a:t>Use alphanumeric characters only, don’t begin with a number</a:t>
            </a:r>
          </a:p>
          <a:p>
            <a:pPr lvl="1"/>
            <a:r>
              <a:rPr lang="en-US" dirty="0"/>
              <a:t>Include parentheses at the end – more on what they mean in a bit!</a:t>
            </a:r>
          </a:p>
          <a:p>
            <a:r>
              <a:rPr lang="en-US" dirty="0"/>
              <a:t>Examples:</a:t>
            </a:r>
          </a:p>
          <a:p>
            <a:pPr lvl="1"/>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printArray</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private int </a:t>
            </a:r>
            <a:r>
              <a:rPr lang="en-US" dirty="0" err="1">
                <a:latin typeface="Courier New" panose="02070309020205020404" pitchFamily="49" charset="0"/>
                <a:cs typeface="Courier New" panose="02070309020205020404" pitchFamily="49" charset="0"/>
              </a:rPr>
              <a:t>mySuperCoolMethod</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public double max()</a:t>
            </a:r>
          </a:p>
        </p:txBody>
      </p:sp>
    </p:spTree>
    <p:extLst>
      <p:ext uri="{BB962C8B-B14F-4D97-AF65-F5344CB8AC3E}">
        <p14:creationId xmlns:p14="http://schemas.microsoft.com/office/powerpoint/2010/main" val="266390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F13B-B98C-4C6C-BCD9-4943E9600D30}"/>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1A004914-2D35-4141-9C8D-E0A83C985B1D}"/>
              </a:ext>
            </a:extLst>
          </p:cNvPr>
          <p:cNvSpPr>
            <a:spLocks noGrp="1"/>
          </p:cNvSpPr>
          <p:nvPr>
            <p:ph idx="1"/>
          </p:nvPr>
        </p:nvSpPr>
        <p:spPr>
          <a:xfrm>
            <a:off x="1141412" y="2249487"/>
            <a:ext cx="9905999" cy="4273662"/>
          </a:xfrm>
        </p:spPr>
        <p:txBody>
          <a:bodyPr>
            <a:normAutofit/>
          </a:bodyPr>
          <a:lstStyle/>
          <a:p>
            <a:r>
              <a:rPr lang="en-US" dirty="0"/>
              <a:t>Parameters (or arguments) are essentially the </a:t>
            </a:r>
            <a:r>
              <a:rPr lang="en-US" b="1" dirty="0"/>
              <a:t>input value </a:t>
            </a:r>
            <a:r>
              <a:rPr lang="en-US" dirty="0"/>
              <a:t>of a method</a:t>
            </a:r>
          </a:p>
          <a:p>
            <a:pPr lvl="1"/>
            <a:r>
              <a:rPr lang="en-US" dirty="0"/>
              <a:t>Not every method will have parameters, but some will!</a:t>
            </a:r>
          </a:p>
          <a:p>
            <a:pPr lvl="1"/>
            <a:r>
              <a:rPr lang="en-US" dirty="0"/>
              <a:t>When you’re declaring your method, you’ll need to declare the parameters as well if you have them</a:t>
            </a:r>
          </a:p>
          <a:p>
            <a:r>
              <a:rPr lang="en-US" dirty="0"/>
              <a:t>For example, with the substring method:</a:t>
            </a:r>
          </a:p>
          <a:p>
            <a:pPr lvl="1"/>
            <a:r>
              <a:rPr lang="en-US" dirty="0" err="1">
                <a:latin typeface="Courier New" panose="02070309020205020404" pitchFamily="49" charset="0"/>
                <a:cs typeface="Courier New" panose="02070309020205020404" pitchFamily="49" charset="0"/>
              </a:rPr>
              <a:t>str.substring</a:t>
            </a:r>
            <a:r>
              <a:rPr lang="en-US" dirty="0">
                <a:latin typeface="Courier New" panose="02070309020205020404" pitchFamily="49" charset="0"/>
                <a:cs typeface="Courier New" panose="02070309020205020404" pitchFamily="49" charset="0"/>
              </a:rPr>
              <a:t>(1, 3);</a:t>
            </a:r>
            <a:r>
              <a:rPr lang="en-US" dirty="0"/>
              <a:t> </a:t>
            </a:r>
            <a:r>
              <a:rPr lang="en-US" dirty="0">
                <a:sym typeface="Wingdings" panose="05000000000000000000" pitchFamily="2" charset="2"/>
              </a:rPr>
              <a:t> those numbers are parameters of the method substring!</a:t>
            </a:r>
          </a:p>
          <a:p>
            <a:r>
              <a:rPr lang="en-US" dirty="0">
                <a:sym typeface="Wingdings" panose="05000000000000000000" pitchFamily="2" charset="2"/>
              </a:rPr>
              <a:t>The method declaration for substring may look something like this:</a:t>
            </a:r>
          </a:p>
          <a:p>
            <a:pPr lvl="1"/>
            <a:r>
              <a:rPr lang="en-US" dirty="0">
                <a:latin typeface="Courier New" panose="02070309020205020404" pitchFamily="49" charset="0"/>
                <a:cs typeface="Courier New" panose="02070309020205020404" pitchFamily="49" charset="0"/>
                <a:sym typeface="Wingdings" panose="05000000000000000000" pitchFamily="2" charset="2"/>
              </a:rPr>
              <a:t>public String substring(int start, int end);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42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309A-93AB-4AB4-9B1E-4C8B8A998587}"/>
              </a:ext>
            </a:extLst>
          </p:cNvPr>
          <p:cNvSpPr>
            <a:spLocks noGrp="1"/>
          </p:cNvSpPr>
          <p:nvPr>
            <p:ph type="title"/>
          </p:nvPr>
        </p:nvSpPr>
        <p:spPr/>
        <p:txBody>
          <a:bodyPr/>
          <a:lstStyle/>
          <a:p>
            <a:r>
              <a:rPr lang="en-US" dirty="0"/>
              <a:t>Parameters and local/global variables</a:t>
            </a:r>
          </a:p>
        </p:txBody>
      </p:sp>
      <p:sp>
        <p:nvSpPr>
          <p:cNvPr id="3" name="Content Placeholder 2">
            <a:extLst>
              <a:ext uri="{FF2B5EF4-FFF2-40B4-BE49-F238E27FC236}">
                <a16:creationId xmlns:a16="http://schemas.microsoft.com/office/drawing/2014/main" id="{8A426993-5767-4D8C-9884-8C6D2BC98EE8}"/>
              </a:ext>
            </a:extLst>
          </p:cNvPr>
          <p:cNvSpPr>
            <a:spLocks noGrp="1"/>
          </p:cNvSpPr>
          <p:nvPr>
            <p:ph idx="1"/>
          </p:nvPr>
        </p:nvSpPr>
        <p:spPr/>
        <p:txBody>
          <a:bodyPr/>
          <a:lstStyle/>
          <a:p>
            <a:r>
              <a:rPr lang="en-US" dirty="0"/>
              <a:t>The parameters that you declare in your method declaration will only be able to be used </a:t>
            </a:r>
            <a:r>
              <a:rPr lang="en-US" i="1" dirty="0"/>
              <a:t>within </a:t>
            </a:r>
            <a:r>
              <a:rPr lang="en-US" dirty="0"/>
              <a:t>your method</a:t>
            </a:r>
          </a:p>
          <a:p>
            <a:pPr lvl="1"/>
            <a:r>
              <a:rPr lang="en-US" dirty="0"/>
              <a:t>As such, these are called local variables</a:t>
            </a:r>
          </a:p>
          <a:p>
            <a:pPr lvl="1"/>
            <a:r>
              <a:rPr lang="en-US" dirty="0"/>
              <a:t>We’ve used local variables before, specifically when working with for loops!</a:t>
            </a:r>
          </a:p>
          <a:p>
            <a:pPr lvl="2"/>
            <a:r>
              <a:rPr lang="en-US" dirty="0">
                <a:latin typeface="Courier New" panose="02070309020205020404" pitchFamily="49" charset="0"/>
                <a:cs typeface="Courier New" panose="02070309020205020404" pitchFamily="49" charset="0"/>
              </a:rPr>
              <a:t>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a:t>
            </a:r>
            <a:r>
              <a:rPr lang="en-US" dirty="0">
                <a:sym typeface="Wingdings" panose="05000000000000000000" pitchFamily="2" charset="2"/>
              </a:rPr>
              <a:t> </a:t>
            </a:r>
            <a:r>
              <a:rPr lang="en-US" dirty="0" err="1">
                <a:sym typeface="Wingdings" panose="05000000000000000000" pitchFamily="2" charset="2"/>
              </a:rPr>
              <a:t>i</a:t>
            </a:r>
            <a:r>
              <a:rPr lang="en-US" dirty="0">
                <a:sym typeface="Wingdings" panose="05000000000000000000" pitchFamily="2" charset="2"/>
              </a:rPr>
              <a:t> is a local variable!</a:t>
            </a:r>
          </a:p>
          <a:p>
            <a:r>
              <a:rPr lang="en-US" dirty="0">
                <a:sym typeface="Wingdings" panose="05000000000000000000" pitchFamily="2" charset="2"/>
              </a:rPr>
              <a:t>Any variable declared outside any methods is considered a global variable</a:t>
            </a:r>
          </a:p>
          <a:p>
            <a:pPr lvl="1"/>
            <a:r>
              <a:rPr lang="en-US" dirty="0">
                <a:sym typeface="Wingdings" panose="05000000000000000000" pitchFamily="2" charset="2"/>
              </a:rPr>
              <a:t>We will get into the logistics of these next week</a:t>
            </a:r>
            <a:endParaRPr lang="en-US" dirty="0"/>
          </a:p>
        </p:txBody>
      </p:sp>
    </p:spTree>
    <p:extLst>
      <p:ext uri="{BB962C8B-B14F-4D97-AF65-F5344CB8AC3E}">
        <p14:creationId xmlns:p14="http://schemas.microsoft.com/office/powerpoint/2010/main" val="6068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DDBE-8F3A-47C4-9DF9-74A1824796CA}"/>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02665955-A63F-46B3-8387-00CEE1D5AC2A}"/>
              </a:ext>
            </a:extLst>
          </p:cNvPr>
          <p:cNvSpPr>
            <a:spLocks noGrp="1"/>
          </p:cNvSpPr>
          <p:nvPr>
            <p:ph idx="1"/>
          </p:nvPr>
        </p:nvSpPr>
        <p:spPr>
          <a:xfrm>
            <a:off x="1141412" y="2249486"/>
            <a:ext cx="9905999" cy="3803583"/>
          </a:xfrm>
        </p:spPr>
        <p:txBody>
          <a:bodyPr>
            <a:normAutofit fontScale="92500" lnSpcReduction="20000"/>
          </a:bodyPr>
          <a:lstStyle/>
          <a:p>
            <a:r>
              <a:rPr lang="en-US" dirty="0"/>
              <a:t>Lab 9 is out: write some methods!</a:t>
            </a:r>
          </a:p>
          <a:p>
            <a:pPr lvl="1"/>
            <a:r>
              <a:rPr lang="en-US" dirty="0"/>
              <a:t>If you see the word “input”, chances are we’re looking for a parameter… </a:t>
            </a:r>
          </a:p>
          <a:p>
            <a:pPr lvl="1"/>
            <a:r>
              <a:rPr lang="en-US" dirty="0"/>
              <a:t>There are examples in the assignment description, so make sure to read over them in detail before you start actually writing your methods</a:t>
            </a:r>
          </a:p>
          <a:p>
            <a:pPr lvl="1"/>
            <a:r>
              <a:rPr lang="en-US" dirty="0"/>
              <a:t>This lab will be due November 17</a:t>
            </a:r>
            <a:r>
              <a:rPr lang="en-US" baseline="30000" dirty="0"/>
              <a:t>th</a:t>
            </a:r>
            <a:r>
              <a:rPr lang="en-US" dirty="0"/>
              <a:t> </a:t>
            </a:r>
          </a:p>
          <a:p>
            <a:pPr lvl="2"/>
            <a:r>
              <a:rPr lang="en-US" dirty="0"/>
              <a:t>If you didn’t do lab 8, please do it as soon as possible!</a:t>
            </a:r>
          </a:p>
          <a:p>
            <a:r>
              <a:rPr lang="en-US" dirty="0"/>
              <a:t>Try not to let the labs pile up such that you turn all of them in at the end of the semester; I can’t grade all of them at once during finals week! I’m lenient about due dates but they’re there so that nobody submits them all at once in the middle of finals week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66611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C144-9CBD-4533-88E7-D2C12716B8C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2515C3-912B-4727-BF83-3486D6BE282A}"/>
              </a:ext>
            </a:extLst>
          </p:cNvPr>
          <p:cNvSpPr>
            <a:spLocks noGrp="1"/>
          </p:cNvSpPr>
          <p:nvPr>
            <p:ph idx="1"/>
          </p:nvPr>
        </p:nvSpPr>
        <p:spPr/>
        <p:txBody>
          <a:bodyPr/>
          <a:lstStyle/>
          <a:p>
            <a:r>
              <a:rPr lang="en-US" dirty="0"/>
              <a:t>Methods</a:t>
            </a:r>
          </a:p>
          <a:p>
            <a:pPr lvl="1"/>
            <a:r>
              <a:rPr lang="en-US" dirty="0"/>
              <a:t>What is a method?</a:t>
            </a:r>
          </a:p>
          <a:p>
            <a:pPr lvl="1"/>
            <a:r>
              <a:rPr lang="en-US" dirty="0"/>
              <a:t>Where have we seen these before?</a:t>
            </a:r>
          </a:p>
          <a:p>
            <a:pPr lvl="1"/>
            <a:r>
              <a:rPr lang="en-US" dirty="0"/>
              <a:t>Parts of a method</a:t>
            </a:r>
          </a:p>
          <a:p>
            <a:pPr lvl="2"/>
            <a:r>
              <a:rPr lang="en-US" dirty="0"/>
              <a:t>Accessibility and modifiers</a:t>
            </a:r>
          </a:p>
          <a:p>
            <a:pPr lvl="2"/>
            <a:r>
              <a:rPr lang="en-US" dirty="0"/>
              <a:t>Return types</a:t>
            </a:r>
          </a:p>
          <a:p>
            <a:pPr lvl="2"/>
            <a:r>
              <a:rPr lang="en-US" dirty="0"/>
              <a:t>Naming conventions</a:t>
            </a:r>
          </a:p>
          <a:p>
            <a:pPr lvl="2"/>
            <a:r>
              <a:rPr lang="en-US" dirty="0"/>
              <a:t>Parameters </a:t>
            </a:r>
          </a:p>
          <a:p>
            <a:pPr lvl="2"/>
            <a:endParaRPr lang="en-US" dirty="0"/>
          </a:p>
          <a:p>
            <a:pPr lvl="2"/>
            <a:endParaRPr lang="en-US" dirty="0"/>
          </a:p>
        </p:txBody>
      </p:sp>
    </p:spTree>
    <p:extLst>
      <p:ext uri="{BB962C8B-B14F-4D97-AF65-F5344CB8AC3E}">
        <p14:creationId xmlns:p14="http://schemas.microsoft.com/office/powerpoint/2010/main" val="267008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88A5-FE41-4D3A-BEDE-278BA28239C1}"/>
              </a:ext>
            </a:extLst>
          </p:cNvPr>
          <p:cNvSpPr>
            <a:spLocks noGrp="1"/>
          </p:cNvSpPr>
          <p:nvPr>
            <p:ph type="title"/>
          </p:nvPr>
        </p:nvSpPr>
        <p:spPr/>
        <p:txBody>
          <a:bodyPr/>
          <a:lstStyle/>
          <a:p>
            <a:r>
              <a:rPr lang="en-US" dirty="0"/>
              <a:t>What is a method?</a:t>
            </a:r>
          </a:p>
        </p:txBody>
      </p:sp>
      <p:sp>
        <p:nvSpPr>
          <p:cNvPr id="3" name="Content Placeholder 2">
            <a:extLst>
              <a:ext uri="{FF2B5EF4-FFF2-40B4-BE49-F238E27FC236}">
                <a16:creationId xmlns:a16="http://schemas.microsoft.com/office/drawing/2014/main" id="{4AA64BCA-D1E8-49D3-89D1-98551E9F8EB0}"/>
              </a:ext>
            </a:extLst>
          </p:cNvPr>
          <p:cNvSpPr>
            <a:spLocks noGrp="1"/>
          </p:cNvSpPr>
          <p:nvPr>
            <p:ph idx="1"/>
          </p:nvPr>
        </p:nvSpPr>
        <p:spPr/>
        <p:txBody>
          <a:bodyPr/>
          <a:lstStyle/>
          <a:p>
            <a:r>
              <a:rPr lang="en-US" dirty="0"/>
              <a:t>A method is a block of code that only runs when it is called</a:t>
            </a:r>
          </a:p>
          <a:p>
            <a:r>
              <a:rPr lang="en-US" dirty="0"/>
              <a:t>Up until now, we’ve been writing all of our code in one contiguous block</a:t>
            </a:r>
          </a:p>
          <a:p>
            <a:pPr lvl="1"/>
            <a:r>
              <a:rPr lang="en-US" dirty="0"/>
              <a:t>As we write larger programs, this won’t hold up</a:t>
            </a:r>
          </a:p>
          <a:p>
            <a:pPr lvl="1"/>
            <a:r>
              <a:rPr lang="en-US" dirty="0"/>
              <a:t>It gets hard to figure out what code does where, so that’s where methods come in!</a:t>
            </a:r>
          </a:p>
          <a:p>
            <a:r>
              <a:rPr lang="en-US" dirty="0"/>
              <a:t>You can also think of them as a program within a program</a:t>
            </a:r>
          </a:p>
          <a:p>
            <a:pPr lvl="1"/>
            <a:r>
              <a:rPr lang="en-US" dirty="0"/>
              <a:t>More on this later… </a:t>
            </a:r>
          </a:p>
        </p:txBody>
      </p:sp>
    </p:spTree>
    <p:extLst>
      <p:ext uri="{BB962C8B-B14F-4D97-AF65-F5344CB8AC3E}">
        <p14:creationId xmlns:p14="http://schemas.microsoft.com/office/powerpoint/2010/main" val="137235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C33C-AED7-4484-8150-9530B637292E}"/>
              </a:ext>
            </a:extLst>
          </p:cNvPr>
          <p:cNvSpPr>
            <a:spLocks noGrp="1"/>
          </p:cNvSpPr>
          <p:nvPr>
            <p:ph type="title"/>
          </p:nvPr>
        </p:nvSpPr>
        <p:spPr/>
        <p:txBody>
          <a:bodyPr/>
          <a:lstStyle/>
          <a:p>
            <a:r>
              <a:rPr lang="en-US" dirty="0"/>
              <a:t>Where have we seen these before? </a:t>
            </a:r>
          </a:p>
        </p:txBody>
      </p:sp>
      <p:sp>
        <p:nvSpPr>
          <p:cNvPr id="3" name="Content Placeholder 2">
            <a:extLst>
              <a:ext uri="{FF2B5EF4-FFF2-40B4-BE49-F238E27FC236}">
                <a16:creationId xmlns:a16="http://schemas.microsoft.com/office/drawing/2014/main" id="{84436D7E-5907-4C87-BBA8-A7E76BE023BB}"/>
              </a:ext>
            </a:extLst>
          </p:cNvPr>
          <p:cNvSpPr>
            <a:spLocks noGrp="1"/>
          </p:cNvSpPr>
          <p:nvPr>
            <p:ph idx="1"/>
          </p:nvPr>
        </p:nvSpPr>
        <p:spPr/>
        <p:txBody>
          <a:bodyPr/>
          <a:lstStyle/>
          <a:p>
            <a:r>
              <a:rPr lang="en-US" dirty="0"/>
              <a:t>Lots of places!</a:t>
            </a:r>
          </a:p>
          <a:p>
            <a:pPr lvl="1"/>
            <a:r>
              <a:rPr lang="en-US" dirty="0">
                <a:latin typeface="Courier New" panose="02070309020205020404" pitchFamily="49" charset="0"/>
                <a:cs typeface="Courier New" panose="02070309020205020404" pitchFamily="49" charset="0"/>
              </a:rPr>
              <a:t>public static void main (String args[]) </a:t>
            </a:r>
            <a:r>
              <a:rPr lang="en-US" dirty="0"/>
              <a:t>is a method declaration!</a:t>
            </a:r>
          </a:p>
          <a:p>
            <a:r>
              <a:rPr lang="en-US" dirty="0"/>
              <a:t>Remember how we (repeatedly) talked about classes/objects (like String or Scanner for example) have their own special set of instructions?</a:t>
            </a:r>
          </a:p>
          <a:p>
            <a:pPr lvl="1"/>
            <a:r>
              <a:rPr lang="en-US" dirty="0"/>
              <a:t>Those instructions are methods!</a:t>
            </a:r>
          </a:p>
          <a:p>
            <a:pPr lvl="1"/>
            <a:r>
              <a:rPr lang="en-US" dirty="0" err="1"/>
              <a:t>Scanner.nextLine</a:t>
            </a:r>
            <a:r>
              <a:rPr lang="en-US" dirty="0"/>
              <a:t>(), </a:t>
            </a:r>
            <a:r>
              <a:rPr lang="en-US" dirty="0" err="1"/>
              <a:t>String.toUpperCase</a:t>
            </a:r>
            <a:r>
              <a:rPr lang="en-US" dirty="0"/>
              <a:t>(), </a:t>
            </a:r>
            <a:r>
              <a:rPr lang="en-US" dirty="0" err="1"/>
              <a:t>String.substring</a:t>
            </a:r>
            <a:r>
              <a:rPr lang="en-US" dirty="0"/>
              <a:t>(1, 2), and many </a:t>
            </a:r>
            <a:r>
              <a:rPr lang="en-US" dirty="0" err="1"/>
              <a:t>many</a:t>
            </a:r>
            <a:r>
              <a:rPr lang="en-US" dirty="0"/>
              <a:t> more</a:t>
            </a:r>
          </a:p>
          <a:p>
            <a:pPr lvl="1"/>
            <a:endParaRPr lang="en-US" dirty="0"/>
          </a:p>
        </p:txBody>
      </p:sp>
    </p:spTree>
    <p:extLst>
      <p:ext uri="{BB962C8B-B14F-4D97-AF65-F5344CB8AC3E}">
        <p14:creationId xmlns:p14="http://schemas.microsoft.com/office/powerpoint/2010/main" val="271569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D576-607F-44A9-8F4D-E1C47F9D6D9D}"/>
              </a:ext>
            </a:extLst>
          </p:cNvPr>
          <p:cNvSpPr>
            <a:spLocks noGrp="1"/>
          </p:cNvSpPr>
          <p:nvPr>
            <p:ph type="title"/>
          </p:nvPr>
        </p:nvSpPr>
        <p:spPr/>
        <p:txBody>
          <a:bodyPr/>
          <a:lstStyle/>
          <a:p>
            <a:r>
              <a:rPr lang="en-US" dirty="0"/>
              <a:t>Methods: a breakdown</a:t>
            </a:r>
          </a:p>
        </p:txBody>
      </p:sp>
      <p:pic>
        <p:nvPicPr>
          <p:cNvPr id="5" name="Picture 4" descr="A picture containing diagram&#10;&#10;Description automatically generated">
            <a:extLst>
              <a:ext uri="{FF2B5EF4-FFF2-40B4-BE49-F238E27FC236}">
                <a16:creationId xmlns:a16="http://schemas.microsoft.com/office/drawing/2014/main" id="{515B7FE0-499C-4F3E-9660-7F43E30CA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5" y="2097088"/>
            <a:ext cx="6726374" cy="3600212"/>
          </a:xfrm>
          <a:prstGeom prst="rect">
            <a:avLst/>
          </a:prstGeom>
        </p:spPr>
      </p:pic>
    </p:spTree>
    <p:extLst>
      <p:ext uri="{BB962C8B-B14F-4D97-AF65-F5344CB8AC3E}">
        <p14:creationId xmlns:p14="http://schemas.microsoft.com/office/powerpoint/2010/main" val="89209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C006-21C4-4F3B-9E17-9DBE8E379C16}"/>
              </a:ext>
            </a:extLst>
          </p:cNvPr>
          <p:cNvSpPr>
            <a:spLocks noGrp="1"/>
          </p:cNvSpPr>
          <p:nvPr>
            <p:ph type="title"/>
          </p:nvPr>
        </p:nvSpPr>
        <p:spPr/>
        <p:txBody>
          <a:bodyPr/>
          <a:lstStyle/>
          <a:p>
            <a:r>
              <a:rPr lang="en-US" dirty="0"/>
              <a:t>Methods: modifiers and accessibility</a:t>
            </a:r>
          </a:p>
        </p:txBody>
      </p:sp>
      <p:sp>
        <p:nvSpPr>
          <p:cNvPr id="3" name="Content Placeholder 2">
            <a:extLst>
              <a:ext uri="{FF2B5EF4-FFF2-40B4-BE49-F238E27FC236}">
                <a16:creationId xmlns:a16="http://schemas.microsoft.com/office/drawing/2014/main" id="{CFC92410-8479-4515-82E0-C0B590AD706E}"/>
              </a:ext>
            </a:extLst>
          </p:cNvPr>
          <p:cNvSpPr>
            <a:spLocks noGrp="1"/>
          </p:cNvSpPr>
          <p:nvPr>
            <p:ph idx="1"/>
          </p:nvPr>
        </p:nvSpPr>
        <p:spPr/>
        <p:txBody>
          <a:bodyPr/>
          <a:lstStyle/>
          <a:p>
            <a:r>
              <a:rPr lang="en-US" dirty="0"/>
              <a:t>The first part of any method that we write is the accessibility modifier</a:t>
            </a:r>
          </a:p>
          <a:p>
            <a:pPr lvl="1"/>
            <a:r>
              <a:rPr lang="en-US" dirty="0"/>
              <a:t>This will be either public, private, protected, or… nothing at all!</a:t>
            </a:r>
          </a:p>
          <a:p>
            <a:pPr lvl="1"/>
            <a:r>
              <a:rPr lang="en-US" dirty="0"/>
              <a:t>Different modifiers mean different things for which programs can access your methods</a:t>
            </a:r>
          </a:p>
          <a:p>
            <a:pPr lvl="1"/>
            <a:r>
              <a:rPr lang="en-US" dirty="0"/>
              <a:t>In terms of accessibility, </a:t>
            </a:r>
            <a:r>
              <a:rPr lang="en-US" dirty="0">
                <a:latin typeface="Courier New" panose="02070309020205020404" pitchFamily="49" charset="0"/>
                <a:cs typeface="Courier New" panose="02070309020205020404" pitchFamily="49" charset="0"/>
              </a:rPr>
              <a:t>public &gt; protected &gt; default &gt; private</a:t>
            </a:r>
          </a:p>
          <a:p>
            <a:pPr lvl="1"/>
            <a:r>
              <a:rPr lang="en-US" dirty="0">
                <a:latin typeface="+mj-lt"/>
                <a:cs typeface="Courier New" panose="02070309020205020404" pitchFamily="49" charset="0"/>
              </a:rPr>
              <a:t>Most of the time, we’ll be working with public and private, but the other two are good to know</a:t>
            </a:r>
          </a:p>
        </p:txBody>
      </p:sp>
      <p:pic>
        <p:nvPicPr>
          <p:cNvPr id="7" name="Picture 6" descr="Table&#10;&#10;Description automatically generated">
            <a:extLst>
              <a:ext uri="{FF2B5EF4-FFF2-40B4-BE49-F238E27FC236}">
                <a16:creationId xmlns:a16="http://schemas.microsoft.com/office/drawing/2014/main" id="{74D4A2A9-AE6E-4A66-818F-5317FFBFF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375" y="4621908"/>
            <a:ext cx="4946071" cy="1836041"/>
          </a:xfrm>
          <a:prstGeom prst="rect">
            <a:avLst/>
          </a:prstGeom>
        </p:spPr>
      </p:pic>
    </p:spTree>
    <p:extLst>
      <p:ext uri="{BB962C8B-B14F-4D97-AF65-F5344CB8AC3E}">
        <p14:creationId xmlns:p14="http://schemas.microsoft.com/office/powerpoint/2010/main" val="145622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B5BA-DFDF-40A5-899E-99B0F93DC0BA}"/>
              </a:ext>
            </a:extLst>
          </p:cNvPr>
          <p:cNvSpPr>
            <a:spLocks noGrp="1"/>
          </p:cNvSpPr>
          <p:nvPr>
            <p:ph type="title"/>
          </p:nvPr>
        </p:nvSpPr>
        <p:spPr/>
        <p:txBody>
          <a:bodyPr/>
          <a:lstStyle/>
          <a:p>
            <a:r>
              <a:rPr lang="en-US" dirty="0"/>
              <a:t>Methods: modifiers and accessibility </a:t>
            </a:r>
          </a:p>
        </p:txBody>
      </p:sp>
      <p:sp>
        <p:nvSpPr>
          <p:cNvPr id="3" name="Content Placeholder 2">
            <a:extLst>
              <a:ext uri="{FF2B5EF4-FFF2-40B4-BE49-F238E27FC236}">
                <a16:creationId xmlns:a16="http://schemas.microsoft.com/office/drawing/2014/main" id="{7EBAAF42-1599-45C4-9A1C-E20549DEE4A0}"/>
              </a:ext>
            </a:extLst>
          </p:cNvPr>
          <p:cNvSpPr>
            <a:spLocks noGrp="1"/>
          </p:cNvSpPr>
          <p:nvPr>
            <p:ph idx="1"/>
          </p:nvPr>
        </p:nvSpPr>
        <p:spPr>
          <a:xfrm>
            <a:off x="1141412" y="2249486"/>
            <a:ext cx="9905999" cy="3893261"/>
          </a:xfrm>
        </p:spPr>
        <p:txBody>
          <a:bodyPr>
            <a:normAutofit/>
          </a:bodyPr>
          <a:lstStyle/>
          <a:p>
            <a:r>
              <a:rPr lang="en-US" dirty="0"/>
              <a:t>Following your access modifier will usually be your return type (more on that in a moment), but sometimes you’ll have another modifier unrelated to privacy</a:t>
            </a:r>
          </a:p>
          <a:p>
            <a:pPr lvl="1"/>
            <a:r>
              <a:rPr lang="en-US" dirty="0"/>
              <a:t>Final, static, or nothing at all!</a:t>
            </a:r>
          </a:p>
          <a:p>
            <a:r>
              <a:rPr lang="en-US" dirty="0"/>
              <a:t>The final keyword means that a method cannot be overwritten</a:t>
            </a:r>
          </a:p>
          <a:p>
            <a:pPr lvl="1"/>
            <a:r>
              <a:rPr lang="en-US" dirty="0"/>
              <a:t>Similar to how a final variable cannot be changed…</a:t>
            </a:r>
          </a:p>
        </p:txBody>
      </p:sp>
    </p:spTree>
    <p:extLst>
      <p:ext uri="{BB962C8B-B14F-4D97-AF65-F5344CB8AC3E}">
        <p14:creationId xmlns:p14="http://schemas.microsoft.com/office/powerpoint/2010/main" val="266893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0E1F-564F-4F90-90E5-3F9C2CF1C922}"/>
              </a:ext>
            </a:extLst>
          </p:cNvPr>
          <p:cNvSpPr>
            <a:spLocks noGrp="1"/>
          </p:cNvSpPr>
          <p:nvPr>
            <p:ph type="title"/>
          </p:nvPr>
        </p:nvSpPr>
        <p:spPr/>
        <p:txBody>
          <a:bodyPr/>
          <a:lstStyle/>
          <a:p>
            <a:r>
              <a:rPr lang="en-US" dirty="0"/>
              <a:t>Methods: modifiers and accessibility </a:t>
            </a:r>
          </a:p>
        </p:txBody>
      </p:sp>
      <p:sp>
        <p:nvSpPr>
          <p:cNvPr id="3" name="Content Placeholder 2">
            <a:extLst>
              <a:ext uri="{FF2B5EF4-FFF2-40B4-BE49-F238E27FC236}">
                <a16:creationId xmlns:a16="http://schemas.microsoft.com/office/drawing/2014/main" id="{24681B81-B2DE-4409-8E17-73B997BB8758}"/>
              </a:ext>
            </a:extLst>
          </p:cNvPr>
          <p:cNvSpPr>
            <a:spLocks noGrp="1"/>
          </p:cNvSpPr>
          <p:nvPr>
            <p:ph idx="1"/>
          </p:nvPr>
        </p:nvSpPr>
        <p:spPr>
          <a:xfrm>
            <a:off x="1141412" y="2249486"/>
            <a:ext cx="9905999" cy="3904481"/>
          </a:xfrm>
        </p:spPr>
        <p:txBody>
          <a:bodyPr>
            <a:normAutofit fontScale="92500"/>
          </a:bodyPr>
          <a:lstStyle/>
          <a:p>
            <a:r>
              <a:rPr lang="en-US" dirty="0"/>
              <a:t>A static method is a method that does not require an instance of a certain class</a:t>
            </a:r>
          </a:p>
          <a:p>
            <a:pPr lvl="1"/>
            <a:r>
              <a:rPr lang="en-US" dirty="0"/>
              <a:t>In other words… when you’re calling a static method, you’ll use the name of the class rather than creating a variable/object for it.</a:t>
            </a:r>
          </a:p>
          <a:p>
            <a:pPr lvl="1"/>
            <a:r>
              <a:rPr lang="en-US" dirty="0"/>
              <a:t>Example: </a:t>
            </a:r>
            <a:r>
              <a:rPr lang="en-US" dirty="0" err="1">
                <a:latin typeface="Courier New" panose="02070309020205020404" pitchFamily="49" charset="0"/>
                <a:cs typeface="Courier New" panose="02070309020205020404" pitchFamily="49" charset="0"/>
              </a:rPr>
              <a:t>Math.pow</a:t>
            </a:r>
            <a:r>
              <a:rPr lang="en-US" dirty="0">
                <a:latin typeface="Courier New" panose="02070309020205020404" pitchFamily="49" charset="0"/>
                <a:cs typeface="Courier New" panose="02070309020205020404" pitchFamily="49" charset="0"/>
              </a:rPr>
              <a:t>(2, 3);</a:t>
            </a:r>
          </a:p>
          <a:p>
            <a:r>
              <a:rPr lang="en-US" dirty="0"/>
              <a:t>Non-static methods require an instance of the class in which they belong to in order to have functionality</a:t>
            </a:r>
          </a:p>
          <a:p>
            <a:pPr lvl="1"/>
            <a:r>
              <a:rPr lang="en-US" dirty="0"/>
              <a:t>In other words… we create an object and use the name of the variable when we’re calling it</a:t>
            </a:r>
          </a:p>
          <a:p>
            <a:pPr lvl="1"/>
            <a:r>
              <a:rPr lang="en-US" dirty="0"/>
              <a:t>Example: </a:t>
            </a:r>
            <a:r>
              <a:rPr lang="en-US" dirty="0">
                <a:latin typeface="Courier New" panose="02070309020205020404" pitchFamily="49" charset="0"/>
                <a:cs typeface="Courier New" panose="02070309020205020404" pitchFamily="49" charset="0"/>
              </a:rPr>
              <a:t>String str = “computer”; </a:t>
            </a:r>
            <a:r>
              <a:rPr lang="en-US" dirty="0" err="1">
                <a:latin typeface="Courier New" panose="02070309020205020404" pitchFamily="49" charset="0"/>
                <a:cs typeface="Courier New" panose="02070309020205020404" pitchFamily="49" charset="0"/>
              </a:rPr>
              <a:t>str.toUpperCase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9245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2272-1FBD-4A81-98BD-68DF2C61CAAC}"/>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F9A79C35-12F0-462D-B9BD-A8407613F7DF}"/>
              </a:ext>
            </a:extLst>
          </p:cNvPr>
          <p:cNvSpPr>
            <a:spLocks noGrp="1"/>
          </p:cNvSpPr>
          <p:nvPr>
            <p:ph idx="1"/>
          </p:nvPr>
        </p:nvSpPr>
        <p:spPr/>
        <p:txBody>
          <a:bodyPr/>
          <a:lstStyle/>
          <a:p>
            <a:r>
              <a:rPr lang="en-US" dirty="0"/>
              <a:t>Following any modifiers (access or otherwise) will be the method’s return type</a:t>
            </a:r>
          </a:p>
          <a:p>
            <a:pPr lvl="1"/>
            <a:r>
              <a:rPr lang="en-US" dirty="0"/>
              <a:t>This will be the type of thing (primitive or object) that the method returns. </a:t>
            </a:r>
          </a:p>
          <a:p>
            <a:pPr lvl="1"/>
            <a:r>
              <a:rPr lang="en-US" dirty="0">
                <a:latin typeface="Courier New" panose="02070309020205020404" pitchFamily="49" charset="0"/>
                <a:cs typeface="Courier New" panose="02070309020205020404" pitchFamily="49" charset="0"/>
              </a:rPr>
              <a:t>public int </a:t>
            </a:r>
            <a:r>
              <a:rPr lang="en-US" dirty="0" err="1">
                <a:latin typeface="Courier New" panose="02070309020205020404" pitchFamily="49" charset="0"/>
                <a:cs typeface="Courier New" panose="02070309020205020404" pitchFamily="49" charset="0"/>
              </a:rPr>
              <a:t>methodName</a:t>
            </a:r>
            <a:r>
              <a:rPr lang="en-US" dirty="0">
                <a:latin typeface="Courier New" panose="02070309020205020404" pitchFamily="49" charset="0"/>
                <a:cs typeface="Courier New" panose="02070309020205020404" pitchFamily="49" charset="0"/>
              </a:rPr>
              <a:t>() </a:t>
            </a:r>
            <a:r>
              <a:rPr lang="en-US" dirty="0"/>
              <a:t>returns an int!</a:t>
            </a:r>
          </a:p>
          <a:p>
            <a:pPr lvl="1"/>
            <a:r>
              <a:rPr lang="en-US" dirty="0">
                <a:latin typeface="Courier New" panose="02070309020205020404" pitchFamily="49" charset="0"/>
                <a:cs typeface="Courier New" panose="02070309020205020404" pitchFamily="49" charset="0"/>
              </a:rPr>
              <a:t>public static String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a:t>returns a String!</a:t>
            </a:r>
          </a:p>
          <a:p>
            <a:pPr lvl="1"/>
            <a:r>
              <a:rPr lang="en-US" dirty="0">
                <a:latin typeface="Courier New" panose="02070309020205020404" pitchFamily="49" charset="0"/>
                <a:cs typeface="Courier New" panose="02070309020205020404" pitchFamily="49" charset="0"/>
              </a:rPr>
              <a:t>private final double length() </a:t>
            </a:r>
            <a:r>
              <a:rPr lang="en-US" dirty="0"/>
              <a:t>returns a double!</a:t>
            </a:r>
          </a:p>
          <a:p>
            <a:r>
              <a:rPr lang="en-US" dirty="0"/>
              <a:t>A return type can be seen as “the final product” after utilizing a method</a:t>
            </a:r>
          </a:p>
        </p:txBody>
      </p:sp>
    </p:spTree>
    <p:extLst>
      <p:ext uri="{BB962C8B-B14F-4D97-AF65-F5344CB8AC3E}">
        <p14:creationId xmlns:p14="http://schemas.microsoft.com/office/powerpoint/2010/main" val="1696054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2981</TotalTime>
  <Words>1052</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Tw Cen MT</vt:lpstr>
      <vt:lpstr>Circuit</vt:lpstr>
      <vt:lpstr>CS0007 recitation</vt:lpstr>
      <vt:lpstr>Overview</vt:lpstr>
      <vt:lpstr>What is a method?</vt:lpstr>
      <vt:lpstr>Where have we seen these before? </vt:lpstr>
      <vt:lpstr>Methods: a breakdown</vt:lpstr>
      <vt:lpstr>Methods: modifiers and accessibility</vt:lpstr>
      <vt:lpstr>Methods: modifiers and accessibility </vt:lpstr>
      <vt:lpstr>Methods: modifiers and accessibility </vt:lpstr>
      <vt:lpstr>Return types</vt:lpstr>
      <vt:lpstr>Return types</vt:lpstr>
      <vt:lpstr>Return types</vt:lpstr>
      <vt:lpstr>Method naming conventions</vt:lpstr>
      <vt:lpstr>parameters</vt:lpstr>
      <vt:lpstr>Parameters and local/global variables</vt:lpstr>
      <vt:lpstr>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Rojtas, Lindsey</dc:creator>
  <cp:lastModifiedBy>Rojtas, Lindsey</cp:lastModifiedBy>
  <cp:revision>5</cp:revision>
  <dcterms:created xsi:type="dcterms:W3CDTF">2021-11-08T20:29:04Z</dcterms:created>
  <dcterms:modified xsi:type="dcterms:W3CDTF">2021-11-10T22:10:29Z</dcterms:modified>
</cp:coreProperties>
</file>