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6" r:id="rId8"/>
    <p:sldId id="267" r:id="rId9"/>
    <p:sldId id="263" r:id="rId10"/>
    <p:sldId id="268" r:id="rId11"/>
    <p:sldId id="264" r:id="rId12"/>
    <p:sldId id="270" r:id="rId13"/>
    <p:sldId id="265" r:id="rId14"/>
    <p:sldId id="269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Java_keyword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jtas/cs7-fall2021-rec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lang/Math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2998-EE63-4099-B479-B26B2871D4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0007 Recitation – 9/9/21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0D296-15DB-461B-9B5F-AADFB6E8A8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 rojtas – 10:00a – 10:50a</a:t>
            </a:r>
          </a:p>
        </p:txBody>
      </p:sp>
    </p:spTree>
    <p:extLst>
      <p:ext uri="{BB962C8B-B14F-4D97-AF65-F5344CB8AC3E}">
        <p14:creationId xmlns:p14="http://schemas.microsoft.com/office/powerpoint/2010/main" val="4070159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api –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2698F-828D-4DB0-9EC4-8EB1F2C7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49" y="1813970"/>
            <a:ext cx="10281554" cy="4528107"/>
          </a:xfrm>
        </p:spPr>
        <p:txBody>
          <a:bodyPr>
            <a:normAutofit fontScale="92500"/>
          </a:bodyPr>
          <a:lstStyle/>
          <a:p>
            <a:r>
              <a:rPr lang="en-US" dirty="0"/>
              <a:t>The Scanner API is typically used for accepting user input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Asking for two numbers to be added together, entering your first name, etc. 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Unlike the Math class, you need to import this class into your program by including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java.util.Scanner;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at the very top of your program (above your class!)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Note: you can import all the classes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098A9-1097-473A-9052-48E99764E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755" y="4078023"/>
            <a:ext cx="5003832" cy="101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5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/>
              <a:t>Parts of a program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6B1D3-515F-49B8-B88A-51AE5ACD4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81" y="1665324"/>
            <a:ext cx="9240438" cy="21851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76D35E-CEF4-4F0E-BB48-3EF0E4395ED9}"/>
              </a:ext>
            </a:extLst>
          </p:cNvPr>
          <p:cNvSpPr/>
          <p:nvPr/>
        </p:nvSpPr>
        <p:spPr>
          <a:xfrm>
            <a:off x="4048428" y="895254"/>
            <a:ext cx="55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8F17E08-867D-4438-9666-308A17E1B4D6}"/>
              </a:ext>
            </a:extLst>
          </p:cNvPr>
          <p:cNvSpPr/>
          <p:nvPr/>
        </p:nvSpPr>
        <p:spPr>
          <a:xfrm>
            <a:off x="5816917" y="1356919"/>
            <a:ext cx="55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03F1622-3A8F-46F8-B092-30E41715C8FE}"/>
              </a:ext>
            </a:extLst>
          </p:cNvPr>
          <p:cNvSpPr/>
          <p:nvPr/>
        </p:nvSpPr>
        <p:spPr>
          <a:xfrm>
            <a:off x="9308136" y="1356919"/>
            <a:ext cx="55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1E1E4636-9028-40D3-A00C-8CF6EDC15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822" y="4172345"/>
            <a:ext cx="4929378" cy="1790401"/>
          </a:xfrm>
        </p:spPr>
        <p:txBody>
          <a:bodyPr>
            <a:normAutofit/>
          </a:bodyPr>
          <a:lstStyle/>
          <a:p>
            <a:r>
              <a:rPr lang="en-US" dirty="0"/>
              <a:t>1 – Class</a:t>
            </a:r>
          </a:p>
          <a:p>
            <a:r>
              <a:rPr lang="en-US" dirty="0"/>
              <a:t>2 – Method</a:t>
            </a:r>
          </a:p>
          <a:p>
            <a:r>
              <a:rPr lang="en-US" dirty="0"/>
              <a:t>3 – method delimiter</a:t>
            </a: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ED2E032F-0789-4147-A84A-01BF5D0A6422}"/>
              </a:ext>
            </a:extLst>
          </p:cNvPr>
          <p:cNvSpPr txBox="1">
            <a:spLocks/>
          </p:cNvSpPr>
          <p:nvPr/>
        </p:nvSpPr>
        <p:spPr>
          <a:xfrm>
            <a:off x="6121211" y="3942718"/>
            <a:ext cx="3778198" cy="27181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Comments can be formatted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like this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 * like this */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and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like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this */</a:t>
            </a:r>
          </a:p>
        </p:txBody>
      </p:sp>
    </p:spTree>
    <p:extLst>
      <p:ext uri="{BB962C8B-B14F-4D97-AF65-F5344CB8AC3E}">
        <p14:creationId xmlns:p14="http://schemas.microsoft.com/office/powerpoint/2010/main" val="3597404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6055-90C1-4D5E-9BC1-F559FC31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CFD88-6D0E-4F3C-AD54-D814A8E1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Primitives vs. objects</a:t>
            </a:r>
          </a:p>
          <a:p>
            <a:pPr lvl="1"/>
            <a:r>
              <a:rPr lang="en-US" dirty="0"/>
              <a:t>Primitive examples: </a:t>
            </a:r>
            <a:r>
              <a:rPr lang="en-US" dirty="0" err="1"/>
              <a:t>boolean</a:t>
            </a:r>
            <a:r>
              <a:rPr lang="en-US" dirty="0"/>
              <a:t>, byte, short, long, int, double, float, char (all lowercase!)</a:t>
            </a:r>
          </a:p>
          <a:p>
            <a:pPr lvl="2"/>
            <a:r>
              <a:rPr lang="en-US" dirty="0" err="1"/>
              <a:t>boolean</a:t>
            </a:r>
            <a:r>
              <a:rPr lang="en-US" dirty="0"/>
              <a:t>: true/false value</a:t>
            </a:r>
          </a:p>
          <a:p>
            <a:pPr lvl="2"/>
            <a:r>
              <a:rPr lang="en-US" dirty="0"/>
              <a:t>char: character (‘</a:t>
            </a:r>
            <a:r>
              <a:rPr lang="en-US" dirty="0" err="1"/>
              <a:t>a’.,‘x</a:t>
            </a:r>
            <a:r>
              <a:rPr lang="en-US" dirty="0"/>
              <a:t>’)</a:t>
            </a:r>
          </a:p>
          <a:p>
            <a:pPr lvl="2"/>
            <a:r>
              <a:rPr lang="en-US" dirty="0"/>
              <a:t>short, long, int, double, float, and byte are all numbers of varying lengths</a:t>
            </a:r>
          </a:p>
          <a:p>
            <a:pPr lvl="3"/>
            <a:r>
              <a:rPr lang="en-US" dirty="0"/>
              <a:t>Most of the time, you’ll use int and double of these six</a:t>
            </a:r>
          </a:p>
          <a:p>
            <a:pPr lvl="3"/>
            <a:r>
              <a:rPr lang="en-US" dirty="0"/>
              <a:t>Only double and float can be decimal values</a:t>
            </a:r>
          </a:p>
          <a:p>
            <a:pPr lvl="1"/>
            <a:r>
              <a:rPr lang="en-US" dirty="0"/>
              <a:t>Object examples: String, Scanner, and many… many more (capital first letter!)</a:t>
            </a:r>
          </a:p>
        </p:txBody>
      </p:sp>
    </p:spTree>
    <p:extLst>
      <p:ext uri="{BB962C8B-B14F-4D97-AF65-F5344CB8AC3E}">
        <p14:creationId xmlns:p14="http://schemas.microsoft.com/office/powerpoint/2010/main" val="185680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00367-BAFE-4491-9862-47BD8C72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49" y="1813970"/>
            <a:ext cx="10776504" cy="4528107"/>
          </a:xfrm>
        </p:spPr>
        <p:txBody>
          <a:bodyPr>
            <a:normAutofit/>
          </a:bodyPr>
          <a:lstStyle/>
          <a:p>
            <a:r>
              <a:rPr lang="en-US" dirty="0"/>
              <a:t>It’s important to name your variables in ways that both you and anyone else that may see your programs (Paulo, myself, the grader) will understand. </a:t>
            </a:r>
          </a:p>
          <a:p>
            <a:pPr lvl="1"/>
            <a:r>
              <a:rPr lang="en-US" dirty="0"/>
              <a:t>DO NOT use single letters or non-descriptive names!!!</a:t>
            </a:r>
          </a:p>
          <a:p>
            <a:pPr lvl="1"/>
            <a:r>
              <a:rPr lang="en-US" dirty="0"/>
              <a:t>DO NOT use Java built-in keywords!!! (List: </a:t>
            </a:r>
            <a:r>
              <a:rPr lang="en-US" dirty="0">
                <a:hlinkClick r:id="rId2"/>
              </a:rPr>
              <a:t>https://en.wikipedia.org/wiki/List_of_Java_keywords</a:t>
            </a:r>
            <a:r>
              <a:rPr lang="en-US" dirty="0"/>
              <a:t>)</a:t>
            </a:r>
          </a:p>
          <a:p>
            <a:r>
              <a:rPr lang="en-US" dirty="0"/>
              <a:t>Variable names are case-sensitive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myVariable</a:t>
            </a:r>
            <a:r>
              <a:rPr lang="en-US" dirty="0"/>
              <a:t> is not the same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myvariable</a:t>
            </a:r>
            <a:r>
              <a:rPr lang="en-US" dirty="0"/>
              <a:t>)</a:t>
            </a:r>
          </a:p>
          <a:p>
            <a:r>
              <a:rPr lang="en-US" dirty="0"/>
              <a:t>Variables cannot start with numbers or special symbols (except for _ and $). </a:t>
            </a:r>
          </a:p>
          <a:p>
            <a:r>
              <a:rPr lang="en-US" dirty="0"/>
              <a:t>In this class (and in any other coding classes unless you are told otherwise), avoid the use of anything non-alphanumeric.</a:t>
            </a:r>
          </a:p>
        </p:txBody>
      </p:sp>
    </p:spTree>
    <p:extLst>
      <p:ext uri="{BB962C8B-B14F-4D97-AF65-F5344CB8AC3E}">
        <p14:creationId xmlns:p14="http://schemas.microsoft.com/office/powerpoint/2010/main" val="2091938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00367-BAFE-4491-9862-47BD8C72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49" y="1813970"/>
            <a:ext cx="10776504" cy="4528107"/>
          </a:xfrm>
        </p:spPr>
        <p:txBody>
          <a:bodyPr>
            <a:normAutofit/>
          </a:bodyPr>
          <a:lstStyle/>
          <a:p>
            <a:r>
              <a:rPr lang="en-US" dirty="0"/>
              <a:t>If you’re naming your variable one word, you’ll typically name your variable that word in all lowercase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movie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If your variable name is more than one word, the first word will be lowercase with the subsequent words’ first letter capitalized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Examples: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myHeight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correctAnswer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myFavoriteClass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73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445B-0A4D-422B-8F97-6B8E8483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C4B81-D138-4E4E-8179-B1ABB7036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833769"/>
            <a:ext cx="9905999" cy="1957431"/>
          </a:xfrm>
        </p:spPr>
        <p:txBody>
          <a:bodyPr/>
          <a:lstStyle/>
          <a:p>
            <a:r>
              <a:rPr lang="en-US" dirty="0"/>
              <a:t>Format: (variable type) (variable name) = (variable value);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/>
              <a:t> will print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789162-193B-405A-B7EC-6C1F42040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839" y="2097088"/>
            <a:ext cx="4850321" cy="128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7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644C-9D88-4CD2-AEE8-E714BDCB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and 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68C3-25C6-4676-91F8-4BDD378F7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597167"/>
            <a:ext cx="9905999" cy="1194034"/>
          </a:xfrm>
        </p:spPr>
        <p:txBody>
          <a:bodyPr/>
          <a:lstStyle/>
          <a:p>
            <a:r>
              <a:rPr lang="en-US" dirty="0"/>
              <a:t>There are shorthand ways of using these operations!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100F7-856E-4973-91AB-1FEE52008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789" y="1698170"/>
            <a:ext cx="6040421" cy="246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0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C076-6439-4C78-BF9F-BB6CE9555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 dirty="0"/>
              <a:t>Operations and 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A7F33-65AF-4050-B154-723331DA7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en-US" dirty="0"/>
              <a:t>You don’t need to know all of these!! </a:t>
            </a:r>
          </a:p>
          <a:p>
            <a:r>
              <a:rPr lang="en-US" dirty="0"/>
              <a:t>The most important ones are additive (+, -) and multiplicative (*, /, %)</a:t>
            </a:r>
          </a:p>
          <a:p>
            <a:r>
              <a:rPr lang="en-US" dirty="0"/>
              <a:t>You may end up using some of the other ones in the future, but… we’ll cross that bridge when we get there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98A87-797E-48C1-AD5B-DDB375F879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265"/>
          <a:stretch/>
        </p:blipFill>
        <p:spPr>
          <a:xfrm>
            <a:off x="7166429" y="596052"/>
            <a:ext cx="4009398" cy="5665895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8283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CA09-4AAA-4CF2-BB02-E701D5A2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3CE7B-894F-4C32-A38C-B0AC7AC85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1 is out…!</a:t>
            </a:r>
          </a:p>
          <a:p>
            <a:pPr lvl="1"/>
            <a:r>
              <a:rPr lang="en-US" dirty="0"/>
              <a:t>It’s a really easy one. All you have to do is show me that you have Java installed and can print “Hello world.” Due next Wednesday at 11:59! </a:t>
            </a:r>
          </a:p>
          <a:p>
            <a:pPr lvl="1"/>
            <a:r>
              <a:rPr lang="en-US" dirty="0"/>
              <a:t>Keep an eye on Canvas; it’ll be posted some time tonight (email me if Friday comes and I forgot to post the assignment). </a:t>
            </a:r>
          </a:p>
          <a:p>
            <a:r>
              <a:rPr lang="en-US" dirty="0"/>
              <a:t>Next week: casting, the final keyword, strings and input, and style!</a:t>
            </a:r>
          </a:p>
          <a:p>
            <a:r>
              <a:rPr lang="en-US" dirty="0"/>
              <a:t>Wear a mask, wash your hands, get vaccinated, and be safe!</a:t>
            </a:r>
          </a:p>
        </p:txBody>
      </p:sp>
    </p:spTree>
    <p:extLst>
      <p:ext uri="{BB962C8B-B14F-4D97-AF65-F5344CB8AC3E}">
        <p14:creationId xmlns:p14="http://schemas.microsoft.com/office/powerpoint/2010/main" val="114996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E537-7E68-4FAF-9DC0-849C1E8D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C7ED1-3CAD-4AED-8AA0-D236B7A1A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Introductions (again)</a:t>
            </a:r>
          </a:p>
          <a:p>
            <a:r>
              <a:rPr lang="en-US" dirty="0"/>
              <a:t>Review of the command line</a:t>
            </a:r>
          </a:p>
          <a:p>
            <a:r>
              <a:rPr lang="en-US" dirty="0"/>
              <a:t>Review of Java API</a:t>
            </a:r>
          </a:p>
          <a:p>
            <a:r>
              <a:rPr lang="en-US" dirty="0"/>
              <a:t>Variables and arithmetic</a:t>
            </a:r>
          </a:p>
        </p:txBody>
      </p:sp>
    </p:spTree>
    <p:extLst>
      <p:ext uri="{BB962C8B-B14F-4D97-AF65-F5344CB8AC3E}">
        <p14:creationId xmlns:p14="http://schemas.microsoft.com/office/powerpoint/2010/main" val="202764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6E95-31B7-4235-AE17-F69D9A242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ctr">
            <a:normAutofit/>
          </a:bodyPr>
          <a:lstStyle/>
          <a:p>
            <a:r>
              <a:rPr lang="en-US" dirty="0"/>
              <a:t>About 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7CF31-F7E0-403E-AFAC-F1F317666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My name is Lindsey, but you can call me Lin </a:t>
            </a:r>
            <a:r>
              <a:rPr lang="en-US" sz="2200" dirty="0">
                <a:sym typeface="Wingdings" panose="05000000000000000000" pitchFamily="2" charset="2"/>
              </a:rPr>
              <a:t></a:t>
            </a:r>
          </a:p>
          <a:p>
            <a:r>
              <a:rPr lang="en-US" sz="2200" dirty="0">
                <a:sym typeface="Wingdings" panose="05000000000000000000" pitchFamily="2" charset="2"/>
              </a:rPr>
              <a:t>Any pronouns, I always like to say “whatever makes a joke funnier”</a:t>
            </a:r>
          </a:p>
          <a:p>
            <a:r>
              <a:rPr lang="en-US" sz="2200" dirty="0">
                <a:sym typeface="Wingdings" panose="05000000000000000000" pitchFamily="2" charset="2"/>
              </a:rPr>
              <a:t>Junior – CS Major, Linguistics Minor </a:t>
            </a:r>
          </a:p>
          <a:p>
            <a:r>
              <a:rPr lang="en-US" sz="2200" dirty="0">
                <a:sym typeface="Wingdings" panose="05000000000000000000" pitchFamily="2" charset="2"/>
              </a:rPr>
              <a:t>Born and raised 30 minutes south of Pittsburgh (Thomas Jefferson High School, WJHSD)</a:t>
            </a:r>
          </a:p>
          <a:p>
            <a:r>
              <a:rPr lang="en-US" sz="2200" dirty="0">
                <a:sym typeface="Wingdings" panose="05000000000000000000" pitchFamily="2" charset="2"/>
              </a:rPr>
              <a:t>I like rhythm games, stuffed animals, cooking shows, and my fur babies</a:t>
            </a:r>
            <a:endParaRPr lang="en-US" sz="2200" dirty="0"/>
          </a:p>
        </p:txBody>
      </p:sp>
      <p:pic>
        <p:nvPicPr>
          <p:cNvPr id="9" name="Picture 8" descr="A cat lying on the ground&#10;&#10;Description automatically generated with medium confidence">
            <a:extLst>
              <a:ext uri="{FF2B5EF4-FFF2-40B4-BE49-F238E27FC236}">
                <a16:creationId xmlns:a16="http://schemas.microsoft.com/office/drawing/2014/main" id="{75F90120-7DFE-4DB8-93E3-4EE71E49D4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82" r="17402" b="3"/>
          <a:stretch/>
        </p:blipFill>
        <p:spPr>
          <a:xfrm>
            <a:off x="7619998" y="780235"/>
            <a:ext cx="3425199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166465" y="0"/>
                </a:moveTo>
                <a:lnTo>
                  <a:pt x="3425199" y="0"/>
                </a:lnTo>
                <a:lnTo>
                  <a:pt x="3425199" y="2337870"/>
                </a:lnTo>
                <a:lnTo>
                  <a:pt x="0" y="2337870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A person holding a black cat&#10;&#10;Description automatically generated">
            <a:extLst>
              <a:ext uri="{FF2B5EF4-FFF2-40B4-BE49-F238E27FC236}">
                <a16:creationId xmlns:a16="http://schemas.microsoft.com/office/drawing/2014/main" id="{3F23F592-0650-47F4-9E2F-BB9620FBDA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63" t="32003" r="4928" b="4028"/>
          <a:stretch/>
        </p:blipFill>
        <p:spPr>
          <a:xfrm>
            <a:off x="7619996" y="3282697"/>
            <a:ext cx="1632167" cy="2337870"/>
          </a:xfrm>
          <a:prstGeom prst="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FA390F-563E-4345-B0ED-4B688FA7B3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968" r="1112" b="6"/>
          <a:stretch/>
        </p:blipFill>
        <p:spPr>
          <a:xfrm>
            <a:off x="9413030" y="3282697"/>
            <a:ext cx="1632167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419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5A172-96F8-43D8-869F-4AC18C6C2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recitation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B3FA3-2C16-403A-BCF9-4ACA1F7ED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8933766" cy="3541714"/>
          </a:xfrm>
        </p:spPr>
        <p:txBody>
          <a:bodyPr/>
          <a:lstStyle/>
          <a:p>
            <a:r>
              <a:rPr lang="en-US" dirty="0"/>
              <a:t>I’m the one that determines grades and due dates for the labs, so don’t reach out to Paulo about them without talking to me about it first</a:t>
            </a:r>
          </a:p>
          <a:p>
            <a:r>
              <a:rPr lang="en-US" dirty="0"/>
              <a:t>Recitations will be held here, 10a-10:50a</a:t>
            </a:r>
          </a:p>
          <a:p>
            <a:pPr lvl="1"/>
            <a:r>
              <a:rPr lang="en-US" dirty="0"/>
              <a:t>Will likely let out early most weeks</a:t>
            </a:r>
          </a:p>
          <a:p>
            <a:r>
              <a:rPr lang="en-US" dirty="0"/>
              <a:t>Office hours </a:t>
            </a:r>
          </a:p>
          <a:p>
            <a:pPr lvl="1"/>
            <a:r>
              <a:rPr lang="en-US" dirty="0"/>
              <a:t>2832 Cathedral of Learning, Mon 6:00p-8:00p, Wed 7:00p-8:30p</a:t>
            </a:r>
          </a:p>
          <a:p>
            <a:pPr lvl="1"/>
            <a:r>
              <a:rPr lang="en-US" dirty="0"/>
              <a:t>Also by appointment, both virtually and in person</a:t>
            </a:r>
          </a:p>
        </p:txBody>
      </p:sp>
    </p:spTree>
    <p:extLst>
      <p:ext uri="{BB962C8B-B14F-4D97-AF65-F5344CB8AC3E}">
        <p14:creationId xmlns:p14="http://schemas.microsoft.com/office/powerpoint/2010/main" val="83116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7045-8B01-4BF2-B65C-03228B5C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D83F7-B59B-4E08-8BB9-0B8BA52C2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079" y="1746994"/>
            <a:ext cx="10856666" cy="4291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Attendance is not mandatory, but is strongly recommended as I will go over concepts from the class and hints for the labs</a:t>
            </a:r>
          </a:p>
          <a:p>
            <a:r>
              <a:rPr lang="en-US" dirty="0"/>
              <a:t>Labs will be due every Wednesday at 11:59p</a:t>
            </a:r>
          </a:p>
          <a:p>
            <a:pPr lvl="1"/>
            <a:r>
              <a:rPr lang="en-US" dirty="0"/>
              <a:t>I’m not picky about specific solutions – if it works, it works!</a:t>
            </a:r>
          </a:p>
          <a:p>
            <a:pPr lvl="1"/>
            <a:r>
              <a:rPr lang="en-US" dirty="0"/>
              <a:t>Cheating is for losers – don’t do it</a:t>
            </a:r>
          </a:p>
          <a:p>
            <a:pPr lvl="1"/>
            <a:r>
              <a:rPr lang="en-US" dirty="0"/>
              <a:t>If you have an issue with this or need an extension, let me know!</a:t>
            </a:r>
          </a:p>
          <a:p>
            <a:pPr lvl="1"/>
            <a:r>
              <a:rPr lang="en-US" dirty="0"/>
              <a:t>However, if everyone turns in their labs on time (barring DRS accommodations and major real-life events) for the whole term, I might buy you guys donuts… </a:t>
            </a:r>
          </a:p>
          <a:p>
            <a:r>
              <a:rPr lang="en-US" dirty="0"/>
              <a:t>Slides will be posted on my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https://github.com/rojtas/cs7-fall2021-recs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9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review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7B6015-DADB-4A4F-97C5-81258D1DE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394" y="2097088"/>
            <a:ext cx="5591955" cy="182905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79AA47-3D46-47D8-A28B-696830BB4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079" y="4068146"/>
            <a:ext cx="10856666" cy="1970047"/>
          </a:xfrm>
        </p:spPr>
        <p:txBody>
          <a:bodyPr>
            <a:normAutofit/>
          </a:bodyPr>
          <a:lstStyle/>
          <a:p>
            <a:r>
              <a:rPr lang="en-US" dirty="0"/>
              <a:t>USEFUL COMMAND: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(folder name) </a:t>
            </a:r>
            <a:r>
              <a:rPr lang="en-US" dirty="0"/>
              <a:t>– go into a folder in your current directory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.. </a:t>
            </a:r>
            <a:r>
              <a:rPr lang="en-US" dirty="0"/>
              <a:t>to go to a folder </a:t>
            </a:r>
            <a:r>
              <a:rPr lang="en-US" i="1" dirty="0"/>
              <a:t>outside</a:t>
            </a:r>
            <a:r>
              <a:rPr lang="en-US" dirty="0"/>
              <a:t> the current directory (ex. Say I want to go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fall2021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Try not to use spaces in your folder names, but if you do, use quotes in the command prompt!</a:t>
            </a:r>
          </a:p>
        </p:txBody>
      </p:sp>
    </p:spTree>
    <p:extLst>
      <p:ext uri="{BB962C8B-B14F-4D97-AF65-F5344CB8AC3E}">
        <p14:creationId xmlns:p14="http://schemas.microsoft.com/office/powerpoint/2010/main" val="293520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5179E-C54D-417E-91AA-D6E022AE7B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295"/>
          <a:stretch/>
        </p:blipFill>
        <p:spPr>
          <a:xfrm>
            <a:off x="609567" y="2437065"/>
            <a:ext cx="5652994" cy="9761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D8C9AB-9EC7-4F7A-85CE-296117933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381" y="2344041"/>
            <a:ext cx="5172797" cy="116221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9F9A60-8BF1-453A-8218-606416355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079" y="4068146"/>
            <a:ext cx="10856666" cy="1970047"/>
          </a:xfrm>
        </p:spPr>
        <p:txBody>
          <a:bodyPr>
            <a:normAutofit/>
          </a:bodyPr>
          <a:lstStyle/>
          <a:p>
            <a:r>
              <a:rPr lang="en-US" dirty="0"/>
              <a:t>Before we run our program, we need to make sure that:</a:t>
            </a:r>
          </a:p>
          <a:p>
            <a:pPr lvl="1"/>
            <a:r>
              <a:rPr lang="en-US" dirty="0"/>
              <a:t>We are saving as a .java file</a:t>
            </a:r>
          </a:p>
          <a:p>
            <a:pPr lvl="1"/>
            <a:r>
              <a:rPr lang="en-US" dirty="0"/>
              <a:t>The name of our program is the same as the word that follows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dirty="0"/>
              <a:t> in that program.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review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9F9A60-8BF1-453A-8218-606416355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079" y="3575658"/>
            <a:ext cx="11081162" cy="2462535"/>
          </a:xfrm>
        </p:spPr>
        <p:txBody>
          <a:bodyPr>
            <a:normAutofit fontScale="92500"/>
          </a:bodyPr>
          <a:lstStyle/>
          <a:p>
            <a:r>
              <a:rPr lang="en-US" dirty="0"/>
              <a:t>USEFUL COMMAND: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(file name).java </a:t>
            </a:r>
            <a:r>
              <a:rPr lang="en-US" dirty="0"/>
              <a:t>– compiles our written code into bytecode</a:t>
            </a:r>
          </a:p>
          <a:p>
            <a:r>
              <a:rPr lang="en-US" dirty="0"/>
              <a:t>USEFUL COMMAND: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java (file name)</a:t>
            </a:r>
            <a:r>
              <a:rPr lang="en-US" dirty="0"/>
              <a:t> – runs the machine code that was compiled</a:t>
            </a:r>
          </a:p>
          <a:p>
            <a:pPr lvl="1"/>
            <a:r>
              <a:rPr lang="en-US" dirty="0"/>
              <a:t>ALWAYS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dirty="0"/>
              <a:t> BEFORE YOU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en-US" dirty="0"/>
              <a:t>!!! </a:t>
            </a:r>
          </a:p>
          <a:p>
            <a:pPr lvl="1"/>
            <a:r>
              <a:rPr lang="en-US" dirty="0"/>
              <a:t>When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dirty="0"/>
              <a:t>, make sure you include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.java </a:t>
            </a:r>
            <a:r>
              <a:rPr lang="en-US" dirty="0"/>
              <a:t>at the end of your file name!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7C43E-D2BD-4F2A-B12E-BD3EAFD23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381" y="2097088"/>
            <a:ext cx="7238062" cy="102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8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api – math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2698F-828D-4DB0-9EC4-8EB1F2C7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49" y="1813970"/>
            <a:ext cx="10281554" cy="4528107"/>
          </a:xfrm>
        </p:spPr>
        <p:txBody>
          <a:bodyPr>
            <a:normAutofit/>
          </a:bodyPr>
          <a:lstStyle/>
          <a:p>
            <a:r>
              <a:rPr lang="en-US" dirty="0"/>
              <a:t>With APIs, Google is your friend!! </a:t>
            </a:r>
          </a:p>
          <a:p>
            <a:pPr lvl="1"/>
            <a:r>
              <a:rPr lang="en-US" dirty="0">
                <a:hlinkClick r:id="rId2"/>
              </a:rPr>
              <a:t>https://docs.oracle.com/javase/7/docs/api/java/lang/Math.html</a:t>
            </a:r>
            <a:endParaRPr lang="en-US" dirty="0"/>
          </a:p>
          <a:p>
            <a:r>
              <a:rPr lang="en-US" dirty="0"/>
              <a:t>Highlights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(double a) </a:t>
            </a:r>
            <a:r>
              <a:rPr lang="en-US" dirty="0"/>
              <a:t>– returns the square root of a number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.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r>
              <a:rPr lang="en-US" dirty="0"/>
              <a:t> returns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(double a, double b)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– returns the value of a number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raised to the power of another number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(3, 2)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returns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9.0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Feel free to explore and test on your own!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35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{081CC58E-4D94-4B5A-8B46-7D61F0AB660B}tf04033919</Template>
  <TotalTime>445</TotalTime>
  <Words>1148</Words>
  <Application>Microsoft Office PowerPoint</Application>
  <PresentationFormat>Widescreen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Courier New</vt:lpstr>
      <vt:lpstr>Tw Cen MT</vt:lpstr>
      <vt:lpstr>Circuit</vt:lpstr>
      <vt:lpstr>CS 0007 Recitation – 9/9/21</vt:lpstr>
      <vt:lpstr>Agenda</vt:lpstr>
      <vt:lpstr>About me!</vt:lpstr>
      <vt:lpstr>About this recitation</vt:lpstr>
      <vt:lpstr>policies</vt:lpstr>
      <vt:lpstr>Command line review</vt:lpstr>
      <vt:lpstr>Command line review</vt:lpstr>
      <vt:lpstr>Command line review</vt:lpstr>
      <vt:lpstr>Java api – math examples</vt:lpstr>
      <vt:lpstr>Java api – Scanner</vt:lpstr>
      <vt:lpstr>Parts of a program</vt:lpstr>
      <vt:lpstr>Data types</vt:lpstr>
      <vt:lpstr>Variable naming conventions</vt:lpstr>
      <vt:lpstr>Variable naming conventions</vt:lpstr>
      <vt:lpstr>Variable naming conventions</vt:lpstr>
      <vt:lpstr>Operations and operator precedence</vt:lpstr>
      <vt:lpstr>Operations and operator precedence</vt:lpstr>
      <vt:lpstr>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0007 Recitation – 9/9/21</dc:title>
  <dc:creator>Lindsey Rojtas</dc:creator>
  <cp:lastModifiedBy>Lindsey Rojtas</cp:lastModifiedBy>
  <cp:revision>3</cp:revision>
  <dcterms:created xsi:type="dcterms:W3CDTF">2021-09-08T18:06:42Z</dcterms:created>
  <dcterms:modified xsi:type="dcterms:W3CDTF">2021-09-09T01:32:07Z</dcterms:modified>
</cp:coreProperties>
</file>