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1"/>
  </p:notesMasterIdLst>
  <p:sldIdLst>
    <p:sldId id="256" r:id="rId2"/>
    <p:sldId id="257" r:id="rId3"/>
    <p:sldId id="259" r:id="rId4"/>
    <p:sldId id="258" r:id="rId5"/>
    <p:sldId id="261" r:id="rId6"/>
    <p:sldId id="268" r:id="rId7"/>
    <p:sldId id="269" r:id="rId8"/>
    <p:sldId id="270" r:id="rId9"/>
    <p:sldId id="271" r:id="rId10"/>
    <p:sldId id="272" r:id="rId11"/>
    <p:sldId id="275" r:id="rId12"/>
    <p:sldId id="274" r:id="rId13"/>
    <p:sldId id="281" r:id="rId14"/>
    <p:sldId id="282" r:id="rId15"/>
    <p:sldId id="273" r:id="rId16"/>
    <p:sldId id="276" r:id="rId17"/>
    <p:sldId id="277" r:id="rId18"/>
    <p:sldId id="278" r:id="rId19"/>
    <p:sldId id="279" r:id="rId20"/>
    <p:sldId id="280" r:id="rId21"/>
    <p:sldId id="262" r:id="rId22"/>
    <p:sldId id="283" r:id="rId23"/>
    <p:sldId id="265" r:id="rId24"/>
    <p:sldId id="263" r:id="rId25"/>
    <p:sldId id="284" r:id="rId26"/>
    <p:sldId id="264" r:id="rId27"/>
    <p:sldId id="260" r:id="rId28"/>
    <p:sldId id="266" r:id="rId29"/>
    <p:sldId id="26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6" autoAdjust="0"/>
    <p:restoredTop sz="92451" autoAdjust="0"/>
  </p:normalViewPr>
  <p:slideViewPr>
    <p:cSldViewPr snapToGrid="0">
      <p:cViewPr>
        <p:scale>
          <a:sx n="84" d="100"/>
          <a:sy n="84" d="100"/>
        </p:scale>
        <p:origin x="129"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A5329-F15D-4D2A-B1B1-50B73D0F6196}" type="datetimeFigureOut">
              <a:rPr lang="en-US" smtClean="0"/>
              <a:t>2/24/2022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ACEA8-4BD6-4805-8BC1-3A2D67722536}" type="slidenum">
              <a:rPr lang="en-US" smtClean="0"/>
              <a:t>‹#›</a:t>
            </a:fld>
            <a:endParaRPr lang="en-US"/>
          </a:p>
        </p:txBody>
      </p:sp>
    </p:spTree>
    <p:extLst>
      <p:ext uri="{BB962C8B-B14F-4D97-AF65-F5344CB8AC3E}">
        <p14:creationId xmlns:p14="http://schemas.microsoft.com/office/powerpoint/2010/main" val="1860905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3ACEA8-4BD6-4805-8BC1-3A2D67722536}" type="slidenum">
              <a:rPr lang="en-US" smtClean="0"/>
              <a:t>13</a:t>
            </a:fld>
            <a:endParaRPr lang="en-US"/>
          </a:p>
        </p:txBody>
      </p:sp>
    </p:spTree>
    <p:extLst>
      <p:ext uri="{BB962C8B-B14F-4D97-AF65-F5344CB8AC3E}">
        <p14:creationId xmlns:p14="http://schemas.microsoft.com/office/powerpoint/2010/main" val="2035169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3ACEA8-4BD6-4805-8BC1-3A2D67722536}" type="slidenum">
              <a:rPr lang="en-US" smtClean="0"/>
              <a:t>15</a:t>
            </a:fld>
            <a:endParaRPr lang="en-US"/>
          </a:p>
        </p:txBody>
      </p:sp>
    </p:spTree>
    <p:extLst>
      <p:ext uri="{BB962C8B-B14F-4D97-AF65-F5344CB8AC3E}">
        <p14:creationId xmlns:p14="http://schemas.microsoft.com/office/powerpoint/2010/main" val="3202313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3ACEA8-4BD6-4805-8BC1-3A2D67722536}" type="slidenum">
              <a:rPr lang="en-US" smtClean="0"/>
              <a:t>17</a:t>
            </a:fld>
            <a:endParaRPr lang="en-US"/>
          </a:p>
        </p:txBody>
      </p:sp>
    </p:spTree>
    <p:extLst>
      <p:ext uri="{BB962C8B-B14F-4D97-AF65-F5344CB8AC3E}">
        <p14:creationId xmlns:p14="http://schemas.microsoft.com/office/powerpoint/2010/main" val="3340415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3ACEA8-4BD6-4805-8BC1-3A2D67722536}" type="slidenum">
              <a:rPr lang="en-US" smtClean="0"/>
              <a:t>19</a:t>
            </a:fld>
            <a:endParaRPr lang="en-US"/>
          </a:p>
        </p:txBody>
      </p:sp>
    </p:spTree>
    <p:extLst>
      <p:ext uri="{BB962C8B-B14F-4D97-AF65-F5344CB8AC3E}">
        <p14:creationId xmlns:p14="http://schemas.microsoft.com/office/powerpoint/2010/main" val="662763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3ACEA8-4BD6-4805-8BC1-3A2D67722536}" type="slidenum">
              <a:rPr lang="en-US" smtClean="0"/>
              <a:t>21</a:t>
            </a:fld>
            <a:endParaRPr lang="en-US"/>
          </a:p>
        </p:txBody>
      </p:sp>
    </p:spTree>
    <p:extLst>
      <p:ext uri="{BB962C8B-B14F-4D97-AF65-F5344CB8AC3E}">
        <p14:creationId xmlns:p14="http://schemas.microsoft.com/office/powerpoint/2010/main" val="32144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1FA721E-A70B-4421-BE85-8F3B98F3BC96}" type="datetimeFigureOut">
              <a:rPr lang="en-US" smtClean="0"/>
              <a:t>2/24/2022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3E21982-7E93-4842-9500-8E7908EAE629}" type="slidenum">
              <a:rPr lang="en-US" smtClean="0"/>
              <a:t>‹#›</a:t>
            </a:fld>
            <a:endParaRPr lang="en-US"/>
          </a:p>
        </p:txBody>
      </p:sp>
    </p:spTree>
    <p:extLst>
      <p:ext uri="{BB962C8B-B14F-4D97-AF65-F5344CB8AC3E}">
        <p14:creationId xmlns:p14="http://schemas.microsoft.com/office/powerpoint/2010/main" val="26376153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FA721E-A70B-4421-BE85-8F3B98F3BC96}"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21982-7E93-4842-9500-8E7908EAE629}" type="slidenum">
              <a:rPr lang="en-US" smtClean="0"/>
              <a:t>‹#›</a:t>
            </a:fld>
            <a:endParaRPr lang="en-US"/>
          </a:p>
        </p:txBody>
      </p:sp>
    </p:spTree>
    <p:extLst>
      <p:ext uri="{BB962C8B-B14F-4D97-AF65-F5344CB8AC3E}">
        <p14:creationId xmlns:p14="http://schemas.microsoft.com/office/powerpoint/2010/main" val="3953106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FA721E-A70B-4421-BE85-8F3B98F3BC96}"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21982-7E93-4842-9500-8E7908EAE629}" type="slidenum">
              <a:rPr lang="en-US" smtClean="0"/>
              <a:t>‹#›</a:t>
            </a:fld>
            <a:endParaRPr lang="en-US"/>
          </a:p>
        </p:txBody>
      </p:sp>
    </p:spTree>
    <p:extLst>
      <p:ext uri="{BB962C8B-B14F-4D97-AF65-F5344CB8AC3E}">
        <p14:creationId xmlns:p14="http://schemas.microsoft.com/office/powerpoint/2010/main" val="181403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FA721E-A70B-4421-BE85-8F3B98F3BC96}"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21982-7E93-4842-9500-8E7908EAE629}" type="slidenum">
              <a:rPr lang="en-US" smtClean="0"/>
              <a:t>‹#›</a:t>
            </a:fld>
            <a:endParaRPr lang="en-US"/>
          </a:p>
        </p:txBody>
      </p:sp>
    </p:spTree>
    <p:extLst>
      <p:ext uri="{BB962C8B-B14F-4D97-AF65-F5344CB8AC3E}">
        <p14:creationId xmlns:p14="http://schemas.microsoft.com/office/powerpoint/2010/main" val="1174413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FA721E-A70B-4421-BE85-8F3B98F3BC96}"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21982-7E93-4842-9500-8E7908EAE629}" type="slidenum">
              <a:rPr lang="en-US" smtClean="0"/>
              <a:t>‹#›</a:t>
            </a:fld>
            <a:endParaRPr lang="en-US"/>
          </a:p>
        </p:txBody>
      </p:sp>
    </p:spTree>
    <p:extLst>
      <p:ext uri="{BB962C8B-B14F-4D97-AF65-F5344CB8AC3E}">
        <p14:creationId xmlns:p14="http://schemas.microsoft.com/office/powerpoint/2010/main" val="1711238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FA721E-A70B-4421-BE85-8F3B98F3BC96}"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21982-7E93-4842-9500-8E7908EAE629}" type="slidenum">
              <a:rPr lang="en-US" smtClean="0"/>
              <a:t>‹#›</a:t>
            </a:fld>
            <a:endParaRPr lang="en-US"/>
          </a:p>
        </p:txBody>
      </p:sp>
    </p:spTree>
    <p:extLst>
      <p:ext uri="{BB962C8B-B14F-4D97-AF65-F5344CB8AC3E}">
        <p14:creationId xmlns:p14="http://schemas.microsoft.com/office/powerpoint/2010/main" val="3683051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FA721E-A70B-4421-BE85-8F3B98F3BC96}"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21982-7E93-4842-9500-8E7908EAE629}" type="slidenum">
              <a:rPr lang="en-US" smtClean="0"/>
              <a:t>‹#›</a:t>
            </a:fld>
            <a:endParaRPr lang="en-US"/>
          </a:p>
        </p:txBody>
      </p:sp>
    </p:spTree>
    <p:extLst>
      <p:ext uri="{BB962C8B-B14F-4D97-AF65-F5344CB8AC3E}">
        <p14:creationId xmlns:p14="http://schemas.microsoft.com/office/powerpoint/2010/main" val="3938941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FA721E-A70B-4421-BE85-8F3B98F3BC96}"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21982-7E93-4842-9500-8E7908EAE629}" type="slidenum">
              <a:rPr lang="en-US" smtClean="0"/>
              <a:t>‹#›</a:t>
            </a:fld>
            <a:endParaRPr lang="en-US"/>
          </a:p>
        </p:txBody>
      </p:sp>
    </p:spTree>
    <p:extLst>
      <p:ext uri="{BB962C8B-B14F-4D97-AF65-F5344CB8AC3E}">
        <p14:creationId xmlns:p14="http://schemas.microsoft.com/office/powerpoint/2010/main" val="4028360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FA721E-A70B-4421-BE85-8F3B98F3BC96}"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21982-7E93-4842-9500-8E7908EAE629}" type="slidenum">
              <a:rPr lang="en-US" smtClean="0"/>
              <a:t>‹#›</a:t>
            </a:fld>
            <a:endParaRPr lang="en-US"/>
          </a:p>
        </p:txBody>
      </p:sp>
    </p:spTree>
    <p:extLst>
      <p:ext uri="{BB962C8B-B14F-4D97-AF65-F5344CB8AC3E}">
        <p14:creationId xmlns:p14="http://schemas.microsoft.com/office/powerpoint/2010/main" val="2284551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FA721E-A70B-4421-BE85-8F3B98F3BC96}"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21982-7E93-4842-9500-8E7908EAE629}" type="slidenum">
              <a:rPr lang="en-US" smtClean="0"/>
              <a:t>‹#›</a:t>
            </a:fld>
            <a:endParaRPr lang="en-US"/>
          </a:p>
        </p:txBody>
      </p:sp>
    </p:spTree>
    <p:extLst>
      <p:ext uri="{BB962C8B-B14F-4D97-AF65-F5344CB8AC3E}">
        <p14:creationId xmlns:p14="http://schemas.microsoft.com/office/powerpoint/2010/main" val="3188716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FA721E-A70B-4421-BE85-8F3B98F3BC96}"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21982-7E93-4842-9500-8E7908EAE629}" type="slidenum">
              <a:rPr lang="en-US" smtClean="0"/>
              <a:t>‹#›</a:t>
            </a:fld>
            <a:endParaRPr lang="en-US"/>
          </a:p>
        </p:txBody>
      </p:sp>
    </p:spTree>
    <p:extLst>
      <p:ext uri="{BB962C8B-B14F-4D97-AF65-F5344CB8AC3E}">
        <p14:creationId xmlns:p14="http://schemas.microsoft.com/office/powerpoint/2010/main" val="72029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FA721E-A70B-4421-BE85-8F3B98F3BC96}"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21982-7E93-4842-9500-8E7908EAE629}" type="slidenum">
              <a:rPr lang="en-US" smtClean="0"/>
              <a:t>‹#›</a:t>
            </a:fld>
            <a:endParaRPr lang="en-US"/>
          </a:p>
        </p:txBody>
      </p:sp>
    </p:spTree>
    <p:extLst>
      <p:ext uri="{BB962C8B-B14F-4D97-AF65-F5344CB8AC3E}">
        <p14:creationId xmlns:p14="http://schemas.microsoft.com/office/powerpoint/2010/main" val="142874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FA721E-A70B-4421-BE85-8F3B98F3BC96}" type="datetimeFigureOut">
              <a:rPr lang="en-US" smtClean="0"/>
              <a:t>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E21982-7E93-4842-9500-8E7908EAE629}" type="slidenum">
              <a:rPr lang="en-US" smtClean="0"/>
              <a:t>‹#›</a:t>
            </a:fld>
            <a:endParaRPr lang="en-US"/>
          </a:p>
        </p:txBody>
      </p:sp>
    </p:spTree>
    <p:extLst>
      <p:ext uri="{BB962C8B-B14F-4D97-AF65-F5344CB8AC3E}">
        <p14:creationId xmlns:p14="http://schemas.microsoft.com/office/powerpoint/2010/main" val="109992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FA721E-A70B-4421-BE85-8F3B98F3BC96}" type="datetimeFigureOut">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E21982-7E93-4842-9500-8E7908EAE629}" type="slidenum">
              <a:rPr lang="en-US" smtClean="0"/>
              <a:t>‹#›</a:t>
            </a:fld>
            <a:endParaRPr lang="en-US"/>
          </a:p>
        </p:txBody>
      </p:sp>
    </p:spTree>
    <p:extLst>
      <p:ext uri="{BB962C8B-B14F-4D97-AF65-F5344CB8AC3E}">
        <p14:creationId xmlns:p14="http://schemas.microsoft.com/office/powerpoint/2010/main" val="320606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1FA721E-A70B-4421-BE85-8F3B98F3BC96}" type="datetimeFigureOut">
              <a:rPr lang="en-US" smtClean="0"/>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E21982-7E93-4842-9500-8E7908EAE629}" type="slidenum">
              <a:rPr lang="en-US" smtClean="0"/>
              <a:t>‹#›</a:t>
            </a:fld>
            <a:endParaRPr lang="en-US"/>
          </a:p>
        </p:txBody>
      </p:sp>
    </p:spTree>
    <p:extLst>
      <p:ext uri="{BB962C8B-B14F-4D97-AF65-F5344CB8AC3E}">
        <p14:creationId xmlns:p14="http://schemas.microsoft.com/office/powerpoint/2010/main" val="3651737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FA721E-A70B-4421-BE85-8F3B98F3BC96}"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21982-7E93-4842-9500-8E7908EAE629}" type="slidenum">
              <a:rPr lang="en-US" smtClean="0"/>
              <a:t>‹#›</a:t>
            </a:fld>
            <a:endParaRPr lang="en-US"/>
          </a:p>
        </p:txBody>
      </p:sp>
    </p:spTree>
    <p:extLst>
      <p:ext uri="{BB962C8B-B14F-4D97-AF65-F5344CB8AC3E}">
        <p14:creationId xmlns:p14="http://schemas.microsoft.com/office/powerpoint/2010/main" val="304193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FA721E-A70B-4421-BE85-8F3B98F3BC96}"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21982-7E93-4842-9500-8E7908EAE629}" type="slidenum">
              <a:rPr lang="en-US" smtClean="0"/>
              <a:t>‹#›</a:t>
            </a:fld>
            <a:endParaRPr lang="en-US"/>
          </a:p>
        </p:txBody>
      </p:sp>
    </p:spTree>
    <p:extLst>
      <p:ext uri="{BB962C8B-B14F-4D97-AF65-F5344CB8AC3E}">
        <p14:creationId xmlns:p14="http://schemas.microsoft.com/office/powerpoint/2010/main" val="215584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FA721E-A70B-4421-BE85-8F3B98F3BC96}" type="datetimeFigureOut">
              <a:rPr lang="en-US" smtClean="0"/>
              <a:t>2/24/2022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E21982-7E93-4842-9500-8E7908EAE629}" type="slidenum">
              <a:rPr lang="en-US" smtClean="0"/>
              <a:t>‹#›</a:t>
            </a:fld>
            <a:endParaRPr lang="en-US"/>
          </a:p>
        </p:txBody>
      </p:sp>
    </p:spTree>
    <p:extLst>
      <p:ext uri="{BB962C8B-B14F-4D97-AF65-F5344CB8AC3E}">
        <p14:creationId xmlns:p14="http://schemas.microsoft.com/office/powerpoint/2010/main" val="47576107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1E2E-8DA1-4719-B55E-38093DC70A7F}"/>
              </a:ext>
            </a:extLst>
          </p:cNvPr>
          <p:cNvSpPr>
            <a:spLocks noGrp="1"/>
          </p:cNvSpPr>
          <p:nvPr>
            <p:ph type="ctrTitle"/>
          </p:nvPr>
        </p:nvSpPr>
        <p:spPr/>
        <p:txBody>
          <a:bodyPr/>
          <a:lstStyle/>
          <a:p>
            <a:r>
              <a:rPr lang="en-US" dirty="0"/>
              <a:t>Cs7 recitation</a:t>
            </a:r>
          </a:p>
        </p:txBody>
      </p:sp>
      <p:sp>
        <p:nvSpPr>
          <p:cNvPr id="3" name="Subtitle 2">
            <a:extLst>
              <a:ext uri="{FF2B5EF4-FFF2-40B4-BE49-F238E27FC236}">
                <a16:creationId xmlns:a16="http://schemas.microsoft.com/office/drawing/2014/main" id="{E9BE535C-3026-46E4-9EF6-D88AC892422D}"/>
              </a:ext>
            </a:extLst>
          </p:cNvPr>
          <p:cNvSpPr>
            <a:spLocks noGrp="1"/>
          </p:cNvSpPr>
          <p:nvPr>
            <p:ph type="subTitle" idx="1"/>
          </p:nvPr>
        </p:nvSpPr>
        <p:spPr/>
        <p:txBody>
          <a:bodyPr/>
          <a:lstStyle/>
          <a:p>
            <a:r>
              <a:rPr lang="en-US" dirty="0"/>
              <a:t>1:00p-1:50p</a:t>
            </a:r>
          </a:p>
          <a:p>
            <a:r>
              <a:rPr lang="en-US" dirty="0"/>
              <a:t>Lindsey rojtas</a:t>
            </a:r>
          </a:p>
        </p:txBody>
      </p:sp>
    </p:spTree>
    <p:extLst>
      <p:ext uri="{BB962C8B-B14F-4D97-AF65-F5344CB8AC3E}">
        <p14:creationId xmlns:p14="http://schemas.microsoft.com/office/powerpoint/2010/main" val="1299198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190E-E5AB-4095-82F6-5432A4EE82CA}"/>
              </a:ext>
            </a:extLst>
          </p:cNvPr>
          <p:cNvSpPr>
            <a:spLocks noGrp="1"/>
          </p:cNvSpPr>
          <p:nvPr>
            <p:ph type="title"/>
          </p:nvPr>
        </p:nvSpPr>
        <p:spPr/>
        <p:txBody>
          <a:bodyPr/>
          <a:lstStyle/>
          <a:p>
            <a:r>
              <a:rPr lang="en-US" dirty="0"/>
              <a:t>Say we want to access each element of the array with a loop… </a:t>
            </a:r>
          </a:p>
        </p:txBody>
      </p:sp>
      <p:sp>
        <p:nvSpPr>
          <p:cNvPr id="3" name="Content Placeholder 2">
            <a:extLst>
              <a:ext uri="{FF2B5EF4-FFF2-40B4-BE49-F238E27FC236}">
                <a16:creationId xmlns:a16="http://schemas.microsoft.com/office/drawing/2014/main" id="{D2B3912E-BDCA-4542-9141-1C19F66D74AD}"/>
              </a:ext>
            </a:extLst>
          </p:cNvPr>
          <p:cNvSpPr>
            <a:spLocks noGrp="1"/>
          </p:cNvSpPr>
          <p:nvPr>
            <p:ph idx="1"/>
          </p:nvPr>
        </p:nvSpPr>
        <p:spPr>
          <a:xfrm>
            <a:off x="685801" y="2142068"/>
            <a:ext cx="10131425" cy="1456268"/>
          </a:xfrm>
        </p:spPr>
        <p:txBody>
          <a:bodyPr>
            <a:normAutofit/>
          </a:bodyPr>
          <a:lstStyle/>
          <a:p>
            <a:r>
              <a:rPr lang="en-US" sz="2400" dirty="0"/>
              <a:t>We now go through each part of the for loop</a:t>
            </a:r>
          </a:p>
          <a:p>
            <a:pPr lvl="1"/>
            <a:r>
              <a:rPr lang="en-US" sz="2000" dirty="0"/>
              <a:t>Initialize </a:t>
            </a:r>
            <a:r>
              <a:rPr lang="en-US" sz="2000" dirty="0" err="1"/>
              <a:t>i</a:t>
            </a:r>
            <a:r>
              <a:rPr lang="en-US" sz="2000" dirty="0"/>
              <a:t> to 0, run the loop while the value of </a:t>
            </a:r>
            <a:r>
              <a:rPr lang="en-US" sz="2000" dirty="0" err="1"/>
              <a:t>i</a:t>
            </a:r>
            <a:r>
              <a:rPr lang="en-US" sz="2000" dirty="0"/>
              <a:t> is less than the length of the array, and increment </a:t>
            </a:r>
            <a:r>
              <a:rPr lang="en-US" sz="2000" dirty="0" err="1"/>
              <a:t>i</a:t>
            </a:r>
            <a:r>
              <a:rPr lang="en-US" sz="2000" dirty="0"/>
              <a:t> every time we go through the loop</a:t>
            </a:r>
          </a:p>
        </p:txBody>
      </p:sp>
      <p:pic>
        <p:nvPicPr>
          <p:cNvPr id="5" name="Picture 4">
            <a:extLst>
              <a:ext uri="{FF2B5EF4-FFF2-40B4-BE49-F238E27FC236}">
                <a16:creationId xmlns:a16="http://schemas.microsoft.com/office/drawing/2014/main" id="{FCE8A41B-3D2B-491D-BA61-D64882FFE739}"/>
              </a:ext>
            </a:extLst>
          </p:cNvPr>
          <p:cNvPicPr>
            <a:picLocks noChangeAspect="1"/>
          </p:cNvPicPr>
          <p:nvPr/>
        </p:nvPicPr>
        <p:blipFill>
          <a:blip r:embed="rId2"/>
          <a:stretch>
            <a:fillRect/>
          </a:stretch>
        </p:blipFill>
        <p:spPr>
          <a:xfrm>
            <a:off x="2752859" y="4571313"/>
            <a:ext cx="6686282" cy="1677087"/>
          </a:xfrm>
          <a:prstGeom prst="rect">
            <a:avLst/>
          </a:prstGeom>
        </p:spPr>
      </p:pic>
      <p:graphicFrame>
        <p:nvGraphicFramePr>
          <p:cNvPr id="6" name="Table 4">
            <a:extLst>
              <a:ext uri="{FF2B5EF4-FFF2-40B4-BE49-F238E27FC236}">
                <a16:creationId xmlns:a16="http://schemas.microsoft.com/office/drawing/2014/main" id="{0CFA90C7-B2B3-456D-88ED-359700E63A20}"/>
              </a:ext>
            </a:extLst>
          </p:cNvPr>
          <p:cNvGraphicFramePr>
            <a:graphicFrameLocks noGrp="1"/>
          </p:cNvGraphicFramePr>
          <p:nvPr>
            <p:extLst>
              <p:ext uri="{D42A27DB-BD31-4B8C-83A1-F6EECF244321}">
                <p14:modId xmlns:p14="http://schemas.microsoft.com/office/powerpoint/2010/main" val="448812709"/>
              </p:ext>
            </p:extLst>
          </p:nvPr>
        </p:nvGraphicFramePr>
        <p:xfrm>
          <a:off x="3012731" y="3698583"/>
          <a:ext cx="2738782" cy="670560"/>
        </p:xfrm>
        <a:graphic>
          <a:graphicData uri="http://schemas.openxmlformats.org/drawingml/2006/table">
            <a:tbl>
              <a:tblPr firstRow="1" firstCol="1" bandRow="1">
                <a:tableStyleId>{D7AC3CCA-C797-4891-BE02-D94E43425B78}</a:tableStyleId>
              </a:tblPr>
              <a:tblGrid>
                <a:gridCol w="1025361">
                  <a:extLst>
                    <a:ext uri="{9D8B030D-6E8A-4147-A177-3AD203B41FA5}">
                      <a16:colId xmlns:a16="http://schemas.microsoft.com/office/drawing/2014/main" val="1743215805"/>
                    </a:ext>
                  </a:extLst>
                </a:gridCol>
                <a:gridCol w="367379">
                  <a:extLst>
                    <a:ext uri="{9D8B030D-6E8A-4147-A177-3AD203B41FA5}">
                      <a16:colId xmlns:a16="http://schemas.microsoft.com/office/drawing/2014/main" val="739782489"/>
                    </a:ext>
                  </a:extLst>
                </a:gridCol>
                <a:gridCol w="318052">
                  <a:extLst>
                    <a:ext uri="{9D8B030D-6E8A-4147-A177-3AD203B41FA5}">
                      <a16:colId xmlns:a16="http://schemas.microsoft.com/office/drawing/2014/main" val="2365620576"/>
                    </a:ext>
                  </a:extLst>
                </a:gridCol>
                <a:gridCol w="357809">
                  <a:extLst>
                    <a:ext uri="{9D8B030D-6E8A-4147-A177-3AD203B41FA5}">
                      <a16:colId xmlns:a16="http://schemas.microsoft.com/office/drawing/2014/main" val="1257481038"/>
                    </a:ext>
                  </a:extLst>
                </a:gridCol>
                <a:gridCol w="323732">
                  <a:extLst>
                    <a:ext uri="{9D8B030D-6E8A-4147-A177-3AD203B41FA5}">
                      <a16:colId xmlns:a16="http://schemas.microsoft.com/office/drawing/2014/main" val="1782032087"/>
                    </a:ext>
                  </a:extLst>
                </a:gridCol>
                <a:gridCol w="346449">
                  <a:extLst>
                    <a:ext uri="{9D8B030D-6E8A-4147-A177-3AD203B41FA5}">
                      <a16:colId xmlns:a16="http://schemas.microsoft.com/office/drawing/2014/main" val="926100025"/>
                    </a:ext>
                  </a:extLst>
                </a:gridCol>
              </a:tblGrid>
              <a:tr h="298289">
                <a:tc>
                  <a:txBody>
                    <a:bodyPr/>
                    <a:lstStyle/>
                    <a:p>
                      <a:pPr algn="ctr"/>
                      <a:r>
                        <a:rPr lang="en-US" dirty="0" err="1">
                          <a:solidFill>
                            <a:schemeClr val="bg1"/>
                          </a:solidFill>
                        </a:rPr>
                        <a:t>arr</a:t>
                      </a:r>
                      <a:endParaRPr lang="en-US" dirty="0">
                        <a:solidFill>
                          <a:schemeClr val="bg1"/>
                        </a:solidFill>
                      </a:endParaRPr>
                    </a:p>
                  </a:txBody>
                  <a:tcPr>
                    <a:solidFill>
                      <a:schemeClr val="tx1">
                        <a:lumMod val="50000"/>
                      </a:schemeClr>
                    </a:solidFill>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extLst>
                  <a:ext uri="{0D108BD9-81ED-4DB2-BD59-A6C34878D82A}">
                    <a16:rowId xmlns:a16="http://schemas.microsoft.com/office/drawing/2014/main" val="2363961945"/>
                  </a:ext>
                </a:extLst>
              </a:tr>
              <a:tr h="248574">
                <a:tc>
                  <a:txBody>
                    <a:bodyPr/>
                    <a:lstStyle/>
                    <a:p>
                      <a:pPr algn="ctr"/>
                      <a:r>
                        <a:rPr lang="en-US" sz="1400" dirty="0">
                          <a:solidFill>
                            <a:schemeClr val="bg1"/>
                          </a:solidFill>
                        </a:rPr>
                        <a:t>(index)</a:t>
                      </a:r>
                    </a:p>
                  </a:txBody>
                  <a:tcPr>
                    <a:solidFill>
                      <a:schemeClr val="tx1">
                        <a:lumMod val="50000"/>
                      </a:schemeClr>
                    </a:solidFill>
                  </a:tcPr>
                </a:tc>
                <a:tc>
                  <a:txBody>
                    <a:bodyPr/>
                    <a:lstStyle/>
                    <a:p>
                      <a:pPr algn="ctr"/>
                      <a:r>
                        <a:rPr lang="en-US" sz="1400" dirty="0">
                          <a:solidFill>
                            <a:schemeClr val="bg1"/>
                          </a:solidFill>
                        </a:rPr>
                        <a:t>0</a:t>
                      </a:r>
                    </a:p>
                  </a:txBody>
                  <a:tcPr/>
                </a:tc>
                <a:tc>
                  <a:txBody>
                    <a:bodyPr/>
                    <a:lstStyle/>
                    <a:p>
                      <a:pPr algn="ctr"/>
                      <a:r>
                        <a:rPr lang="en-US" sz="1400" dirty="0">
                          <a:solidFill>
                            <a:schemeClr val="bg1"/>
                          </a:solidFill>
                        </a:rPr>
                        <a:t>1</a:t>
                      </a:r>
                    </a:p>
                  </a:txBody>
                  <a:tcPr/>
                </a:tc>
                <a:tc>
                  <a:txBody>
                    <a:bodyPr/>
                    <a:lstStyle/>
                    <a:p>
                      <a:pPr algn="ctr"/>
                      <a:r>
                        <a:rPr lang="en-US" sz="1400" dirty="0">
                          <a:solidFill>
                            <a:schemeClr val="bg1"/>
                          </a:solidFill>
                        </a:rPr>
                        <a:t>2</a:t>
                      </a:r>
                    </a:p>
                  </a:txBody>
                  <a:tcPr/>
                </a:tc>
                <a:tc>
                  <a:txBody>
                    <a:bodyPr/>
                    <a:lstStyle/>
                    <a:p>
                      <a:pPr algn="ctr"/>
                      <a:r>
                        <a:rPr lang="en-US" sz="1400" dirty="0">
                          <a:solidFill>
                            <a:schemeClr val="bg1"/>
                          </a:solidFill>
                        </a:rPr>
                        <a:t>3</a:t>
                      </a:r>
                    </a:p>
                  </a:txBody>
                  <a:tcPr/>
                </a:tc>
                <a:tc>
                  <a:txBody>
                    <a:bodyPr/>
                    <a:lstStyle/>
                    <a:p>
                      <a:pPr algn="ctr"/>
                      <a:r>
                        <a:rPr lang="en-US" sz="1400" dirty="0">
                          <a:solidFill>
                            <a:schemeClr val="bg1"/>
                          </a:solidFill>
                        </a:rPr>
                        <a:t>4</a:t>
                      </a:r>
                    </a:p>
                  </a:txBody>
                  <a:tcPr/>
                </a:tc>
                <a:extLst>
                  <a:ext uri="{0D108BD9-81ED-4DB2-BD59-A6C34878D82A}">
                    <a16:rowId xmlns:a16="http://schemas.microsoft.com/office/drawing/2014/main" val="1249495073"/>
                  </a:ext>
                </a:extLst>
              </a:tr>
            </a:tbl>
          </a:graphicData>
        </a:graphic>
      </p:graphicFrame>
      <p:cxnSp>
        <p:nvCxnSpPr>
          <p:cNvPr id="9" name="Straight Arrow Connector 8">
            <a:extLst>
              <a:ext uri="{FF2B5EF4-FFF2-40B4-BE49-F238E27FC236}">
                <a16:creationId xmlns:a16="http://schemas.microsoft.com/office/drawing/2014/main" id="{782CB32C-F48F-407E-A448-DB8EE66E491B}"/>
              </a:ext>
            </a:extLst>
          </p:cNvPr>
          <p:cNvCxnSpPr/>
          <p:nvPr/>
        </p:nvCxnSpPr>
        <p:spPr>
          <a:xfrm>
            <a:off x="1408517" y="5139951"/>
            <a:ext cx="1187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4">
            <a:extLst>
              <a:ext uri="{FF2B5EF4-FFF2-40B4-BE49-F238E27FC236}">
                <a16:creationId xmlns:a16="http://schemas.microsoft.com/office/drawing/2014/main" id="{77DB7123-0004-4440-9E90-126B0C4B6C2A}"/>
              </a:ext>
            </a:extLst>
          </p:cNvPr>
          <p:cNvGraphicFramePr>
            <a:graphicFrameLocks noGrp="1"/>
          </p:cNvGraphicFramePr>
          <p:nvPr>
            <p:extLst>
              <p:ext uri="{D42A27DB-BD31-4B8C-83A1-F6EECF244321}">
                <p14:modId xmlns:p14="http://schemas.microsoft.com/office/powerpoint/2010/main" val="3042182244"/>
              </p:ext>
            </p:extLst>
          </p:nvPr>
        </p:nvGraphicFramePr>
        <p:xfrm>
          <a:off x="6713172" y="3719064"/>
          <a:ext cx="849155" cy="365760"/>
        </p:xfrm>
        <a:graphic>
          <a:graphicData uri="http://schemas.openxmlformats.org/drawingml/2006/table">
            <a:tbl>
              <a:tblPr firstRow="1" bandRow="1">
                <a:tableStyleId>{D7AC3CCA-C797-4891-BE02-D94E43425B78}</a:tableStyleId>
              </a:tblPr>
              <a:tblGrid>
                <a:gridCol w="431845">
                  <a:extLst>
                    <a:ext uri="{9D8B030D-6E8A-4147-A177-3AD203B41FA5}">
                      <a16:colId xmlns:a16="http://schemas.microsoft.com/office/drawing/2014/main" val="1743215805"/>
                    </a:ext>
                  </a:extLst>
                </a:gridCol>
                <a:gridCol w="417310">
                  <a:extLst>
                    <a:ext uri="{9D8B030D-6E8A-4147-A177-3AD203B41FA5}">
                      <a16:colId xmlns:a16="http://schemas.microsoft.com/office/drawing/2014/main" val="739782489"/>
                    </a:ext>
                  </a:extLst>
                </a:gridCol>
              </a:tblGrid>
              <a:tr h="298289">
                <a:tc>
                  <a:txBody>
                    <a:bodyPr/>
                    <a:lstStyle/>
                    <a:p>
                      <a:pPr algn="ctr"/>
                      <a:r>
                        <a:rPr lang="en-US" dirty="0" err="1">
                          <a:solidFill>
                            <a:schemeClr val="bg1"/>
                          </a:solidFill>
                        </a:rPr>
                        <a:t>i</a:t>
                      </a:r>
                      <a:endParaRPr lang="en-US" dirty="0">
                        <a:solidFill>
                          <a:schemeClr val="bg1"/>
                        </a:solidFill>
                      </a:endParaRPr>
                    </a:p>
                  </a:txBody>
                  <a:tcPr>
                    <a:solidFill>
                      <a:schemeClr val="tx1">
                        <a:lumMod val="50000"/>
                      </a:schemeClr>
                    </a:solidFill>
                  </a:tcPr>
                </a:tc>
                <a:tc>
                  <a:txBody>
                    <a:bodyPr/>
                    <a:lstStyle/>
                    <a:p>
                      <a:pPr algn="ctr"/>
                      <a:r>
                        <a:rPr lang="en-US" dirty="0">
                          <a:solidFill>
                            <a:schemeClr val="bg1"/>
                          </a:solidFill>
                        </a:rPr>
                        <a:t>0</a:t>
                      </a:r>
                    </a:p>
                  </a:txBody>
                  <a:tcPr/>
                </a:tc>
                <a:extLst>
                  <a:ext uri="{0D108BD9-81ED-4DB2-BD59-A6C34878D82A}">
                    <a16:rowId xmlns:a16="http://schemas.microsoft.com/office/drawing/2014/main" val="2363961945"/>
                  </a:ext>
                </a:extLst>
              </a:tr>
            </a:tbl>
          </a:graphicData>
        </a:graphic>
      </p:graphicFrame>
    </p:spTree>
    <p:extLst>
      <p:ext uri="{BB962C8B-B14F-4D97-AF65-F5344CB8AC3E}">
        <p14:creationId xmlns:p14="http://schemas.microsoft.com/office/powerpoint/2010/main" val="640721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190E-E5AB-4095-82F6-5432A4EE82CA}"/>
              </a:ext>
            </a:extLst>
          </p:cNvPr>
          <p:cNvSpPr>
            <a:spLocks noGrp="1"/>
          </p:cNvSpPr>
          <p:nvPr>
            <p:ph type="title"/>
          </p:nvPr>
        </p:nvSpPr>
        <p:spPr/>
        <p:txBody>
          <a:bodyPr/>
          <a:lstStyle/>
          <a:p>
            <a:r>
              <a:rPr lang="en-US" dirty="0"/>
              <a:t>Say we want to access each element of the array with a loop… </a:t>
            </a:r>
          </a:p>
        </p:txBody>
      </p:sp>
      <p:sp>
        <p:nvSpPr>
          <p:cNvPr id="3" name="Content Placeholder 2">
            <a:extLst>
              <a:ext uri="{FF2B5EF4-FFF2-40B4-BE49-F238E27FC236}">
                <a16:creationId xmlns:a16="http://schemas.microsoft.com/office/drawing/2014/main" id="{D2B3912E-BDCA-4542-9141-1C19F66D74AD}"/>
              </a:ext>
            </a:extLst>
          </p:cNvPr>
          <p:cNvSpPr>
            <a:spLocks noGrp="1"/>
          </p:cNvSpPr>
          <p:nvPr>
            <p:ph idx="1"/>
          </p:nvPr>
        </p:nvSpPr>
        <p:spPr>
          <a:xfrm>
            <a:off x="685801" y="2142068"/>
            <a:ext cx="10131425" cy="1456268"/>
          </a:xfrm>
        </p:spPr>
        <p:txBody>
          <a:bodyPr>
            <a:normAutofit/>
          </a:bodyPr>
          <a:lstStyle/>
          <a:p>
            <a:r>
              <a:rPr lang="en-US" sz="2400" dirty="0"/>
              <a:t>In the body of the for loop, we find the index of whatever </a:t>
            </a:r>
            <a:r>
              <a:rPr lang="en-US" sz="2400" dirty="0" err="1"/>
              <a:t>i</a:t>
            </a:r>
            <a:r>
              <a:rPr lang="en-US" sz="2400" dirty="0"/>
              <a:t> is equal to and set the value in that index equal to whatever </a:t>
            </a:r>
            <a:r>
              <a:rPr lang="en-US" sz="2400" dirty="0" err="1"/>
              <a:t>i</a:t>
            </a:r>
            <a:r>
              <a:rPr lang="en-US" sz="2400" dirty="0"/>
              <a:t> is at that moment</a:t>
            </a:r>
          </a:p>
          <a:p>
            <a:pPr lvl="1"/>
            <a:r>
              <a:rPr lang="en-US" sz="1800" dirty="0"/>
              <a:t>So… </a:t>
            </a:r>
            <a:r>
              <a:rPr lang="en-US" sz="1800" dirty="0" err="1"/>
              <a:t>arr</a:t>
            </a:r>
            <a:r>
              <a:rPr lang="en-US" sz="1800" dirty="0"/>
              <a:t>[0] = 0</a:t>
            </a:r>
          </a:p>
        </p:txBody>
      </p:sp>
      <p:pic>
        <p:nvPicPr>
          <p:cNvPr id="5" name="Picture 4">
            <a:extLst>
              <a:ext uri="{FF2B5EF4-FFF2-40B4-BE49-F238E27FC236}">
                <a16:creationId xmlns:a16="http://schemas.microsoft.com/office/drawing/2014/main" id="{FCE8A41B-3D2B-491D-BA61-D64882FFE739}"/>
              </a:ext>
            </a:extLst>
          </p:cNvPr>
          <p:cNvPicPr>
            <a:picLocks noChangeAspect="1"/>
          </p:cNvPicPr>
          <p:nvPr/>
        </p:nvPicPr>
        <p:blipFill>
          <a:blip r:embed="rId2"/>
          <a:stretch>
            <a:fillRect/>
          </a:stretch>
        </p:blipFill>
        <p:spPr>
          <a:xfrm>
            <a:off x="2752859" y="4571313"/>
            <a:ext cx="6686282" cy="1677087"/>
          </a:xfrm>
          <a:prstGeom prst="rect">
            <a:avLst/>
          </a:prstGeom>
        </p:spPr>
      </p:pic>
      <p:graphicFrame>
        <p:nvGraphicFramePr>
          <p:cNvPr id="6" name="Table 4">
            <a:extLst>
              <a:ext uri="{FF2B5EF4-FFF2-40B4-BE49-F238E27FC236}">
                <a16:creationId xmlns:a16="http://schemas.microsoft.com/office/drawing/2014/main" id="{0CFA90C7-B2B3-456D-88ED-359700E63A20}"/>
              </a:ext>
            </a:extLst>
          </p:cNvPr>
          <p:cNvGraphicFramePr>
            <a:graphicFrameLocks noGrp="1"/>
          </p:cNvGraphicFramePr>
          <p:nvPr/>
        </p:nvGraphicFramePr>
        <p:xfrm>
          <a:off x="3012731" y="3698583"/>
          <a:ext cx="2738782" cy="670560"/>
        </p:xfrm>
        <a:graphic>
          <a:graphicData uri="http://schemas.openxmlformats.org/drawingml/2006/table">
            <a:tbl>
              <a:tblPr firstRow="1" firstCol="1" bandRow="1">
                <a:tableStyleId>{D7AC3CCA-C797-4891-BE02-D94E43425B78}</a:tableStyleId>
              </a:tblPr>
              <a:tblGrid>
                <a:gridCol w="1025361">
                  <a:extLst>
                    <a:ext uri="{9D8B030D-6E8A-4147-A177-3AD203B41FA5}">
                      <a16:colId xmlns:a16="http://schemas.microsoft.com/office/drawing/2014/main" val="1743215805"/>
                    </a:ext>
                  </a:extLst>
                </a:gridCol>
                <a:gridCol w="367379">
                  <a:extLst>
                    <a:ext uri="{9D8B030D-6E8A-4147-A177-3AD203B41FA5}">
                      <a16:colId xmlns:a16="http://schemas.microsoft.com/office/drawing/2014/main" val="739782489"/>
                    </a:ext>
                  </a:extLst>
                </a:gridCol>
                <a:gridCol w="318052">
                  <a:extLst>
                    <a:ext uri="{9D8B030D-6E8A-4147-A177-3AD203B41FA5}">
                      <a16:colId xmlns:a16="http://schemas.microsoft.com/office/drawing/2014/main" val="2365620576"/>
                    </a:ext>
                  </a:extLst>
                </a:gridCol>
                <a:gridCol w="357809">
                  <a:extLst>
                    <a:ext uri="{9D8B030D-6E8A-4147-A177-3AD203B41FA5}">
                      <a16:colId xmlns:a16="http://schemas.microsoft.com/office/drawing/2014/main" val="1257481038"/>
                    </a:ext>
                  </a:extLst>
                </a:gridCol>
                <a:gridCol w="323732">
                  <a:extLst>
                    <a:ext uri="{9D8B030D-6E8A-4147-A177-3AD203B41FA5}">
                      <a16:colId xmlns:a16="http://schemas.microsoft.com/office/drawing/2014/main" val="1782032087"/>
                    </a:ext>
                  </a:extLst>
                </a:gridCol>
                <a:gridCol w="346449">
                  <a:extLst>
                    <a:ext uri="{9D8B030D-6E8A-4147-A177-3AD203B41FA5}">
                      <a16:colId xmlns:a16="http://schemas.microsoft.com/office/drawing/2014/main" val="926100025"/>
                    </a:ext>
                  </a:extLst>
                </a:gridCol>
              </a:tblGrid>
              <a:tr h="298289">
                <a:tc>
                  <a:txBody>
                    <a:bodyPr/>
                    <a:lstStyle/>
                    <a:p>
                      <a:pPr algn="ctr"/>
                      <a:r>
                        <a:rPr lang="en-US" dirty="0" err="1">
                          <a:solidFill>
                            <a:schemeClr val="bg1"/>
                          </a:solidFill>
                        </a:rPr>
                        <a:t>arr</a:t>
                      </a:r>
                      <a:endParaRPr lang="en-US" dirty="0">
                        <a:solidFill>
                          <a:schemeClr val="bg1"/>
                        </a:solidFill>
                      </a:endParaRPr>
                    </a:p>
                  </a:txBody>
                  <a:tcPr>
                    <a:solidFill>
                      <a:schemeClr val="tx1">
                        <a:lumMod val="50000"/>
                      </a:schemeClr>
                    </a:solidFill>
                  </a:tcPr>
                </a:tc>
                <a:tc>
                  <a:txBody>
                    <a:bodyPr/>
                    <a:lstStyle/>
                    <a:p>
                      <a:pPr algn="ctr"/>
                      <a:r>
                        <a:rPr lang="en-US" dirty="0">
                          <a:solidFill>
                            <a:schemeClr val="bg1"/>
                          </a:solidFill>
                        </a:rPr>
                        <a:t>0</a:t>
                      </a:r>
                    </a:p>
                  </a:txBody>
                  <a:tcPr>
                    <a:solidFill>
                      <a:schemeClr val="accent1">
                        <a:lumMod val="60000"/>
                        <a:lumOff val="40000"/>
                      </a:schemeClr>
                    </a:solidFill>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extLst>
                  <a:ext uri="{0D108BD9-81ED-4DB2-BD59-A6C34878D82A}">
                    <a16:rowId xmlns:a16="http://schemas.microsoft.com/office/drawing/2014/main" val="2363961945"/>
                  </a:ext>
                </a:extLst>
              </a:tr>
              <a:tr h="248574">
                <a:tc>
                  <a:txBody>
                    <a:bodyPr/>
                    <a:lstStyle/>
                    <a:p>
                      <a:pPr algn="ctr"/>
                      <a:r>
                        <a:rPr lang="en-US" sz="1400" dirty="0">
                          <a:solidFill>
                            <a:schemeClr val="bg1"/>
                          </a:solidFill>
                        </a:rPr>
                        <a:t>(index)</a:t>
                      </a:r>
                    </a:p>
                  </a:txBody>
                  <a:tcPr>
                    <a:solidFill>
                      <a:schemeClr val="tx1">
                        <a:lumMod val="50000"/>
                      </a:schemeClr>
                    </a:solidFill>
                  </a:tcPr>
                </a:tc>
                <a:tc>
                  <a:txBody>
                    <a:bodyPr/>
                    <a:lstStyle/>
                    <a:p>
                      <a:pPr algn="ctr"/>
                      <a:r>
                        <a:rPr lang="en-US" sz="1400" dirty="0">
                          <a:solidFill>
                            <a:schemeClr val="bg1"/>
                          </a:solidFill>
                        </a:rPr>
                        <a:t>0</a:t>
                      </a:r>
                    </a:p>
                  </a:txBody>
                  <a:tcPr/>
                </a:tc>
                <a:tc>
                  <a:txBody>
                    <a:bodyPr/>
                    <a:lstStyle/>
                    <a:p>
                      <a:pPr algn="ctr"/>
                      <a:r>
                        <a:rPr lang="en-US" sz="1400" dirty="0">
                          <a:solidFill>
                            <a:schemeClr val="bg1"/>
                          </a:solidFill>
                        </a:rPr>
                        <a:t>1</a:t>
                      </a:r>
                    </a:p>
                  </a:txBody>
                  <a:tcPr/>
                </a:tc>
                <a:tc>
                  <a:txBody>
                    <a:bodyPr/>
                    <a:lstStyle/>
                    <a:p>
                      <a:pPr algn="ctr"/>
                      <a:r>
                        <a:rPr lang="en-US" sz="1400" dirty="0">
                          <a:solidFill>
                            <a:schemeClr val="bg1"/>
                          </a:solidFill>
                        </a:rPr>
                        <a:t>2</a:t>
                      </a:r>
                    </a:p>
                  </a:txBody>
                  <a:tcPr/>
                </a:tc>
                <a:tc>
                  <a:txBody>
                    <a:bodyPr/>
                    <a:lstStyle/>
                    <a:p>
                      <a:pPr algn="ctr"/>
                      <a:r>
                        <a:rPr lang="en-US" sz="1400" dirty="0">
                          <a:solidFill>
                            <a:schemeClr val="bg1"/>
                          </a:solidFill>
                        </a:rPr>
                        <a:t>3</a:t>
                      </a:r>
                    </a:p>
                  </a:txBody>
                  <a:tcPr/>
                </a:tc>
                <a:tc>
                  <a:txBody>
                    <a:bodyPr/>
                    <a:lstStyle/>
                    <a:p>
                      <a:pPr algn="ctr"/>
                      <a:r>
                        <a:rPr lang="en-US" sz="1400" dirty="0">
                          <a:solidFill>
                            <a:schemeClr val="bg1"/>
                          </a:solidFill>
                        </a:rPr>
                        <a:t>4</a:t>
                      </a:r>
                    </a:p>
                  </a:txBody>
                  <a:tcPr/>
                </a:tc>
                <a:extLst>
                  <a:ext uri="{0D108BD9-81ED-4DB2-BD59-A6C34878D82A}">
                    <a16:rowId xmlns:a16="http://schemas.microsoft.com/office/drawing/2014/main" val="1249495073"/>
                  </a:ext>
                </a:extLst>
              </a:tr>
            </a:tbl>
          </a:graphicData>
        </a:graphic>
      </p:graphicFrame>
      <p:cxnSp>
        <p:nvCxnSpPr>
          <p:cNvPr id="9" name="Straight Arrow Connector 8">
            <a:extLst>
              <a:ext uri="{FF2B5EF4-FFF2-40B4-BE49-F238E27FC236}">
                <a16:creationId xmlns:a16="http://schemas.microsoft.com/office/drawing/2014/main" id="{782CB32C-F48F-407E-A448-DB8EE66E491B}"/>
              </a:ext>
            </a:extLst>
          </p:cNvPr>
          <p:cNvCxnSpPr/>
          <p:nvPr/>
        </p:nvCxnSpPr>
        <p:spPr>
          <a:xfrm>
            <a:off x="1419876" y="5577273"/>
            <a:ext cx="1187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4">
            <a:extLst>
              <a:ext uri="{FF2B5EF4-FFF2-40B4-BE49-F238E27FC236}">
                <a16:creationId xmlns:a16="http://schemas.microsoft.com/office/drawing/2014/main" id="{77DB7123-0004-4440-9E90-126B0C4B6C2A}"/>
              </a:ext>
            </a:extLst>
          </p:cNvPr>
          <p:cNvGraphicFramePr>
            <a:graphicFrameLocks noGrp="1"/>
          </p:cNvGraphicFramePr>
          <p:nvPr/>
        </p:nvGraphicFramePr>
        <p:xfrm>
          <a:off x="6713172" y="3719064"/>
          <a:ext cx="849155" cy="365760"/>
        </p:xfrm>
        <a:graphic>
          <a:graphicData uri="http://schemas.openxmlformats.org/drawingml/2006/table">
            <a:tbl>
              <a:tblPr firstRow="1" bandRow="1">
                <a:tableStyleId>{D7AC3CCA-C797-4891-BE02-D94E43425B78}</a:tableStyleId>
              </a:tblPr>
              <a:tblGrid>
                <a:gridCol w="431845">
                  <a:extLst>
                    <a:ext uri="{9D8B030D-6E8A-4147-A177-3AD203B41FA5}">
                      <a16:colId xmlns:a16="http://schemas.microsoft.com/office/drawing/2014/main" val="1743215805"/>
                    </a:ext>
                  </a:extLst>
                </a:gridCol>
                <a:gridCol w="417310">
                  <a:extLst>
                    <a:ext uri="{9D8B030D-6E8A-4147-A177-3AD203B41FA5}">
                      <a16:colId xmlns:a16="http://schemas.microsoft.com/office/drawing/2014/main" val="739782489"/>
                    </a:ext>
                  </a:extLst>
                </a:gridCol>
              </a:tblGrid>
              <a:tr h="298289">
                <a:tc>
                  <a:txBody>
                    <a:bodyPr/>
                    <a:lstStyle/>
                    <a:p>
                      <a:pPr algn="ctr"/>
                      <a:r>
                        <a:rPr lang="en-US" dirty="0" err="1">
                          <a:solidFill>
                            <a:schemeClr val="bg1"/>
                          </a:solidFill>
                        </a:rPr>
                        <a:t>i</a:t>
                      </a:r>
                      <a:endParaRPr lang="en-US" dirty="0">
                        <a:solidFill>
                          <a:schemeClr val="bg1"/>
                        </a:solidFill>
                      </a:endParaRPr>
                    </a:p>
                  </a:txBody>
                  <a:tcPr>
                    <a:solidFill>
                      <a:schemeClr val="tx1">
                        <a:lumMod val="50000"/>
                      </a:schemeClr>
                    </a:solidFill>
                  </a:tcPr>
                </a:tc>
                <a:tc>
                  <a:txBody>
                    <a:bodyPr/>
                    <a:lstStyle/>
                    <a:p>
                      <a:pPr algn="ctr"/>
                      <a:r>
                        <a:rPr lang="en-US" dirty="0">
                          <a:solidFill>
                            <a:schemeClr val="bg1"/>
                          </a:solidFill>
                        </a:rPr>
                        <a:t>0</a:t>
                      </a:r>
                    </a:p>
                  </a:txBody>
                  <a:tcPr/>
                </a:tc>
                <a:extLst>
                  <a:ext uri="{0D108BD9-81ED-4DB2-BD59-A6C34878D82A}">
                    <a16:rowId xmlns:a16="http://schemas.microsoft.com/office/drawing/2014/main" val="2363961945"/>
                  </a:ext>
                </a:extLst>
              </a:tr>
            </a:tbl>
          </a:graphicData>
        </a:graphic>
      </p:graphicFrame>
      <p:cxnSp>
        <p:nvCxnSpPr>
          <p:cNvPr id="8" name="Straight Arrow Connector 7">
            <a:extLst>
              <a:ext uri="{FF2B5EF4-FFF2-40B4-BE49-F238E27FC236}">
                <a16:creationId xmlns:a16="http://schemas.microsoft.com/office/drawing/2014/main" id="{8380CFA0-ADDD-4811-992B-E79C0C06105B}"/>
              </a:ext>
            </a:extLst>
          </p:cNvPr>
          <p:cNvCxnSpPr>
            <a:cxnSpLocks/>
          </p:cNvCxnSpPr>
          <p:nvPr/>
        </p:nvCxnSpPr>
        <p:spPr>
          <a:xfrm>
            <a:off x="3708716" y="3429000"/>
            <a:ext cx="420283" cy="34787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EC57C9F-3627-40E6-A0C3-F397A4B268D5}"/>
              </a:ext>
            </a:extLst>
          </p:cNvPr>
          <p:cNvCxnSpPr>
            <a:cxnSpLocks/>
          </p:cNvCxnSpPr>
          <p:nvPr/>
        </p:nvCxnSpPr>
        <p:spPr>
          <a:xfrm flipV="1">
            <a:off x="3753206" y="4285437"/>
            <a:ext cx="426908" cy="2015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131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190E-E5AB-4095-82F6-5432A4EE82CA}"/>
              </a:ext>
            </a:extLst>
          </p:cNvPr>
          <p:cNvSpPr>
            <a:spLocks noGrp="1"/>
          </p:cNvSpPr>
          <p:nvPr>
            <p:ph type="title"/>
          </p:nvPr>
        </p:nvSpPr>
        <p:spPr/>
        <p:txBody>
          <a:bodyPr/>
          <a:lstStyle/>
          <a:p>
            <a:r>
              <a:rPr lang="en-US" dirty="0"/>
              <a:t>Say we want to access each element of the array with a loop… </a:t>
            </a:r>
          </a:p>
        </p:txBody>
      </p:sp>
      <p:sp>
        <p:nvSpPr>
          <p:cNvPr id="3" name="Content Placeholder 2">
            <a:extLst>
              <a:ext uri="{FF2B5EF4-FFF2-40B4-BE49-F238E27FC236}">
                <a16:creationId xmlns:a16="http://schemas.microsoft.com/office/drawing/2014/main" id="{D2B3912E-BDCA-4542-9141-1C19F66D74AD}"/>
              </a:ext>
            </a:extLst>
          </p:cNvPr>
          <p:cNvSpPr>
            <a:spLocks noGrp="1"/>
          </p:cNvSpPr>
          <p:nvPr>
            <p:ph idx="1"/>
          </p:nvPr>
        </p:nvSpPr>
        <p:spPr>
          <a:xfrm>
            <a:off x="685801" y="2142068"/>
            <a:ext cx="10131425" cy="1456268"/>
          </a:xfrm>
        </p:spPr>
        <p:txBody>
          <a:bodyPr>
            <a:normAutofit/>
          </a:bodyPr>
          <a:lstStyle/>
          <a:p>
            <a:r>
              <a:rPr lang="en-US" sz="2400" dirty="0"/>
              <a:t>Then, increment </a:t>
            </a:r>
            <a:r>
              <a:rPr lang="en-US" sz="2400" dirty="0" err="1"/>
              <a:t>i</a:t>
            </a:r>
            <a:r>
              <a:rPr lang="en-US" sz="2400" dirty="0"/>
              <a:t> since we’ve reached the end of the for loop</a:t>
            </a:r>
          </a:p>
          <a:p>
            <a:pPr lvl="1"/>
            <a:r>
              <a:rPr lang="en-US" dirty="0"/>
              <a:t>Check the condition; </a:t>
            </a:r>
            <a:r>
              <a:rPr lang="en-US" dirty="0" err="1"/>
              <a:t>i</a:t>
            </a:r>
            <a:r>
              <a:rPr lang="en-US" dirty="0"/>
              <a:t> is less than the length of the array, so we loop again</a:t>
            </a:r>
          </a:p>
        </p:txBody>
      </p:sp>
      <p:pic>
        <p:nvPicPr>
          <p:cNvPr id="5" name="Picture 4">
            <a:extLst>
              <a:ext uri="{FF2B5EF4-FFF2-40B4-BE49-F238E27FC236}">
                <a16:creationId xmlns:a16="http://schemas.microsoft.com/office/drawing/2014/main" id="{FCE8A41B-3D2B-491D-BA61-D64882FFE739}"/>
              </a:ext>
            </a:extLst>
          </p:cNvPr>
          <p:cNvPicPr>
            <a:picLocks noChangeAspect="1"/>
          </p:cNvPicPr>
          <p:nvPr/>
        </p:nvPicPr>
        <p:blipFill>
          <a:blip r:embed="rId2"/>
          <a:stretch>
            <a:fillRect/>
          </a:stretch>
        </p:blipFill>
        <p:spPr>
          <a:xfrm>
            <a:off x="2752859" y="4571313"/>
            <a:ext cx="6686282" cy="1677087"/>
          </a:xfrm>
          <a:prstGeom prst="rect">
            <a:avLst/>
          </a:prstGeom>
        </p:spPr>
      </p:pic>
      <p:graphicFrame>
        <p:nvGraphicFramePr>
          <p:cNvPr id="6" name="Table 4">
            <a:extLst>
              <a:ext uri="{FF2B5EF4-FFF2-40B4-BE49-F238E27FC236}">
                <a16:creationId xmlns:a16="http://schemas.microsoft.com/office/drawing/2014/main" id="{0CFA90C7-B2B3-456D-88ED-359700E63A20}"/>
              </a:ext>
            </a:extLst>
          </p:cNvPr>
          <p:cNvGraphicFramePr>
            <a:graphicFrameLocks noGrp="1"/>
          </p:cNvGraphicFramePr>
          <p:nvPr/>
        </p:nvGraphicFramePr>
        <p:xfrm>
          <a:off x="3012731" y="3698583"/>
          <a:ext cx="2738782" cy="670560"/>
        </p:xfrm>
        <a:graphic>
          <a:graphicData uri="http://schemas.openxmlformats.org/drawingml/2006/table">
            <a:tbl>
              <a:tblPr firstRow="1" firstCol="1" bandRow="1">
                <a:tableStyleId>{D7AC3CCA-C797-4891-BE02-D94E43425B78}</a:tableStyleId>
              </a:tblPr>
              <a:tblGrid>
                <a:gridCol w="1025361">
                  <a:extLst>
                    <a:ext uri="{9D8B030D-6E8A-4147-A177-3AD203B41FA5}">
                      <a16:colId xmlns:a16="http://schemas.microsoft.com/office/drawing/2014/main" val="1743215805"/>
                    </a:ext>
                  </a:extLst>
                </a:gridCol>
                <a:gridCol w="367379">
                  <a:extLst>
                    <a:ext uri="{9D8B030D-6E8A-4147-A177-3AD203B41FA5}">
                      <a16:colId xmlns:a16="http://schemas.microsoft.com/office/drawing/2014/main" val="739782489"/>
                    </a:ext>
                  </a:extLst>
                </a:gridCol>
                <a:gridCol w="318052">
                  <a:extLst>
                    <a:ext uri="{9D8B030D-6E8A-4147-A177-3AD203B41FA5}">
                      <a16:colId xmlns:a16="http://schemas.microsoft.com/office/drawing/2014/main" val="2365620576"/>
                    </a:ext>
                  </a:extLst>
                </a:gridCol>
                <a:gridCol w="357809">
                  <a:extLst>
                    <a:ext uri="{9D8B030D-6E8A-4147-A177-3AD203B41FA5}">
                      <a16:colId xmlns:a16="http://schemas.microsoft.com/office/drawing/2014/main" val="1257481038"/>
                    </a:ext>
                  </a:extLst>
                </a:gridCol>
                <a:gridCol w="323732">
                  <a:extLst>
                    <a:ext uri="{9D8B030D-6E8A-4147-A177-3AD203B41FA5}">
                      <a16:colId xmlns:a16="http://schemas.microsoft.com/office/drawing/2014/main" val="1782032087"/>
                    </a:ext>
                  </a:extLst>
                </a:gridCol>
                <a:gridCol w="346449">
                  <a:extLst>
                    <a:ext uri="{9D8B030D-6E8A-4147-A177-3AD203B41FA5}">
                      <a16:colId xmlns:a16="http://schemas.microsoft.com/office/drawing/2014/main" val="926100025"/>
                    </a:ext>
                  </a:extLst>
                </a:gridCol>
              </a:tblGrid>
              <a:tr h="298289">
                <a:tc>
                  <a:txBody>
                    <a:bodyPr/>
                    <a:lstStyle/>
                    <a:p>
                      <a:pPr algn="ctr"/>
                      <a:r>
                        <a:rPr lang="en-US" dirty="0" err="1">
                          <a:solidFill>
                            <a:schemeClr val="bg1"/>
                          </a:solidFill>
                        </a:rPr>
                        <a:t>arr</a:t>
                      </a:r>
                      <a:endParaRPr lang="en-US" dirty="0">
                        <a:solidFill>
                          <a:schemeClr val="bg1"/>
                        </a:solidFill>
                      </a:endParaRPr>
                    </a:p>
                  </a:txBody>
                  <a:tcPr>
                    <a:solidFill>
                      <a:schemeClr val="tx1">
                        <a:lumMod val="50000"/>
                      </a:schemeClr>
                    </a:solidFill>
                  </a:tcPr>
                </a:tc>
                <a:tc>
                  <a:txBody>
                    <a:bodyPr/>
                    <a:lstStyle/>
                    <a:p>
                      <a:pPr algn="ctr"/>
                      <a:r>
                        <a:rPr lang="en-US" dirty="0">
                          <a:solidFill>
                            <a:schemeClr val="bg1"/>
                          </a:solidFill>
                        </a:rPr>
                        <a:t>0</a:t>
                      </a:r>
                    </a:p>
                  </a:txBody>
                  <a:tcPr>
                    <a:solidFill>
                      <a:schemeClr val="accent1">
                        <a:lumMod val="60000"/>
                        <a:lumOff val="40000"/>
                      </a:schemeClr>
                    </a:solidFill>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extLst>
                  <a:ext uri="{0D108BD9-81ED-4DB2-BD59-A6C34878D82A}">
                    <a16:rowId xmlns:a16="http://schemas.microsoft.com/office/drawing/2014/main" val="2363961945"/>
                  </a:ext>
                </a:extLst>
              </a:tr>
              <a:tr h="248574">
                <a:tc>
                  <a:txBody>
                    <a:bodyPr/>
                    <a:lstStyle/>
                    <a:p>
                      <a:pPr algn="ctr"/>
                      <a:r>
                        <a:rPr lang="en-US" sz="1400" dirty="0">
                          <a:solidFill>
                            <a:schemeClr val="bg1"/>
                          </a:solidFill>
                        </a:rPr>
                        <a:t>(index)</a:t>
                      </a:r>
                    </a:p>
                  </a:txBody>
                  <a:tcPr>
                    <a:solidFill>
                      <a:schemeClr val="tx1">
                        <a:lumMod val="50000"/>
                      </a:schemeClr>
                    </a:solidFill>
                  </a:tcPr>
                </a:tc>
                <a:tc>
                  <a:txBody>
                    <a:bodyPr/>
                    <a:lstStyle/>
                    <a:p>
                      <a:pPr algn="ctr"/>
                      <a:r>
                        <a:rPr lang="en-US" sz="1400" dirty="0">
                          <a:solidFill>
                            <a:schemeClr val="bg1"/>
                          </a:solidFill>
                        </a:rPr>
                        <a:t>0</a:t>
                      </a:r>
                    </a:p>
                  </a:txBody>
                  <a:tcPr/>
                </a:tc>
                <a:tc>
                  <a:txBody>
                    <a:bodyPr/>
                    <a:lstStyle/>
                    <a:p>
                      <a:pPr algn="ctr"/>
                      <a:r>
                        <a:rPr lang="en-US" sz="1400" dirty="0">
                          <a:solidFill>
                            <a:schemeClr val="bg1"/>
                          </a:solidFill>
                        </a:rPr>
                        <a:t>1</a:t>
                      </a:r>
                    </a:p>
                  </a:txBody>
                  <a:tcPr/>
                </a:tc>
                <a:tc>
                  <a:txBody>
                    <a:bodyPr/>
                    <a:lstStyle/>
                    <a:p>
                      <a:pPr algn="ctr"/>
                      <a:r>
                        <a:rPr lang="en-US" sz="1400" dirty="0">
                          <a:solidFill>
                            <a:schemeClr val="bg1"/>
                          </a:solidFill>
                        </a:rPr>
                        <a:t>2</a:t>
                      </a:r>
                    </a:p>
                  </a:txBody>
                  <a:tcPr/>
                </a:tc>
                <a:tc>
                  <a:txBody>
                    <a:bodyPr/>
                    <a:lstStyle/>
                    <a:p>
                      <a:pPr algn="ctr"/>
                      <a:r>
                        <a:rPr lang="en-US" sz="1400" dirty="0">
                          <a:solidFill>
                            <a:schemeClr val="bg1"/>
                          </a:solidFill>
                        </a:rPr>
                        <a:t>3</a:t>
                      </a:r>
                    </a:p>
                  </a:txBody>
                  <a:tcPr/>
                </a:tc>
                <a:tc>
                  <a:txBody>
                    <a:bodyPr/>
                    <a:lstStyle/>
                    <a:p>
                      <a:pPr algn="ctr"/>
                      <a:r>
                        <a:rPr lang="en-US" sz="1400" dirty="0">
                          <a:solidFill>
                            <a:schemeClr val="bg1"/>
                          </a:solidFill>
                        </a:rPr>
                        <a:t>4</a:t>
                      </a:r>
                    </a:p>
                  </a:txBody>
                  <a:tcPr/>
                </a:tc>
                <a:extLst>
                  <a:ext uri="{0D108BD9-81ED-4DB2-BD59-A6C34878D82A}">
                    <a16:rowId xmlns:a16="http://schemas.microsoft.com/office/drawing/2014/main" val="1249495073"/>
                  </a:ext>
                </a:extLst>
              </a:tr>
            </a:tbl>
          </a:graphicData>
        </a:graphic>
      </p:graphicFrame>
      <p:cxnSp>
        <p:nvCxnSpPr>
          <p:cNvPr id="9" name="Straight Arrow Connector 8">
            <a:extLst>
              <a:ext uri="{FF2B5EF4-FFF2-40B4-BE49-F238E27FC236}">
                <a16:creationId xmlns:a16="http://schemas.microsoft.com/office/drawing/2014/main" id="{782CB32C-F48F-407E-A448-DB8EE66E491B}"/>
              </a:ext>
            </a:extLst>
          </p:cNvPr>
          <p:cNvCxnSpPr/>
          <p:nvPr/>
        </p:nvCxnSpPr>
        <p:spPr>
          <a:xfrm>
            <a:off x="1425556" y="5162669"/>
            <a:ext cx="1187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4">
            <a:extLst>
              <a:ext uri="{FF2B5EF4-FFF2-40B4-BE49-F238E27FC236}">
                <a16:creationId xmlns:a16="http://schemas.microsoft.com/office/drawing/2014/main" id="{77DB7123-0004-4440-9E90-126B0C4B6C2A}"/>
              </a:ext>
            </a:extLst>
          </p:cNvPr>
          <p:cNvGraphicFramePr>
            <a:graphicFrameLocks noGrp="1"/>
          </p:cNvGraphicFramePr>
          <p:nvPr>
            <p:extLst>
              <p:ext uri="{D42A27DB-BD31-4B8C-83A1-F6EECF244321}">
                <p14:modId xmlns:p14="http://schemas.microsoft.com/office/powerpoint/2010/main" val="2500479247"/>
              </p:ext>
            </p:extLst>
          </p:nvPr>
        </p:nvGraphicFramePr>
        <p:xfrm>
          <a:off x="6713172" y="3719064"/>
          <a:ext cx="849155" cy="365760"/>
        </p:xfrm>
        <a:graphic>
          <a:graphicData uri="http://schemas.openxmlformats.org/drawingml/2006/table">
            <a:tbl>
              <a:tblPr firstRow="1" bandRow="1">
                <a:tableStyleId>{D7AC3CCA-C797-4891-BE02-D94E43425B78}</a:tableStyleId>
              </a:tblPr>
              <a:tblGrid>
                <a:gridCol w="431845">
                  <a:extLst>
                    <a:ext uri="{9D8B030D-6E8A-4147-A177-3AD203B41FA5}">
                      <a16:colId xmlns:a16="http://schemas.microsoft.com/office/drawing/2014/main" val="1743215805"/>
                    </a:ext>
                  </a:extLst>
                </a:gridCol>
                <a:gridCol w="417310">
                  <a:extLst>
                    <a:ext uri="{9D8B030D-6E8A-4147-A177-3AD203B41FA5}">
                      <a16:colId xmlns:a16="http://schemas.microsoft.com/office/drawing/2014/main" val="739782489"/>
                    </a:ext>
                  </a:extLst>
                </a:gridCol>
              </a:tblGrid>
              <a:tr h="298289">
                <a:tc>
                  <a:txBody>
                    <a:bodyPr/>
                    <a:lstStyle/>
                    <a:p>
                      <a:pPr algn="ctr"/>
                      <a:r>
                        <a:rPr lang="en-US" dirty="0" err="1">
                          <a:solidFill>
                            <a:schemeClr val="bg1"/>
                          </a:solidFill>
                        </a:rPr>
                        <a:t>i</a:t>
                      </a:r>
                      <a:endParaRPr lang="en-US" dirty="0">
                        <a:solidFill>
                          <a:schemeClr val="bg1"/>
                        </a:solidFill>
                      </a:endParaRPr>
                    </a:p>
                  </a:txBody>
                  <a:tcPr>
                    <a:solidFill>
                      <a:schemeClr val="tx1">
                        <a:lumMod val="50000"/>
                      </a:schemeClr>
                    </a:solidFill>
                  </a:tcPr>
                </a:tc>
                <a:tc>
                  <a:txBody>
                    <a:bodyPr/>
                    <a:lstStyle/>
                    <a:p>
                      <a:pPr algn="ctr"/>
                      <a:r>
                        <a:rPr lang="en-US" dirty="0">
                          <a:solidFill>
                            <a:schemeClr val="bg1"/>
                          </a:solidFill>
                        </a:rPr>
                        <a:t>1</a:t>
                      </a:r>
                    </a:p>
                  </a:txBody>
                  <a:tcPr/>
                </a:tc>
                <a:extLst>
                  <a:ext uri="{0D108BD9-81ED-4DB2-BD59-A6C34878D82A}">
                    <a16:rowId xmlns:a16="http://schemas.microsoft.com/office/drawing/2014/main" val="2363961945"/>
                  </a:ext>
                </a:extLst>
              </a:tr>
            </a:tbl>
          </a:graphicData>
        </a:graphic>
      </p:graphicFrame>
      <p:cxnSp>
        <p:nvCxnSpPr>
          <p:cNvPr id="8" name="Straight Arrow Connector 7">
            <a:extLst>
              <a:ext uri="{FF2B5EF4-FFF2-40B4-BE49-F238E27FC236}">
                <a16:creationId xmlns:a16="http://schemas.microsoft.com/office/drawing/2014/main" id="{8380CFA0-ADDD-4811-992B-E79C0C06105B}"/>
              </a:ext>
            </a:extLst>
          </p:cNvPr>
          <p:cNvCxnSpPr>
            <a:cxnSpLocks/>
          </p:cNvCxnSpPr>
          <p:nvPr/>
        </p:nvCxnSpPr>
        <p:spPr>
          <a:xfrm>
            <a:off x="6877878" y="3424401"/>
            <a:ext cx="420283" cy="34787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253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190E-E5AB-4095-82F6-5432A4EE82CA}"/>
              </a:ext>
            </a:extLst>
          </p:cNvPr>
          <p:cNvSpPr>
            <a:spLocks noGrp="1"/>
          </p:cNvSpPr>
          <p:nvPr>
            <p:ph type="title"/>
          </p:nvPr>
        </p:nvSpPr>
        <p:spPr/>
        <p:txBody>
          <a:bodyPr/>
          <a:lstStyle/>
          <a:p>
            <a:r>
              <a:rPr lang="en-US" dirty="0"/>
              <a:t>Say we want to access each element of the array with a loop… </a:t>
            </a:r>
          </a:p>
        </p:txBody>
      </p:sp>
      <p:sp>
        <p:nvSpPr>
          <p:cNvPr id="3" name="Content Placeholder 2">
            <a:extLst>
              <a:ext uri="{FF2B5EF4-FFF2-40B4-BE49-F238E27FC236}">
                <a16:creationId xmlns:a16="http://schemas.microsoft.com/office/drawing/2014/main" id="{D2B3912E-BDCA-4542-9141-1C19F66D74AD}"/>
              </a:ext>
            </a:extLst>
          </p:cNvPr>
          <p:cNvSpPr>
            <a:spLocks noGrp="1"/>
          </p:cNvSpPr>
          <p:nvPr>
            <p:ph idx="1"/>
          </p:nvPr>
        </p:nvSpPr>
        <p:spPr>
          <a:xfrm>
            <a:off x="685801" y="2142068"/>
            <a:ext cx="10131425" cy="1456268"/>
          </a:xfrm>
        </p:spPr>
        <p:txBody>
          <a:bodyPr>
            <a:normAutofit/>
          </a:bodyPr>
          <a:lstStyle/>
          <a:p>
            <a:r>
              <a:rPr lang="en-US" sz="2400" dirty="0"/>
              <a:t>In the body of the for loop, we find the index of whatever </a:t>
            </a:r>
            <a:r>
              <a:rPr lang="en-US" sz="2400" dirty="0" err="1"/>
              <a:t>i</a:t>
            </a:r>
            <a:r>
              <a:rPr lang="en-US" sz="2400" dirty="0"/>
              <a:t> is equal to and set the value in that index equal to whatever </a:t>
            </a:r>
            <a:r>
              <a:rPr lang="en-US" sz="2400" dirty="0" err="1"/>
              <a:t>i</a:t>
            </a:r>
            <a:r>
              <a:rPr lang="en-US" sz="2400" dirty="0"/>
              <a:t> is at that moment</a:t>
            </a:r>
          </a:p>
          <a:p>
            <a:pPr lvl="1"/>
            <a:r>
              <a:rPr lang="en-US" sz="1800" dirty="0"/>
              <a:t>So… </a:t>
            </a:r>
            <a:r>
              <a:rPr lang="en-US" sz="1800" dirty="0" err="1"/>
              <a:t>arr</a:t>
            </a:r>
            <a:r>
              <a:rPr lang="en-US" sz="1800" dirty="0"/>
              <a:t>[2] = 2</a:t>
            </a:r>
          </a:p>
        </p:txBody>
      </p:sp>
      <p:pic>
        <p:nvPicPr>
          <p:cNvPr id="5" name="Picture 4">
            <a:extLst>
              <a:ext uri="{FF2B5EF4-FFF2-40B4-BE49-F238E27FC236}">
                <a16:creationId xmlns:a16="http://schemas.microsoft.com/office/drawing/2014/main" id="{FCE8A41B-3D2B-491D-BA61-D64882FFE739}"/>
              </a:ext>
            </a:extLst>
          </p:cNvPr>
          <p:cNvPicPr>
            <a:picLocks noChangeAspect="1"/>
          </p:cNvPicPr>
          <p:nvPr/>
        </p:nvPicPr>
        <p:blipFill>
          <a:blip r:embed="rId3"/>
          <a:stretch>
            <a:fillRect/>
          </a:stretch>
        </p:blipFill>
        <p:spPr>
          <a:xfrm>
            <a:off x="2752859" y="4571313"/>
            <a:ext cx="6686282" cy="1677087"/>
          </a:xfrm>
          <a:prstGeom prst="rect">
            <a:avLst/>
          </a:prstGeom>
        </p:spPr>
      </p:pic>
      <p:graphicFrame>
        <p:nvGraphicFramePr>
          <p:cNvPr id="6" name="Table 4">
            <a:extLst>
              <a:ext uri="{FF2B5EF4-FFF2-40B4-BE49-F238E27FC236}">
                <a16:creationId xmlns:a16="http://schemas.microsoft.com/office/drawing/2014/main" id="{0CFA90C7-B2B3-456D-88ED-359700E63A20}"/>
              </a:ext>
            </a:extLst>
          </p:cNvPr>
          <p:cNvGraphicFramePr>
            <a:graphicFrameLocks noGrp="1"/>
          </p:cNvGraphicFramePr>
          <p:nvPr>
            <p:extLst>
              <p:ext uri="{D42A27DB-BD31-4B8C-83A1-F6EECF244321}">
                <p14:modId xmlns:p14="http://schemas.microsoft.com/office/powerpoint/2010/main" val="2197570286"/>
              </p:ext>
            </p:extLst>
          </p:nvPr>
        </p:nvGraphicFramePr>
        <p:xfrm>
          <a:off x="3012731" y="3698583"/>
          <a:ext cx="2738782" cy="670560"/>
        </p:xfrm>
        <a:graphic>
          <a:graphicData uri="http://schemas.openxmlformats.org/drawingml/2006/table">
            <a:tbl>
              <a:tblPr firstRow="1" firstCol="1" bandRow="1">
                <a:tableStyleId>{D7AC3CCA-C797-4891-BE02-D94E43425B78}</a:tableStyleId>
              </a:tblPr>
              <a:tblGrid>
                <a:gridCol w="1025361">
                  <a:extLst>
                    <a:ext uri="{9D8B030D-6E8A-4147-A177-3AD203B41FA5}">
                      <a16:colId xmlns:a16="http://schemas.microsoft.com/office/drawing/2014/main" val="1743215805"/>
                    </a:ext>
                  </a:extLst>
                </a:gridCol>
                <a:gridCol w="367379">
                  <a:extLst>
                    <a:ext uri="{9D8B030D-6E8A-4147-A177-3AD203B41FA5}">
                      <a16:colId xmlns:a16="http://schemas.microsoft.com/office/drawing/2014/main" val="739782489"/>
                    </a:ext>
                  </a:extLst>
                </a:gridCol>
                <a:gridCol w="318052">
                  <a:extLst>
                    <a:ext uri="{9D8B030D-6E8A-4147-A177-3AD203B41FA5}">
                      <a16:colId xmlns:a16="http://schemas.microsoft.com/office/drawing/2014/main" val="2365620576"/>
                    </a:ext>
                  </a:extLst>
                </a:gridCol>
                <a:gridCol w="357809">
                  <a:extLst>
                    <a:ext uri="{9D8B030D-6E8A-4147-A177-3AD203B41FA5}">
                      <a16:colId xmlns:a16="http://schemas.microsoft.com/office/drawing/2014/main" val="1257481038"/>
                    </a:ext>
                  </a:extLst>
                </a:gridCol>
                <a:gridCol w="323732">
                  <a:extLst>
                    <a:ext uri="{9D8B030D-6E8A-4147-A177-3AD203B41FA5}">
                      <a16:colId xmlns:a16="http://schemas.microsoft.com/office/drawing/2014/main" val="1782032087"/>
                    </a:ext>
                  </a:extLst>
                </a:gridCol>
                <a:gridCol w="346449">
                  <a:extLst>
                    <a:ext uri="{9D8B030D-6E8A-4147-A177-3AD203B41FA5}">
                      <a16:colId xmlns:a16="http://schemas.microsoft.com/office/drawing/2014/main" val="926100025"/>
                    </a:ext>
                  </a:extLst>
                </a:gridCol>
              </a:tblGrid>
              <a:tr h="298289">
                <a:tc>
                  <a:txBody>
                    <a:bodyPr/>
                    <a:lstStyle/>
                    <a:p>
                      <a:pPr algn="ctr"/>
                      <a:r>
                        <a:rPr lang="en-US" dirty="0" err="1">
                          <a:solidFill>
                            <a:schemeClr val="bg1"/>
                          </a:solidFill>
                        </a:rPr>
                        <a:t>arr</a:t>
                      </a:r>
                      <a:endParaRPr lang="en-US" dirty="0">
                        <a:solidFill>
                          <a:schemeClr val="bg1"/>
                        </a:solidFill>
                      </a:endParaRPr>
                    </a:p>
                  </a:txBody>
                  <a:tcPr>
                    <a:solidFill>
                      <a:schemeClr val="tx1">
                        <a:lumMod val="50000"/>
                      </a:schemeClr>
                    </a:solidFill>
                  </a:tcPr>
                </a:tc>
                <a:tc>
                  <a:txBody>
                    <a:bodyPr/>
                    <a:lstStyle/>
                    <a:p>
                      <a:pPr algn="ctr"/>
                      <a:r>
                        <a:rPr lang="en-US" dirty="0">
                          <a:solidFill>
                            <a:schemeClr val="bg1"/>
                          </a:solidFill>
                        </a:rPr>
                        <a:t>0</a:t>
                      </a:r>
                    </a:p>
                  </a:txBody>
                  <a:tcPr>
                    <a:solidFill>
                      <a:schemeClr val="accent1">
                        <a:lumMod val="60000"/>
                        <a:lumOff val="40000"/>
                      </a:schemeClr>
                    </a:solidFill>
                  </a:tcPr>
                </a:tc>
                <a:tc>
                  <a:txBody>
                    <a:bodyPr/>
                    <a:lstStyle/>
                    <a:p>
                      <a:pPr algn="ctr"/>
                      <a:r>
                        <a:rPr lang="en-US" dirty="0">
                          <a:solidFill>
                            <a:schemeClr val="bg1"/>
                          </a:solidFill>
                        </a:rPr>
                        <a:t>1</a:t>
                      </a:r>
                    </a:p>
                  </a:txBody>
                  <a:tcPr>
                    <a:solidFill>
                      <a:schemeClr val="accent1">
                        <a:lumMod val="60000"/>
                        <a:lumOff val="40000"/>
                      </a:schemeClr>
                    </a:solidFill>
                  </a:tcPr>
                </a:tc>
                <a:tc>
                  <a:txBody>
                    <a:bodyPr/>
                    <a:lstStyle/>
                    <a:p>
                      <a:pPr algn="ctr"/>
                      <a:r>
                        <a:rPr lang="en-US" dirty="0">
                          <a:solidFill>
                            <a:schemeClr val="bg1"/>
                          </a:solidFill>
                        </a:rPr>
                        <a:t>0</a:t>
                      </a:r>
                    </a:p>
                  </a:txBody>
                  <a:tcPr>
                    <a:solidFill>
                      <a:schemeClr val="tx1">
                        <a:lumMod val="95000"/>
                      </a:schemeClr>
                    </a:solidFill>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extLst>
                  <a:ext uri="{0D108BD9-81ED-4DB2-BD59-A6C34878D82A}">
                    <a16:rowId xmlns:a16="http://schemas.microsoft.com/office/drawing/2014/main" val="2363961945"/>
                  </a:ext>
                </a:extLst>
              </a:tr>
              <a:tr h="248574">
                <a:tc>
                  <a:txBody>
                    <a:bodyPr/>
                    <a:lstStyle/>
                    <a:p>
                      <a:pPr algn="ctr"/>
                      <a:r>
                        <a:rPr lang="en-US" sz="1400" dirty="0">
                          <a:solidFill>
                            <a:schemeClr val="bg1"/>
                          </a:solidFill>
                        </a:rPr>
                        <a:t>(index)</a:t>
                      </a:r>
                    </a:p>
                  </a:txBody>
                  <a:tcPr>
                    <a:solidFill>
                      <a:schemeClr val="tx1">
                        <a:lumMod val="50000"/>
                      </a:schemeClr>
                    </a:solidFill>
                  </a:tcPr>
                </a:tc>
                <a:tc>
                  <a:txBody>
                    <a:bodyPr/>
                    <a:lstStyle/>
                    <a:p>
                      <a:pPr algn="ctr"/>
                      <a:r>
                        <a:rPr lang="en-US" sz="1400" dirty="0">
                          <a:solidFill>
                            <a:schemeClr val="bg1"/>
                          </a:solidFill>
                        </a:rPr>
                        <a:t>0</a:t>
                      </a:r>
                    </a:p>
                  </a:txBody>
                  <a:tcPr/>
                </a:tc>
                <a:tc>
                  <a:txBody>
                    <a:bodyPr/>
                    <a:lstStyle/>
                    <a:p>
                      <a:pPr algn="ctr"/>
                      <a:r>
                        <a:rPr lang="en-US" sz="1400" dirty="0">
                          <a:solidFill>
                            <a:schemeClr val="bg1"/>
                          </a:solidFill>
                        </a:rPr>
                        <a:t>1</a:t>
                      </a:r>
                    </a:p>
                  </a:txBody>
                  <a:tcPr/>
                </a:tc>
                <a:tc>
                  <a:txBody>
                    <a:bodyPr/>
                    <a:lstStyle/>
                    <a:p>
                      <a:pPr algn="ctr"/>
                      <a:r>
                        <a:rPr lang="en-US" sz="1400" dirty="0">
                          <a:solidFill>
                            <a:schemeClr val="bg1"/>
                          </a:solidFill>
                        </a:rPr>
                        <a:t>2</a:t>
                      </a:r>
                    </a:p>
                  </a:txBody>
                  <a:tcPr/>
                </a:tc>
                <a:tc>
                  <a:txBody>
                    <a:bodyPr/>
                    <a:lstStyle/>
                    <a:p>
                      <a:pPr algn="ctr"/>
                      <a:r>
                        <a:rPr lang="en-US" sz="1400" dirty="0">
                          <a:solidFill>
                            <a:schemeClr val="bg1"/>
                          </a:solidFill>
                        </a:rPr>
                        <a:t>3</a:t>
                      </a:r>
                    </a:p>
                  </a:txBody>
                  <a:tcPr/>
                </a:tc>
                <a:tc>
                  <a:txBody>
                    <a:bodyPr/>
                    <a:lstStyle/>
                    <a:p>
                      <a:pPr algn="ctr"/>
                      <a:r>
                        <a:rPr lang="en-US" sz="1400" dirty="0">
                          <a:solidFill>
                            <a:schemeClr val="bg1"/>
                          </a:solidFill>
                        </a:rPr>
                        <a:t>4</a:t>
                      </a:r>
                    </a:p>
                  </a:txBody>
                  <a:tcPr/>
                </a:tc>
                <a:extLst>
                  <a:ext uri="{0D108BD9-81ED-4DB2-BD59-A6C34878D82A}">
                    <a16:rowId xmlns:a16="http://schemas.microsoft.com/office/drawing/2014/main" val="1249495073"/>
                  </a:ext>
                </a:extLst>
              </a:tr>
            </a:tbl>
          </a:graphicData>
        </a:graphic>
      </p:graphicFrame>
      <p:cxnSp>
        <p:nvCxnSpPr>
          <p:cNvPr id="9" name="Straight Arrow Connector 8">
            <a:extLst>
              <a:ext uri="{FF2B5EF4-FFF2-40B4-BE49-F238E27FC236}">
                <a16:creationId xmlns:a16="http://schemas.microsoft.com/office/drawing/2014/main" id="{782CB32C-F48F-407E-A448-DB8EE66E491B}"/>
              </a:ext>
            </a:extLst>
          </p:cNvPr>
          <p:cNvCxnSpPr/>
          <p:nvPr/>
        </p:nvCxnSpPr>
        <p:spPr>
          <a:xfrm>
            <a:off x="1419876" y="5577273"/>
            <a:ext cx="1187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4">
            <a:extLst>
              <a:ext uri="{FF2B5EF4-FFF2-40B4-BE49-F238E27FC236}">
                <a16:creationId xmlns:a16="http://schemas.microsoft.com/office/drawing/2014/main" id="{77DB7123-0004-4440-9E90-126B0C4B6C2A}"/>
              </a:ext>
            </a:extLst>
          </p:cNvPr>
          <p:cNvGraphicFramePr>
            <a:graphicFrameLocks noGrp="1"/>
          </p:cNvGraphicFramePr>
          <p:nvPr>
            <p:extLst>
              <p:ext uri="{D42A27DB-BD31-4B8C-83A1-F6EECF244321}">
                <p14:modId xmlns:p14="http://schemas.microsoft.com/office/powerpoint/2010/main" val="4196591533"/>
              </p:ext>
            </p:extLst>
          </p:nvPr>
        </p:nvGraphicFramePr>
        <p:xfrm>
          <a:off x="6713172" y="3719064"/>
          <a:ext cx="849155" cy="365760"/>
        </p:xfrm>
        <a:graphic>
          <a:graphicData uri="http://schemas.openxmlformats.org/drawingml/2006/table">
            <a:tbl>
              <a:tblPr firstRow="1" bandRow="1">
                <a:tableStyleId>{D7AC3CCA-C797-4891-BE02-D94E43425B78}</a:tableStyleId>
              </a:tblPr>
              <a:tblGrid>
                <a:gridCol w="431845">
                  <a:extLst>
                    <a:ext uri="{9D8B030D-6E8A-4147-A177-3AD203B41FA5}">
                      <a16:colId xmlns:a16="http://schemas.microsoft.com/office/drawing/2014/main" val="1743215805"/>
                    </a:ext>
                  </a:extLst>
                </a:gridCol>
                <a:gridCol w="417310">
                  <a:extLst>
                    <a:ext uri="{9D8B030D-6E8A-4147-A177-3AD203B41FA5}">
                      <a16:colId xmlns:a16="http://schemas.microsoft.com/office/drawing/2014/main" val="739782489"/>
                    </a:ext>
                  </a:extLst>
                </a:gridCol>
              </a:tblGrid>
              <a:tr h="298289">
                <a:tc>
                  <a:txBody>
                    <a:bodyPr/>
                    <a:lstStyle/>
                    <a:p>
                      <a:pPr algn="ctr"/>
                      <a:r>
                        <a:rPr lang="en-US" dirty="0" err="1">
                          <a:solidFill>
                            <a:schemeClr val="bg1"/>
                          </a:solidFill>
                        </a:rPr>
                        <a:t>i</a:t>
                      </a:r>
                      <a:endParaRPr lang="en-US" dirty="0">
                        <a:solidFill>
                          <a:schemeClr val="bg1"/>
                        </a:solidFill>
                      </a:endParaRPr>
                    </a:p>
                  </a:txBody>
                  <a:tcPr>
                    <a:solidFill>
                      <a:schemeClr val="tx1">
                        <a:lumMod val="50000"/>
                      </a:schemeClr>
                    </a:solidFill>
                  </a:tcPr>
                </a:tc>
                <a:tc>
                  <a:txBody>
                    <a:bodyPr/>
                    <a:lstStyle/>
                    <a:p>
                      <a:pPr algn="ctr"/>
                      <a:r>
                        <a:rPr lang="en-US" dirty="0">
                          <a:solidFill>
                            <a:schemeClr val="bg1"/>
                          </a:solidFill>
                        </a:rPr>
                        <a:t>1</a:t>
                      </a:r>
                    </a:p>
                  </a:txBody>
                  <a:tcPr/>
                </a:tc>
                <a:extLst>
                  <a:ext uri="{0D108BD9-81ED-4DB2-BD59-A6C34878D82A}">
                    <a16:rowId xmlns:a16="http://schemas.microsoft.com/office/drawing/2014/main" val="2363961945"/>
                  </a:ext>
                </a:extLst>
              </a:tr>
            </a:tbl>
          </a:graphicData>
        </a:graphic>
      </p:graphicFrame>
      <p:cxnSp>
        <p:nvCxnSpPr>
          <p:cNvPr id="8" name="Straight Arrow Connector 7">
            <a:extLst>
              <a:ext uri="{FF2B5EF4-FFF2-40B4-BE49-F238E27FC236}">
                <a16:creationId xmlns:a16="http://schemas.microsoft.com/office/drawing/2014/main" id="{8380CFA0-ADDD-4811-992B-E79C0C06105B}"/>
              </a:ext>
            </a:extLst>
          </p:cNvPr>
          <p:cNvCxnSpPr>
            <a:cxnSpLocks/>
          </p:cNvCxnSpPr>
          <p:nvPr/>
        </p:nvCxnSpPr>
        <p:spPr>
          <a:xfrm>
            <a:off x="4146037" y="3473909"/>
            <a:ext cx="420283" cy="34787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EC57C9F-3627-40E6-A0C3-F397A4B268D5}"/>
              </a:ext>
            </a:extLst>
          </p:cNvPr>
          <p:cNvCxnSpPr>
            <a:cxnSpLocks/>
          </p:cNvCxnSpPr>
          <p:nvPr/>
        </p:nvCxnSpPr>
        <p:spPr>
          <a:xfrm flipV="1">
            <a:off x="4146037" y="4308268"/>
            <a:ext cx="426908" cy="2015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465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190E-E5AB-4095-82F6-5432A4EE82CA}"/>
              </a:ext>
            </a:extLst>
          </p:cNvPr>
          <p:cNvSpPr>
            <a:spLocks noGrp="1"/>
          </p:cNvSpPr>
          <p:nvPr>
            <p:ph type="title"/>
          </p:nvPr>
        </p:nvSpPr>
        <p:spPr/>
        <p:txBody>
          <a:bodyPr/>
          <a:lstStyle/>
          <a:p>
            <a:r>
              <a:rPr lang="en-US" dirty="0"/>
              <a:t>Say we want to access each element of the array with a loop… </a:t>
            </a:r>
          </a:p>
        </p:txBody>
      </p:sp>
      <p:sp>
        <p:nvSpPr>
          <p:cNvPr id="3" name="Content Placeholder 2">
            <a:extLst>
              <a:ext uri="{FF2B5EF4-FFF2-40B4-BE49-F238E27FC236}">
                <a16:creationId xmlns:a16="http://schemas.microsoft.com/office/drawing/2014/main" id="{D2B3912E-BDCA-4542-9141-1C19F66D74AD}"/>
              </a:ext>
            </a:extLst>
          </p:cNvPr>
          <p:cNvSpPr>
            <a:spLocks noGrp="1"/>
          </p:cNvSpPr>
          <p:nvPr>
            <p:ph idx="1"/>
          </p:nvPr>
        </p:nvSpPr>
        <p:spPr>
          <a:xfrm>
            <a:off x="685801" y="2142068"/>
            <a:ext cx="10131425" cy="1456268"/>
          </a:xfrm>
        </p:spPr>
        <p:txBody>
          <a:bodyPr>
            <a:normAutofit/>
          </a:bodyPr>
          <a:lstStyle/>
          <a:p>
            <a:r>
              <a:rPr lang="en-US" sz="2400" dirty="0"/>
              <a:t>Then, increment </a:t>
            </a:r>
            <a:r>
              <a:rPr lang="en-US" sz="2400" dirty="0" err="1"/>
              <a:t>i</a:t>
            </a:r>
            <a:r>
              <a:rPr lang="en-US" sz="2400" dirty="0"/>
              <a:t> since we’ve reached the end of the for loop</a:t>
            </a:r>
          </a:p>
          <a:p>
            <a:pPr lvl="1"/>
            <a:r>
              <a:rPr lang="en-US" dirty="0"/>
              <a:t>Check the condition; </a:t>
            </a:r>
            <a:r>
              <a:rPr lang="en-US" dirty="0" err="1"/>
              <a:t>i</a:t>
            </a:r>
            <a:r>
              <a:rPr lang="en-US" dirty="0"/>
              <a:t> is less than the length of the array, so we loop again</a:t>
            </a:r>
          </a:p>
        </p:txBody>
      </p:sp>
      <p:pic>
        <p:nvPicPr>
          <p:cNvPr id="5" name="Picture 4">
            <a:extLst>
              <a:ext uri="{FF2B5EF4-FFF2-40B4-BE49-F238E27FC236}">
                <a16:creationId xmlns:a16="http://schemas.microsoft.com/office/drawing/2014/main" id="{FCE8A41B-3D2B-491D-BA61-D64882FFE739}"/>
              </a:ext>
            </a:extLst>
          </p:cNvPr>
          <p:cNvPicPr>
            <a:picLocks noChangeAspect="1"/>
          </p:cNvPicPr>
          <p:nvPr/>
        </p:nvPicPr>
        <p:blipFill>
          <a:blip r:embed="rId2"/>
          <a:stretch>
            <a:fillRect/>
          </a:stretch>
        </p:blipFill>
        <p:spPr>
          <a:xfrm>
            <a:off x="2752859" y="4571313"/>
            <a:ext cx="6686282" cy="1677087"/>
          </a:xfrm>
          <a:prstGeom prst="rect">
            <a:avLst/>
          </a:prstGeom>
        </p:spPr>
      </p:pic>
      <p:graphicFrame>
        <p:nvGraphicFramePr>
          <p:cNvPr id="6" name="Table 4">
            <a:extLst>
              <a:ext uri="{FF2B5EF4-FFF2-40B4-BE49-F238E27FC236}">
                <a16:creationId xmlns:a16="http://schemas.microsoft.com/office/drawing/2014/main" id="{0CFA90C7-B2B3-456D-88ED-359700E63A20}"/>
              </a:ext>
            </a:extLst>
          </p:cNvPr>
          <p:cNvGraphicFramePr>
            <a:graphicFrameLocks noGrp="1"/>
          </p:cNvGraphicFramePr>
          <p:nvPr>
            <p:extLst>
              <p:ext uri="{D42A27DB-BD31-4B8C-83A1-F6EECF244321}">
                <p14:modId xmlns:p14="http://schemas.microsoft.com/office/powerpoint/2010/main" val="2764342104"/>
              </p:ext>
            </p:extLst>
          </p:nvPr>
        </p:nvGraphicFramePr>
        <p:xfrm>
          <a:off x="3012731" y="3698583"/>
          <a:ext cx="2738782" cy="670560"/>
        </p:xfrm>
        <a:graphic>
          <a:graphicData uri="http://schemas.openxmlformats.org/drawingml/2006/table">
            <a:tbl>
              <a:tblPr firstRow="1" firstCol="1" bandRow="1">
                <a:tableStyleId>{D7AC3CCA-C797-4891-BE02-D94E43425B78}</a:tableStyleId>
              </a:tblPr>
              <a:tblGrid>
                <a:gridCol w="1025361">
                  <a:extLst>
                    <a:ext uri="{9D8B030D-6E8A-4147-A177-3AD203B41FA5}">
                      <a16:colId xmlns:a16="http://schemas.microsoft.com/office/drawing/2014/main" val="1743215805"/>
                    </a:ext>
                  </a:extLst>
                </a:gridCol>
                <a:gridCol w="367379">
                  <a:extLst>
                    <a:ext uri="{9D8B030D-6E8A-4147-A177-3AD203B41FA5}">
                      <a16:colId xmlns:a16="http://schemas.microsoft.com/office/drawing/2014/main" val="739782489"/>
                    </a:ext>
                  </a:extLst>
                </a:gridCol>
                <a:gridCol w="318052">
                  <a:extLst>
                    <a:ext uri="{9D8B030D-6E8A-4147-A177-3AD203B41FA5}">
                      <a16:colId xmlns:a16="http://schemas.microsoft.com/office/drawing/2014/main" val="2365620576"/>
                    </a:ext>
                  </a:extLst>
                </a:gridCol>
                <a:gridCol w="357809">
                  <a:extLst>
                    <a:ext uri="{9D8B030D-6E8A-4147-A177-3AD203B41FA5}">
                      <a16:colId xmlns:a16="http://schemas.microsoft.com/office/drawing/2014/main" val="1257481038"/>
                    </a:ext>
                  </a:extLst>
                </a:gridCol>
                <a:gridCol w="323732">
                  <a:extLst>
                    <a:ext uri="{9D8B030D-6E8A-4147-A177-3AD203B41FA5}">
                      <a16:colId xmlns:a16="http://schemas.microsoft.com/office/drawing/2014/main" val="1782032087"/>
                    </a:ext>
                  </a:extLst>
                </a:gridCol>
                <a:gridCol w="346449">
                  <a:extLst>
                    <a:ext uri="{9D8B030D-6E8A-4147-A177-3AD203B41FA5}">
                      <a16:colId xmlns:a16="http://schemas.microsoft.com/office/drawing/2014/main" val="926100025"/>
                    </a:ext>
                  </a:extLst>
                </a:gridCol>
              </a:tblGrid>
              <a:tr h="298289">
                <a:tc>
                  <a:txBody>
                    <a:bodyPr/>
                    <a:lstStyle/>
                    <a:p>
                      <a:pPr algn="ctr"/>
                      <a:r>
                        <a:rPr lang="en-US" dirty="0" err="1">
                          <a:solidFill>
                            <a:schemeClr val="bg1"/>
                          </a:solidFill>
                        </a:rPr>
                        <a:t>arr</a:t>
                      </a:r>
                      <a:endParaRPr lang="en-US" dirty="0">
                        <a:solidFill>
                          <a:schemeClr val="bg1"/>
                        </a:solidFill>
                      </a:endParaRPr>
                    </a:p>
                  </a:txBody>
                  <a:tcPr>
                    <a:solidFill>
                      <a:schemeClr val="tx1">
                        <a:lumMod val="50000"/>
                      </a:schemeClr>
                    </a:solidFill>
                  </a:tcPr>
                </a:tc>
                <a:tc>
                  <a:txBody>
                    <a:bodyPr/>
                    <a:lstStyle/>
                    <a:p>
                      <a:pPr algn="ctr"/>
                      <a:r>
                        <a:rPr lang="en-US" dirty="0">
                          <a:solidFill>
                            <a:schemeClr val="bg1"/>
                          </a:solidFill>
                        </a:rPr>
                        <a:t>0</a:t>
                      </a:r>
                    </a:p>
                  </a:txBody>
                  <a:tcPr>
                    <a:solidFill>
                      <a:schemeClr val="accent1">
                        <a:lumMod val="60000"/>
                        <a:lumOff val="40000"/>
                      </a:schemeClr>
                    </a:solidFill>
                  </a:tcPr>
                </a:tc>
                <a:tc>
                  <a:txBody>
                    <a:bodyPr/>
                    <a:lstStyle/>
                    <a:p>
                      <a:pPr algn="ctr"/>
                      <a:r>
                        <a:rPr lang="en-US" dirty="0">
                          <a:solidFill>
                            <a:schemeClr val="bg1"/>
                          </a:solidFill>
                        </a:rPr>
                        <a:t>1</a:t>
                      </a:r>
                    </a:p>
                  </a:txBody>
                  <a:tcPr>
                    <a:solidFill>
                      <a:schemeClr val="accent1">
                        <a:lumMod val="60000"/>
                        <a:lumOff val="40000"/>
                      </a:schemeClr>
                    </a:solidFill>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extLst>
                  <a:ext uri="{0D108BD9-81ED-4DB2-BD59-A6C34878D82A}">
                    <a16:rowId xmlns:a16="http://schemas.microsoft.com/office/drawing/2014/main" val="2363961945"/>
                  </a:ext>
                </a:extLst>
              </a:tr>
              <a:tr h="248574">
                <a:tc>
                  <a:txBody>
                    <a:bodyPr/>
                    <a:lstStyle/>
                    <a:p>
                      <a:pPr algn="ctr"/>
                      <a:r>
                        <a:rPr lang="en-US" sz="1400" dirty="0">
                          <a:solidFill>
                            <a:schemeClr val="bg1"/>
                          </a:solidFill>
                        </a:rPr>
                        <a:t>(index)</a:t>
                      </a:r>
                    </a:p>
                  </a:txBody>
                  <a:tcPr>
                    <a:solidFill>
                      <a:schemeClr val="tx1">
                        <a:lumMod val="50000"/>
                      </a:schemeClr>
                    </a:solidFill>
                  </a:tcPr>
                </a:tc>
                <a:tc>
                  <a:txBody>
                    <a:bodyPr/>
                    <a:lstStyle/>
                    <a:p>
                      <a:pPr algn="ctr"/>
                      <a:r>
                        <a:rPr lang="en-US" sz="1400" dirty="0">
                          <a:solidFill>
                            <a:schemeClr val="bg1"/>
                          </a:solidFill>
                        </a:rPr>
                        <a:t>0</a:t>
                      </a:r>
                    </a:p>
                  </a:txBody>
                  <a:tcPr/>
                </a:tc>
                <a:tc>
                  <a:txBody>
                    <a:bodyPr/>
                    <a:lstStyle/>
                    <a:p>
                      <a:pPr algn="ctr"/>
                      <a:r>
                        <a:rPr lang="en-US" sz="1400" dirty="0">
                          <a:solidFill>
                            <a:schemeClr val="bg1"/>
                          </a:solidFill>
                        </a:rPr>
                        <a:t>1</a:t>
                      </a:r>
                    </a:p>
                  </a:txBody>
                  <a:tcPr/>
                </a:tc>
                <a:tc>
                  <a:txBody>
                    <a:bodyPr/>
                    <a:lstStyle/>
                    <a:p>
                      <a:pPr algn="ctr"/>
                      <a:r>
                        <a:rPr lang="en-US" sz="1400" dirty="0">
                          <a:solidFill>
                            <a:schemeClr val="bg1"/>
                          </a:solidFill>
                        </a:rPr>
                        <a:t>2</a:t>
                      </a:r>
                    </a:p>
                  </a:txBody>
                  <a:tcPr/>
                </a:tc>
                <a:tc>
                  <a:txBody>
                    <a:bodyPr/>
                    <a:lstStyle/>
                    <a:p>
                      <a:pPr algn="ctr"/>
                      <a:r>
                        <a:rPr lang="en-US" sz="1400" dirty="0">
                          <a:solidFill>
                            <a:schemeClr val="bg1"/>
                          </a:solidFill>
                        </a:rPr>
                        <a:t>3</a:t>
                      </a:r>
                    </a:p>
                  </a:txBody>
                  <a:tcPr/>
                </a:tc>
                <a:tc>
                  <a:txBody>
                    <a:bodyPr/>
                    <a:lstStyle/>
                    <a:p>
                      <a:pPr algn="ctr"/>
                      <a:r>
                        <a:rPr lang="en-US" sz="1400" dirty="0">
                          <a:solidFill>
                            <a:schemeClr val="bg1"/>
                          </a:solidFill>
                        </a:rPr>
                        <a:t>4</a:t>
                      </a:r>
                    </a:p>
                  </a:txBody>
                  <a:tcPr/>
                </a:tc>
                <a:extLst>
                  <a:ext uri="{0D108BD9-81ED-4DB2-BD59-A6C34878D82A}">
                    <a16:rowId xmlns:a16="http://schemas.microsoft.com/office/drawing/2014/main" val="1249495073"/>
                  </a:ext>
                </a:extLst>
              </a:tr>
            </a:tbl>
          </a:graphicData>
        </a:graphic>
      </p:graphicFrame>
      <p:cxnSp>
        <p:nvCxnSpPr>
          <p:cNvPr id="9" name="Straight Arrow Connector 8">
            <a:extLst>
              <a:ext uri="{FF2B5EF4-FFF2-40B4-BE49-F238E27FC236}">
                <a16:creationId xmlns:a16="http://schemas.microsoft.com/office/drawing/2014/main" id="{782CB32C-F48F-407E-A448-DB8EE66E491B}"/>
              </a:ext>
            </a:extLst>
          </p:cNvPr>
          <p:cNvCxnSpPr/>
          <p:nvPr/>
        </p:nvCxnSpPr>
        <p:spPr>
          <a:xfrm>
            <a:off x="1425556" y="5162669"/>
            <a:ext cx="1187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4">
            <a:extLst>
              <a:ext uri="{FF2B5EF4-FFF2-40B4-BE49-F238E27FC236}">
                <a16:creationId xmlns:a16="http://schemas.microsoft.com/office/drawing/2014/main" id="{77DB7123-0004-4440-9E90-126B0C4B6C2A}"/>
              </a:ext>
            </a:extLst>
          </p:cNvPr>
          <p:cNvGraphicFramePr>
            <a:graphicFrameLocks noGrp="1"/>
          </p:cNvGraphicFramePr>
          <p:nvPr>
            <p:extLst>
              <p:ext uri="{D42A27DB-BD31-4B8C-83A1-F6EECF244321}">
                <p14:modId xmlns:p14="http://schemas.microsoft.com/office/powerpoint/2010/main" val="3496789768"/>
              </p:ext>
            </p:extLst>
          </p:nvPr>
        </p:nvGraphicFramePr>
        <p:xfrm>
          <a:off x="6713172" y="3719064"/>
          <a:ext cx="849155" cy="365760"/>
        </p:xfrm>
        <a:graphic>
          <a:graphicData uri="http://schemas.openxmlformats.org/drawingml/2006/table">
            <a:tbl>
              <a:tblPr firstRow="1" bandRow="1">
                <a:tableStyleId>{D7AC3CCA-C797-4891-BE02-D94E43425B78}</a:tableStyleId>
              </a:tblPr>
              <a:tblGrid>
                <a:gridCol w="431845">
                  <a:extLst>
                    <a:ext uri="{9D8B030D-6E8A-4147-A177-3AD203B41FA5}">
                      <a16:colId xmlns:a16="http://schemas.microsoft.com/office/drawing/2014/main" val="1743215805"/>
                    </a:ext>
                  </a:extLst>
                </a:gridCol>
                <a:gridCol w="417310">
                  <a:extLst>
                    <a:ext uri="{9D8B030D-6E8A-4147-A177-3AD203B41FA5}">
                      <a16:colId xmlns:a16="http://schemas.microsoft.com/office/drawing/2014/main" val="739782489"/>
                    </a:ext>
                  </a:extLst>
                </a:gridCol>
              </a:tblGrid>
              <a:tr h="298289">
                <a:tc>
                  <a:txBody>
                    <a:bodyPr/>
                    <a:lstStyle/>
                    <a:p>
                      <a:pPr algn="ctr"/>
                      <a:r>
                        <a:rPr lang="en-US" dirty="0" err="1">
                          <a:solidFill>
                            <a:schemeClr val="bg1"/>
                          </a:solidFill>
                        </a:rPr>
                        <a:t>i</a:t>
                      </a:r>
                      <a:endParaRPr lang="en-US" dirty="0">
                        <a:solidFill>
                          <a:schemeClr val="bg1"/>
                        </a:solidFill>
                      </a:endParaRPr>
                    </a:p>
                  </a:txBody>
                  <a:tcPr>
                    <a:solidFill>
                      <a:schemeClr val="tx1">
                        <a:lumMod val="50000"/>
                      </a:schemeClr>
                    </a:solidFill>
                  </a:tcPr>
                </a:tc>
                <a:tc>
                  <a:txBody>
                    <a:bodyPr/>
                    <a:lstStyle/>
                    <a:p>
                      <a:pPr algn="ctr"/>
                      <a:r>
                        <a:rPr lang="en-US" dirty="0">
                          <a:solidFill>
                            <a:schemeClr val="bg1"/>
                          </a:solidFill>
                        </a:rPr>
                        <a:t>2</a:t>
                      </a:r>
                    </a:p>
                  </a:txBody>
                  <a:tcPr/>
                </a:tc>
                <a:extLst>
                  <a:ext uri="{0D108BD9-81ED-4DB2-BD59-A6C34878D82A}">
                    <a16:rowId xmlns:a16="http://schemas.microsoft.com/office/drawing/2014/main" val="2363961945"/>
                  </a:ext>
                </a:extLst>
              </a:tr>
            </a:tbl>
          </a:graphicData>
        </a:graphic>
      </p:graphicFrame>
      <p:cxnSp>
        <p:nvCxnSpPr>
          <p:cNvPr id="8" name="Straight Arrow Connector 7">
            <a:extLst>
              <a:ext uri="{FF2B5EF4-FFF2-40B4-BE49-F238E27FC236}">
                <a16:creationId xmlns:a16="http://schemas.microsoft.com/office/drawing/2014/main" id="{8380CFA0-ADDD-4811-992B-E79C0C06105B}"/>
              </a:ext>
            </a:extLst>
          </p:cNvPr>
          <p:cNvCxnSpPr>
            <a:cxnSpLocks/>
          </p:cNvCxnSpPr>
          <p:nvPr/>
        </p:nvCxnSpPr>
        <p:spPr>
          <a:xfrm>
            <a:off x="6877878" y="3424401"/>
            <a:ext cx="420283" cy="34787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5108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190E-E5AB-4095-82F6-5432A4EE82CA}"/>
              </a:ext>
            </a:extLst>
          </p:cNvPr>
          <p:cNvSpPr>
            <a:spLocks noGrp="1"/>
          </p:cNvSpPr>
          <p:nvPr>
            <p:ph type="title"/>
          </p:nvPr>
        </p:nvSpPr>
        <p:spPr/>
        <p:txBody>
          <a:bodyPr/>
          <a:lstStyle/>
          <a:p>
            <a:r>
              <a:rPr lang="en-US" dirty="0"/>
              <a:t>Say we want to access each element of the array with a loop… </a:t>
            </a:r>
          </a:p>
        </p:txBody>
      </p:sp>
      <p:sp>
        <p:nvSpPr>
          <p:cNvPr id="3" name="Content Placeholder 2">
            <a:extLst>
              <a:ext uri="{FF2B5EF4-FFF2-40B4-BE49-F238E27FC236}">
                <a16:creationId xmlns:a16="http://schemas.microsoft.com/office/drawing/2014/main" id="{D2B3912E-BDCA-4542-9141-1C19F66D74AD}"/>
              </a:ext>
            </a:extLst>
          </p:cNvPr>
          <p:cNvSpPr>
            <a:spLocks noGrp="1"/>
          </p:cNvSpPr>
          <p:nvPr>
            <p:ph idx="1"/>
          </p:nvPr>
        </p:nvSpPr>
        <p:spPr>
          <a:xfrm>
            <a:off x="685801" y="2142068"/>
            <a:ext cx="10131425" cy="1456268"/>
          </a:xfrm>
        </p:spPr>
        <p:txBody>
          <a:bodyPr>
            <a:normAutofit/>
          </a:bodyPr>
          <a:lstStyle/>
          <a:p>
            <a:r>
              <a:rPr lang="en-US" sz="2400" dirty="0"/>
              <a:t>In the body of the for loop, we find the index of whatever </a:t>
            </a:r>
            <a:r>
              <a:rPr lang="en-US" sz="2400" dirty="0" err="1"/>
              <a:t>i</a:t>
            </a:r>
            <a:r>
              <a:rPr lang="en-US" sz="2400" dirty="0"/>
              <a:t> is equal to and set the value in that index equal to whatever </a:t>
            </a:r>
            <a:r>
              <a:rPr lang="en-US" sz="2400" dirty="0" err="1"/>
              <a:t>i</a:t>
            </a:r>
            <a:r>
              <a:rPr lang="en-US" sz="2400" dirty="0"/>
              <a:t> is at that moment</a:t>
            </a:r>
          </a:p>
          <a:p>
            <a:pPr lvl="1"/>
            <a:r>
              <a:rPr lang="en-US" sz="1800" dirty="0"/>
              <a:t>So… </a:t>
            </a:r>
            <a:r>
              <a:rPr lang="en-US" sz="1800" dirty="0" err="1"/>
              <a:t>arr</a:t>
            </a:r>
            <a:r>
              <a:rPr lang="en-US" sz="1800" dirty="0"/>
              <a:t>[2] = 2</a:t>
            </a:r>
          </a:p>
        </p:txBody>
      </p:sp>
      <p:pic>
        <p:nvPicPr>
          <p:cNvPr id="5" name="Picture 4">
            <a:extLst>
              <a:ext uri="{FF2B5EF4-FFF2-40B4-BE49-F238E27FC236}">
                <a16:creationId xmlns:a16="http://schemas.microsoft.com/office/drawing/2014/main" id="{FCE8A41B-3D2B-491D-BA61-D64882FFE739}"/>
              </a:ext>
            </a:extLst>
          </p:cNvPr>
          <p:cNvPicPr>
            <a:picLocks noChangeAspect="1"/>
          </p:cNvPicPr>
          <p:nvPr/>
        </p:nvPicPr>
        <p:blipFill>
          <a:blip r:embed="rId3"/>
          <a:stretch>
            <a:fillRect/>
          </a:stretch>
        </p:blipFill>
        <p:spPr>
          <a:xfrm>
            <a:off x="2752859" y="4571313"/>
            <a:ext cx="6686282" cy="1677087"/>
          </a:xfrm>
          <a:prstGeom prst="rect">
            <a:avLst/>
          </a:prstGeom>
        </p:spPr>
      </p:pic>
      <p:graphicFrame>
        <p:nvGraphicFramePr>
          <p:cNvPr id="6" name="Table 4">
            <a:extLst>
              <a:ext uri="{FF2B5EF4-FFF2-40B4-BE49-F238E27FC236}">
                <a16:creationId xmlns:a16="http://schemas.microsoft.com/office/drawing/2014/main" id="{0CFA90C7-B2B3-456D-88ED-359700E63A20}"/>
              </a:ext>
            </a:extLst>
          </p:cNvPr>
          <p:cNvGraphicFramePr>
            <a:graphicFrameLocks noGrp="1"/>
          </p:cNvGraphicFramePr>
          <p:nvPr>
            <p:extLst>
              <p:ext uri="{D42A27DB-BD31-4B8C-83A1-F6EECF244321}">
                <p14:modId xmlns:p14="http://schemas.microsoft.com/office/powerpoint/2010/main" val="2326228493"/>
              </p:ext>
            </p:extLst>
          </p:nvPr>
        </p:nvGraphicFramePr>
        <p:xfrm>
          <a:off x="3012731" y="3698583"/>
          <a:ext cx="2738782" cy="670560"/>
        </p:xfrm>
        <a:graphic>
          <a:graphicData uri="http://schemas.openxmlformats.org/drawingml/2006/table">
            <a:tbl>
              <a:tblPr firstRow="1" firstCol="1" bandRow="1">
                <a:tableStyleId>{D7AC3CCA-C797-4891-BE02-D94E43425B78}</a:tableStyleId>
              </a:tblPr>
              <a:tblGrid>
                <a:gridCol w="1025361">
                  <a:extLst>
                    <a:ext uri="{9D8B030D-6E8A-4147-A177-3AD203B41FA5}">
                      <a16:colId xmlns:a16="http://schemas.microsoft.com/office/drawing/2014/main" val="1743215805"/>
                    </a:ext>
                  </a:extLst>
                </a:gridCol>
                <a:gridCol w="367379">
                  <a:extLst>
                    <a:ext uri="{9D8B030D-6E8A-4147-A177-3AD203B41FA5}">
                      <a16:colId xmlns:a16="http://schemas.microsoft.com/office/drawing/2014/main" val="739782489"/>
                    </a:ext>
                  </a:extLst>
                </a:gridCol>
                <a:gridCol w="318052">
                  <a:extLst>
                    <a:ext uri="{9D8B030D-6E8A-4147-A177-3AD203B41FA5}">
                      <a16:colId xmlns:a16="http://schemas.microsoft.com/office/drawing/2014/main" val="2365620576"/>
                    </a:ext>
                  </a:extLst>
                </a:gridCol>
                <a:gridCol w="357809">
                  <a:extLst>
                    <a:ext uri="{9D8B030D-6E8A-4147-A177-3AD203B41FA5}">
                      <a16:colId xmlns:a16="http://schemas.microsoft.com/office/drawing/2014/main" val="1257481038"/>
                    </a:ext>
                  </a:extLst>
                </a:gridCol>
                <a:gridCol w="323732">
                  <a:extLst>
                    <a:ext uri="{9D8B030D-6E8A-4147-A177-3AD203B41FA5}">
                      <a16:colId xmlns:a16="http://schemas.microsoft.com/office/drawing/2014/main" val="1782032087"/>
                    </a:ext>
                  </a:extLst>
                </a:gridCol>
                <a:gridCol w="346449">
                  <a:extLst>
                    <a:ext uri="{9D8B030D-6E8A-4147-A177-3AD203B41FA5}">
                      <a16:colId xmlns:a16="http://schemas.microsoft.com/office/drawing/2014/main" val="926100025"/>
                    </a:ext>
                  </a:extLst>
                </a:gridCol>
              </a:tblGrid>
              <a:tr h="298289">
                <a:tc>
                  <a:txBody>
                    <a:bodyPr/>
                    <a:lstStyle/>
                    <a:p>
                      <a:pPr algn="ctr"/>
                      <a:r>
                        <a:rPr lang="en-US" dirty="0" err="1">
                          <a:solidFill>
                            <a:schemeClr val="bg1"/>
                          </a:solidFill>
                        </a:rPr>
                        <a:t>arr</a:t>
                      </a:r>
                      <a:endParaRPr lang="en-US" dirty="0">
                        <a:solidFill>
                          <a:schemeClr val="bg1"/>
                        </a:solidFill>
                      </a:endParaRPr>
                    </a:p>
                  </a:txBody>
                  <a:tcPr>
                    <a:solidFill>
                      <a:schemeClr val="tx1">
                        <a:lumMod val="50000"/>
                      </a:schemeClr>
                    </a:solidFill>
                  </a:tcPr>
                </a:tc>
                <a:tc>
                  <a:txBody>
                    <a:bodyPr/>
                    <a:lstStyle/>
                    <a:p>
                      <a:pPr algn="ctr"/>
                      <a:r>
                        <a:rPr lang="en-US" dirty="0">
                          <a:solidFill>
                            <a:schemeClr val="bg1"/>
                          </a:solidFill>
                        </a:rPr>
                        <a:t>0</a:t>
                      </a:r>
                    </a:p>
                  </a:txBody>
                  <a:tcPr>
                    <a:solidFill>
                      <a:schemeClr val="accent1">
                        <a:lumMod val="60000"/>
                        <a:lumOff val="40000"/>
                      </a:schemeClr>
                    </a:solidFill>
                  </a:tcPr>
                </a:tc>
                <a:tc>
                  <a:txBody>
                    <a:bodyPr/>
                    <a:lstStyle/>
                    <a:p>
                      <a:pPr algn="ctr"/>
                      <a:r>
                        <a:rPr lang="en-US" dirty="0">
                          <a:solidFill>
                            <a:schemeClr val="bg1"/>
                          </a:solidFill>
                        </a:rPr>
                        <a:t>1</a:t>
                      </a:r>
                    </a:p>
                  </a:txBody>
                  <a:tcPr>
                    <a:solidFill>
                      <a:schemeClr val="accent1">
                        <a:lumMod val="60000"/>
                        <a:lumOff val="40000"/>
                      </a:schemeClr>
                    </a:solidFill>
                  </a:tcPr>
                </a:tc>
                <a:tc>
                  <a:txBody>
                    <a:bodyPr/>
                    <a:lstStyle/>
                    <a:p>
                      <a:pPr algn="ctr"/>
                      <a:r>
                        <a:rPr lang="en-US" dirty="0">
                          <a:solidFill>
                            <a:schemeClr val="bg1"/>
                          </a:solidFill>
                        </a:rPr>
                        <a:t>2</a:t>
                      </a:r>
                    </a:p>
                  </a:txBody>
                  <a:tcPr>
                    <a:solidFill>
                      <a:schemeClr val="accent1">
                        <a:lumMod val="60000"/>
                        <a:lumOff val="40000"/>
                      </a:schemeClr>
                    </a:solidFill>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extLst>
                  <a:ext uri="{0D108BD9-81ED-4DB2-BD59-A6C34878D82A}">
                    <a16:rowId xmlns:a16="http://schemas.microsoft.com/office/drawing/2014/main" val="2363961945"/>
                  </a:ext>
                </a:extLst>
              </a:tr>
              <a:tr h="248574">
                <a:tc>
                  <a:txBody>
                    <a:bodyPr/>
                    <a:lstStyle/>
                    <a:p>
                      <a:pPr algn="ctr"/>
                      <a:r>
                        <a:rPr lang="en-US" sz="1400" dirty="0">
                          <a:solidFill>
                            <a:schemeClr val="bg1"/>
                          </a:solidFill>
                        </a:rPr>
                        <a:t>(index)</a:t>
                      </a:r>
                    </a:p>
                  </a:txBody>
                  <a:tcPr>
                    <a:solidFill>
                      <a:schemeClr val="tx1">
                        <a:lumMod val="50000"/>
                      </a:schemeClr>
                    </a:solidFill>
                  </a:tcPr>
                </a:tc>
                <a:tc>
                  <a:txBody>
                    <a:bodyPr/>
                    <a:lstStyle/>
                    <a:p>
                      <a:pPr algn="ctr"/>
                      <a:r>
                        <a:rPr lang="en-US" sz="1400" dirty="0">
                          <a:solidFill>
                            <a:schemeClr val="bg1"/>
                          </a:solidFill>
                        </a:rPr>
                        <a:t>0</a:t>
                      </a:r>
                    </a:p>
                  </a:txBody>
                  <a:tcPr/>
                </a:tc>
                <a:tc>
                  <a:txBody>
                    <a:bodyPr/>
                    <a:lstStyle/>
                    <a:p>
                      <a:pPr algn="ctr"/>
                      <a:r>
                        <a:rPr lang="en-US" sz="1400" dirty="0">
                          <a:solidFill>
                            <a:schemeClr val="bg1"/>
                          </a:solidFill>
                        </a:rPr>
                        <a:t>1</a:t>
                      </a:r>
                    </a:p>
                  </a:txBody>
                  <a:tcPr/>
                </a:tc>
                <a:tc>
                  <a:txBody>
                    <a:bodyPr/>
                    <a:lstStyle/>
                    <a:p>
                      <a:pPr algn="ctr"/>
                      <a:r>
                        <a:rPr lang="en-US" sz="1400" dirty="0">
                          <a:solidFill>
                            <a:schemeClr val="bg1"/>
                          </a:solidFill>
                        </a:rPr>
                        <a:t>2</a:t>
                      </a:r>
                    </a:p>
                  </a:txBody>
                  <a:tcPr/>
                </a:tc>
                <a:tc>
                  <a:txBody>
                    <a:bodyPr/>
                    <a:lstStyle/>
                    <a:p>
                      <a:pPr algn="ctr"/>
                      <a:r>
                        <a:rPr lang="en-US" sz="1400" dirty="0">
                          <a:solidFill>
                            <a:schemeClr val="bg1"/>
                          </a:solidFill>
                        </a:rPr>
                        <a:t>3</a:t>
                      </a:r>
                    </a:p>
                  </a:txBody>
                  <a:tcPr/>
                </a:tc>
                <a:tc>
                  <a:txBody>
                    <a:bodyPr/>
                    <a:lstStyle/>
                    <a:p>
                      <a:pPr algn="ctr"/>
                      <a:r>
                        <a:rPr lang="en-US" sz="1400" dirty="0">
                          <a:solidFill>
                            <a:schemeClr val="bg1"/>
                          </a:solidFill>
                        </a:rPr>
                        <a:t>4</a:t>
                      </a:r>
                    </a:p>
                  </a:txBody>
                  <a:tcPr/>
                </a:tc>
                <a:extLst>
                  <a:ext uri="{0D108BD9-81ED-4DB2-BD59-A6C34878D82A}">
                    <a16:rowId xmlns:a16="http://schemas.microsoft.com/office/drawing/2014/main" val="1249495073"/>
                  </a:ext>
                </a:extLst>
              </a:tr>
            </a:tbl>
          </a:graphicData>
        </a:graphic>
      </p:graphicFrame>
      <p:cxnSp>
        <p:nvCxnSpPr>
          <p:cNvPr id="9" name="Straight Arrow Connector 8">
            <a:extLst>
              <a:ext uri="{FF2B5EF4-FFF2-40B4-BE49-F238E27FC236}">
                <a16:creationId xmlns:a16="http://schemas.microsoft.com/office/drawing/2014/main" id="{782CB32C-F48F-407E-A448-DB8EE66E491B}"/>
              </a:ext>
            </a:extLst>
          </p:cNvPr>
          <p:cNvCxnSpPr/>
          <p:nvPr/>
        </p:nvCxnSpPr>
        <p:spPr>
          <a:xfrm>
            <a:off x="1419876" y="5577273"/>
            <a:ext cx="1187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4">
            <a:extLst>
              <a:ext uri="{FF2B5EF4-FFF2-40B4-BE49-F238E27FC236}">
                <a16:creationId xmlns:a16="http://schemas.microsoft.com/office/drawing/2014/main" id="{77DB7123-0004-4440-9E90-126B0C4B6C2A}"/>
              </a:ext>
            </a:extLst>
          </p:cNvPr>
          <p:cNvGraphicFramePr>
            <a:graphicFrameLocks noGrp="1"/>
          </p:cNvGraphicFramePr>
          <p:nvPr>
            <p:extLst>
              <p:ext uri="{D42A27DB-BD31-4B8C-83A1-F6EECF244321}">
                <p14:modId xmlns:p14="http://schemas.microsoft.com/office/powerpoint/2010/main" val="1977423565"/>
              </p:ext>
            </p:extLst>
          </p:nvPr>
        </p:nvGraphicFramePr>
        <p:xfrm>
          <a:off x="6713172" y="3719064"/>
          <a:ext cx="849155" cy="365760"/>
        </p:xfrm>
        <a:graphic>
          <a:graphicData uri="http://schemas.openxmlformats.org/drawingml/2006/table">
            <a:tbl>
              <a:tblPr firstRow="1" bandRow="1">
                <a:tableStyleId>{D7AC3CCA-C797-4891-BE02-D94E43425B78}</a:tableStyleId>
              </a:tblPr>
              <a:tblGrid>
                <a:gridCol w="431845">
                  <a:extLst>
                    <a:ext uri="{9D8B030D-6E8A-4147-A177-3AD203B41FA5}">
                      <a16:colId xmlns:a16="http://schemas.microsoft.com/office/drawing/2014/main" val="1743215805"/>
                    </a:ext>
                  </a:extLst>
                </a:gridCol>
                <a:gridCol w="417310">
                  <a:extLst>
                    <a:ext uri="{9D8B030D-6E8A-4147-A177-3AD203B41FA5}">
                      <a16:colId xmlns:a16="http://schemas.microsoft.com/office/drawing/2014/main" val="739782489"/>
                    </a:ext>
                  </a:extLst>
                </a:gridCol>
              </a:tblGrid>
              <a:tr h="298289">
                <a:tc>
                  <a:txBody>
                    <a:bodyPr/>
                    <a:lstStyle/>
                    <a:p>
                      <a:pPr algn="ctr"/>
                      <a:r>
                        <a:rPr lang="en-US" dirty="0" err="1">
                          <a:solidFill>
                            <a:schemeClr val="bg1"/>
                          </a:solidFill>
                        </a:rPr>
                        <a:t>i</a:t>
                      </a:r>
                      <a:endParaRPr lang="en-US" dirty="0">
                        <a:solidFill>
                          <a:schemeClr val="bg1"/>
                        </a:solidFill>
                      </a:endParaRPr>
                    </a:p>
                  </a:txBody>
                  <a:tcPr>
                    <a:solidFill>
                      <a:schemeClr val="tx1">
                        <a:lumMod val="50000"/>
                      </a:schemeClr>
                    </a:solidFill>
                  </a:tcPr>
                </a:tc>
                <a:tc>
                  <a:txBody>
                    <a:bodyPr/>
                    <a:lstStyle/>
                    <a:p>
                      <a:pPr algn="ctr"/>
                      <a:r>
                        <a:rPr lang="en-US" dirty="0">
                          <a:solidFill>
                            <a:schemeClr val="bg1"/>
                          </a:solidFill>
                        </a:rPr>
                        <a:t>2</a:t>
                      </a:r>
                    </a:p>
                  </a:txBody>
                  <a:tcPr/>
                </a:tc>
                <a:extLst>
                  <a:ext uri="{0D108BD9-81ED-4DB2-BD59-A6C34878D82A}">
                    <a16:rowId xmlns:a16="http://schemas.microsoft.com/office/drawing/2014/main" val="2363961945"/>
                  </a:ext>
                </a:extLst>
              </a:tr>
            </a:tbl>
          </a:graphicData>
        </a:graphic>
      </p:graphicFrame>
      <p:cxnSp>
        <p:nvCxnSpPr>
          <p:cNvPr id="8" name="Straight Arrow Connector 7">
            <a:extLst>
              <a:ext uri="{FF2B5EF4-FFF2-40B4-BE49-F238E27FC236}">
                <a16:creationId xmlns:a16="http://schemas.microsoft.com/office/drawing/2014/main" id="{8380CFA0-ADDD-4811-992B-E79C0C06105B}"/>
              </a:ext>
            </a:extLst>
          </p:cNvPr>
          <p:cNvCxnSpPr>
            <a:cxnSpLocks/>
          </p:cNvCxnSpPr>
          <p:nvPr/>
        </p:nvCxnSpPr>
        <p:spPr>
          <a:xfrm>
            <a:off x="4481128" y="3451191"/>
            <a:ext cx="420283" cy="34787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EC57C9F-3627-40E6-A0C3-F397A4B268D5}"/>
              </a:ext>
            </a:extLst>
          </p:cNvPr>
          <p:cNvCxnSpPr>
            <a:cxnSpLocks/>
          </p:cNvCxnSpPr>
          <p:nvPr/>
        </p:nvCxnSpPr>
        <p:spPr>
          <a:xfrm flipV="1">
            <a:off x="4481128" y="4285550"/>
            <a:ext cx="426908" cy="2015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672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190E-E5AB-4095-82F6-5432A4EE82CA}"/>
              </a:ext>
            </a:extLst>
          </p:cNvPr>
          <p:cNvSpPr>
            <a:spLocks noGrp="1"/>
          </p:cNvSpPr>
          <p:nvPr>
            <p:ph type="title"/>
          </p:nvPr>
        </p:nvSpPr>
        <p:spPr/>
        <p:txBody>
          <a:bodyPr/>
          <a:lstStyle/>
          <a:p>
            <a:r>
              <a:rPr lang="en-US" dirty="0"/>
              <a:t>Say we want to access each element of the array with a loop… </a:t>
            </a:r>
          </a:p>
        </p:txBody>
      </p:sp>
      <p:sp>
        <p:nvSpPr>
          <p:cNvPr id="3" name="Content Placeholder 2">
            <a:extLst>
              <a:ext uri="{FF2B5EF4-FFF2-40B4-BE49-F238E27FC236}">
                <a16:creationId xmlns:a16="http://schemas.microsoft.com/office/drawing/2014/main" id="{D2B3912E-BDCA-4542-9141-1C19F66D74AD}"/>
              </a:ext>
            </a:extLst>
          </p:cNvPr>
          <p:cNvSpPr>
            <a:spLocks noGrp="1"/>
          </p:cNvSpPr>
          <p:nvPr>
            <p:ph idx="1"/>
          </p:nvPr>
        </p:nvSpPr>
        <p:spPr>
          <a:xfrm>
            <a:off x="685801" y="2142068"/>
            <a:ext cx="10131425" cy="1456268"/>
          </a:xfrm>
        </p:spPr>
        <p:txBody>
          <a:bodyPr>
            <a:normAutofit/>
          </a:bodyPr>
          <a:lstStyle/>
          <a:p>
            <a:r>
              <a:rPr lang="en-US" sz="2400" dirty="0"/>
              <a:t>Then, increment </a:t>
            </a:r>
            <a:r>
              <a:rPr lang="en-US" sz="2400" dirty="0" err="1"/>
              <a:t>i</a:t>
            </a:r>
            <a:r>
              <a:rPr lang="en-US" sz="2400" dirty="0"/>
              <a:t> since we’ve reached the end of the for loop</a:t>
            </a:r>
          </a:p>
          <a:p>
            <a:pPr lvl="1"/>
            <a:r>
              <a:rPr lang="en-US" dirty="0"/>
              <a:t>Check the condition; </a:t>
            </a:r>
            <a:r>
              <a:rPr lang="en-US" dirty="0" err="1"/>
              <a:t>i</a:t>
            </a:r>
            <a:r>
              <a:rPr lang="en-US" dirty="0"/>
              <a:t> is less than the length of the array, so we loop again</a:t>
            </a:r>
          </a:p>
        </p:txBody>
      </p:sp>
      <p:pic>
        <p:nvPicPr>
          <p:cNvPr id="5" name="Picture 4">
            <a:extLst>
              <a:ext uri="{FF2B5EF4-FFF2-40B4-BE49-F238E27FC236}">
                <a16:creationId xmlns:a16="http://schemas.microsoft.com/office/drawing/2014/main" id="{FCE8A41B-3D2B-491D-BA61-D64882FFE739}"/>
              </a:ext>
            </a:extLst>
          </p:cNvPr>
          <p:cNvPicPr>
            <a:picLocks noChangeAspect="1"/>
          </p:cNvPicPr>
          <p:nvPr/>
        </p:nvPicPr>
        <p:blipFill>
          <a:blip r:embed="rId2"/>
          <a:stretch>
            <a:fillRect/>
          </a:stretch>
        </p:blipFill>
        <p:spPr>
          <a:xfrm>
            <a:off x="2752859" y="4571313"/>
            <a:ext cx="6686282" cy="1677087"/>
          </a:xfrm>
          <a:prstGeom prst="rect">
            <a:avLst/>
          </a:prstGeom>
        </p:spPr>
      </p:pic>
      <p:graphicFrame>
        <p:nvGraphicFramePr>
          <p:cNvPr id="6" name="Table 4">
            <a:extLst>
              <a:ext uri="{FF2B5EF4-FFF2-40B4-BE49-F238E27FC236}">
                <a16:creationId xmlns:a16="http://schemas.microsoft.com/office/drawing/2014/main" id="{0CFA90C7-B2B3-456D-88ED-359700E63A20}"/>
              </a:ext>
            </a:extLst>
          </p:cNvPr>
          <p:cNvGraphicFramePr>
            <a:graphicFrameLocks noGrp="1"/>
          </p:cNvGraphicFramePr>
          <p:nvPr>
            <p:extLst>
              <p:ext uri="{D42A27DB-BD31-4B8C-83A1-F6EECF244321}">
                <p14:modId xmlns:p14="http://schemas.microsoft.com/office/powerpoint/2010/main" val="469942795"/>
              </p:ext>
            </p:extLst>
          </p:nvPr>
        </p:nvGraphicFramePr>
        <p:xfrm>
          <a:off x="3012731" y="3698583"/>
          <a:ext cx="2738782" cy="670560"/>
        </p:xfrm>
        <a:graphic>
          <a:graphicData uri="http://schemas.openxmlformats.org/drawingml/2006/table">
            <a:tbl>
              <a:tblPr firstRow="1" firstCol="1" bandRow="1">
                <a:tableStyleId>{D7AC3CCA-C797-4891-BE02-D94E43425B78}</a:tableStyleId>
              </a:tblPr>
              <a:tblGrid>
                <a:gridCol w="1025361">
                  <a:extLst>
                    <a:ext uri="{9D8B030D-6E8A-4147-A177-3AD203B41FA5}">
                      <a16:colId xmlns:a16="http://schemas.microsoft.com/office/drawing/2014/main" val="1743215805"/>
                    </a:ext>
                  </a:extLst>
                </a:gridCol>
                <a:gridCol w="367379">
                  <a:extLst>
                    <a:ext uri="{9D8B030D-6E8A-4147-A177-3AD203B41FA5}">
                      <a16:colId xmlns:a16="http://schemas.microsoft.com/office/drawing/2014/main" val="739782489"/>
                    </a:ext>
                  </a:extLst>
                </a:gridCol>
                <a:gridCol w="318052">
                  <a:extLst>
                    <a:ext uri="{9D8B030D-6E8A-4147-A177-3AD203B41FA5}">
                      <a16:colId xmlns:a16="http://schemas.microsoft.com/office/drawing/2014/main" val="2365620576"/>
                    </a:ext>
                  </a:extLst>
                </a:gridCol>
                <a:gridCol w="357809">
                  <a:extLst>
                    <a:ext uri="{9D8B030D-6E8A-4147-A177-3AD203B41FA5}">
                      <a16:colId xmlns:a16="http://schemas.microsoft.com/office/drawing/2014/main" val="1257481038"/>
                    </a:ext>
                  </a:extLst>
                </a:gridCol>
                <a:gridCol w="323732">
                  <a:extLst>
                    <a:ext uri="{9D8B030D-6E8A-4147-A177-3AD203B41FA5}">
                      <a16:colId xmlns:a16="http://schemas.microsoft.com/office/drawing/2014/main" val="1782032087"/>
                    </a:ext>
                  </a:extLst>
                </a:gridCol>
                <a:gridCol w="346449">
                  <a:extLst>
                    <a:ext uri="{9D8B030D-6E8A-4147-A177-3AD203B41FA5}">
                      <a16:colId xmlns:a16="http://schemas.microsoft.com/office/drawing/2014/main" val="926100025"/>
                    </a:ext>
                  </a:extLst>
                </a:gridCol>
              </a:tblGrid>
              <a:tr h="298289">
                <a:tc>
                  <a:txBody>
                    <a:bodyPr/>
                    <a:lstStyle/>
                    <a:p>
                      <a:pPr algn="ctr"/>
                      <a:r>
                        <a:rPr lang="en-US" dirty="0" err="1">
                          <a:solidFill>
                            <a:schemeClr val="bg1"/>
                          </a:solidFill>
                        </a:rPr>
                        <a:t>arr</a:t>
                      </a:r>
                      <a:endParaRPr lang="en-US" dirty="0">
                        <a:solidFill>
                          <a:schemeClr val="bg1"/>
                        </a:solidFill>
                      </a:endParaRPr>
                    </a:p>
                  </a:txBody>
                  <a:tcPr>
                    <a:solidFill>
                      <a:schemeClr val="tx1">
                        <a:lumMod val="50000"/>
                      </a:schemeClr>
                    </a:solidFill>
                  </a:tcPr>
                </a:tc>
                <a:tc>
                  <a:txBody>
                    <a:bodyPr/>
                    <a:lstStyle/>
                    <a:p>
                      <a:pPr algn="ctr"/>
                      <a:r>
                        <a:rPr lang="en-US" dirty="0">
                          <a:solidFill>
                            <a:schemeClr val="bg1"/>
                          </a:solidFill>
                        </a:rPr>
                        <a:t>0</a:t>
                      </a:r>
                    </a:p>
                  </a:txBody>
                  <a:tcPr>
                    <a:solidFill>
                      <a:schemeClr val="accent1">
                        <a:lumMod val="60000"/>
                        <a:lumOff val="40000"/>
                      </a:schemeClr>
                    </a:solidFill>
                  </a:tcPr>
                </a:tc>
                <a:tc>
                  <a:txBody>
                    <a:bodyPr/>
                    <a:lstStyle/>
                    <a:p>
                      <a:pPr algn="ctr"/>
                      <a:r>
                        <a:rPr lang="en-US" dirty="0">
                          <a:solidFill>
                            <a:schemeClr val="bg1"/>
                          </a:solidFill>
                        </a:rPr>
                        <a:t>1</a:t>
                      </a:r>
                    </a:p>
                  </a:txBody>
                  <a:tcPr>
                    <a:solidFill>
                      <a:schemeClr val="accent1">
                        <a:lumMod val="60000"/>
                        <a:lumOff val="40000"/>
                      </a:schemeClr>
                    </a:solidFill>
                  </a:tcPr>
                </a:tc>
                <a:tc>
                  <a:txBody>
                    <a:bodyPr/>
                    <a:lstStyle/>
                    <a:p>
                      <a:pPr algn="ctr"/>
                      <a:r>
                        <a:rPr lang="en-US" dirty="0">
                          <a:solidFill>
                            <a:schemeClr val="bg1"/>
                          </a:solidFill>
                        </a:rPr>
                        <a:t>2</a:t>
                      </a:r>
                    </a:p>
                  </a:txBody>
                  <a:tcPr>
                    <a:solidFill>
                      <a:schemeClr val="accent1">
                        <a:lumMod val="60000"/>
                        <a:lumOff val="40000"/>
                      </a:schemeClr>
                    </a:solidFill>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extLst>
                  <a:ext uri="{0D108BD9-81ED-4DB2-BD59-A6C34878D82A}">
                    <a16:rowId xmlns:a16="http://schemas.microsoft.com/office/drawing/2014/main" val="2363961945"/>
                  </a:ext>
                </a:extLst>
              </a:tr>
              <a:tr h="248574">
                <a:tc>
                  <a:txBody>
                    <a:bodyPr/>
                    <a:lstStyle/>
                    <a:p>
                      <a:pPr algn="ctr"/>
                      <a:r>
                        <a:rPr lang="en-US" sz="1400" dirty="0">
                          <a:solidFill>
                            <a:schemeClr val="bg1"/>
                          </a:solidFill>
                        </a:rPr>
                        <a:t>(index)</a:t>
                      </a:r>
                    </a:p>
                  </a:txBody>
                  <a:tcPr>
                    <a:solidFill>
                      <a:schemeClr val="tx1">
                        <a:lumMod val="50000"/>
                      </a:schemeClr>
                    </a:solidFill>
                  </a:tcPr>
                </a:tc>
                <a:tc>
                  <a:txBody>
                    <a:bodyPr/>
                    <a:lstStyle/>
                    <a:p>
                      <a:pPr algn="ctr"/>
                      <a:r>
                        <a:rPr lang="en-US" sz="1400" dirty="0">
                          <a:solidFill>
                            <a:schemeClr val="bg1"/>
                          </a:solidFill>
                        </a:rPr>
                        <a:t>0</a:t>
                      </a:r>
                    </a:p>
                  </a:txBody>
                  <a:tcPr/>
                </a:tc>
                <a:tc>
                  <a:txBody>
                    <a:bodyPr/>
                    <a:lstStyle/>
                    <a:p>
                      <a:pPr algn="ctr"/>
                      <a:r>
                        <a:rPr lang="en-US" sz="1400" dirty="0">
                          <a:solidFill>
                            <a:schemeClr val="bg1"/>
                          </a:solidFill>
                        </a:rPr>
                        <a:t>1</a:t>
                      </a:r>
                    </a:p>
                  </a:txBody>
                  <a:tcPr/>
                </a:tc>
                <a:tc>
                  <a:txBody>
                    <a:bodyPr/>
                    <a:lstStyle/>
                    <a:p>
                      <a:pPr algn="ctr"/>
                      <a:r>
                        <a:rPr lang="en-US" sz="1400" dirty="0">
                          <a:solidFill>
                            <a:schemeClr val="bg1"/>
                          </a:solidFill>
                        </a:rPr>
                        <a:t>2</a:t>
                      </a:r>
                    </a:p>
                  </a:txBody>
                  <a:tcPr/>
                </a:tc>
                <a:tc>
                  <a:txBody>
                    <a:bodyPr/>
                    <a:lstStyle/>
                    <a:p>
                      <a:pPr algn="ctr"/>
                      <a:r>
                        <a:rPr lang="en-US" sz="1400" dirty="0">
                          <a:solidFill>
                            <a:schemeClr val="bg1"/>
                          </a:solidFill>
                        </a:rPr>
                        <a:t>3</a:t>
                      </a:r>
                    </a:p>
                  </a:txBody>
                  <a:tcPr/>
                </a:tc>
                <a:tc>
                  <a:txBody>
                    <a:bodyPr/>
                    <a:lstStyle/>
                    <a:p>
                      <a:pPr algn="ctr"/>
                      <a:r>
                        <a:rPr lang="en-US" sz="1400" dirty="0">
                          <a:solidFill>
                            <a:schemeClr val="bg1"/>
                          </a:solidFill>
                        </a:rPr>
                        <a:t>4</a:t>
                      </a:r>
                    </a:p>
                  </a:txBody>
                  <a:tcPr/>
                </a:tc>
                <a:extLst>
                  <a:ext uri="{0D108BD9-81ED-4DB2-BD59-A6C34878D82A}">
                    <a16:rowId xmlns:a16="http://schemas.microsoft.com/office/drawing/2014/main" val="1249495073"/>
                  </a:ext>
                </a:extLst>
              </a:tr>
            </a:tbl>
          </a:graphicData>
        </a:graphic>
      </p:graphicFrame>
      <p:cxnSp>
        <p:nvCxnSpPr>
          <p:cNvPr id="9" name="Straight Arrow Connector 8">
            <a:extLst>
              <a:ext uri="{FF2B5EF4-FFF2-40B4-BE49-F238E27FC236}">
                <a16:creationId xmlns:a16="http://schemas.microsoft.com/office/drawing/2014/main" id="{782CB32C-F48F-407E-A448-DB8EE66E491B}"/>
              </a:ext>
            </a:extLst>
          </p:cNvPr>
          <p:cNvCxnSpPr/>
          <p:nvPr/>
        </p:nvCxnSpPr>
        <p:spPr>
          <a:xfrm>
            <a:off x="1425556" y="5162669"/>
            <a:ext cx="1187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4">
            <a:extLst>
              <a:ext uri="{FF2B5EF4-FFF2-40B4-BE49-F238E27FC236}">
                <a16:creationId xmlns:a16="http://schemas.microsoft.com/office/drawing/2014/main" id="{77DB7123-0004-4440-9E90-126B0C4B6C2A}"/>
              </a:ext>
            </a:extLst>
          </p:cNvPr>
          <p:cNvGraphicFramePr>
            <a:graphicFrameLocks noGrp="1"/>
          </p:cNvGraphicFramePr>
          <p:nvPr>
            <p:extLst>
              <p:ext uri="{D42A27DB-BD31-4B8C-83A1-F6EECF244321}">
                <p14:modId xmlns:p14="http://schemas.microsoft.com/office/powerpoint/2010/main" val="1216376951"/>
              </p:ext>
            </p:extLst>
          </p:nvPr>
        </p:nvGraphicFramePr>
        <p:xfrm>
          <a:off x="6713172" y="3719064"/>
          <a:ext cx="849155" cy="365760"/>
        </p:xfrm>
        <a:graphic>
          <a:graphicData uri="http://schemas.openxmlformats.org/drawingml/2006/table">
            <a:tbl>
              <a:tblPr firstRow="1" bandRow="1">
                <a:tableStyleId>{D7AC3CCA-C797-4891-BE02-D94E43425B78}</a:tableStyleId>
              </a:tblPr>
              <a:tblGrid>
                <a:gridCol w="431845">
                  <a:extLst>
                    <a:ext uri="{9D8B030D-6E8A-4147-A177-3AD203B41FA5}">
                      <a16:colId xmlns:a16="http://schemas.microsoft.com/office/drawing/2014/main" val="1743215805"/>
                    </a:ext>
                  </a:extLst>
                </a:gridCol>
                <a:gridCol w="417310">
                  <a:extLst>
                    <a:ext uri="{9D8B030D-6E8A-4147-A177-3AD203B41FA5}">
                      <a16:colId xmlns:a16="http://schemas.microsoft.com/office/drawing/2014/main" val="739782489"/>
                    </a:ext>
                  </a:extLst>
                </a:gridCol>
              </a:tblGrid>
              <a:tr h="298289">
                <a:tc>
                  <a:txBody>
                    <a:bodyPr/>
                    <a:lstStyle/>
                    <a:p>
                      <a:pPr algn="ctr"/>
                      <a:r>
                        <a:rPr lang="en-US" dirty="0" err="1">
                          <a:solidFill>
                            <a:schemeClr val="bg1"/>
                          </a:solidFill>
                        </a:rPr>
                        <a:t>i</a:t>
                      </a:r>
                      <a:endParaRPr lang="en-US" dirty="0">
                        <a:solidFill>
                          <a:schemeClr val="bg1"/>
                        </a:solidFill>
                      </a:endParaRPr>
                    </a:p>
                  </a:txBody>
                  <a:tcPr>
                    <a:solidFill>
                      <a:schemeClr val="tx1">
                        <a:lumMod val="50000"/>
                      </a:schemeClr>
                    </a:solidFill>
                  </a:tcPr>
                </a:tc>
                <a:tc>
                  <a:txBody>
                    <a:bodyPr/>
                    <a:lstStyle/>
                    <a:p>
                      <a:pPr algn="ctr"/>
                      <a:r>
                        <a:rPr lang="en-US" dirty="0">
                          <a:solidFill>
                            <a:schemeClr val="bg1"/>
                          </a:solidFill>
                        </a:rPr>
                        <a:t>3</a:t>
                      </a:r>
                    </a:p>
                  </a:txBody>
                  <a:tcPr/>
                </a:tc>
                <a:extLst>
                  <a:ext uri="{0D108BD9-81ED-4DB2-BD59-A6C34878D82A}">
                    <a16:rowId xmlns:a16="http://schemas.microsoft.com/office/drawing/2014/main" val="2363961945"/>
                  </a:ext>
                </a:extLst>
              </a:tr>
            </a:tbl>
          </a:graphicData>
        </a:graphic>
      </p:graphicFrame>
      <p:cxnSp>
        <p:nvCxnSpPr>
          <p:cNvPr id="8" name="Straight Arrow Connector 7">
            <a:extLst>
              <a:ext uri="{FF2B5EF4-FFF2-40B4-BE49-F238E27FC236}">
                <a16:creationId xmlns:a16="http://schemas.microsoft.com/office/drawing/2014/main" id="{8380CFA0-ADDD-4811-992B-E79C0C06105B}"/>
              </a:ext>
            </a:extLst>
          </p:cNvPr>
          <p:cNvCxnSpPr>
            <a:cxnSpLocks/>
          </p:cNvCxnSpPr>
          <p:nvPr/>
        </p:nvCxnSpPr>
        <p:spPr>
          <a:xfrm>
            <a:off x="6877878" y="3424401"/>
            <a:ext cx="420283" cy="34787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240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190E-E5AB-4095-82F6-5432A4EE82CA}"/>
              </a:ext>
            </a:extLst>
          </p:cNvPr>
          <p:cNvSpPr>
            <a:spLocks noGrp="1"/>
          </p:cNvSpPr>
          <p:nvPr>
            <p:ph type="title"/>
          </p:nvPr>
        </p:nvSpPr>
        <p:spPr/>
        <p:txBody>
          <a:bodyPr/>
          <a:lstStyle/>
          <a:p>
            <a:r>
              <a:rPr lang="en-US" dirty="0"/>
              <a:t>Say we want to access each element of the array with a loop… </a:t>
            </a:r>
          </a:p>
        </p:txBody>
      </p:sp>
      <p:sp>
        <p:nvSpPr>
          <p:cNvPr id="3" name="Content Placeholder 2">
            <a:extLst>
              <a:ext uri="{FF2B5EF4-FFF2-40B4-BE49-F238E27FC236}">
                <a16:creationId xmlns:a16="http://schemas.microsoft.com/office/drawing/2014/main" id="{D2B3912E-BDCA-4542-9141-1C19F66D74AD}"/>
              </a:ext>
            </a:extLst>
          </p:cNvPr>
          <p:cNvSpPr>
            <a:spLocks noGrp="1"/>
          </p:cNvSpPr>
          <p:nvPr>
            <p:ph idx="1"/>
          </p:nvPr>
        </p:nvSpPr>
        <p:spPr>
          <a:xfrm>
            <a:off x="685801" y="2142068"/>
            <a:ext cx="10131425" cy="1456268"/>
          </a:xfrm>
        </p:spPr>
        <p:txBody>
          <a:bodyPr>
            <a:normAutofit/>
          </a:bodyPr>
          <a:lstStyle/>
          <a:p>
            <a:r>
              <a:rPr lang="en-US" sz="2400" dirty="0"/>
              <a:t>In the body of the for loop, we find the index of whatever </a:t>
            </a:r>
            <a:r>
              <a:rPr lang="en-US" sz="2400" dirty="0" err="1"/>
              <a:t>i</a:t>
            </a:r>
            <a:r>
              <a:rPr lang="en-US" sz="2400" dirty="0"/>
              <a:t> is equal to and set the value in that index equal to whatever </a:t>
            </a:r>
            <a:r>
              <a:rPr lang="en-US" sz="2400" dirty="0" err="1"/>
              <a:t>i</a:t>
            </a:r>
            <a:r>
              <a:rPr lang="en-US" sz="2400" dirty="0"/>
              <a:t> is at that moment</a:t>
            </a:r>
          </a:p>
          <a:p>
            <a:pPr lvl="1"/>
            <a:r>
              <a:rPr lang="en-US" sz="1800" dirty="0"/>
              <a:t>So… </a:t>
            </a:r>
            <a:r>
              <a:rPr lang="en-US" sz="1800" dirty="0" err="1"/>
              <a:t>arr</a:t>
            </a:r>
            <a:r>
              <a:rPr lang="en-US" sz="1800" dirty="0"/>
              <a:t>[3] = 3</a:t>
            </a:r>
          </a:p>
        </p:txBody>
      </p:sp>
      <p:pic>
        <p:nvPicPr>
          <p:cNvPr id="5" name="Picture 4">
            <a:extLst>
              <a:ext uri="{FF2B5EF4-FFF2-40B4-BE49-F238E27FC236}">
                <a16:creationId xmlns:a16="http://schemas.microsoft.com/office/drawing/2014/main" id="{FCE8A41B-3D2B-491D-BA61-D64882FFE739}"/>
              </a:ext>
            </a:extLst>
          </p:cNvPr>
          <p:cNvPicPr>
            <a:picLocks noChangeAspect="1"/>
          </p:cNvPicPr>
          <p:nvPr/>
        </p:nvPicPr>
        <p:blipFill>
          <a:blip r:embed="rId3"/>
          <a:stretch>
            <a:fillRect/>
          </a:stretch>
        </p:blipFill>
        <p:spPr>
          <a:xfrm>
            <a:off x="2752859" y="4571313"/>
            <a:ext cx="6686282" cy="1677087"/>
          </a:xfrm>
          <a:prstGeom prst="rect">
            <a:avLst/>
          </a:prstGeom>
        </p:spPr>
      </p:pic>
      <p:graphicFrame>
        <p:nvGraphicFramePr>
          <p:cNvPr id="6" name="Table 4">
            <a:extLst>
              <a:ext uri="{FF2B5EF4-FFF2-40B4-BE49-F238E27FC236}">
                <a16:creationId xmlns:a16="http://schemas.microsoft.com/office/drawing/2014/main" id="{0CFA90C7-B2B3-456D-88ED-359700E63A20}"/>
              </a:ext>
            </a:extLst>
          </p:cNvPr>
          <p:cNvGraphicFramePr>
            <a:graphicFrameLocks noGrp="1"/>
          </p:cNvGraphicFramePr>
          <p:nvPr>
            <p:extLst>
              <p:ext uri="{D42A27DB-BD31-4B8C-83A1-F6EECF244321}">
                <p14:modId xmlns:p14="http://schemas.microsoft.com/office/powerpoint/2010/main" val="1816035760"/>
              </p:ext>
            </p:extLst>
          </p:nvPr>
        </p:nvGraphicFramePr>
        <p:xfrm>
          <a:off x="3012731" y="3698583"/>
          <a:ext cx="2738782" cy="670560"/>
        </p:xfrm>
        <a:graphic>
          <a:graphicData uri="http://schemas.openxmlformats.org/drawingml/2006/table">
            <a:tbl>
              <a:tblPr firstRow="1" firstCol="1" bandRow="1">
                <a:tableStyleId>{D7AC3CCA-C797-4891-BE02-D94E43425B78}</a:tableStyleId>
              </a:tblPr>
              <a:tblGrid>
                <a:gridCol w="1025361">
                  <a:extLst>
                    <a:ext uri="{9D8B030D-6E8A-4147-A177-3AD203B41FA5}">
                      <a16:colId xmlns:a16="http://schemas.microsoft.com/office/drawing/2014/main" val="1743215805"/>
                    </a:ext>
                  </a:extLst>
                </a:gridCol>
                <a:gridCol w="367379">
                  <a:extLst>
                    <a:ext uri="{9D8B030D-6E8A-4147-A177-3AD203B41FA5}">
                      <a16:colId xmlns:a16="http://schemas.microsoft.com/office/drawing/2014/main" val="739782489"/>
                    </a:ext>
                  </a:extLst>
                </a:gridCol>
                <a:gridCol w="318052">
                  <a:extLst>
                    <a:ext uri="{9D8B030D-6E8A-4147-A177-3AD203B41FA5}">
                      <a16:colId xmlns:a16="http://schemas.microsoft.com/office/drawing/2014/main" val="2365620576"/>
                    </a:ext>
                  </a:extLst>
                </a:gridCol>
                <a:gridCol w="357809">
                  <a:extLst>
                    <a:ext uri="{9D8B030D-6E8A-4147-A177-3AD203B41FA5}">
                      <a16:colId xmlns:a16="http://schemas.microsoft.com/office/drawing/2014/main" val="1257481038"/>
                    </a:ext>
                  </a:extLst>
                </a:gridCol>
                <a:gridCol w="323732">
                  <a:extLst>
                    <a:ext uri="{9D8B030D-6E8A-4147-A177-3AD203B41FA5}">
                      <a16:colId xmlns:a16="http://schemas.microsoft.com/office/drawing/2014/main" val="1782032087"/>
                    </a:ext>
                  </a:extLst>
                </a:gridCol>
                <a:gridCol w="346449">
                  <a:extLst>
                    <a:ext uri="{9D8B030D-6E8A-4147-A177-3AD203B41FA5}">
                      <a16:colId xmlns:a16="http://schemas.microsoft.com/office/drawing/2014/main" val="926100025"/>
                    </a:ext>
                  </a:extLst>
                </a:gridCol>
              </a:tblGrid>
              <a:tr h="298289">
                <a:tc>
                  <a:txBody>
                    <a:bodyPr/>
                    <a:lstStyle/>
                    <a:p>
                      <a:pPr algn="ctr"/>
                      <a:r>
                        <a:rPr lang="en-US" dirty="0" err="1">
                          <a:solidFill>
                            <a:schemeClr val="bg1"/>
                          </a:solidFill>
                        </a:rPr>
                        <a:t>arr</a:t>
                      </a:r>
                      <a:endParaRPr lang="en-US" dirty="0">
                        <a:solidFill>
                          <a:schemeClr val="bg1"/>
                        </a:solidFill>
                      </a:endParaRPr>
                    </a:p>
                  </a:txBody>
                  <a:tcPr>
                    <a:solidFill>
                      <a:schemeClr val="tx1">
                        <a:lumMod val="50000"/>
                      </a:schemeClr>
                    </a:solidFill>
                  </a:tcPr>
                </a:tc>
                <a:tc>
                  <a:txBody>
                    <a:bodyPr/>
                    <a:lstStyle/>
                    <a:p>
                      <a:pPr algn="ctr"/>
                      <a:r>
                        <a:rPr lang="en-US" dirty="0">
                          <a:solidFill>
                            <a:schemeClr val="bg1"/>
                          </a:solidFill>
                        </a:rPr>
                        <a:t>0</a:t>
                      </a:r>
                    </a:p>
                  </a:txBody>
                  <a:tcPr>
                    <a:solidFill>
                      <a:schemeClr val="accent1">
                        <a:lumMod val="60000"/>
                        <a:lumOff val="40000"/>
                      </a:schemeClr>
                    </a:solidFill>
                  </a:tcPr>
                </a:tc>
                <a:tc>
                  <a:txBody>
                    <a:bodyPr/>
                    <a:lstStyle/>
                    <a:p>
                      <a:pPr algn="ctr"/>
                      <a:r>
                        <a:rPr lang="en-US" dirty="0">
                          <a:solidFill>
                            <a:schemeClr val="bg1"/>
                          </a:solidFill>
                        </a:rPr>
                        <a:t>1</a:t>
                      </a:r>
                    </a:p>
                  </a:txBody>
                  <a:tcPr>
                    <a:solidFill>
                      <a:schemeClr val="accent1">
                        <a:lumMod val="60000"/>
                        <a:lumOff val="40000"/>
                      </a:schemeClr>
                    </a:solidFill>
                  </a:tcPr>
                </a:tc>
                <a:tc>
                  <a:txBody>
                    <a:bodyPr/>
                    <a:lstStyle/>
                    <a:p>
                      <a:pPr algn="ctr"/>
                      <a:r>
                        <a:rPr lang="en-US" dirty="0">
                          <a:solidFill>
                            <a:schemeClr val="bg1"/>
                          </a:solidFill>
                        </a:rPr>
                        <a:t>2</a:t>
                      </a:r>
                    </a:p>
                  </a:txBody>
                  <a:tcPr>
                    <a:solidFill>
                      <a:schemeClr val="accent1">
                        <a:lumMod val="60000"/>
                        <a:lumOff val="40000"/>
                      </a:schemeClr>
                    </a:solidFill>
                  </a:tcPr>
                </a:tc>
                <a:tc>
                  <a:txBody>
                    <a:bodyPr/>
                    <a:lstStyle/>
                    <a:p>
                      <a:pPr algn="ctr"/>
                      <a:r>
                        <a:rPr lang="en-US" dirty="0">
                          <a:solidFill>
                            <a:schemeClr val="bg1"/>
                          </a:solidFill>
                        </a:rPr>
                        <a:t>3</a:t>
                      </a:r>
                    </a:p>
                  </a:txBody>
                  <a:tcPr>
                    <a:solidFill>
                      <a:schemeClr val="accent1">
                        <a:lumMod val="60000"/>
                        <a:lumOff val="40000"/>
                      </a:schemeClr>
                    </a:solidFill>
                  </a:tcPr>
                </a:tc>
                <a:tc>
                  <a:txBody>
                    <a:bodyPr/>
                    <a:lstStyle/>
                    <a:p>
                      <a:pPr algn="ctr"/>
                      <a:r>
                        <a:rPr lang="en-US" dirty="0">
                          <a:solidFill>
                            <a:schemeClr val="bg1"/>
                          </a:solidFill>
                        </a:rPr>
                        <a:t>0</a:t>
                      </a:r>
                    </a:p>
                  </a:txBody>
                  <a:tcPr/>
                </a:tc>
                <a:extLst>
                  <a:ext uri="{0D108BD9-81ED-4DB2-BD59-A6C34878D82A}">
                    <a16:rowId xmlns:a16="http://schemas.microsoft.com/office/drawing/2014/main" val="2363961945"/>
                  </a:ext>
                </a:extLst>
              </a:tr>
              <a:tr h="248574">
                <a:tc>
                  <a:txBody>
                    <a:bodyPr/>
                    <a:lstStyle/>
                    <a:p>
                      <a:pPr algn="ctr"/>
                      <a:r>
                        <a:rPr lang="en-US" sz="1400" dirty="0">
                          <a:solidFill>
                            <a:schemeClr val="bg1"/>
                          </a:solidFill>
                        </a:rPr>
                        <a:t>(index)</a:t>
                      </a:r>
                    </a:p>
                  </a:txBody>
                  <a:tcPr>
                    <a:solidFill>
                      <a:schemeClr val="tx1">
                        <a:lumMod val="50000"/>
                      </a:schemeClr>
                    </a:solidFill>
                  </a:tcPr>
                </a:tc>
                <a:tc>
                  <a:txBody>
                    <a:bodyPr/>
                    <a:lstStyle/>
                    <a:p>
                      <a:pPr algn="ctr"/>
                      <a:r>
                        <a:rPr lang="en-US" sz="1400" dirty="0">
                          <a:solidFill>
                            <a:schemeClr val="bg1"/>
                          </a:solidFill>
                        </a:rPr>
                        <a:t>0</a:t>
                      </a:r>
                    </a:p>
                  </a:txBody>
                  <a:tcPr/>
                </a:tc>
                <a:tc>
                  <a:txBody>
                    <a:bodyPr/>
                    <a:lstStyle/>
                    <a:p>
                      <a:pPr algn="ctr"/>
                      <a:r>
                        <a:rPr lang="en-US" sz="1400" dirty="0">
                          <a:solidFill>
                            <a:schemeClr val="bg1"/>
                          </a:solidFill>
                        </a:rPr>
                        <a:t>1</a:t>
                      </a:r>
                    </a:p>
                  </a:txBody>
                  <a:tcPr/>
                </a:tc>
                <a:tc>
                  <a:txBody>
                    <a:bodyPr/>
                    <a:lstStyle/>
                    <a:p>
                      <a:pPr algn="ctr"/>
                      <a:r>
                        <a:rPr lang="en-US" sz="1400" dirty="0">
                          <a:solidFill>
                            <a:schemeClr val="bg1"/>
                          </a:solidFill>
                        </a:rPr>
                        <a:t>2</a:t>
                      </a:r>
                    </a:p>
                  </a:txBody>
                  <a:tcPr/>
                </a:tc>
                <a:tc>
                  <a:txBody>
                    <a:bodyPr/>
                    <a:lstStyle/>
                    <a:p>
                      <a:pPr algn="ctr"/>
                      <a:r>
                        <a:rPr lang="en-US" sz="1400" dirty="0">
                          <a:solidFill>
                            <a:schemeClr val="bg1"/>
                          </a:solidFill>
                        </a:rPr>
                        <a:t>3</a:t>
                      </a:r>
                    </a:p>
                  </a:txBody>
                  <a:tcPr/>
                </a:tc>
                <a:tc>
                  <a:txBody>
                    <a:bodyPr/>
                    <a:lstStyle/>
                    <a:p>
                      <a:pPr algn="ctr"/>
                      <a:r>
                        <a:rPr lang="en-US" sz="1400" dirty="0">
                          <a:solidFill>
                            <a:schemeClr val="bg1"/>
                          </a:solidFill>
                        </a:rPr>
                        <a:t>4</a:t>
                      </a:r>
                    </a:p>
                  </a:txBody>
                  <a:tcPr/>
                </a:tc>
                <a:extLst>
                  <a:ext uri="{0D108BD9-81ED-4DB2-BD59-A6C34878D82A}">
                    <a16:rowId xmlns:a16="http://schemas.microsoft.com/office/drawing/2014/main" val="1249495073"/>
                  </a:ext>
                </a:extLst>
              </a:tr>
            </a:tbl>
          </a:graphicData>
        </a:graphic>
      </p:graphicFrame>
      <p:cxnSp>
        <p:nvCxnSpPr>
          <p:cNvPr id="9" name="Straight Arrow Connector 8">
            <a:extLst>
              <a:ext uri="{FF2B5EF4-FFF2-40B4-BE49-F238E27FC236}">
                <a16:creationId xmlns:a16="http://schemas.microsoft.com/office/drawing/2014/main" id="{782CB32C-F48F-407E-A448-DB8EE66E491B}"/>
              </a:ext>
            </a:extLst>
          </p:cNvPr>
          <p:cNvCxnSpPr/>
          <p:nvPr/>
        </p:nvCxnSpPr>
        <p:spPr>
          <a:xfrm>
            <a:off x="1419876" y="5577273"/>
            <a:ext cx="1187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4">
            <a:extLst>
              <a:ext uri="{FF2B5EF4-FFF2-40B4-BE49-F238E27FC236}">
                <a16:creationId xmlns:a16="http://schemas.microsoft.com/office/drawing/2014/main" id="{77DB7123-0004-4440-9E90-126B0C4B6C2A}"/>
              </a:ext>
            </a:extLst>
          </p:cNvPr>
          <p:cNvGraphicFramePr>
            <a:graphicFrameLocks noGrp="1"/>
          </p:cNvGraphicFramePr>
          <p:nvPr>
            <p:extLst>
              <p:ext uri="{D42A27DB-BD31-4B8C-83A1-F6EECF244321}">
                <p14:modId xmlns:p14="http://schemas.microsoft.com/office/powerpoint/2010/main" val="1767002677"/>
              </p:ext>
            </p:extLst>
          </p:nvPr>
        </p:nvGraphicFramePr>
        <p:xfrm>
          <a:off x="6713172" y="3719064"/>
          <a:ext cx="849155" cy="365760"/>
        </p:xfrm>
        <a:graphic>
          <a:graphicData uri="http://schemas.openxmlformats.org/drawingml/2006/table">
            <a:tbl>
              <a:tblPr firstRow="1" bandRow="1">
                <a:tableStyleId>{D7AC3CCA-C797-4891-BE02-D94E43425B78}</a:tableStyleId>
              </a:tblPr>
              <a:tblGrid>
                <a:gridCol w="431845">
                  <a:extLst>
                    <a:ext uri="{9D8B030D-6E8A-4147-A177-3AD203B41FA5}">
                      <a16:colId xmlns:a16="http://schemas.microsoft.com/office/drawing/2014/main" val="1743215805"/>
                    </a:ext>
                  </a:extLst>
                </a:gridCol>
                <a:gridCol w="417310">
                  <a:extLst>
                    <a:ext uri="{9D8B030D-6E8A-4147-A177-3AD203B41FA5}">
                      <a16:colId xmlns:a16="http://schemas.microsoft.com/office/drawing/2014/main" val="739782489"/>
                    </a:ext>
                  </a:extLst>
                </a:gridCol>
              </a:tblGrid>
              <a:tr h="298289">
                <a:tc>
                  <a:txBody>
                    <a:bodyPr/>
                    <a:lstStyle/>
                    <a:p>
                      <a:pPr algn="ctr"/>
                      <a:r>
                        <a:rPr lang="en-US" dirty="0" err="1">
                          <a:solidFill>
                            <a:schemeClr val="bg1"/>
                          </a:solidFill>
                        </a:rPr>
                        <a:t>i</a:t>
                      </a:r>
                      <a:endParaRPr lang="en-US" dirty="0">
                        <a:solidFill>
                          <a:schemeClr val="bg1"/>
                        </a:solidFill>
                      </a:endParaRPr>
                    </a:p>
                  </a:txBody>
                  <a:tcPr>
                    <a:solidFill>
                      <a:schemeClr val="tx1">
                        <a:lumMod val="50000"/>
                      </a:schemeClr>
                    </a:solidFill>
                  </a:tcPr>
                </a:tc>
                <a:tc>
                  <a:txBody>
                    <a:bodyPr/>
                    <a:lstStyle/>
                    <a:p>
                      <a:pPr algn="ctr"/>
                      <a:r>
                        <a:rPr lang="en-US" dirty="0">
                          <a:solidFill>
                            <a:schemeClr val="bg1"/>
                          </a:solidFill>
                        </a:rPr>
                        <a:t>3</a:t>
                      </a:r>
                    </a:p>
                  </a:txBody>
                  <a:tcPr/>
                </a:tc>
                <a:extLst>
                  <a:ext uri="{0D108BD9-81ED-4DB2-BD59-A6C34878D82A}">
                    <a16:rowId xmlns:a16="http://schemas.microsoft.com/office/drawing/2014/main" val="2363961945"/>
                  </a:ext>
                </a:extLst>
              </a:tr>
            </a:tbl>
          </a:graphicData>
        </a:graphic>
      </p:graphicFrame>
      <p:cxnSp>
        <p:nvCxnSpPr>
          <p:cNvPr id="8" name="Straight Arrow Connector 7">
            <a:extLst>
              <a:ext uri="{FF2B5EF4-FFF2-40B4-BE49-F238E27FC236}">
                <a16:creationId xmlns:a16="http://schemas.microsoft.com/office/drawing/2014/main" id="{8380CFA0-ADDD-4811-992B-E79C0C06105B}"/>
              </a:ext>
            </a:extLst>
          </p:cNvPr>
          <p:cNvCxnSpPr>
            <a:cxnSpLocks/>
          </p:cNvCxnSpPr>
          <p:nvPr/>
        </p:nvCxnSpPr>
        <p:spPr>
          <a:xfrm>
            <a:off x="4782141" y="3436285"/>
            <a:ext cx="420283" cy="34787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EC57C9F-3627-40E6-A0C3-F397A4B268D5}"/>
              </a:ext>
            </a:extLst>
          </p:cNvPr>
          <p:cNvCxnSpPr>
            <a:cxnSpLocks/>
          </p:cNvCxnSpPr>
          <p:nvPr/>
        </p:nvCxnSpPr>
        <p:spPr>
          <a:xfrm flipV="1">
            <a:off x="4782141" y="4270644"/>
            <a:ext cx="426908" cy="2015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739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190E-E5AB-4095-82F6-5432A4EE82CA}"/>
              </a:ext>
            </a:extLst>
          </p:cNvPr>
          <p:cNvSpPr>
            <a:spLocks noGrp="1"/>
          </p:cNvSpPr>
          <p:nvPr>
            <p:ph type="title"/>
          </p:nvPr>
        </p:nvSpPr>
        <p:spPr/>
        <p:txBody>
          <a:bodyPr/>
          <a:lstStyle/>
          <a:p>
            <a:r>
              <a:rPr lang="en-US" dirty="0"/>
              <a:t>Say we want to access each element of the array with a loop… </a:t>
            </a:r>
          </a:p>
        </p:txBody>
      </p:sp>
      <p:sp>
        <p:nvSpPr>
          <p:cNvPr id="3" name="Content Placeholder 2">
            <a:extLst>
              <a:ext uri="{FF2B5EF4-FFF2-40B4-BE49-F238E27FC236}">
                <a16:creationId xmlns:a16="http://schemas.microsoft.com/office/drawing/2014/main" id="{D2B3912E-BDCA-4542-9141-1C19F66D74AD}"/>
              </a:ext>
            </a:extLst>
          </p:cNvPr>
          <p:cNvSpPr>
            <a:spLocks noGrp="1"/>
          </p:cNvSpPr>
          <p:nvPr>
            <p:ph idx="1"/>
          </p:nvPr>
        </p:nvSpPr>
        <p:spPr>
          <a:xfrm>
            <a:off x="685801" y="2142068"/>
            <a:ext cx="10131425" cy="1456268"/>
          </a:xfrm>
        </p:spPr>
        <p:txBody>
          <a:bodyPr>
            <a:normAutofit/>
          </a:bodyPr>
          <a:lstStyle/>
          <a:p>
            <a:r>
              <a:rPr lang="en-US" sz="2400" dirty="0"/>
              <a:t>Then, increment </a:t>
            </a:r>
            <a:r>
              <a:rPr lang="en-US" sz="2400" dirty="0" err="1"/>
              <a:t>i</a:t>
            </a:r>
            <a:r>
              <a:rPr lang="en-US" sz="2400" dirty="0"/>
              <a:t> since we’ve reached the end of the for loop</a:t>
            </a:r>
          </a:p>
          <a:p>
            <a:pPr lvl="1"/>
            <a:r>
              <a:rPr lang="en-US" dirty="0"/>
              <a:t>Check the condition; </a:t>
            </a:r>
            <a:r>
              <a:rPr lang="en-US" dirty="0" err="1"/>
              <a:t>i</a:t>
            </a:r>
            <a:r>
              <a:rPr lang="en-US" dirty="0"/>
              <a:t> is less than the length of the array, so we loop again</a:t>
            </a:r>
          </a:p>
        </p:txBody>
      </p:sp>
      <p:pic>
        <p:nvPicPr>
          <p:cNvPr id="5" name="Picture 4">
            <a:extLst>
              <a:ext uri="{FF2B5EF4-FFF2-40B4-BE49-F238E27FC236}">
                <a16:creationId xmlns:a16="http://schemas.microsoft.com/office/drawing/2014/main" id="{FCE8A41B-3D2B-491D-BA61-D64882FFE739}"/>
              </a:ext>
            </a:extLst>
          </p:cNvPr>
          <p:cNvPicPr>
            <a:picLocks noChangeAspect="1"/>
          </p:cNvPicPr>
          <p:nvPr/>
        </p:nvPicPr>
        <p:blipFill>
          <a:blip r:embed="rId2"/>
          <a:stretch>
            <a:fillRect/>
          </a:stretch>
        </p:blipFill>
        <p:spPr>
          <a:xfrm>
            <a:off x="2752859" y="4571313"/>
            <a:ext cx="6686282" cy="1677087"/>
          </a:xfrm>
          <a:prstGeom prst="rect">
            <a:avLst/>
          </a:prstGeom>
        </p:spPr>
      </p:pic>
      <p:graphicFrame>
        <p:nvGraphicFramePr>
          <p:cNvPr id="6" name="Table 4">
            <a:extLst>
              <a:ext uri="{FF2B5EF4-FFF2-40B4-BE49-F238E27FC236}">
                <a16:creationId xmlns:a16="http://schemas.microsoft.com/office/drawing/2014/main" id="{0CFA90C7-B2B3-456D-88ED-359700E63A20}"/>
              </a:ext>
            </a:extLst>
          </p:cNvPr>
          <p:cNvGraphicFramePr>
            <a:graphicFrameLocks noGrp="1"/>
          </p:cNvGraphicFramePr>
          <p:nvPr>
            <p:extLst>
              <p:ext uri="{D42A27DB-BD31-4B8C-83A1-F6EECF244321}">
                <p14:modId xmlns:p14="http://schemas.microsoft.com/office/powerpoint/2010/main" val="223160687"/>
              </p:ext>
            </p:extLst>
          </p:nvPr>
        </p:nvGraphicFramePr>
        <p:xfrm>
          <a:off x="3012731" y="3698583"/>
          <a:ext cx="2738782" cy="670560"/>
        </p:xfrm>
        <a:graphic>
          <a:graphicData uri="http://schemas.openxmlformats.org/drawingml/2006/table">
            <a:tbl>
              <a:tblPr firstRow="1" firstCol="1" bandRow="1">
                <a:tableStyleId>{D7AC3CCA-C797-4891-BE02-D94E43425B78}</a:tableStyleId>
              </a:tblPr>
              <a:tblGrid>
                <a:gridCol w="1025361">
                  <a:extLst>
                    <a:ext uri="{9D8B030D-6E8A-4147-A177-3AD203B41FA5}">
                      <a16:colId xmlns:a16="http://schemas.microsoft.com/office/drawing/2014/main" val="1743215805"/>
                    </a:ext>
                  </a:extLst>
                </a:gridCol>
                <a:gridCol w="367379">
                  <a:extLst>
                    <a:ext uri="{9D8B030D-6E8A-4147-A177-3AD203B41FA5}">
                      <a16:colId xmlns:a16="http://schemas.microsoft.com/office/drawing/2014/main" val="739782489"/>
                    </a:ext>
                  </a:extLst>
                </a:gridCol>
                <a:gridCol w="318052">
                  <a:extLst>
                    <a:ext uri="{9D8B030D-6E8A-4147-A177-3AD203B41FA5}">
                      <a16:colId xmlns:a16="http://schemas.microsoft.com/office/drawing/2014/main" val="2365620576"/>
                    </a:ext>
                  </a:extLst>
                </a:gridCol>
                <a:gridCol w="357809">
                  <a:extLst>
                    <a:ext uri="{9D8B030D-6E8A-4147-A177-3AD203B41FA5}">
                      <a16:colId xmlns:a16="http://schemas.microsoft.com/office/drawing/2014/main" val="1257481038"/>
                    </a:ext>
                  </a:extLst>
                </a:gridCol>
                <a:gridCol w="323732">
                  <a:extLst>
                    <a:ext uri="{9D8B030D-6E8A-4147-A177-3AD203B41FA5}">
                      <a16:colId xmlns:a16="http://schemas.microsoft.com/office/drawing/2014/main" val="1782032087"/>
                    </a:ext>
                  </a:extLst>
                </a:gridCol>
                <a:gridCol w="346449">
                  <a:extLst>
                    <a:ext uri="{9D8B030D-6E8A-4147-A177-3AD203B41FA5}">
                      <a16:colId xmlns:a16="http://schemas.microsoft.com/office/drawing/2014/main" val="926100025"/>
                    </a:ext>
                  </a:extLst>
                </a:gridCol>
              </a:tblGrid>
              <a:tr h="298289">
                <a:tc>
                  <a:txBody>
                    <a:bodyPr/>
                    <a:lstStyle/>
                    <a:p>
                      <a:pPr algn="ctr"/>
                      <a:r>
                        <a:rPr lang="en-US" dirty="0" err="1">
                          <a:solidFill>
                            <a:schemeClr val="bg1"/>
                          </a:solidFill>
                        </a:rPr>
                        <a:t>arr</a:t>
                      </a:r>
                      <a:endParaRPr lang="en-US" dirty="0">
                        <a:solidFill>
                          <a:schemeClr val="bg1"/>
                        </a:solidFill>
                      </a:endParaRPr>
                    </a:p>
                  </a:txBody>
                  <a:tcPr>
                    <a:solidFill>
                      <a:schemeClr val="tx1">
                        <a:lumMod val="50000"/>
                      </a:schemeClr>
                    </a:solidFill>
                  </a:tcPr>
                </a:tc>
                <a:tc>
                  <a:txBody>
                    <a:bodyPr/>
                    <a:lstStyle/>
                    <a:p>
                      <a:pPr algn="ctr"/>
                      <a:r>
                        <a:rPr lang="en-US" dirty="0">
                          <a:solidFill>
                            <a:schemeClr val="bg1"/>
                          </a:solidFill>
                        </a:rPr>
                        <a:t>0</a:t>
                      </a:r>
                    </a:p>
                  </a:txBody>
                  <a:tcPr>
                    <a:solidFill>
                      <a:schemeClr val="accent1">
                        <a:lumMod val="60000"/>
                        <a:lumOff val="40000"/>
                      </a:schemeClr>
                    </a:solidFill>
                  </a:tcPr>
                </a:tc>
                <a:tc>
                  <a:txBody>
                    <a:bodyPr/>
                    <a:lstStyle/>
                    <a:p>
                      <a:pPr algn="ctr"/>
                      <a:r>
                        <a:rPr lang="en-US" dirty="0">
                          <a:solidFill>
                            <a:schemeClr val="bg1"/>
                          </a:solidFill>
                        </a:rPr>
                        <a:t>1</a:t>
                      </a:r>
                    </a:p>
                  </a:txBody>
                  <a:tcPr>
                    <a:solidFill>
                      <a:schemeClr val="accent1">
                        <a:lumMod val="60000"/>
                        <a:lumOff val="40000"/>
                      </a:schemeClr>
                    </a:solidFill>
                  </a:tcPr>
                </a:tc>
                <a:tc>
                  <a:txBody>
                    <a:bodyPr/>
                    <a:lstStyle/>
                    <a:p>
                      <a:pPr algn="ctr"/>
                      <a:r>
                        <a:rPr lang="en-US" dirty="0">
                          <a:solidFill>
                            <a:schemeClr val="bg1"/>
                          </a:solidFill>
                        </a:rPr>
                        <a:t>2</a:t>
                      </a:r>
                    </a:p>
                  </a:txBody>
                  <a:tcPr>
                    <a:solidFill>
                      <a:schemeClr val="accent1">
                        <a:lumMod val="60000"/>
                        <a:lumOff val="40000"/>
                      </a:schemeClr>
                    </a:solidFill>
                  </a:tcPr>
                </a:tc>
                <a:tc>
                  <a:txBody>
                    <a:bodyPr/>
                    <a:lstStyle/>
                    <a:p>
                      <a:pPr algn="ctr"/>
                      <a:r>
                        <a:rPr lang="en-US" dirty="0">
                          <a:solidFill>
                            <a:schemeClr val="bg1"/>
                          </a:solidFill>
                        </a:rPr>
                        <a:t>3</a:t>
                      </a:r>
                    </a:p>
                  </a:txBody>
                  <a:tcPr>
                    <a:solidFill>
                      <a:schemeClr val="accent1">
                        <a:lumMod val="60000"/>
                        <a:lumOff val="40000"/>
                      </a:schemeClr>
                    </a:solidFill>
                  </a:tcPr>
                </a:tc>
                <a:tc>
                  <a:txBody>
                    <a:bodyPr/>
                    <a:lstStyle/>
                    <a:p>
                      <a:pPr algn="ctr"/>
                      <a:r>
                        <a:rPr lang="en-US" dirty="0">
                          <a:solidFill>
                            <a:schemeClr val="bg1"/>
                          </a:solidFill>
                        </a:rPr>
                        <a:t>0</a:t>
                      </a:r>
                    </a:p>
                  </a:txBody>
                  <a:tcPr/>
                </a:tc>
                <a:extLst>
                  <a:ext uri="{0D108BD9-81ED-4DB2-BD59-A6C34878D82A}">
                    <a16:rowId xmlns:a16="http://schemas.microsoft.com/office/drawing/2014/main" val="2363961945"/>
                  </a:ext>
                </a:extLst>
              </a:tr>
              <a:tr h="248574">
                <a:tc>
                  <a:txBody>
                    <a:bodyPr/>
                    <a:lstStyle/>
                    <a:p>
                      <a:pPr algn="ctr"/>
                      <a:r>
                        <a:rPr lang="en-US" sz="1400" dirty="0">
                          <a:solidFill>
                            <a:schemeClr val="bg1"/>
                          </a:solidFill>
                        </a:rPr>
                        <a:t>(index)</a:t>
                      </a:r>
                    </a:p>
                  </a:txBody>
                  <a:tcPr>
                    <a:solidFill>
                      <a:schemeClr val="tx1">
                        <a:lumMod val="50000"/>
                      </a:schemeClr>
                    </a:solidFill>
                  </a:tcPr>
                </a:tc>
                <a:tc>
                  <a:txBody>
                    <a:bodyPr/>
                    <a:lstStyle/>
                    <a:p>
                      <a:pPr algn="ctr"/>
                      <a:r>
                        <a:rPr lang="en-US" sz="1400" dirty="0">
                          <a:solidFill>
                            <a:schemeClr val="bg1"/>
                          </a:solidFill>
                        </a:rPr>
                        <a:t>0</a:t>
                      </a:r>
                    </a:p>
                  </a:txBody>
                  <a:tcPr/>
                </a:tc>
                <a:tc>
                  <a:txBody>
                    <a:bodyPr/>
                    <a:lstStyle/>
                    <a:p>
                      <a:pPr algn="ctr"/>
                      <a:r>
                        <a:rPr lang="en-US" sz="1400" dirty="0">
                          <a:solidFill>
                            <a:schemeClr val="bg1"/>
                          </a:solidFill>
                        </a:rPr>
                        <a:t>1</a:t>
                      </a:r>
                    </a:p>
                  </a:txBody>
                  <a:tcPr/>
                </a:tc>
                <a:tc>
                  <a:txBody>
                    <a:bodyPr/>
                    <a:lstStyle/>
                    <a:p>
                      <a:pPr algn="ctr"/>
                      <a:r>
                        <a:rPr lang="en-US" sz="1400" dirty="0">
                          <a:solidFill>
                            <a:schemeClr val="bg1"/>
                          </a:solidFill>
                        </a:rPr>
                        <a:t>2</a:t>
                      </a:r>
                    </a:p>
                  </a:txBody>
                  <a:tcPr/>
                </a:tc>
                <a:tc>
                  <a:txBody>
                    <a:bodyPr/>
                    <a:lstStyle/>
                    <a:p>
                      <a:pPr algn="ctr"/>
                      <a:r>
                        <a:rPr lang="en-US" sz="1400" dirty="0">
                          <a:solidFill>
                            <a:schemeClr val="bg1"/>
                          </a:solidFill>
                        </a:rPr>
                        <a:t>3</a:t>
                      </a:r>
                    </a:p>
                  </a:txBody>
                  <a:tcPr/>
                </a:tc>
                <a:tc>
                  <a:txBody>
                    <a:bodyPr/>
                    <a:lstStyle/>
                    <a:p>
                      <a:pPr algn="ctr"/>
                      <a:r>
                        <a:rPr lang="en-US" sz="1400" dirty="0">
                          <a:solidFill>
                            <a:schemeClr val="bg1"/>
                          </a:solidFill>
                        </a:rPr>
                        <a:t>4</a:t>
                      </a:r>
                    </a:p>
                  </a:txBody>
                  <a:tcPr/>
                </a:tc>
                <a:extLst>
                  <a:ext uri="{0D108BD9-81ED-4DB2-BD59-A6C34878D82A}">
                    <a16:rowId xmlns:a16="http://schemas.microsoft.com/office/drawing/2014/main" val="1249495073"/>
                  </a:ext>
                </a:extLst>
              </a:tr>
            </a:tbl>
          </a:graphicData>
        </a:graphic>
      </p:graphicFrame>
      <p:cxnSp>
        <p:nvCxnSpPr>
          <p:cNvPr id="9" name="Straight Arrow Connector 8">
            <a:extLst>
              <a:ext uri="{FF2B5EF4-FFF2-40B4-BE49-F238E27FC236}">
                <a16:creationId xmlns:a16="http://schemas.microsoft.com/office/drawing/2014/main" id="{782CB32C-F48F-407E-A448-DB8EE66E491B}"/>
              </a:ext>
            </a:extLst>
          </p:cNvPr>
          <p:cNvCxnSpPr/>
          <p:nvPr/>
        </p:nvCxnSpPr>
        <p:spPr>
          <a:xfrm>
            <a:off x="1425556" y="5162669"/>
            <a:ext cx="1187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4">
            <a:extLst>
              <a:ext uri="{FF2B5EF4-FFF2-40B4-BE49-F238E27FC236}">
                <a16:creationId xmlns:a16="http://schemas.microsoft.com/office/drawing/2014/main" id="{77DB7123-0004-4440-9E90-126B0C4B6C2A}"/>
              </a:ext>
            </a:extLst>
          </p:cNvPr>
          <p:cNvGraphicFramePr>
            <a:graphicFrameLocks noGrp="1"/>
          </p:cNvGraphicFramePr>
          <p:nvPr>
            <p:extLst>
              <p:ext uri="{D42A27DB-BD31-4B8C-83A1-F6EECF244321}">
                <p14:modId xmlns:p14="http://schemas.microsoft.com/office/powerpoint/2010/main" val="1663482319"/>
              </p:ext>
            </p:extLst>
          </p:nvPr>
        </p:nvGraphicFramePr>
        <p:xfrm>
          <a:off x="6713172" y="3719064"/>
          <a:ext cx="849155" cy="365760"/>
        </p:xfrm>
        <a:graphic>
          <a:graphicData uri="http://schemas.openxmlformats.org/drawingml/2006/table">
            <a:tbl>
              <a:tblPr firstRow="1" bandRow="1">
                <a:tableStyleId>{D7AC3CCA-C797-4891-BE02-D94E43425B78}</a:tableStyleId>
              </a:tblPr>
              <a:tblGrid>
                <a:gridCol w="431845">
                  <a:extLst>
                    <a:ext uri="{9D8B030D-6E8A-4147-A177-3AD203B41FA5}">
                      <a16:colId xmlns:a16="http://schemas.microsoft.com/office/drawing/2014/main" val="1743215805"/>
                    </a:ext>
                  </a:extLst>
                </a:gridCol>
                <a:gridCol w="417310">
                  <a:extLst>
                    <a:ext uri="{9D8B030D-6E8A-4147-A177-3AD203B41FA5}">
                      <a16:colId xmlns:a16="http://schemas.microsoft.com/office/drawing/2014/main" val="739782489"/>
                    </a:ext>
                  </a:extLst>
                </a:gridCol>
              </a:tblGrid>
              <a:tr h="298289">
                <a:tc>
                  <a:txBody>
                    <a:bodyPr/>
                    <a:lstStyle/>
                    <a:p>
                      <a:pPr algn="ctr"/>
                      <a:r>
                        <a:rPr lang="en-US" dirty="0" err="1">
                          <a:solidFill>
                            <a:schemeClr val="bg1"/>
                          </a:solidFill>
                        </a:rPr>
                        <a:t>i</a:t>
                      </a:r>
                      <a:endParaRPr lang="en-US" dirty="0">
                        <a:solidFill>
                          <a:schemeClr val="bg1"/>
                        </a:solidFill>
                      </a:endParaRPr>
                    </a:p>
                  </a:txBody>
                  <a:tcPr>
                    <a:solidFill>
                      <a:schemeClr val="tx1">
                        <a:lumMod val="50000"/>
                      </a:schemeClr>
                    </a:solidFill>
                  </a:tcPr>
                </a:tc>
                <a:tc>
                  <a:txBody>
                    <a:bodyPr/>
                    <a:lstStyle/>
                    <a:p>
                      <a:pPr algn="ctr"/>
                      <a:r>
                        <a:rPr lang="en-US" dirty="0">
                          <a:solidFill>
                            <a:schemeClr val="bg1"/>
                          </a:solidFill>
                        </a:rPr>
                        <a:t>4</a:t>
                      </a:r>
                    </a:p>
                  </a:txBody>
                  <a:tcPr/>
                </a:tc>
                <a:extLst>
                  <a:ext uri="{0D108BD9-81ED-4DB2-BD59-A6C34878D82A}">
                    <a16:rowId xmlns:a16="http://schemas.microsoft.com/office/drawing/2014/main" val="2363961945"/>
                  </a:ext>
                </a:extLst>
              </a:tr>
            </a:tbl>
          </a:graphicData>
        </a:graphic>
      </p:graphicFrame>
      <p:cxnSp>
        <p:nvCxnSpPr>
          <p:cNvPr id="8" name="Straight Arrow Connector 7">
            <a:extLst>
              <a:ext uri="{FF2B5EF4-FFF2-40B4-BE49-F238E27FC236}">
                <a16:creationId xmlns:a16="http://schemas.microsoft.com/office/drawing/2014/main" id="{8380CFA0-ADDD-4811-992B-E79C0C06105B}"/>
              </a:ext>
            </a:extLst>
          </p:cNvPr>
          <p:cNvCxnSpPr>
            <a:cxnSpLocks/>
          </p:cNvCxnSpPr>
          <p:nvPr/>
        </p:nvCxnSpPr>
        <p:spPr>
          <a:xfrm>
            <a:off x="6877878" y="3424401"/>
            <a:ext cx="420283" cy="34787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467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190E-E5AB-4095-82F6-5432A4EE82CA}"/>
              </a:ext>
            </a:extLst>
          </p:cNvPr>
          <p:cNvSpPr>
            <a:spLocks noGrp="1"/>
          </p:cNvSpPr>
          <p:nvPr>
            <p:ph type="title"/>
          </p:nvPr>
        </p:nvSpPr>
        <p:spPr/>
        <p:txBody>
          <a:bodyPr/>
          <a:lstStyle/>
          <a:p>
            <a:r>
              <a:rPr lang="en-US" dirty="0"/>
              <a:t>Say we want to access each element of the array with a loop… </a:t>
            </a:r>
          </a:p>
        </p:txBody>
      </p:sp>
      <p:sp>
        <p:nvSpPr>
          <p:cNvPr id="3" name="Content Placeholder 2">
            <a:extLst>
              <a:ext uri="{FF2B5EF4-FFF2-40B4-BE49-F238E27FC236}">
                <a16:creationId xmlns:a16="http://schemas.microsoft.com/office/drawing/2014/main" id="{D2B3912E-BDCA-4542-9141-1C19F66D74AD}"/>
              </a:ext>
            </a:extLst>
          </p:cNvPr>
          <p:cNvSpPr>
            <a:spLocks noGrp="1"/>
          </p:cNvSpPr>
          <p:nvPr>
            <p:ph idx="1"/>
          </p:nvPr>
        </p:nvSpPr>
        <p:spPr>
          <a:xfrm>
            <a:off x="685801" y="2142068"/>
            <a:ext cx="10131425" cy="1456268"/>
          </a:xfrm>
        </p:spPr>
        <p:txBody>
          <a:bodyPr>
            <a:normAutofit/>
          </a:bodyPr>
          <a:lstStyle/>
          <a:p>
            <a:r>
              <a:rPr lang="en-US" sz="2400" dirty="0"/>
              <a:t>In the body of the for loop, we find the index of whatever </a:t>
            </a:r>
            <a:r>
              <a:rPr lang="en-US" sz="2400" dirty="0" err="1"/>
              <a:t>i</a:t>
            </a:r>
            <a:r>
              <a:rPr lang="en-US" sz="2400" dirty="0"/>
              <a:t> is equal to and set the value in that index equal to whatever </a:t>
            </a:r>
            <a:r>
              <a:rPr lang="en-US" sz="2400" dirty="0" err="1"/>
              <a:t>i</a:t>
            </a:r>
            <a:r>
              <a:rPr lang="en-US" sz="2400" dirty="0"/>
              <a:t> is at that moment</a:t>
            </a:r>
          </a:p>
          <a:p>
            <a:pPr lvl="1"/>
            <a:r>
              <a:rPr lang="en-US" sz="1800" dirty="0"/>
              <a:t>So… </a:t>
            </a:r>
            <a:r>
              <a:rPr lang="en-US" sz="1800" dirty="0" err="1"/>
              <a:t>arr</a:t>
            </a:r>
            <a:r>
              <a:rPr lang="en-US" sz="1800" dirty="0"/>
              <a:t>[4] = 4</a:t>
            </a:r>
          </a:p>
        </p:txBody>
      </p:sp>
      <p:pic>
        <p:nvPicPr>
          <p:cNvPr id="5" name="Picture 4">
            <a:extLst>
              <a:ext uri="{FF2B5EF4-FFF2-40B4-BE49-F238E27FC236}">
                <a16:creationId xmlns:a16="http://schemas.microsoft.com/office/drawing/2014/main" id="{FCE8A41B-3D2B-491D-BA61-D64882FFE739}"/>
              </a:ext>
            </a:extLst>
          </p:cNvPr>
          <p:cNvPicPr>
            <a:picLocks noChangeAspect="1"/>
          </p:cNvPicPr>
          <p:nvPr/>
        </p:nvPicPr>
        <p:blipFill>
          <a:blip r:embed="rId3"/>
          <a:stretch>
            <a:fillRect/>
          </a:stretch>
        </p:blipFill>
        <p:spPr>
          <a:xfrm>
            <a:off x="2752859" y="4571313"/>
            <a:ext cx="6686282" cy="1677087"/>
          </a:xfrm>
          <a:prstGeom prst="rect">
            <a:avLst/>
          </a:prstGeom>
        </p:spPr>
      </p:pic>
      <p:graphicFrame>
        <p:nvGraphicFramePr>
          <p:cNvPr id="6" name="Table 4">
            <a:extLst>
              <a:ext uri="{FF2B5EF4-FFF2-40B4-BE49-F238E27FC236}">
                <a16:creationId xmlns:a16="http://schemas.microsoft.com/office/drawing/2014/main" id="{0CFA90C7-B2B3-456D-88ED-359700E63A20}"/>
              </a:ext>
            </a:extLst>
          </p:cNvPr>
          <p:cNvGraphicFramePr>
            <a:graphicFrameLocks noGrp="1"/>
          </p:cNvGraphicFramePr>
          <p:nvPr>
            <p:extLst>
              <p:ext uri="{D42A27DB-BD31-4B8C-83A1-F6EECF244321}">
                <p14:modId xmlns:p14="http://schemas.microsoft.com/office/powerpoint/2010/main" val="1099426043"/>
              </p:ext>
            </p:extLst>
          </p:nvPr>
        </p:nvGraphicFramePr>
        <p:xfrm>
          <a:off x="3012731" y="3698583"/>
          <a:ext cx="2738782" cy="670560"/>
        </p:xfrm>
        <a:graphic>
          <a:graphicData uri="http://schemas.openxmlformats.org/drawingml/2006/table">
            <a:tbl>
              <a:tblPr firstRow="1" firstCol="1" bandRow="1">
                <a:tableStyleId>{D7AC3CCA-C797-4891-BE02-D94E43425B78}</a:tableStyleId>
              </a:tblPr>
              <a:tblGrid>
                <a:gridCol w="1025361">
                  <a:extLst>
                    <a:ext uri="{9D8B030D-6E8A-4147-A177-3AD203B41FA5}">
                      <a16:colId xmlns:a16="http://schemas.microsoft.com/office/drawing/2014/main" val="1743215805"/>
                    </a:ext>
                  </a:extLst>
                </a:gridCol>
                <a:gridCol w="367379">
                  <a:extLst>
                    <a:ext uri="{9D8B030D-6E8A-4147-A177-3AD203B41FA5}">
                      <a16:colId xmlns:a16="http://schemas.microsoft.com/office/drawing/2014/main" val="739782489"/>
                    </a:ext>
                  </a:extLst>
                </a:gridCol>
                <a:gridCol w="318052">
                  <a:extLst>
                    <a:ext uri="{9D8B030D-6E8A-4147-A177-3AD203B41FA5}">
                      <a16:colId xmlns:a16="http://schemas.microsoft.com/office/drawing/2014/main" val="2365620576"/>
                    </a:ext>
                  </a:extLst>
                </a:gridCol>
                <a:gridCol w="357809">
                  <a:extLst>
                    <a:ext uri="{9D8B030D-6E8A-4147-A177-3AD203B41FA5}">
                      <a16:colId xmlns:a16="http://schemas.microsoft.com/office/drawing/2014/main" val="1257481038"/>
                    </a:ext>
                  </a:extLst>
                </a:gridCol>
                <a:gridCol w="323732">
                  <a:extLst>
                    <a:ext uri="{9D8B030D-6E8A-4147-A177-3AD203B41FA5}">
                      <a16:colId xmlns:a16="http://schemas.microsoft.com/office/drawing/2014/main" val="1782032087"/>
                    </a:ext>
                  </a:extLst>
                </a:gridCol>
                <a:gridCol w="346449">
                  <a:extLst>
                    <a:ext uri="{9D8B030D-6E8A-4147-A177-3AD203B41FA5}">
                      <a16:colId xmlns:a16="http://schemas.microsoft.com/office/drawing/2014/main" val="926100025"/>
                    </a:ext>
                  </a:extLst>
                </a:gridCol>
              </a:tblGrid>
              <a:tr h="298289">
                <a:tc>
                  <a:txBody>
                    <a:bodyPr/>
                    <a:lstStyle/>
                    <a:p>
                      <a:pPr algn="ctr"/>
                      <a:r>
                        <a:rPr lang="en-US" dirty="0" err="1">
                          <a:solidFill>
                            <a:schemeClr val="bg1"/>
                          </a:solidFill>
                        </a:rPr>
                        <a:t>arr</a:t>
                      </a:r>
                      <a:endParaRPr lang="en-US" dirty="0">
                        <a:solidFill>
                          <a:schemeClr val="bg1"/>
                        </a:solidFill>
                      </a:endParaRPr>
                    </a:p>
                  </a:txBody>
                  <a:tcPr>
                    <a:solidFill>
                      <a:schemeClr val="tx1">
                        <a:lumMod val="50000"/>
                      </a:schemeClr>
                    </a:solidFill>
                  </a:tcPr>
                </a:tc>
                <a:tc>
                  <a:txBody>
                    <a:bodyPr/>
                    <a:lstStyle/>
                    <a:p>
                      <a:pPr algn="ctr"/>
                      <a:r>
                        <a:rPr lang="en-US" dirty="0">
                          <a:solidFill>
                            <a:schemeClr val="bg1"/>
                          </a:solidFill>
                        </a:rPr>
                        <a:t>0</a:t>
                      </a:r>
                    </a:p>
                  </a:txBody>
                  <a:tcPr>
                    <a:solidFill>
                      <a:schemeClr val="accent1">
                        <a:lumMod val="60000"/>
                        <a:lumOff val="40000"/>
                      </a:schemeClr>
                    </a:solidFill>
                  </a:tcPr>
                </a:tc>
                <a:tc>
                  <a:txBody>
                    <a:bodyPr/>
                    <a:lstStyle/>
                    <a:p>
                      <a:pPr algn="ctr"/>
                      <a:r>
                        <a:rPr lang="en-US" dirty="0">
                          <a:solidFill>
                            <a:schemeClr val="bg1"/>
                          </a:solidFill>
                        </a:rPr>
                        <a:t>1</a:t>
                      </a:r>
                    </a:p>
                  </a:txBody>
                  <a:tcPr>
                    <a:solidFill>
                      <a:schemeClr val="accent1">
                        <a:lumMod val="60000"/>
                        <a:lumOff val="40000"/>
                      </a:schemeClr>
                    </a:solidFill>
                  </a:tcPr>
                </a:tc>
                <a:tc>
                  <a:txBody>
                    <a:bodyPr/>
                    <a:lstStyle/>
                    <a:p>
                      <a:pPr algn="ctr"/>
                      <a:r>
                        <a:rPr lang="en-US" dirty="0">
                          <a:solidFill>
                            <a:schemeClr val="bg1"/>
                          </a:solidFill>
                        </a:rPr>
                        <a:t>2</a:t>
                      </a:r>
                    </a:p>
                  </a:txBody>
                  <a:tcPr>
                    <a:solidFill>
                      <a:schemeClr val="accent1">
                        <a:lumMod val="60000"/>
                        <a:lumOff val="40000"/>
                      </a:schemeClr>
                    </a:solidFill>
                  </a:tcPr>
                </a:tc>
                <a:tc>
                  <a:txBody>
                    <a:bodyPr/>
                    <a:lstStyle/>
                    <a:p>
                      <a:pPr algn="ctr"/>
                      <a:r>
                        <a:rPr lang="en-US" dirty="0">
                          <a:solidFill>
                            <a:schemeClr val="bg1"/>
                          </a:solidFill>
                        </a:rPr>
                        <a:t>3</a:t>
                      </a:r>
                    </a:p>
                  </a:txBody>
                  <a:tcPr>
                    <a:solidFill>
                      <a:schemeClr val="accent1">
                        <a:lumMod val="60000"/>
                        <a:lumOff val="40000"/>
                      </a:schemeClr>
                    </a:solidFill>
                  </a:tcPr>
                </a:tc>
                <a:tc>
                  <a:txBody>
                    <a:bodyPr/>
                    <a:lstStyle/>
                    <a:p>
                      <a:pPr algn="ctr"/>
                      <a:r>
                        <a:rPr lang="en-US" dirty="0">
                          <a:solidFill>
                            <a:schemeClr val="bg1"/>
                          </a:solidFill>
                        </a:rPr>
                        <a:t>4</a:t>
                      </a:r>
                    </a:p>
                  </a:txBody>
                  <a:tcPr>
                    <a:solidFill>
                      <a:schemeClr val="accent1">
                        <a:lumMod val="60000"/>
                        <a:lumOff val="40000"/>
                      </a:schemeClr>
                    </a:solidFill>
                  </a:tcPr>
                </a:tc>
                <a:extLst>
                  <a:ext uri="{0D108BD9-81ED-4DB2-BD59-A6C34878D82A}">
                    <a16:rowId xmlns:a16="http://schemas.microsoft.com/office/drawing/2014/main" val="2363961945"/>
                  </a:ext>
                </a:extLst>
              </a:tr>
              <a:tr h="248574">
                <a:tc>
                  <a:txBody>
                    <a:bodyPr/>
                    <a:lstStyle/>
                    <a:p>
                      <a:pPr algn="ctr"/>
                      <a:r>
                        <a:rPr lang="en-US" sz="1400" dirty="0">
                          <a:solidFill>
                            <a:schemeClr val="bg1"/>
                          </a:solidFill>
                        </a:rPr>
                        <a:t>(index)</a:t>
                      </a:r>
                    </a:p>
                  </a:txBody>
                  <a:tcPr>
                    <a:solidFill>
                      <a:schemeClr val="tx1">
                        <a:lumMod val="50000"/>
                      </a:schemeClr>
                    </a:solidFill>
                  </a:tcPr>
                </a:tc>
                <a:tc>
                  <a:txBody>
                    <a:bodyPr/>
                    <a:lstStyle/>
                    <a:p>
                      <a:pPr algn="ctr"/>
                      <a:r>
                        <a:rPr lang="en-US" sz="1400" dirty="0">
                          <a:solidFill>
                            <a:schemeClr val="bg1"/>
                          </a:solidFill>
                        </a:rPr>
                        <a:t>0</a:t>
                      </a:r>
                    </a:p>
                  </a:txBody>
                  <a:tcPr/>
                </a:tc>
                <a:tc>
                  <a:txBody>
                    <a:bodyPr/>
                    <a:lstStyle/>
                    <a:p>
                      <a:pPr algn="ctr"/>
                      <a:r>
                        <a:rPr lang="en-US" sz="1400" dirty="0">
                          <a:solidFill>
                            <a:schemeClr val="bg1"/>
                          </a:solidFill>
                        </a:rPr>
                        <a:t>1</a:t>
                      </a:r>
                    </a:p>
                  </a:txBody>
                  <a:tcPr/>
                </a:tc>
                <a:tc>
                  <a:txBody>
                    <a:bodyPr/>
                    <a:lstStyle/>
                    <a:p>
                      <a:pPr algn="ctr"/>
                      <a:r>
                        <a:rPr lang="en-US" sz="1400" dirty="0">
                          <a:solidFill>
                            <a:schemeClr val="bg1"/>
                          </a:solidFill>
                        </a:rPr>
                        <a:t>2</a:t>
                      </a:r>
                    </a:p>
                  </a:txBody>
                  <a:tcPr/>
                </a:tc>
                <a:tc>
                  <a:txBody>
                    <a:bodyPr/>
                    <a:lstStyle/>
                    <a:p>
                      <a:pPr algn="ctr"/>
                      <a:r>
                        <a:rPr lang="en-US" sz="1400" dirty="0">
                          <a:solidFill>
                            <a:schemeClr val="bg1"/>
                          </a:solidFill>
                        </a:rPr>
                        <a:t>3</a:t>
                      </a:r>
                    </a:p>
                  </a:txBody>
                  <a:tcPr/>
                </a:tc>
                <a:tc>
                  <a:txBody>
                    <a:bodyPr/>
                    <a:lstStyle/>
                    <a:p>
                      <a:pPr algn="ctr"/>
                      <a:r>
                        <a:rPr lang="en-US" sz="1400" dirty="0">
                          <a:solidFill>
                            <a:schemeClr val="bg1"/>
                          </a:solidFill>
                        </a:rPr>
                        <a:t>4</a:t>
                      </a:r>
                    </a:p>
                  </a:txBody>
                  <a:tcPr/>
                </a:tc>
                <a:extLst>
                  <a:ext uri="{0D108BD9-81ED-4DB2-BD59-A6C34878D82A}">
                    <a16:rowId xmlns:a16="http://schemas.microsoft.com/office/drawing/2014/main" val="1249495073"/>
                  </a:ext>
                </a:extLst>
              </a:tr>
            </a:tbl>
          </a:graphicData>
        </a:graphic>
      </p:graphicFrame>
      <p:cxnSp>
        <p:nvCxnSpPr>
          <p:cNvPr id="9" name="Straight Arrow Connector 8">
            <a:extLst>
              <a:ext uri="{FF2B5EF4-FFF2-40B4-BE49-F238E27FC236}">
                <a16:creationId xmlns:a16="http://schemas.microsoft.com/office/drawing/2014/main" id="{782CB32C-F48F-407E-A448-DB8EE66E491B}"/>
              </a:ext>
            </a:extLst>
          </p:cNvPr>
          <p:cNvCxnSpPr/>
          <p:nvPr/>
        </p:nvCxnSpPr>
        <p:spPr>
          <a:xfrm>
            <a:off x="1419876" y="5577273"/>
            <a:ext cx="1187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4">
            <a:extLst>
              <a:ext uri="{FF2B5EF4-FFF2-40B4-BE49-F238E27FC236}">
                <a16:creationId xmlns:a16="http://schemas.microsoft.com/office/drawing/2014/main" id="{77DB7123-0004-4440-9E90-126B0C4B6C2A}"/>
              </a:ext>
            </a:extLst>
          </p:cNvPr>
          <p:cNvGraphicFramePr>
            <a:graphicFrameLocks noGrp="1"/>
          </p:cNvGraphicFramePr>
          <p:nvPr>
            <p:extLst>
              <p:ext uri="{D42A27DB-BD31-4B8C-83A1-F6EECF244321}">
                <p14:modId xmlns:p14="http://schemas.microsoft.com/office/powerpoint/2010/main" val="3822421363"/>
              </p:ext>
            </p:extLst>
          </p:nvPr>
        </p:nvGraphicFramePr>
        <p:xfrm>
          <a:off x="6713172" y="3719064"/>
          <a:ext cx="849155" cy="365760"/>
        </p:xfrm>
        <a:graphic>
          <a:graphicData uri="http://schemas.openxmlformats.org/drawingml/2006/table">
            <a:tbl>
              <a:tblPr firstRow="1" bandRow="1">
                <a:tableStyleId>{D7AC3CCA-C797-4891-BE02-D94E43425B78}</a:tableStyleId>
              </a:tblPr>
              <a:tblGrid>
                <a:gridCol w="431845">
                  <a:extLst>
                    <a:ext uri="{9D8B030D-6E8A-4147-A177-3AD203B41FA5}">
                      <a16:colId xmlns:a16="http://schemas.microsoft.com/office/drawing/2014/main" val="1743215805"/>
                    </a:ext>
                  </a:extLst>
                </a:gridCol>
                <a:gridCol w="417310">
                  <a:extLst>
                    <a:ext uri="{9D8B030D-6E8A-4147-A177-3AD203B41FA5}">
                      <a16:colId xmlns:a16="http://schemas.microsoft.com/office/drawing/2014/main" val="739782489"/>
                    </a:ext>
                  </a:extLst>
                </a:gridCol>
              </a:tblGrid>
              <a:tr h="298289">
                <a:tc>
                  <a:txBody>
                    <a:bodyPr/>
                    <a:lstStyle/>
                    <a:p>
                      <a:pPr algn="ctr"/>
                      <a:r>
                        <a:rPr lang="en-US" dirty="0" err="1">
                          <a:solidFill>
                            <a:schemeClr val="bg1"/>
                          </a:solidFill>
                        </a:rPr>
                        <a:t>i</a:t>
                      </a:r>
                      <a:endParaRPr lang="en-US" dirty="0">
                        <a:solidFill>
                          <a:schemeClr val="bg1"/>
                        </a:solidFill>
                      </a:endParaRPr>
                    </a:p>
                  </a:txBody>
                  <a:tcPr>
                    <a:solidFill>
                      <a:schemeClr val="tx1">
                        <a:lumMod val="50000"/>
                      </a:schemeClr>
                    </a:solidFill>
                  </a:tcPr>
                </a:tc>
                <a:tc>
                  <a:txBody>
                    <a:bodyPr/>
                    <a:lstStyle/>
                    <a:p>
                      <a:pPr algn="ctr"/>
                      <a:r>
                        <a:rPr lang="en-US" dirty="0">
                          <a:solidFill>
                            <a:schemeClr val="bg1"/>
                          </a:solidFill>
                        </a:rPr>
                        <a:t>4</a:t>
                      </a:r>
                    </a:p>
                  </a:txBody>
                  <a:tcPr/>
                </a:tc>
                <a:extLst>
                  <a:ext uri="{0D108BD9-81ED-4DB2-BD59-A6C34878D82A}">
                    <a16:rowId xmlns:a16="http://schemas.microsoft.com/office/drawing/2014/main" val="2363961945"/>
                  </a:ext>
                </a:extLst>
              </a:tr>
            </a:tbl>
          </a:graphicData>
        </a:graphic>
      </p:graphicFrame>
      <p:cxnSp>
        <p:nvCxnSpPr>
          <p:cNvPr id="8" name="Straight Arrow Connector 7">
            <a:extLst>
              <a:ext uri="{FF2B5EF4-FFF2-40B4-BE49-F238E27FC236}">
                <a16:creationId xmlns:a16="http://schemas.microsoft.com/office/drawing/2014/main" id="{8380CFA0-ADDD-4811-992B-E79C0C06105B}"/>
              </a:ext>
            </a:extLst>
          </p:cNvPr>
          <p:cNvCxnSpPr>
            <a:cxnSpLocks/>
          </p:cNvCxnSpPr>
          <p:nvPr/>
        </p:nvCxnSpPr>
        <p:spPr>
          <a:xfrm>
            <a:off x="5105873" y="3437890"/>
            <a:ext cx="420283" cy="34787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EC57C9F-3627-40E6-A0C3-F397A4B268D5}"/>
              </a:ext>
            </a:extLst>
          </p:cNvPr>
          <p:cNvCxnSpPr>
            <a:cxnSpLocks/>
          </p:cNvCxnSpPr>
          <p:nvPr/>
        </p:nvCxnSpPr>
        <p:spPr>
          <a:xfrm flipV="1">
            <a:off x="5105873" y="4272249"/>
            <a:ext cx="426908" cy="2015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006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7C4DA-8267-4BB4-A066-86AF12BF270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C09C325A-1470-488A-9982-3755EEC5386C}"/>
              </a:ext>
            </a:extLst>
          </p:cNvPr>
          <p:cNvSpPr>
            <a:spLocks noGrp="1"/>
          </p:cNvSpPr>
          <p:nvPr>
            <p:ph idx="1"/>
          </p:nvPr>
        </p:nvSpPr>
        <p:spPr>
          <a:xfrm>
            <a:off x="685801" y="2142067"/>
            <a:ext cx="10131425" cy="4293902"/>
          </a:xfrm>
        </p:spPr>
        <p:txBody>
          <a:bodyPr>
            <a:normAutofit fontScale="92500" lnSpcReduction="10000"/>
          </a:bodyPr>
          <a:lstStyle/>
          <a:p>
            <a:r>
              <a:rPr lang="en-US" sz="2400" dirty="0"/>
              <a:t>Objects</a:t>
            </a:r>
          </a:p>
          <a:p>
            <a:pPr lvl="1"/>
            <a:r>
              <a:rPr lang="en-US" sz="2200" dirty="0"/>
              <a:t>The stack and the heap</a:t>
            </a:r>
          </a:p>
          <a:p>
            <a:pPr lvl="1"/>
            <a:r>
              <a:rPr lang="en-US" sz="2200" dirty="0"/>
              <a:t>Duplicate objects</a:t>
            </a:r>
          </a:p>
          <a:p>
            <a:r>
              <a:rPr lang="en-US" sz="2400" dirty="0"/>
              <a:t>Arrays </a:t>
            </a:r>
          </a:p>
          <a:p>
            <a:r>
              <a:rPr lang="en-US" sz="2400" dirty="0"/>
              <a:t>2D arrays</a:t>
            </a:r>
          </a:p>
          <a:p>
            <a:r>
              <a:rPr lang="en-US" sz="2400" dirty="0"/>
              <a:t>Array Lists</a:t>
            </a:r>
          </a:p>
          <a:p>
            <a:r>
              <a:rPr lang="en-US" sz="2400" dirty="0"/>
              <a:t>For-each loops</a:t>
            </a:r>
          </a:p>
          <a:p>
            <a:r>
              <a:rPr lang="en-US" sz="2400" dirty="0"/>
              <a:t>Boxing/unboxing</a:t>
            </a:r>
          </a:p>
          <a:p>
            <a:r>
              <a:rPr lang="en-US" sz="2400" dirty="0"/>
              <a:t>Assignment 5 hints</a:t>
            </a:r>
          </a:p>
          <a:p>
            <a:r>
              <a:rPr lang="en-US" sz="2400" dirty="0"/>
              <a:t>Project 1 Q&amp;A</a:t>
            </a:r>
          </a:p>
        </p:txBody>
      </p:sp>
    </p:spTree>
    <p:extLst>
      <p:ext uri="{BB962C8B-B14F-4D97-AF65-F5344CB8AC3E}">
        <p14:creationId xmlns:p14="http://schemas.microsoft.com/office/powerpoint/2010/main" val="666490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190E-E5AB-4095-82F6-5432A4EE82CA}"/>
              </a:ext>
            </a:extLst>
          </p:cNvPr>
          <p:cNvSpPr>
            <a:spLocks noGrp="1"/>
          </p:cNvSpPr>
          <p:nvPr>
            <p:ph type="title"/>
          </p:nvPr>
        </p:nvSpPr>
        <p:spPr/>
        <p:txBody>
          <a:bodyPr/>
          <a:lstStyle/>
          <a:p>
            <a:r>
              <a:rPr lang="en-US" dirty="0"/>
              <a:t>Say we want to access each element of the array with a loop… </a:t>
            </a:r>
          </a:p>
        </p:txBody>
      </p:sp>
      <p:sp>
        <p:nvSpPr>
          <p:cNvPr id="3" name="Content Placeholder 2">
            <a:extLst>
              <a:ext uri="{FF2B5EF4-FFF2-40B4-BE49-F238E27FC236}">
                <a16:creationId xmlns:a16="http://schemas.microsoft.com/office/drawing/2014/main" id="{D2B3912E-BDCA-4542-9141-1C19F66D74AD}"/>
              </a:ext>
            </a:extLst>
          </p:cNvPr>
          <p:cNvSpPr>
            <a:spLocks noGrp="1"/>
          </p:cNvSpPr>
          <p:nvPr>
            <p:ph idx="1"/>
          </p:nvPr>
        </p:nvSpPr>
        <p:spPr>
          <a:xfrm>
            <a:off x="685801" y="2142068"/>
            <a:ext cx="10131425" cy="1456268"/>
          </a:xfrm>
        </p:spPr>
        <p:txBody>
          <a:bodyPr>
            <a:normAutofit/>
          </a:bodyPr>
          <a:lstStyle/>
          <a:p>
            <a:r>
              <a:rPr lang="en-US" sz="2400" dirty="0"/>
              <a:t>Then, increment </a:t>
            </a:r>
            <a:r>
              <a:rPr lang="en-US" sz="2400" dirty="0" err="1"/>
              <a:t>i</a:t>
            </a:r>
            <a:r>
              <a:rPr lang="en-US" sz="2400" dirty="0"/>
              <a:t> since we’ve reached the end of the for loop</a:t>
            </a:r>
          </a:p>
          <a:p>
            <a:pPr lvl="1"/>
            <a:r>
              <a:rPr lang="en-US" dirty="0"/>
              <a:t>Check the condition; </a:t>
            </a:r>
            <a:r>
              <a:rPr lang="en-US" dirty="0" err="1"/>
              <a:t>i</a:t>
            </a:r>
            <a:r>
              <a:rPr lang="en-US" dirty="0"/>
              <a:t> is no longer equal to the length of the array, so that was the last time we’d be running the loop </a:t>
            </a:r>
          </a:p>
        </p:txBody>
      </p:sp>
      <p:pic>
        <p:nvPicPr>
          <p:cNvPr id="5" name="Picture 4">
            <a:extLst>
              <a:ext uri="{FF2B5EF4-FFF2-40B4-BE49-F238E27FC236}">
                <a16:creationId xmlns:a16="http://schemas.microsoft.com/office/drawing/2014/main" id="{FCE8A41B-3D2B-491D-BA61-D64882FFE739}"/>
              </a:ext>
            </a:extLst>
          </p:cNvPr>
          <p:cNvPicPr>
            <a:picLocks noChangeAspect="1"/>
          </p:cNvPicPr>
          <p:nvPr/>
        </p:nvPicPr>
        <p:blipFill>
          <a:blip r:embed="rId2"/>
          <a:stretch>
            <a:fillRect/>
          </a:stretch>
        </p:blipFill>
        <p:spPr>
          <a:xfrm>
            <a:off x="2752859" y="4571313"/>
            <a:ext cx="6686282" cy="1677087"/>
          </a:xfrm>
          <a:prstGeom prst="rect">
            <a:avLst/>
          </a:prstGeom>
        </p:spPr>
      </p:pic>
      <p:graphicFrame>
        <p:nvGraphicFramePr>
          <p:cNvPr id="6" name="Table 4">
            <a:extLst>
              <a:ext uri="{FF2B5EF4-FFF2-40B4-BE49-F238E27FC236}">
                <a16:creationId xmlns:a16="http://schemas.microsoft.com/office/drawing/2014/main" id="{0CFA90C7-B2B3-456D-88ED-359700E63A20}"/>
              </a:ext>
            </a:extLst>
          </p:cNvPr>
          <p:cNvGraphicFramePr>
            <a:graphicFrameLocks noGrp="1"/>
          </p:cNvGraphicFramePr>
          <p:nvPr>
            <p:extLst>
              <p:ext uri="{D42A27DB-BD31-4B8C-83A1-F6EECF244321}">
                <p14:modId xmlns:p14="http://schemas.microsoft.com/office/powerpoint/2010/main" val="3002044817"/>
              </p:ext>
            </p:extLst>
          </p:nvPr>
        </p:nvGraphicFramePr>
        <p:xfrm>
          <a:off x="3012731" y="3698583"/>
          <a:ext cx="2738782" cy="670560"/>
        </p:xfrm>
        <a:graphic>
          <a:graphicData uri="http://schemas.openxmlformats.org/drawingml/2006/table">
            <a:tbl>
              <a:tblPr firstRow="1" firstCol="1" bandRow="1">
                <a:tableStyleId>{D7AC3CCA-C797-4891-BE02-D94E43425B78}</a:tableStyleId>
              </a:tblPr>
              <a:tblGrid>
                <a:gridCol w="1025361">
                  <a:extLst>
                    <a:ext uri="{9D8B030D-6E8A-4147-A177-3AD203B41FA5}">
                      <a16:colId xmlns:a16="http://schemas.microsoft.com/office/drawing/2014/main" val="1743215805"/>
                    </a:ext>
                  </a:extLst>
                </a:gridCol>
                <a:gridCol w="367379">
                  <a:extLst>
                    <a:ext uri="{9D8B030D-6E8A-4147-A177-3AD203B41FA5}">
                      <a16:colId xmlns:a16="http://schemas.microsoft.com/office/drawing/2014/main" val="739782489"/>
                    </a:ext>
                  </a:extLst>
                </a:gridCol>
                <a:gridCol w="318052">
                  <a:extLst>
                    <a:ext uri="{9D8B030D-6E8A-4147-A177-3AD203B41FA5}">
                      <a16:colId xmlns:a16="http://schemas.microsoft.com/office/drawing/2014/main" val="2365620576"/>
                    </a:ext>
                  </a:extLst>
                </a:gridCol>
                <a:gridCol w="357809">
                  <a:extLst>
                    <a:ext uri="{9D8B030D-6E8A-4147-A177-3AD203B41FA5}">
                      <a16:colId xmlns:a16="http://schemas.microsoft.com/office/drawing/2014/main" val="1257481038"/>
                    </a:ext>
                  </a:extLst>
                </a:gridCol>
                <a:gridCol w="323732">
                  <a:extLst>
                    <a:ext uri="{9D8B030D-6E8A-4147-A177-3AD203B41FA5}">
                      <a16:colId xmlns:a16="http://schemas.microsoft.com/office/drawing/2014/main" val="1782032087"/>
                    </a:ext>
                  </a:extLst>
                </a:gridCol>
                <a:gridCol w="346449">
                  <a:extLst>
                    <a:ext uri="{9D8B030D-6E8A-4147-A177-3AD203B41FA5}">
                      <a16:colId xmlns:a16="http://schemas.microsoft.com/office/drawing/2014/main" val="926100025"/>
                    </a:ext>
                  </a:extLst>
                </a:gridCol>
              </a:tblGrid>
              <a:tr h="298289">
                <a:tc>
                  <a:txBody>
                    <a:bodyPr/>
                    <a:lstStyle/>
                    <a:p>
                      <a:pPr algn="ctr"/>
                      <a:r>
                        <a:rPr lang="en-US" dirty="0" err="1">
                          <a:solidFill>
                            <a:schemeClr val="bg1"/>
                          </a:solidFill>
                        </a:rPr>
                        <a:t>arr</a:t>
                      </a:r>
                      <a:endParaRPr lang="en-US" dirty="0">
                        <a:solidFill>
                          <a:schemeClr val="bg1"/>
                        </a:solidFill>
                      </a:endParaRPr>
                    </a:p>
                  </a:txBody>
                  <a:tcPr>
                    <a:solidFill>
                      <a:schemeClr val="tx1">
                        <a:lumMod val="50000"/>
                      </a:schemeClr>
                    </a:solidFill>
                  </a:tcPr>
                </a:tc>
                <a:tc>
                  <a:txBody>
                    <a:bodyPr/>
                    <a:lstStyle/>
                    <a:p>
                      <a:pPr algn="ctr"/>
                      <a:r>
                        <a:rPr lang="en-US" dirty="0">
                          <a:solidFill>
                            <a:schemeClr val="bg1"/>
                          </a:solidFill>
                        </a:rPr>
                        <a:t>0</a:t>
                      </a:r>
                    </a:p>
                  </a:txBody>
                  <a:tcPr>
                    <a:solidFill>
                      <a:schemeClr val="accent1">
                        <a:lumMod val="60000"/>
                        <a:lumOff val="40000"/>
                      </a:schemeClr>
                    </a:solidFill>
                  </a:tcPr>
                </a:tc>
                <a:tc>
                  <a:txBody>
                    <a:bodyPr/>
                    <a:lstStyle/>
                    <a:p>
                      <a:pPr algn="ctr"/>
                      <a:r>
                        <a:rPr lang="en-US" dirty="0">
                          <a:solidFill>
                            <a:schemeClr val="bg1"/>
                          </a:solidFill>
                        </a:rPr>
                        <a:t>1</a:t>
                      </a:r>
                    </a:p>
                  </a:txBody>
                  <a:tcPr>
                    <a:solidFill>
                      <a:schemeClr val="accent1">
                        <a:lumMod val="60000"/>
                        <a:lumOff val="40000"/>
                      </a:schemeClr>
                    </a:solidFill>
                  </a:tcPr>
                </a:tc>
                <a:tc>
                  <a:txBody>
                    <a:bodyPr/>
                    <a:lstStyle/>
                    <a:p>
                      <a:pPr algn="ctr"/>
                      <a:r>
                        <a:rPr lang="en-US" dirty="0">
                          <a:solidFill>
                            <a:schemeClr val="bg1"/>
                          </a:solidFill>
                        </a:rPr>
                        <a:t>2</a:t>
                      </a:r>
                    </a:p>
                  </a:txBody>
                  <a:tcPr>
                    <a:solidFill>
                      <a:schemeClr val="accent1">
                        <a:lumMod val="60000"/>
                        <a:lumOff val="40000"/>
                      </a:schemeClr>
                    </a:solidFill>
                  </a:tcPr>
                </a:tc>
                <a:tc>
                  <a:txBody>
                    <a:bodyPr/>
                    <a:lstStyle/>
                    <a:p>
                      <a:pPr algn="ctr"/>
                      <a:r>
                        <a:rPr lang="en-US" dirty="0">
                          <a:solidFill>
                            <a:schemeClr val="bg1"/>
                          </a:solidFill>
                        </a:rPr>
                        <a:t>3</a:t>
                      </a:r>
                    </a:p>
                  </a:txBody>
                  <a:tcPr>
                    <a:solidFill>
                      <a:schemeClr val="accent1">
                        <a:lumMod val="60000"/>
                        <a:lumOff val="40000"/>
                      </a:schemeClr>
                    </a:solidFill>
                  </a:tcPr>
                </a:tc>
                <a:tc>
                  <a:txBody>
                    <a:bodyPr/>
                    <a:lstStyle/>
                    <a:p>
                      <a:pPr algn="ctr"/>
                      <a:r>
                        <a:rPr lang="en-US" dirty="0">
                          <a:solidFill>
                            <a:schemeClr val="bg1"/>
                          </a:solidFill>
                        </a:rPr>
                        <a:t>4</a:t>
                      </a:r>
                    </a:p>
                  </a:txBody>
                  <a:tcPr>
                    <a:solidFill>
                      <a:schemeClr val="accent1">
                        <a:lumMod val="60000"/>
                        <a:lumOff val="40000"/>
                      </a:schemeClr>
                    </a:solidFill>
                  </a:tcPr>
                </a:tc>
                <a:extLst>
                  <a:ext uri="{0D108BD9-81ED-4DB2-BD59-A6C34878D82A}">
                    <a16:rowId xmlns:a16="http://schemas.microsoft.com/office/drawing/2014/main" val="2363961945"/>
                  </a:ext>
                </a:extLst>
              </a:tr>
              <a:tr h="248574">
                <a:tc>
                  <a:txBody>
                    <a:bodyPr/>
                    <a:lstStyle/>
                    <a:p>
                      <a:pPr algn="ctr"/>
                      <a:r>
                        <a:rPr lang="en-US" sz="1400" dirty="0">
                          <a:solidFill>
                            <a:schemeClr val="bg1"/>
                          </a:solidFill>
                        </a:rPr>
                        <a:t>(index)</a:t>
                      </a:r>
                    </a:p>
                  </a:txBody>
                  <a:tcPr>
                    <a:solidFill>
                      <a:schemeClr val="tx1">
                        <a:lumMod val="50000"/>
                      </a:schemeClr>
                    </a:solidFill>
                  </a:tcPr>
                </a:tc>
                <a:tc>
                  <a:txBody>
                    <a:bodyPr/>
                    <a:lstStyle/>
                    <a:p>
                      <a:pPr algn="ctr"/>
                      <a:r>
                        <a:rPr lang="en-US" sz="1400" dirty="0">
                          <a:solidFill>
                            <a:schemeClr val="bg1"/>
                          </a:solidFill>
                        </a:rPr>
                        <a:t>0</a:t>
                      </a:r>
                    </a:p>
                  </a:txBody>
                  <a:tcPr/>
                </a:tc>
                <a:tc>
                  <a:txBody>
                    <a:bodyPr/>
                    <a:lstStyle/>
                    <a:p>
                      <a:pPr algn="ctr"/>
                      <a:r>
                        <a:rPr lang="en-US" sz="1400" dirty="0">
                          <a:solidFill>
                            <a:schemeClr val="bg1"/>
                          </a:solidFill>
                        </a:rPr>
                        <a:t>1</a:t>
                      </a:r>
                    </a:p>
                  </a:txBody>
                  <a:tcPr/>
                </a:tc>
                <a:tc>
                  <a:txBody>
                    <a:bodyPr/>
                    <a:lstStyle/>
                    <a:p>
                      <a:pPr algn="ctr"/>
                      <a:r>
                        <a:rPr lang="en-US" sz="1400" dirty="0">
                          <a:solidFill>
                            <a:schemeClr val="bg1"/>
                          </a:solidFill>
                        </a:rPr>
                        <a:t>2</a:t>
                      </a:r>
                    </a:p>
                  </a:txBody>
                  <a:tcPr/>
                </a:tc>
                <a:tc>
                  <a:txBody>
                    <a:bodyPr/>
                    <a:lstStyle/>
                    <a:p>
                      <a:pPr algn="ctr"/>
                      <a:r>
                        <a:rPr lang="en-US" sz="1400" dirty="0">
                          <a:solidFill>
                            <a:schemeClr val="bg1"/>
                          </a:solidFill>
                        </a:rPr>
                        <a:t>3</a:t>
                      </a:r>
                    </a:p>
                  </a:txBody>
                  <a:tcPr/>
                </a:tc>
                <a:tc>
                  <a:txBody>
                    <a:bodyPr/>
                    <a:lstStyle/>
                    <a:p>
                      <a:pPr algn="ctr"/>
                      <a:r>
                        <a:rPr lang="en-US" sz="1400" dirty="0">
                          <a:solidFill>
                            <a:schemeClr val="bg1"/>
                          </a:solidFill>
                        </a:rPr>
                        <a:t>4</a:t>
                      </a:r>
                    </a:p>
                  </a:txBody>
                  <a:tcPr/>
                </a:tc>
                <a:extLst>
                  <a:ext uri="{0D108BD9-81ED-4DB2-BD59-A6C34878D82A}">
                    <a16:rowId xmlns:a16="http://schemas.microsoft.com/office/drawing/2014/main" val="1249495073"/>
                  </a:ext>
                </a:extLst>
              </a:tr>
            </a:tbl>
          </a:graphicData>
        </a:graphic>
      </p:graphicFrame>
      <p:cxnSp>
        <p:nvCxnSpPr>
          <p:cNvPr id="9" name="Straight Arrow Connector 8">
            <a:extLst>
              <a:ext uri="{FF2B5EF4-FFF2-40B4-BE49-F238E27FC236}">
                <a16:creationId xmlns:a16="http://schemas.microsoft.com/office/drawing/2014/main" id="{782CB32C-F48F-407E-A448-DB8EE66E491B}"/>
              </a:ext>
            </a:extLst>
          </p:cNvPr>
          <p:cNvCxnSpPr/>
          <p:nvPr/>
        </p:nvCxnSpPr>
        <p:spPr>
          <a:xfrm>
            <a:off x="1425556" y="5162669"/>
            <a:ext cx="1187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4">
            <a:extLst>
              <a:ext uri="{FF2B5EF4-FFF2-40B4-BE49-F238E27FC236}">
                <a16:creationId xmlns:a16="http://schemas.microsoft.com/office/drawing/2014/main" id="{77DB7123-0004-4440-9E90-126B0C4B6C2A}"/>
              </a:ext>
            </a:extLst>
          </p:cNvPr>
          <p:cNvGraphicFramePr>
            <a:graphicFrameLocks noGrp="1"/>
          </p:cNvGraphicFramePr>
          <p:nvPr>
            <p:extLst>
              <p:ext uri="{D42A27DB-BD31-4B8C-83A1-F6EECF244321}">
                <p14:modId xmlns:p14="http://schemas.microsoft.com/office/powerpoint/2010/main" val="577563270"/>
              </p:ext>
            </p:extLst>
          </p:nvPr>
        </p:nvGraphicFramePr>
        <p:xfrm>
          <a:off x="6713172" y="3719064"/>
          <a:ext cx="849155" cy="365760"/>
        </p:xfrm>
        <a:graphic>
          <a:graphicData uri="http://schemas.openxmlformats.org/drawingml/2006/table">
            <a:tbl>
              <a:tblPr firstRow="1" bandRow="1">
                <a:tableStyleId>{D7AC3CCA-C797-4891-BE02-D94E43425B78}</a:tableStyleId>
              </a:tblPr>
              <a:tblGrid>
                <a:gridCol w="431845">
                  <a:extLst>
                    <a:ext uri="{9D8B030D-6E8A-4147-A177-3AD203B41FA5}">
                      <a16:colId xmlns:a16="http://schemas.microsoft.com/office/drawing/2014/main" val="1743215805"/>
                    </a:ext>
                  </a:extLst>
                </a:gridCol>
                <a:gridCol w="417310">
                  <a:extLst>
                    <a:ext uri="{9D8B030D-6E8A-4147-A177-3AD203B41FA5}">
                      <a16:colId xmlns:a16="http://schemas.microsoft.com/office/drawing/2014/main" val="739782489"/>
                    </a:ext>
                  </a:extLst>
                </a:gridCol>
              </a:tblGrid>
              <a:tr h="298289">
                <a:tc>
                  <a:txBody>
                    <a:bodyPr/>
                    <a:lstStyle/>
                    <a:p>
                      <a:pPr algn="ctr"/>
                      <a:r>
                        <a:rPr lang="en-US" dirty="0" err="1">
                          <a:solidFill>
                            <a:schemeClr val="bg1"/>
                          </a:solidFill>
                        </a:rPr>
                        <a:t>i</a:t>
                      </a:r>
                      <a:endParaRPr lang="en-US" dirty="0">
                        <a:solidFill>
                          <a:schemeClr val="bg1"/>
                        </a:solidFill>
                      </a:endParaRPr>
                    </a:p>
                  </a:txBody>
                  <a:tcPr>
                    <a:solidFill>
                      <a:schemeClr val="tx1">
                        <a:lumMod val="50000"/>
                      </a:schemeClr>
                    </a:solidFill>
                  </a:tcPr>
                </a:tc>
                <a:tc>
                  <a:txBody>
                    <a:bodyPr/>
                    <a:lstStyle/>
                    <a:p>
                      <a:pPr algn="ctr"/>
                      <a:r>
                        <a:rPr lang="en-US" dirty="0">
                          <a:solidFill>
                            <a:schemeClr val="bg1"/>
                          </a:solidFill>
                        </a:rPr>
                        <a:t>5</a:t>
                      </a:r>
                    </a:p>
                  </a:txBody>
                  <a:tcPr>
                    <a:solidFill>
                      <a:schemeClr val="accent5">
                        <a:lumMod val="60000"/>
                        <a:lumOff val="40000"/>
                      </a:schemeClr>
                    </a:solidFill>
                  </a:tcPr>
                </a:tc>
                <a:extLst>
                  <a:ext uri="{0D108BD9-81ED-4DB2-BD59-A6C34878D82A}">
                    <a16:rowId xmlns:a16="http://schemas.microsoft.com/office/drawing/2014/main" val="2363961945"/>
                  </a:ext>
                </a:extLst>
              </a:tr>
            </a:tbl>
          </a:graphicData>
        </a:graphic>
      </p:graphicFrame>
      <p:cxnSp>
        <p:nvCxnSpPr>
          <p:cNvPr id="8" name="Straight Arrow Connector 7">
            <a:extLst>
              <a:ext uri="{FF2B5EF4-FFF2-40B4-BE49-F238E27FC236}">
                <a16:creationId xmlns:a16="http://schemas.microsoft.com/office/drawing/2014/main" id="{8380CFA0-ADDD-4811-992B-E79C0C06105B}"/>
              </a:ext>
            </a:extLst>
          </p:cNvPr>
          <p:cNvCxnSpPr>
            <a:cxnSpLocks/>
          </p:cNvCxnSpPr>
          <p:nvPr/>
        </p:nvCxnSpPr>
        <p:spPr>
          <a:xfrm>
            <a:off x="6877878" y="3424401"/>
            <a:ext cx="420283" cy="34787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65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1731-030F-4852-B211-19E9096FF536}"/>
              </a:ext>
            </a:extLst>
          </p:cNvPr>
          <p:cNvSpPr>
            <a:spLocks noGrp="1"/>
          </p:cNvSpPr>
          <p:nvPr>
            <p:ph type="title"/>
          </p:nvPr>
        </p:nvSpPr>
        <p:spPr/>
        <p:txBody>
          <a:bodyPr/>
          <a:lstStyle/>
          <a:p>
            <a:r>
              <a:rPr lang="en-US" dirty="0"/>
              <a:t>2d arrays</a:t>
            </a:r>
          </a:p>
        </p:txBody>
      </p:sp>
      <p:sp>
        <p:nvSpPr>
          <p:cNvPr id="3" name="Content Placeholder 2">
            <a:extLst>
              <a:ext uri="{FF2B5EF4-FFF2-40B4-BE49-F238E27FC236}">
                <a16:creationId xmlns:a16="http://schemas.microsoft.com/office/drawing/2014/main" id="{18A0CD0F-A633-4566-A3D6-DAC6FED27744}"/>
              </a:ext>
            </a:extLst>
          </p:cNvPr>
          <p:cNvSpPr>
            <a:spLocks noGrp="1"/>
          </p:cNvSpPr>
          <p:nvPr>
            <p:ph idx="1"/>
          </p:nvPr>
        </p:nvSpPr>
        <p:spPr>
          <a:xfrm>
            <a:off x="685801" y="1852412"/>
            <a:ext cx="10131425" cy="4576785"/>
          </a:xfrm>
        </p:spPr>
        <p:txBody>
          <a:bodyPr>
            <a:normAutofit/>
          </a:bodyPr>
          <a:lstStyle/>
          <a:p>
            <a:r>
              <a:rPr lang="en-US" sz="2000" dirty="0"/>
              <a:t>It’s possible to have an array of arrays! </a:t>
            </a:r>
          </a:p>
          <a:p>
            <a:pPr lvl="1"/>
            <a:r>
              <a:rPr lang="en-US" sz="1800" dirty="0"/>
              <a:t>We’d declare them like this if we wanted, say, a 5x5 array of integers</a:t>
            </a:r>
          </a:p>
          <a:p>
            <a:pPr lvl="1"/>
            <a:endParaRPr lang="en-US" sz="1800" dirty="0"/>
          </a:p>
          <a:p>
            <a:pPr lvl="1"/>
            <a:r>
              <a:rPr lang="en-US" sz="1800" dirty="0"/>
              <a:t>Or if we knew what values we wanted in the slots, we could do this: </a:t>
            </a:r>
          </a:p>
          <a:p>
            <a:pPr lvl="1"/>
            <a:endParaRPr lang="en-US" sz="1800" dirty="0"/>
          </a:p>
          <a:p>
            <a:pPr lvl="1"/>
            <a:endParaRPr lang="en-US" sz="1800" dirty="0"/>
          </a:p>
          <a:p>
            <a:pPr lvl="1"/>
            <a:endParaRPr lang="en-US" sz="1800" dirty="0"/>
          </a:p>
          <a:p>
            <a:pPr lvl="1"/>
            <a:endParaRPr lang="en-US" sz="1800" dirty="0"/>
          </a:p>
          <a:p>
            <a:pPr lvl="1"/>
            <a:r>
              <a:rPr lang="en-US" sz="1800" dirty="0"/>
              <a:t>You can have arrays with more than 2 dimensions (int </a:t>
            </a:r>
            <a:r>
              <a:rPr lang="en-US" sz="1800" dirty="0" err="1"/>
              <a:t>arr</a:t>
            </a:r>
            <a:r>
              <a:rPr lang="en-US" sz="1800" dirty="0"/>
              <a:t>[][][]), but you probably won’t need to work with them</a:t>
            </a:r>
          </a:p>
          <a:p>
            <a:pPr lvl="2"/>
            <a:r>
              <a:rPr lang="en-US" sz="1600" dirty="0"/>
              <a:t>Just know how to declare them!</a:t>
            </a:r>
          </a:p>
        </p:txBody>
      </p:sp>
      <p:pic>
        <p:nvPicPr>
          <p:cNvPr id="5" name="Picture 4">
            <a:extLst>
              <a:ext uri="{FF2B5EF4-FFF2-40B4-BE49-F238E27FC236}">
                <a16:creationId xmlns:a16="http://schemas.microsoft.com/office/drawing/2014/main" id="{3ECB94F9-2AD0-4D3B-A339-645E2C5C9596}"/>
              </a:ext>
            </a:extLst>
          </p:cNvPr>
          <p:cNvPicPr>
            <a:picLocks noChangeAspect="1"/>
          </p:cNvPicPr>
          <p:nvPr/>
        </p:nvPicPr>
        <p:blipFill>
          <a:blip r:embed="rId3"/>
          <a:stretch>
            <a:fillRect/>
          </a:stretch>
        </p:blipFill>
        <p:spPr>
          <a:xfrm>
            <a:off x="3990681" y="2800443"/>
            <a:ext cx="4210638" cy="400106"/>
          </a:xfrm>
          <a:prstGeom prst="rect">
            <a:avLst/>
          </a:prstGeom>
        </p:spPr>
      </p:pic>
      <p:pic>
        <p:nvPicPr>
          <p:cNvPr id="7" name="Picture 6">
            <a:extLst>
              <a:ext uri="{FF2B5EF4-FFF2-40B4-BE49-F238E27FC236}">
                <a16:creationId xmlns:a16="http://schemas.microsoft.com/office/drawing/2014/main" id="{5FBBC040-7163-4767-8F72-18FE8FD579A3}"/>
              </a:ext>
            </a:extLst>
          </p:cNvPr>
          <p:cNvPicPr>
            <a:picLocks noChangeAspect="1"/>
          </p:cNvPicPr>
          <p:nvPr/>
        </p:nvPicPr>
        <p:blipFill>
          <a:blip r:embed="rId4"/>
          <a:stretch>
            <a:fillRect/>
          </a:stretch>
        </p:blipFill>
        <p:spPr>
          <a:xfrm>
            <a:off x="3571522" y="3640562"/>
            <a:ext cx="5048955" cy="1617626"/>
          </a:xfrm>
          <a:prstGeom prst="rect">
            <a:avLst/>
          </a:prstGeom>
        </p:spPr>
      </p:pic>
    </p:spTree>
    <p:extLst>
      <p:ext uri="{BB962C8B-B14F-4D97-AF65-F5344CB8AC3E}">
        <p14:creationId xmlns:p14="http://schemas.microsoft.com/office/powerpoint/2010/main" val="3818957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A017-0A49-4E6F-A6EB-F35B692F8045}"/>
              </a:ext>
            </a:extLst>
          </p:cNvPr>
          <p:cNvSpPr>
            <a:spLocks noGrp="1"/>
          </p:cNvSpPr>
          <p:nvPr>
            <p:ph type="title"/>
          </p:nvPr>
        </p:nvSpPr>
        <p:spPr/>
        <p:txBody>
          <a:bodyPr/>
          <a:lstStyle/>
          <a:p>
            <a:r>
              <a:rPr lang="en-US" dirty="0"/>
              <a:t>Traversing a 2d array </a:t>
            </a:r>
          </a:p>
        </p:txBody>
      </p:sp>
      <p:sp>
        <p:nvSpPr>
          <p:cNvPr id="3" name="Content Placeholder 2">
            <a:extLst>
              <a:ext uri="{FF2B5EF4-FFF2-40B4-BE49-F238E27FC236}">
                <a16:creationId xmlns:a16="http://schemas.microsoft.com/office/drawing/2014/main" id="{270A99D7-A6C8-44A5-BDBF-EE817BC342F1}"/>
              </a:ext>
            </a:extLst>
          </p:cNvPr>
          <p:cNvSpPr>
            <a:spLocks noGrp="1"/>
          </p:cNvSpPr>
          <p:nvPr>
            <p:ph idx="1"/>
          </p:nvPr>
        </p:nvSpPr>
        <p:spPr>
          <a:xfrm>
            <a:off x="685801" y="2142068"/>
            <a:ext cx="10131425" cy="731762"/>
          </a:xfrm>
        </p:spPr>
        <p:txBody>
          <a:bodyPr>
            <a:normAutofit/>
          </a:bodyPr>
          <a:lstStyle/>
          <a:p>
            <a:r>
              <a:rPr lang="en-US" sz="2000" dirty="0"/>
              <a:t>A for loop within a for loop: </a:t>
            </a:r>
          </a:p>
        </p:txBody>
      </p:sp>
      <p:pic>
        <p:nvPicPr>
          <p:cNvPr id="5" name="Picture 4">
            <a:extLst>
              <a:ext uri="{FF2B5EF4-FFF2-40B4-BE49-F238E27FC236}">
                <a16:creationId xmlns:a16="http://schemas.microsoft.com/office/drawing/2014/main" id="{7DD301E0-8251-4136-8F00-48A1E7E38D9D}"/>
              </a:ext>
            </a:extLst>
          </p:cNvPr>
          <p:cNvPicPr>
            <a:picLocks noChangeAspect="1"/>
          </p:cNvPicPr>
          <p:nvPr/>
        </p:nvPicPr>
        <p:blipFill>
          <a:blip r:embed="rId2"/>
          <a:stretch>
            <a:fillRect/>
          </a:stretch>
        </p:blipFill>
        <p:spPr>
          <a:xfrm>
            <a:off x="1750504" y="2741946"/>
            <a:ext cx="8690992" cy="1859337"/>
          </a:xfrm>
          <a:prstGeom prst="rect">
            <a:avLst/>
          </a:prstGeom>
        </p:spPr>
      </p:pic>
      <p:pic>
        <p:nvPicPr>
          <p:cNvPr id="7" name="Picture 6">
            <a:extLst>
              <a:ext uri="{FF2B5EF4-FFF2-40B4-BE49-F238E27FC236}">
                <a16:creationId xmlns:a16="http://schemas.microsoft.com/office/drawing/2014/main" id="{A137E490-44CE-4739-88C8-F640DA64CD10}"/>
              </a:ext>
            </a:extLst>
          </p:cNvPr>
          <p:cNvPicPr>
            <a:picLocks noChangeAspect="1"/>
          </p:cNvPicPr>
          <p:nvPr/>
        </p:nvPicPr>
        <p:blipFill>
          <a:blip r:embed="rId3"/>
          <a:stretch>
            <a:fillRect/>
          </a:stretch>
        </p:blipFill>
        <p:spPr>
          <a:xfrm>
            <a:off x="4431623" y="4701453"/>
            <a:ext cx="2772162" cy="2010056"/>
          </a:xfrm>
          <a:prstGeom prst="rect">
            <a:avLst/>
          </a:prstGeom>
        </p:spPr>
      </p:pic>
      <p:sp>
        <p:nvSpPr>
          <p:cNvPr id="8" name="Content Placeholder 2">
            <a:extLst>
              <a:ext uri="{FF2B5EF4-FFF2-40B4-BE49-F238E27FC236}">
                <a16:creationId xmlns:a16="http://schemas.microsoft.com/office/drawing/2014/main" id="{CE72849D-1AA0-492C-8239-94042FD88225}"/>
              </a:ext>
            </a:extLst>
          </p:cNvPr>
          <p:cNvSpPr txBox="1">
            <a:spLocks/>
          </p:cNvSpPr>
          <p:nvPr/>
        </p:nvSpPr>
        <p:spPr>
          <a:xfrm>
            <a:off x="1082484" y="4701453"/>
            <a:ext cx="3398645" cy="1793838"/>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000" dirty="0"/>
              <a:t>Indexing is </a:t>
            </a:r>
            <a:r>
              <a:rPr lang="en-US" sz="2000" dirty="0" err="1"/>
              <a:t>kinda</a:t>
            </a:r>
            <a:r>
              <a:rPr lang="en-US" sz="2000" dirty="0"/>
              <a:t> like (row, column)</a:t>
            </a:r>
          </a:p>
          <a:p>
            <a:r>
              <a:rPr lang="en-US" sz="2000" dirty="0"/>
              <a:t>First index: which array?</a:t>
            </a:r>
          </a:p>
          <a:p>
            <a:r>
              <a:rPr lang="en-US" sz="2000" dirty="0"/>
              <a:t>Second index: which element in that array?</a:t>
            </a:r>
          </a:p>
        </p:txBody>
      </p:sp>
    </p:spTree>
    <p:extLst>
      <p:ext uri="{BB962C8B-B14F-4D97-AF65-F5344CB8AC3E}">
        <p14:creationId xmlns:p14="http://schemas.microsoft.com/office/powerpoint/2010/main" val="981211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F019B-7FB9-45A6-B139-92EAD3F1B4F2}"/>
              </a:ext>
            </a:extLst>
          </p:cNvPr>
          <p:cNvSpPr>
            <a:spLocks noGrp="1"/>
          </p:cNvSpPr>
          <p:nvPr>
            <p:ph type="title"/>
          </p:nvPr>
        </p:nvSpPr>
        <p:spPr/>
        <p:txBody>
          <a:bodyPr/>
          <a:lstStyle/>
          <a:p>
            <a:r>
              <a:rPr lang="en-US" dirty="0"/>
              <a:t>Boxing and unboxing</a:t>
            </a:r>
          </a:p>
        </p:txBody>
      </p:sp>
      <p:sp>
        <p:nvSpPr>
          <p:cNvPr id="3" name="Content Placeholder 2">
            <a:extLst>
              <a:ext uri="{FF2B5EF4-FFF2-40B4-BE49-F238E27FC236}">
                <a16:creationId xmlns:a16="http://schemas.microsoft.com/office/drawing/2014/main" id="{6F0A8622-879F-4EF5-B0BB-FA95CCDD7537}"/>
              </a:ext>
            </a:extLst>
          </p:cNvPr>
          <p:cNvSpPr>
            <a:spLocks noGrp="1"/>
          </p:cNvSpPr>
          <p:nvPr>
            <p:ph idx="1"/>
          </p:nvPr>
        </p:nvSpPr>
        <p:spPr/>
        <p:txBody>
          <a:bodyPr>
            <a:normAutofit/>
          </a:bodyPr>
          <a:lstStyle/>
          <a:p>
            <a:r>
              <a:rPr lang="en-US" sz="2000" dirty="0"/>
              <a:t>When we’re working with certain objects in Java’s Collections library (the only one of these you’ve seen so far is </a:t>
            </a:r>
            <a:r>
              <a:rPr lang="en-US" sz="2000" dirty="0" err="1"/>
              <a:t>ArrayList</a:t>
            </a:r>
            <a:r>
              <a:rPr lang="en-US" sz="2000" dirty="0"/>
              <a:t>), we have to do a little bit of a workaround to store primitives</a:t>
            </a:r>
          </a:p>
          <a:p>
            <a:r>
              <a:rPr lang="en-US" sz="2000" dirty="0"/>
              <a:t>This workaround is called having a wrapper class </a:t>
            </a:r>
            <a:r>
              <a:rPr lang="en-US" sz="2000" dirty="0">
                <a:sym typeface="Wingdings" panose="05000000000000000000" pitchFamily="2" charset="2"/>
              </a:rPr>
              <a:t> almost like a costume for a primitive to wear to look like an object… </a:t>
            </a:r>
            <a:endParaRPr lang="en-US" sz="2000" dirty="0"/>
          </a:p>
          <a:p>
            <a:pPr lvl="1"/>
            <a:r>
              <a:rPr lang="en-US" sz="1800" dirty="0"/>
              <a:t>Boxing: creating a wrapper from a primitive</a:t>
            </a:r>
          </a:p>
          <a:p>
            <a:pPr lvl="1"/>
            <a:r>
              <a:rPr lang="en-US" sz="1800" dirty="0"/>
              <a:t>Unboxing: creating a primitive from a wrapper</a:t>
            </a:r>
          </a:p>
          <a:p>
            <a:r>
              <a:rPr lang="en-US" sz="2000" dirty="0"/>
              <a:t>Java usually does this automatically when you’re working with a Collections object: </a:t>
            </a:r>
          </a:p>
        </p:txBody>
      </p:sp>
      <p:pic>
        <p:nvPicPr>
          <p:cNvPr id="5" name="Picture 4">
            <a:extLst>
              <a:ext uri="{FF2B5EF4-FFF2-40B4-BE49-F238E27FC236}">
                <a16:creationId xmlns:a16="http://schemas.microsoft.com/office/drawing/2014/main" id="{ED09C0AA-B4F1-4D5E-A2E3-AE3FE733FEDE}"/>
              </a:ext>
            </a:extLst>
          </p:cNvPr>
          <p:cNvPicPr>
            <a:picLocks noChangeAspect="1"/>
          </p:cNvPicPr>
          <p:nvPr/>
        </p:nvPicPr>
        <p:blipFill>
          <a:blip r:embed="rId2"/>
          <a:stretch>
            <a:fillRect/>
          </a:stretch>
        </p:blipFill>
        <p:spPr>
          <a:xfrm>
            <a:off x="2856578" y="5523465"/>
            <a:ext cx="2186822" cy="369026"/>
          </a:xfrm>
          <a:prstGeom prst="rect">
            <a:avLst/>
          </a:prstGeom>
        </p:spPr>
      </p:pic>
      <p:pic>
        <p:nvPicPr>
          <p:cNvPr id="7" name="Picture 6">
            <a:extLst>
              <a:ext uri="{FF2B5EF4-FFF2-40B4-BE49-F238E27FC236}">
                <a16:creationId xmlns:a16="http://schemas.microsoft.com/office/drawing/2014/main" id="{9340E023-980A-4A0B-9EA7-33A7D46A6AD8}"/>
              </a:ext>
            </a:extLst>
          </p:cNvPr>
          <p:cNvPicPr>
            <a:picLocks noChangeAspect="1"/>
          </p:cNvPicPr>
          <p:nvPr/>
        </p:nvPicPr>
        <p:blipFill>
          <a:blip r:embed="rId3"/>
          <a:stretch>
            <a:fillRect/>
          </a:stretch>
        </p:blipFill>
        <p:spPr>
          <a:xfrm>
            <a:off x="5492882" y="5512941"/>
            <a:ext cx="3688982" cy="390074"/>
          </a:xfrm>
          <a:prstGeom prst="rect">
            <a:avLst/>
          </a:prstGeom>
        </p:spPr>
      </p:pic>
    </p:spTree>
    <p:extLst>
      <p:ext uri="{BB962C8B-B14F-4D97-AF65-F5344CB8AC3E}">
        <p14:creationId xmlns:p14="http://schemas.microsoft.com/office/powerpoint/2010/main" val="1287611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D8BE3-989A-4D2F-8DAC-196A65981E62}"/>
              </a:ext>
            </a:extLst>
          </p:cNvPr>
          <p:cNvSpPr>
            <a:spLocks noGrp="1"/>
          </p:cNvSpPr>
          <p:nvPr>
            <p:ph type="title"/>
          </p:nvPr>
        </p:nvSpPr>
        <p:spPr/>
        <p:txBody>
          <a:bodyPr/>
          <a:lstStyle/>
          <a:p>
            <a:r>
              <a:rPr lang="en-US" dirty="0" err="1"/>
              <a:t>Arraylists</a:t>
            </a:r>
            <a:endParaRPr lang="en-US" dirty="0"/>
          </a:p>
        </p:txBody>
      </p:sp>
      <p:sp>
        <p:nvSpPr>
          <p:cNvPr id="3" name="Content Placeholder 2">
            <a:extLst>
              <a:ext uri="{FF2B5EF4-FFF2-40B4-BE49-F238E27FC236}">
                <a16:creationId xmlns:a16="http://schemas.microsoft.com/office/drawing/2014/main" id="{97FD214D-9FF9-4A23-B72F-8B4F4B8C86B6}"/>
              </a:ext>
            </a:extLst>
          </p:cNvPr>
          <p:cNvSpPr>
            <a:spLocks noGrp="1"/>
          </p:cNvSpPr>
          <p:nvPr>
            <p:ph idx="1"/>
          </p:nvPr>
        </p:nvSpPr>
        <p:spPr/>
        <p:txBody>
          <a:bodyPr>
            <a:normAutofit/>
          </a:bodyPr>
          <a:lstStyle/>
          <a:p>
            <a:r>
              <a:rPr lang="en-US" sz="2000" dirty="0"/>
              <a:t>Working with regular arrays can have its issues, with a big one being that you can’t resize an array once you make it</a:t>
            </a:r>
          </a:p>
          <a:p>
            <a:pPr lvl="1"/>
            <a:r>
              <a:rPr lang="en-US" sz="1800" dirty="0" err="1"/>
              <a:t>ArrayLists</a:t>
            </a:r>
            <a:r>
              <a:rPr lang="en-US" sz="1800" dirty="0"/>
              <a:t> can do this! </a:t>
            </a:r>
          </a:p>
          <a:p>
            <a:r>
              <a:rPr lang="en-US" sz="2000" dirty="0"/>
              <a:t>To create an </a:t>
            </a:r>
            <a:r>
              <a:rPr lang="en-US" sz="2000" dirty="0" err="1"/>
              <a:t>ArrayList</a:t>
            </a:r>
            <a:r>
              <a:rPr lang="en-US" sz="2000" dirty="0"/>
              <a:t> containing elements of some type </a:t>
            </a:r>
            <a:r>
              <a:rPr lang="en-US" sz="2000" dirty="0" err="1"/>
              <a:t>TYPE</a:t>
            </a:r>
            <a:r>
              <a:rPr lang="en-US" sz="2000" dirty="0"/>
              <a:t>, you’ll do something like this:</a:t>
            </a:r>
          </a:p>
          <a:p>
            <a:pPr lvl="1"/>
            <a:r>
              <a:rPr lang="en-US" sz="1800" dirty="0" err="1"/>
              <a:t>ArrayList</a:t>
            </a:r>
            <a:r>
              <a:rPr lang="en-US" sz="1800" dirty="0"/>
              <a:t>&lt;TYPE&gt; </a:t>
            </a:r>
            <a:r>
              <a:rPr lang="en-US" sz="1800" dirty="0" err="1"/>
              <a:t>arrList</a:t>
            </a:r>
            <a:r>
              <a:rPr lang="en-US" sz="1800" dirty="0"/>
              <a:t> = new </a:t>
            </a:r>
            <a:r>
              <a:rPr lang="en-US" sz="1800" dirty="0" err="1"/>
              <a:t>ArrayList</a:t>
            </a:r>
            <a:r>
              <a:rPr lang="en-US" sz="1800" dirty="0"/>
              <a:t>&lt;TYPE&gt;(); </a:t>
            </a:r>
          </a:p>
          <a:p>
            <a:r>
              <a:rPr lang="en-US" sz="2000" dirty="0"/>
              <a:t>So if you wanted an </a:t>
            </a:r>
            <a:r>
              <a:rPr lang="en-US" sz="2000" dirty="0" err="1"/>
              <a:t>ArrayList</a:t>
            </a:r>
            <a:r>
              <a:rPr lang="en-US" sz="2000" dirty="0"/>
              <a:t> of Strings… </a:t>
            </a:r>
          </a:p>
          <a:p>
            <a:pPr lvl="1"/>
            <a:r>
              <a:rPr lang="en-US" sz="1800" dirty="0" err="1"/>
              <a:t>ArrayList</a:t>
            </a:r>
            <a:r>
              <a:rPr lang="en-US" sz="1800" dirty="0"/>
              <a:t>&lt;String&gt; strings = new </a:t>
            </a:r>
            <a:r>
              <a:rPr lang="en-US" sz="1800" dirty="0" err="1"/>
              <a:t>ArrayList</a:t>
            </a:r>
            <a:r>
              <a:rPr lang="en-US" sz="1800" dirty="0"/>
              <a:t>&lt;String&gt;();</a:t>
            </a:r>
          </a:p>
        </p:txBody>
      </p:sp>
    </p:spTree>
    <p:extLst>
      <p:ext uri="{BB962C8B-B14F-4D97-AF65-F5344CB8AC3E}">
        <p14:creationId xmlns:p14="http://schemas.microsoft.com/office/powerpoint/2010/main" val="1916368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0093-E31D-4509-8A23-CA3D4A468742}"/>
              </a:ext>
            </a:extLst>
          </p:cNvPr>
          <p:cNvSpPr>
            <a:spLocks noGrp="1"/>
          </p:cNvSpPr>
          <p:nvPr>
            <p:ph type="title"/>
          </p:nvPr>
        </p:nvSpPr>
        <p:spPr/>
        <p:txBody>
          <a:bodyPr/>
          <a:lstStyle/>
          <a:p>
            <a:r>
              <a:rPr lang="en-US" dirty="0"/>
              <a:t>Useful </a:t>
            </a:r>
            <a:r>
              <a:rPr lang="en-US" dirty="0" err="1"/>
              <a:t>arraylist</a:t>
            </a:r>
            <a:r>
              <a:rPr lang="en-US" dirty="0"/>
              <a:t> methods</a:t>
            </a:r>
          </a:p>
        </p:txBody>
      </p:sp>
      <p:sp>
        <p:nvSpPr>
          <p:cNvPr id="3" name="Content Placeholder 2">
            <a:extLst>
              <a:ext uri="{FF2B5EF4-FFF2-40B4-BE49-F238E27FC236}">
                <a16:creationId xmlns:a16="http://schemas.microsoft.com/office/drawing/2014/main" id="{41ACF26F-449D-4C58-AC55-AAF14BF7DA31}"/>
              </a:ext>
            </a:extLst>
          </p:cNvPr>
          <p:cNvSpPr>
            <a:spLocks noGrp="1"/>
          </p:cNvSpPr>
          <p:nvPr>
            <p:ph idx="1"/>
          </p:nvPr>
        </p:nvSpPr>
        <p:spPr/>
        <p:txBody>
          <a:bodyPr>
            <a:normAutofit/>
          </a:bodyPr>
          <a:lstStyle/>
          <a:p>
            <a:r>
              <a:rPr lang="en-US" sz="2000" dirty="0"/>
              <a:t>To retrieve an element at a specific index, we use .get()</a:t>
            </a:r>
          </a:p>
          <a:p>
            <a:pPr lvl="1"/>
            <a:r>
              <a:rPr lang="en-US" sz="1800" dirty="0" err="1"/>
              <a:t>arrList.get</a:t>
            </a:r>
            <a:r>
              <a:rPr lang="en-US" sz="1800" dirty="0"/>
              <a:t>(3) </a:t>
            </a:r>
            <a:r>
              <a:rPr lang="en-US" sz="1800" dirty="0">
                <a:sym typeface="Wingdings" panose="05000000000000000000" pitchFamily="2" charset="2"/>
              </a:rPr>
              <a:t> returns element at index 3</a:t>
            </a:r>
          </a:p>
          <a:p>
            <a:r>
              <a:rPr lang="en-US" sz="2000" dirty="0">
                <a:sym typeface="Wingdings" panose="05000000000000000000" pitchFamily="2" charset="2"/>
              </a:rPr>
              <a:t>To get the size of an </a:t>
            </a:r>
            <a:r>
              <a:rPr lang="en-US" sz="2000" dirty="0" err="1">
                <a:sym typeface="Wingdings" panose="05000000000000000000" pitchFamily="2" charset="2"/>
              </a:rPr>
              <a:t>ArrayList</a:t>
            </a:r>
            <a:r>
              <a:rPr lang="en-US" sz="2000" dirty="0">
                <a:sym typeface="Wingdings" panose="05000000000000000000" pitchFamily="2" charset="2"/>
              </a:rPr>
              <a:t>, we use size()</a:t>
            </a:r>
          </a:p>
          <a:p>
            <a:pPr lvl="1"/>
            <a:r>
              <a:rPr lang="en-US" sz="1800" dirty="0" err="1">
                <a:sym typeface="Wingdings" panose="05000000000000000000" pitchFamily="2" charset="2"/>
              </a:rPr>
              <a:t>arrList.size</a:t>
            </a:r>
            <a:r>
              <a:rPr lang="en-US" sz="1800" dirty="0">
                <a:sym typeface="Wingdings" panose="05000000000000000000" pitchFamily="2" charset="2"/>
              </a:rPr>
              <a:t>()  returns total number of elements</a:t>
            </a:r>
          </a:p>
          <a:p>
            <a:r>
              <a:rPr lang="en-US" sz="2000" dirty="0"/>
              <a:t>To add an element to the end, we can use add()</a:t>
            </a:r>
          </a:p>
          <a:p>
            <a:pPr lvl="1"/>
            <a:r>
              <a:rPr lang="en-US" sz="1800" dirty="0" err="1"/>
              <a:t>arrList.add</a:t>
            </a:r>
            <a:r>
              <a:rPr lang="en-US" sz="1800" dirty="0"/>
              <a:t>(“element”) </a:t>
            </a:r>
            <a:r>
              <a:rPr lang="en-US" sz="1800" dirty="0">
                <a:sym typeface="Wingdings" panose="05000000000000000000" pitchFamily="2" charset="2"/>
              </a:rPr>
              <a:t> adds “element” to the end of the </a:t>
            </a:r>
            <a:r>
              <a:rPr lang="en-US" sz="1800" dirty="0" err="1">
                <a:sym typeface="Wingdings" panose="05000000000000000000" pitchFamily="2" charset="2"/>
              </a:rPr>
              <a:t>ArrayList</a:t>
            </a:r>
            <a:endParaRPr lang="en-US" sz="1800" dirty="0">
              <a:sym typeface="Wingdings" panose="05000000000000000000" pitchFamily="2" charset="2"/>
            </a:endParaRPr>
          </a:p>
          <a:p>
            <a:r>
              <a:rPr lang="en-US" sz="2000" dirty="0">
                <a:sym typeface="Wingdings" panose="05000000000000000000" pitchFamily="2" charset="2"/>
              </a:rPr>
              <a:t>There are a lot of other </a:t>
            </a:r>
            <a:r>
              <a:rPr lang="en-US" sz="2000" dirty="0" err="1">
                <a:sym typeface="Wingdings" panose="05000000000000000000" pitchFamily="2" charset="2"/>
              </a:rPr>
              <a:t>ArrayList</a:t>
            </a:r>
            <a:r>
              <a:rPr lang="en-US" sz="2000" dirty="0">
                <a:sym typeface="Wingdings" panose="05000000000000000000" pitchFamily="2" charset="2"/>
              </a:rPr>
              <a:t> methods… too many to cover here!</a:t>
            </a:r>
          </a:p>
          <a:p>
            <a:pPr lvl="1"/>
            <a:r>
              <a:rPr lang="en-US" sz="1800" dirty="0">
                <a:sym typeface="Wingdings" panose="05000000000000000000" pitchFamily="2" charset="2"/>
              </a:rPr>
              <a:t>If you’re curious, come ask me or Google the </a:t>
            </a:r>
            <a:r>
              <a:rPr lang="en-US" sz="1800" dirty="0" err="1">
                <a:sym typeface="Wingdings" panose="05000000000000000000" pitchFamily="2" charset="2"/>
              </a:rPr>
              <a:t>ArrayList</a:t>
            </a:r>
            <a:r>
              <a:rPr lang="en-US" sz="1800" dirty="0">
                <a:sym typeface="Wingdings" panose="05000000000000000000" pitchFamily="2" charset="2"/>
              </a:rPr>
              <a:t> documentation! </a:t>
            </a:r>
            <a:endParaRPr lang="en-US" sz="1800" dirty="0"/>
          </a:p>
        </p:txBody>
      </p:sp>
    </p:spTree>
    <p:extLst>
      <p:ext uri="{BB962C8B-B14F-4D97-AF65-F5344CB8AC3E}">
        <p14:creationId xmlns:p14="http://schemas.microsoft.com/office/powerpoint/2010/main" val="294934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AB31-CFA0-4603-96D2-CF784044292C}"/>
              </a:ext>
            </a:extLst>
          </p:cNvPr>
          <p:cNvSpPr>
            <a:spLocks noGrp="1"/>
          </p:cNvSpPr>
          <p:nvPr>
            <p:ph type="title"/>
          </p:nvPr>
        </p:nvSpPr>
        <p:spPr/>
        <p:txBody>
          <a:bodyPr/>
          <a:lstStyle/>
          <a:p>
            <a:r>
              <a:rPr lang="en-US" dirty="0"/>
              <a:t>For each loops</a:t>
            </a:r>
          </a:p>
        </p:txBody>
      </p:sp>
      <p:sp>
        <p:nvSpPr>
          <p:cNvPr id="3" name="Content Placeholder 2">
            <a:extLst>
              <a:ext uri="{FF2B5EF4-FFF2-40B4-BE49-F238E27FC236}">
                <a16:creationId xmlns:a16="http://schemas.microsoft.com/office/drawing/2014/main" id="{18458F81-9D3D-456C-93A0-9DC21797B8F0}"/>
              </a:ext>
            </a:extLst>
          </p:cNvPr>
          <p:cNvSpPr>
            <a:spLocks noGrp="1"/>
          </p:cNvSpPr>
          <p:nvPr>
            <p:ph idx="1"/>
          </p:nvPr>
        </p:nvSpPr>
        <p:spPr>
          <a:xfrm>
            <a:off x="685801" y="2142067"/>
            <a:ext cx="10131425" cy="2350420"/>
          </a:xfrm>
        </p:spPr>
        <p:txBody>
          <a:bodyPr>
            <a:normAutofit/>
          </a:bodyPr>
          <a:lstStyle/>
          <a:p>
            <a:r>
              <a:rPr lang="en-US" sz="2000" dirty="0"/>
              <a:t>A common part of many programs you’ll write with arrays in them will be to do something with each element of the array</a:t>
            </a:r>
          </a:p>
          <a:p>
            <a:r>
              <a:rPr lang="en-US" sz="2000" dirty="0"/>
              <a:t>Doing all of that business with creating for loops can be repetitive, so we can shorten things up a little by using a for each loop:</a:t>
            </a:r>
          </a:p>
          <a:p>
            <a:pPr lvl="1"/>
            <a:r>
              <a:rPr lang="en-US" sz="1800" dirty="0"/>
              <a:t>For each element in </a:t>
            </a:r>
            <a:r>
              <a:rPr lang="en-US" sz="1800" dirty="0" err="1"/>
              <a:t>nums</a:t>
            </a:r>
            <a:r>
              <a:rPr lang="en-US" sz="1800" dirty="0"/>
              <a:t>, we will do something with the element that we’re currently on (</a:t>
            </a:r>
            <a:r>
              <a:rPr lang="en-US" sz="1800" dirty="0" err="1"/>
              <a:t>curr</a:t>
            </a:r>
            <a:r>
              <a:rPr lang="en-US" sz="1800" dirty="0"/>
              <a:t>)</a:t>
            </a:r>
          </a:p>
        </p:txBody>
      </p:sp>
      <p:pic>
        <p:nvPicPr>
          <p:cNvPr id="5" name="Picture 4">
            <a:extLst>
              <a:ext uri="{FF2B5EF4-FFF2-40B4-BE49-F238E27FC236}">
                <a16:creationId xmlns:a16="http://schemas.microsoft.com/office/drawing/2014/main" id="{92F41DA5-9397-4A1F-99BF-501F1F10BC6D}"/>
              </a:ext>
            </a:extLst>
          </p:cNvPr>
          <p:cNvPicPr>
            <a:picLocks noChangeAspect="1"/>
          </p:cNvPicPr>
          <p:nvPr/>
        </p:nvPicPr>
        <p:blipFill>
          <a:blip r:embed="rId2"/>
          <a:stretch>
            <a:fillRect/>
          </a:stretch>
        </p:blipFill>
        <p:spPr>
          <a:xfrm>
            <a:off x="3243634" y="4492487"/>
            <a:ext cx="5015757" cy="1440991"/>
          </a:xfrm>
          <a:prstGeom prst="rect">
            <a:avLst/>
          </a:prstGeom>
        </p:spPr>
      </p:pic>
    </p:spTree>
    <p:extLst>
      <p:ext uri="{BB962C8B-B14F-4D97-AF65-F5344CB8AC3E}">
        <p14:creationId xmlns:p14="http://schemas.microsoft.com/office/powerpoint/2010/main" val="3412123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FCA11-C659-47F7-AEA2-420BA243DA23}"/>
              </a:ext>
            </a:extLst>
          </p:cNvPr>
          <p:cNvSpPr>
            <a:spLocks noGrp="1"/>
          </p:cNvSpPr>
          <p:nvPr>
            <p:ph type="title"/>
          </p:nvPr>
        </p:nvSpPr>
        <p:spPr/>
        <p:txBody>
          <a:bodyPr/>
          <a:lstStyle/>
          <a:p>
            <a:r>
              <a:rPr lang="en-US" dirty="0"/>
              <a:t>Duplicate objects</a:t>
            </a:r>
          </a:p>
        </p:txBody>
      </p:sp>
      <p:sp>
        <p:nvSpPr>
          <p:cNvPr id="3" name="Content Placeholder 2">
            <a:extLst>
              <a:ext uri="{FF2B5EF4-FFF2-40B4-BE49-F238E27FC236}">
                <a16:creationId xmlns:a16="http://schemas.microsoft.com/office/drawing/2014/main" id="{47AC454E-37BE-45E2-ABB1-26F36B9440CA}"/>
              </a:ext>
            </a:extLst>
          </p:cNvPr>
          <p:cNvSpPr>
            <a:spLocks noGrp="1"/>
          </p:cNvSpPr>
          <p:nvPr>
            <p:ph idx="1"/>
          </p:nvPr>
        </p:nvSpPr>
        <p:spPr>
          <a:xfrm>
            <a:off x="685801" y="2142068"/>
            <a:ext cx="10131425" cy="1384904"/>
          </a:xfrm>
        </p:spPr>
        <p:txBody>
          <a:bodyPr>
            <a:normAutofit fontScale="92500" lnSpcReduction="10000"/>
          </a:bodyPr>
          <a:lstStyle/>
          <a:p>
            <a:r>
              <a:rPr lang="en-US" sz="2000" dirty="0"/>
              <a:t>We can assign one primitive variable to another and have them both be independent with identical values</a:t>
            </a:r>
          </a:p>
          <a:p>
            <a:pPr lvl="1"/>
            <a:r>
              <a:rPr lang="en-US" sz="1800" dirty="0"/>
              <a:t>int y = x; </a:t>
            </a:r>
            <a:r>
              <a:rPr lang="en-US" sz="1800" dirty="0">
                <a:sym typeface="Wingdings" panose="05000000000000000000" pitchFamily="2" charset="2"/>
              </a:rPr>
              <a:t> x and y are two different variables that happen to hold the same value </a:t>
            </a:r>
          </a:p>
          <a:p>
            <a:r>
              <a:rPr lang="en-US" sz="2000" dirty="0">
                <a:sym typeface="Wingdings" panose="05000000000000000000" pitchFamily="2" charset="2"/>
              </a:rPr>
              <a:t>This isn’t quite the case for objects… </a:t>
            </a:r>
          </a:p>
        </p:txBody>
      </p:sp>
      <p:pic>
        <p:nvPicPr>
          <p:cNvPr id="5" name="Picture 4">
            <a:extLst>
              <a:ext uri="{FF2B5EF4-FFF2-40B4-BE49-F238E27FC236}">
                <a16:creationId xmlns:a16="http://schemas.microsoft.com/office/drawing/2014/main" id="{C797DF6E-1A9B-414F-A73A-6605C4DBA88F}"/>
              </a:ext>
            </a:extLst>
          </p:cNvPr>
          <p:cNvPicPr>
            <a:picLocks noChangeAspect="1"/>
          </p:cNvPicPr>
          <p:nvPr/>
        </p:nvPicPr>
        <p:blipFill>
          <a:blip r:embed="rId2"/>
          <a:stretch>
            <a:fillRect/>
          </a:stretch>
        </p:blipFill>
        <p:spPr>
          <a:xfrm>
            <a:off x="794823" y="3574695"/>
            <a:ext cx="7504697" cy="3283305"/>
          </a:xfrm>
          <a:prstGeom prst="rect">
            <a:avLst/>
          </a:prstGeom>
        </p:spPr>
      </p:pic>
      <p:pic>
        <p:nvPicPr>
          <p:cNvPr id="9" name="Picture 8">
            <a:extLst>
              <a:ext uri="{FF2B5EF4-FFF2-40B4-BE49-F238E27FC236}">
                <a16:creationId xmlns:a16="http://schemas.microsoft.com/office/drawing/2014/main" id="{19C0E99F-987F-45E7-A8A4-96A8A292B39E}"/>
              </a:ext>
            </a:extLst>
          </p:cNvPr>
          <p:cNvPicPr>
            <a:picLocks noChangeAspect="1"/>
          </p:cNvPicPr>
          <p:nvPr/>
        </p:nvPicPr>
        <p:blipFill>
          <a:blip r:embed="rId3"/>
          <a:stretch>
            <a:fillRect/>
          </a:stretch>
        </p:blipFill>
        <p:spPr>
          <a:xfrm>
            <a:off x="9542573" y="4516162"/>
            <a:ext cx="1209844" cy="1400370"/>
          </a:xfrm>
          <a:prstGeom prst="rect">
            <a:avLst/>
          </a:prstGeom>
        </p:spPr>
      </p:pic>
      <p:cxnSp>
        <p:nvCxnSpPr>
          <p:cNvPr id="11" name="Connector: Elbow 10">
            <a:extLst>
              <a:ext uri="{FF2B5EF4-FFF2-40B4-BE49-F238E27FC236}">
                <a16:creationId xmlns:a16="http://schemas.microsoft.com/office/drawing/2014/main" id="{920AF3D5-1C4D-4880-8F02-5ED7373EF00D}"/>
              </a:ext>
            </a:extLst>
          </p:cNvPr>
          <p:cNvCxnSpPr>
            <a:stCxn id="5" idx="3"/>
            <a:endCxn id="9" idx="1"/>
          </p:cNvCxnSpPr>
          <p:nvPr/>
        </p:nvCxnSpPr>
        <p:spPr>
          <a:xfrm flipV="1">
            <a:off x="8299520" y="5216347"/>
            <a:ext cx="1243053" cy="1"/>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259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32F7-00FC-46B5-AF4D-C5A4D0C0F689}"/>
              </a:ext>
            </a:extLst>
          </p:cNvPr>
          <p:cNvSpPr>
            <a:spLocks noGrp="1"/>
          </p:cNvSpPr>
          <p:nvPr>
            <p:ph type="title"/>
          </p:nvPr>
        </p:nvSpPr>
        <p:spPr/>
        <p:txBody>
          <a:bodyPr/>
          <a:lstStyle/>
          <a:p>
            <a:r>
              <a:rPr lang="en-US" dirty="0"/>
              <a:t>Assignment 5 hints</a:t>
            </a:r>
          </a:p>
        </p:txBody>
      </p:sp>
      <p:sp>
        <p:nvSpPr>
          <p:cNvPr id="3" name="Content Placeholder 2">
            <a:extLst>
              <a:ext uri="{FF2B5EF4-FFF2-40B4-BE49-F238E27FC236}">
                <a16:creationId xmlns:a16="http://schemas.microsoft.com/office/drawing/2014/main" id="{4B3455E5-6B1F-4A24-BF5C-13ED02D016D5}"/>
              </a:ext>
            </a:extLst>
          </p:cNvPr>
          <p:cNvSpPr>
            <a:spLocks noGrp="1"/>
          </p:cNvSpPr>
          <p:nvPr>
            <p:ph idx="1"/>
          </p:nvPr>
        </p:nvSpPr>
        <p:spPr/>
        <p:txBody>
          <a:bodyPr>
            <a:normAutofit/>
          </a:bodyPr>
          <a:lstStyle/>
          <a:p>
            <a:r>
              <a:rPr lang="en-US" sz="2000" dirty="0"/>
              <a:t>For this one, you’ll </a:t>
            </a:r>
            <a:r>
              <a:rPr lang="en-US" sz="2000" dirty="0" err="1"/>
              <a:t>wanna</a:t>
            </a:r>
            <a:r>
              <a:rPr lang="en-US" sz="2000" dirty="0"/>
              <a:t> revisit your loop-writing notes</a:t>
            </a:r>
          </a:p>
          <a:p>
            <a:pPr lvl="1"/>
            <a:r>
              <a:rPr lang="en-US" sz="1800" dirty="0"/>
              <a:t>You’ll be writing loops for five questions</a:t>
            </a:r>
          </a:p>
          <a:p>
            <a:pPr lvl="1"/>
            <a:r>
              <a:rPr lang="en-US" sz="1800" dirty="0"/>
              <a:t>Most of the questions require that you use one loop, but for the last one, you’ll use two </a:t>
            </a:r>
          </a:p>
          <a:p>
            <a:r>
              <a:rPr lang="en-US" sz="2000" dirty="0"/>
              <a:t>Recall the break and continue keywords, you’ll need them for some of the questions </a:t>
            </a:r>
          </a:p>
          <a:p>
            <a:r>
              <a:rPr lang="en-US" sz="2000" dirty="0"/>
              <a:t>Some of these might not be straightforward at first…</a:t>
            </a:r>
          </a:p>
          <a:p>
            <a:pPr lvl="1"/>
            <a:r>
              <a:rPr lang="en-US" sz="1800" dirty="0"/>
              <a:t>Look for patterns in the things you’re supposed to print</a:t>
            </a:r>
          </a:p>
          <a:p>
            <a:r>
              <a:rPr lang="en-US" sz="2000" dirty="0" err="1"/>
              <a:t>System.out.print</a:t>
            </a:r>
            <a:r>
              <a:rPr lang="en-US" sz="2000" dirty="0"/>
              <a:t>() and </a:t>
            </a:r>
            <a:r>
              <a:rPr lang="en-US" sz="2000" dirty="0" err="1"/>
              <a:t>System.out.println</a:t>
            </a:r>
            <a:r>
              <a:rPr lang="en-US" sz="2000" dirty="0"/>
              <a:t>() are different </a:t>
            </a:r>
            <a:r>
              <a:rPr lang="en-US" sz="2000" dirty="0">
                <a:sym typeface="Wingdings" panose="05000000000000000000" pitchFamily="2" charset="2"/>
              </a:rPr>
              <a:t> don’t confuse them!</a:t>
            </a:r>
            <a:endParaRPr lang="en-US" sz="2000" dirty="0"/>
          </a:p>
        </p:txBody>
      </p:sp>
    </p:spTree>
    <p:extLst>
      <p:ext uri="{BB962C8B-B14F-4D97-AF65-F5344CB8AC3E}">
        <p14:creationId xmlns:p14="http://schemas.microsoft.com/office/powerpoint/2010/main" val="1142643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55EB-44A5-45A9-913B-4153CF05A1A2}"/>
              </a:ext>
            </a:extLst>
          </p:cNvPr>
          <p:cNvSpPr>
            <a:spLocks noGrp="1"/>
          </p:cNvSpPr>
          <p:nvPr>
            <p:ph type="title"/>
          </p:nvPr>
        </p:nvSpPr>
        <p:spPr/>
        <p:txBody>
          <a:bodyPr/>
          <a:lstStyle/>
          <a:p>
            <a:r>
              <a:rPr lang="en-US" dirty="0"/>
              <a:t>Project 1 </a:t>
            </a:r>
            <a:r>
              <a:rPr lang="en-US" dirty="0" err="1"/>
              <a:t>q&amp;a</a:t>
            </a:r>
            <a:endParaRPr lang="en-US" dirty="0"/>
          </a:p>
        </p:txBody>
      </p:sp>
      <p:sp>
        <p:nvSpPr>
          <p:cNvPr id="3" name="Text Placeholder 2">
            <a:extLst>
              <a:ext uri="{FF2B5EF4-FFF2-40B4-BE49-F238E27FC236}">
                <a16:creationId xmlns:a16="http://schemas.microsoft.com/office/drawing/2014/main" id="{8EF10367-5040-4BE9-B80C-8F1B1898D4A1}"/>
              </a:ext>
            </a:extLst>
          </p:cNvPr>
          <p:cNvSpPr>
            <a:spLocks noGrp="1"/>
          </p:cNvSpPr>
          <p:nvPr>
            <p:ph type="body" idx="1"/>
          </p:nvPr>
        </p:nvSpPr>
        <p:spPr>
          <a:xfrm>
            <a:off x="685799" y="4777381"/>
            <a:ext cx="9034550" cy="860400"/>
          </a:xfrm>
        </p:spPr>
        <p:txBody>
          <a:bodyPr>
            <a:normAutofit fontScale="85000" lnSpcReduction="20000"/>
          </a:bodyPr>
          <a:lstStyle/>
          <a:p>
            <a:r>
              <a:rPr lang="en-US" dirty="0"/>
              <a:t>I’ll stick around until 1:50 in case any of you have questions!</a:t>
            </a:r>
          </a:p>
          <a:p>
            <a:r>
              <a:rPr lang="en-US" dirty="0"/>
              <a:t>If I don’t get to you, my office hours today are from 4pm to 6pm in 2832CL (or message me on slack!</a:t>
            </a:r>
          </a:p>
        </p:txBody>
      </p:sp>
    </p:spTree>
    <p:extLst>
      <p:ext uri="{BB962C8B-B14F-4D97-AF65-F5344CB8AC3E}">
        <p14:creationId xmlns:p14="http://schemas.microsoft.com/office/powerpoint/2010/main" val="105218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FDD4-1192-463F-BE75-3080C0938C43}"/>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395E303F-4DB2-42F4-AC6F-C6589DD8A8DE}"/>
              </a:ext>
            </a:extLst>
          </p:cNvPr>
          <p:cNvSpPr>
            <a:spLocks noGrp="1"/>
          </p:cNvSpPr>
          <p:nvPr>
            <p:ph idx="1"/>
          </p:nvPr>
        </p:nvSpPr>
        <p:spPr>
          <a:xfrm>
            <a:off x="685801" y="2142067"/>
            <a:ext cx="10131425" cy="3969078"/>
          </a:xfrm>
        </p:spPr>
        <p:txBody>
          <a:bodyPr>
            <a:normAutofit/>
          </a:bodyPr>
          <a:lstStyle/>
          <a:p>
            <a:r>
              <a:rPr lang="en-US" sz="2000" dirty="0"/>
              <a:t>Objects are </a:t>
            </a:r>
            <a:r>
              <a:rPr lang="en-US" sz="2000" b="1" dirty="0"/>
              <a:t>non-primitive data types</a:t>
            </a:r>
            <a:endParaRPr lang="en-US" sz="2000" dirty="0"/>
          </a:p>
          <a:p>
            <a:pPr lvl="1"/>
            <a:r>
              <a:rPr lang="en-US" sz="1800" dirty="0"/>
              <a:t>Primitives being </a:t>
            </a:r>
            <a:r>
              <a:rPr lang="en-US" sz="1800" dirty="0" err="1"/>
              <a:t>ints</a:t>
            </a:r>
            <a:r>
              <a:rPr lang="en-US" sz="1800" dirty="0"/>
              <a:t>, doubles, etc. </a:t>
            </a:r>
          </a:p>
          <a:p>
            <a:r>
              <a:rPr lang="en-US" sz="2000" dirty="0"/>
              <a:t>We’ve seen these before….</a:t>
            </a:r>
          </a:p>
          <a:p>
            <a:pPr lvl="1"/>
            <a:r>
              <a:rPr lang="en-US" sz="1800" dirty="0"/>
              <a:t>String object, Random object</a:t>
            </a:r>
          </a:p>
          <a:p>
            <a:r>
              <a:rPr lang="en-US" sz="2000" dirty="0"/>
              <a:t>Objects are made of primitives and other objects</a:t>
            </a:r>
          </a:p>
          <a:p>
            <a:r>
              <a:rPr lang="en-US" sz="2000" dirty="0"/>
              <a:t>Objects have their own special sets of instructions!</a:t>
            </a:r>
          </a:p>
          <a:p>
            <a:pPr lvl="1"/>
            <a:r>
              <a:rPr lang="en-US" sz="1800" dirty="0"/>
              <a:t>Recall String methods</a:t>
            </a:r>
          </a:p>
          <a:p>
            <a:r>
              <a:rPr lang="en-US" sz="2000" dirty="0"/>
              <a:t>There are lots of different objects that Java has pre-built, but you can also build your own!</a:t>
            </a:r>
          </a:p>
          <a:p>
            <a:pPr lvl="1"/>
            <a:r>
              <a:rPr lang="en-US" sz="1800" dirty="0"/>
              <a:t>More on how to do this later</a:t>
            </a:r>
          </a:p>
        </p:txBody>
      </p:sp>
    </p:spTree>
    <p:extLst>
      <p:ext uri="{BB962C8B-B14F-4D97-AF65-F5344CB8AC3E}">
        <p14:creationId xmlns:p14="http://schemas.microsoft.com/office/powerpoint/2010/main" val="2772531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2B7A7-E9F2-43D7-9B48-475B2C7AE20B}"/>
              </a:ext>
            </a:extLst>
          </p:cNvPr>
          <p:cNvSpPr>
            <a:spLocks noGrp="1"/>
          </p:cNvSpPr>
          <p:nvPr>
            <p:ph type="title"/>
          </p:nvPr>
        </p:nvSpPr>
        <p:spPr/>
        <p:txBody>
          <a:bodyPr/>
          <a:lstStyle/>
          <a:p>
            <a:r>
              <a:rPr lang="en-US" dirty="0"/>
              <a:t>The stack and the heap</a:t>
            </a:r>
          </a:p>
        </p:txBody>
      </p:sp>
      <p:sp>
        <p:nvSpPr>
          <p:cNvPr id="3" name="Content Placeholder 2">
            <a:extLst>
              <a:ext uri="{FF2B5EF4-FFF2-40B4-BE49-F238E27FC236}">
                <a16:creationId xmlns:a16="http://schemas.microsoft.com/office/drawing/2014/main" id="{353644FE-7D29-44B9-AF59-41FC985EC351}"/>
              </a:ext>
            </a:extLst>
          </p:cNvPr>
          <p:cNvSpPr>
            <a:spLocks noGrp="1"/>
          </p:cNvSpPr>
          <p:nvPr>
            <p:ph idx="1"/>
          </p:nvPr>
        </p:nvSpPr>
        <p:spPr/>
        <p:txBody>
          <a:bodyPr>
            <a:normAutofit/>
          </a:bodyPr>
          <a:lstStyle/>
          <a:p>
            <a:r>
              <a:rPr lang="en-US" sz="2000" dirty="0"/>
              <a:t>There are two areas of memory in Java: the stack and the heap </a:t>
            </a:r>
          </a:p>
          <a:p>
            <a:r>
              <a:rPr lang="en-US" sz="2000" dirty="0"/>
              <a:t>When we create primitives, the variable stores the actual value</a:t>
            </a:r>
          </a:p>
          <a:p>
            <a:pPr lvl="1"/>
            <a:r>
              <a:rPr lang="en-US" sz="1800" dirty="0"/>
              <a:t>These are stored on the stack </a:t>
            </a:r>
          </a:p>
          <a:p>
            <a:r>
              <a:rPr lang="en-US" sz="2000" dirty="0"/>
              <a:t>When we create objects, the variable stores a reference to the actual objects</a:t>
            </a:r>
          </a:p>
          <a:p>
            <a:pPr lvl="1"/>
            <a:r>
              <a:rPr lang="en-US" sz="1800" dirty="0"/>
              <a:t>The reference is stored on the stack</a:t>
            </a:r>
          </a:p>
          <a:p>
            <a:pPr lvl="1"/>
            <a:r>
              <a:rPr lang="en-US" sz="1800" dirty="0"/>
              <a:t>The object itself is stored on the heap </a:t>
            </a:r>
          </a:p>
          <a:p>
            <a:r>
              <a:rPr lang="en-US" sz="2000" dirty="0"/>
              <a:t>References are like house addresses; you can write down the address of a house on a piece of paper, and that address will take you to the house itself, but the actual address (that has been written down on paper) and the house are not the same </a:t>
            </a:r>
          </a:p>
          <a:p>
            <a:pPr lvl="1"/>
            <a:endParaRPr lang="en-US" sz="1800" dirty="0"/>
          </a:p>
        </p:txBody>
      </p:sp>
    </p:spTree>
    <p:extLst>
      <p:ext uri="{BB962C8B-B14F-4D97-AF65-F5344CB8AC3E}">
        <p14:creationId xmlns:p14="http://schemas.microsoft.com/office/powerpoint/2010/main" val="302080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607F-84F9-47E7-972D-C62CC13164D7}"/>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D1E238CB-F8EE-41AC-9539-438A8E8F7DC5}"/>
              </a:ext>
            </a:extLst>
          </p:cNvPr>
          <p:cNvSpPr>
            <a:spLocks noGrp="1"/>
          </p:cNvSpPr>
          <p:nvPr>
            <p:ph idx="1"/>
          </p:nvPr>
        </p:nvSpPr>
        <p:spPr/>
        <p:txBody>
          <a:bodyPr>
            <a:normAutofit/>
          </a:bodyPr>
          <a:lstStyle/>
          <a:p>
            <a:r>
              <a:rPr lang="en-US" sz="2000" dirty="0"/>
              <a:t>So far, we’ve created separate values for each item we wanted to store…</a:t>
            </a:r>
          </a:p>
          <a:p>
            <a:pPr lvl="1"/>
            <a:r>
              <a:rPr lang="en-US" sz="1800" dirty="0"/>
              <a:t>What if we wanted to store a bunch of stuff into one variable?</a:t>
            </a:r>
          </a:p>
          <a:p>
            <a:r>
              <a:rPr lang="en-US" sz="2000" dirty="0"/>
              <a:t>We can do this with </a:t>
            </a:r>
            <a:r>
              <a:rPr lang="en-US" sz="2000" b="1" dirty="0"/>
              <a:t>arrays</a:t>
            </a:r>
            <a:r>
              <a:rPr lang="en-US" sz="2000" dirty="0"/>
              <a:t>, which are groups of items stored contiguously </a:t>
            </a:r>
          </a:p>
          <a:p>
            <a:r>
              <a:rPr lang="en-US" sz="2000" dirty="0"/>
              <a:t>Arrays are objects (not primitives!), but they can store pretty much anything </a:t>
            </a:r>
          </a:p>
          <a:p>
            <a:pPr lvl="1"/>
            <a:r>
              <a:rPr lang="en-US" sz="1800" dirty="0"/>
              <a:t>These are the only objects (that you’ll see, probably) that aren’t really declared with a capital letter at the beginning</a:t>
            </a:r>
          </a:p>
        </p:txBody>
      </p:sp>
    </p:spTree>
    <p:extLst>
      <p:ext uri="{BB962C8B-B14F-4D97-AF65-F5344CB8AC3E}">
        <p14:creationId xmlns:p14="http://schemas.microsoft.com/office/powerpoint/2010/main" val="1885675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F8C2-57EB-4457-AE6B-B87D186A3BD9}"/>
              </a:ext>
            </a:extLst>
          </p:cNvPr>
          <p:cNvSpPr>
            <a:spLocks noGrp="1"/>
          </p:cNvSpPr>
          <p:nvPr>
            <p:ph type="title"/>
          </p:nvPr>
        </p:nvSpPr>
        <p:spPr/>
        <p:txBody>
          <a:bodyPr/>
          <a:lstStyle/>
          <a:p>
            <a:r>
              <a:rPr lang="en-US" dirty="0"/>
              <a:t>Declaring and initializing arrays</a:t>
            </a:r>
          </a:p>
        </p:txBody>
      </p:sp>
      <p:sp>
        <p:nvSpPr>
          <p:cNvPr id="3" name="Content Placeholder 2">
            <a:extLst>
              <a:ext uri="{FF2B5EF4-FFF2-40B4-BE49-F238E27FC236}">
                <a16:creationId xmlns:a16="http://schemas.microsoft.com/office/drawing/2014/main" id="{6792BE24-7F4A-455F-9504-24F19BAB5D2B}"/>
              </a:ext>
            </a:extLst>
          </p:cNvPr>
          <p:cNvSpPr>
            <a:spLocks noGrp="1"/>
          </p:cNvSpPr>
          <p:nvPr>
            <p:ph idx="1"/>
          </p:nvPr>
        </p:nvSpPr>
        <p:spPr/>
        <p:txBody>
          <a:bodyPr>
            <a:normAutofit/>
          </a:bodyPr>
          <a:lstStyle/>
          <a:p>
            <a:r>
              <a:rPr lang="en-US" sz="2000" dirty="0"/>
              <a:t>There are a couple</a:t>
            </a:r>
          </a:p>
          <a:p>
            <a:pPr lvl="1"/>
            <a:r>
              <a:rPr lang="en-US" sz="1800" dirty="0"/>
              <a:t>int[] numbers = new int[5]; </a:t>
            </a:r>
            <a:r>
              <a:rPr lang="en-US" sz="1800" dirty="0">
                <a:sym typeface="Wingdings" panose="05000000000000000000" pitchFamily="2" charset="2"/>
              </a:rPr>
              <a:t> creates an array of </a:t>
            </a:r>
            <a:r>
              <a:rPr lang="en-US" sz="1800" dirty="0" err="1">
                <a:sym typeface="Wingdings" panose="05000000000000000000" pitchFamily="2" charset="2"/>
              </a:rPr>
              <a:t>ints</a:t>
            </a:r>
            <a:r>
              <a:rPr lang="en-US" sz="1800" dirty="0">
                <a:sym typeface="Wingdings" panose="05000000000000000000" pitchFamily="2" charset="2"/>
              </a:rPr>
              <a:t> called numbers that has five slots </a:t>
            </a:r>
          </a:p>
          <a:p>
            <a:pPr lvl="2"/>
            <a:r>
              <a:rPr lang="en-US" sz="1600" dirty="0">
                <a:sym typeface="Wingdings" panose="05000000000000000000" pitchFamily="2" charset="2"/>
              </a:rPr>
              <a:t>These slots will be initialized to 0 in the case of integers, but may be 0.0, false, null, or something else depending on what your array is </a:t>
            </a:r>
          </a:p>
          <a:p>
            <a:pPr lvl="2"/>
            <a:endParaRPr lang="en-US" sz="1600" dirty="0">
              <a:sym typeface="Wingdings" panose="05000000000000000000" pitchFamily="2" charset="2"/>
            </a:endParaRPr>
          </a:p>
          <a:p>
            <a:pPr lvl="2"/>
            <a:endParaRPr lang="en-US" sz="1600" dirty="0">
              <a:sym typeface="Wingdings" panose="05000000000000000000" pitchFamily="2" charset="2"/>
            </a:endParaRPr>
          </a:p>
          <a:p>
            <a:pPr lvl="1"/>
            <a:r>
              <a:rPr lang="en-US" sz="1800" dirty="0">
                <a:sym typeface="Wingdings" panose="05000000000000000000" pitchFamily="2" charset="2"/>
              </a:rPr>
              <a:t>int[] counting = {1, 2, 3, 4, 5};  creates an array of </a:t>
            </a:r>
            <a:r>
              <a:rPr lang="en-US" sz="1800" dirty="0" err="1">
                <a:sym typeface="Wingdings" panose="05000000000000000000" pitchFamily="2" charset="2"/>
              </a:rPr>
              <a:t>ints</a:t>
            </a:r>
            <a:r>
              <a:rPr lang="en-US" sz="1800" dirty="0">
                <a:sym typeface="Wingdings" panose="05000000000000000000" pitchFamily="2" charset="2"/>
              </a:rPr>
              <a:t> called counting that has five slots</a:t>
            </a:r>
          </a:p>
          <a:p>
            <a:pPr lvl="2"/>
            <a:r>
              <a:rPr lang="en-US" sz="1600" dirty="0">
                <a:sym typeface="Wingdings" panose="05000000000000000000" pitchFamily="2" charset="2"/>
              </a:rPr>
              <a:t>These slots will be initialized to store 1, 2, 3, 4, and 5 respectively; this is what happens when we know right off the bat what values we want stored in which places</a:t>
            </a:r>
            <a:endParaRPr lang="en-US" sz="1600" dirty="0"/>
          </a:p>
        </p:txBody>
      </p:sp>
      <p:graphicFrame>
        <p:nvGraphicFramePr>
          <p:cNvPr id="4" name="Table 4">
            <a:extLst>
              <a:ext uri="{FF2B5EF4-FFF2-40B4-BE49-F238E27FC236}">
                <a16:creationId xmlns:a16="http://schemas.microsoft.com/office/drawing/2014/main" id="{F35781F3-5C1D-4878-8413-2F169A53C612}"/>
              </a:ext>
            </a:extLst>
          </p:cNvPr>
          <p:cNvGraphicFramePr>
            <a:graphicFrameLocks noGrp="1"/>
          </p:cNvGraphicFramePr>
          <p:nvPr>
            <p:extLst>
              <p:ext uri="{D42A27DB-BD31-4B8C-83A1-F6EECF244321}">
                <p14:modId xmlns:p14="http://schemas.microsoft.com/office/powerpoint/2010/main" val="3624269267"/>
              </p:ext>
            </p:extLst>
          </p:nvPr>
        </p:nvGraphicFramePr>
        <p:xfrm>
          <a:off x="4087980" y="3814995"/>
          <a:ext cx="2738782" cy="670560"/>
        </p:xfrm>
        <a:graphic>
          <a:graphicData uri="http://schemas.openxmlformats.org/drawingml/2006/table">
            <a:tbl>
              <a:tblPr firstRow="1" bandRow="1">
                <a:tableStyleId>{D7AC3CCA-C797-4891-BE02-D94E43425B78}</a:tableStyleId>
              </a:tblPr>
              <a:tblGrid>
                <a:gridCol w="1025361">
                  <a:extLst>
                    <a:ext uri="{9D8B030D-6E8A-4147-A177-3AD203B41FA5}">
                      <a16:colId xmlns:a16="http://schemas.microsoft.com/office/drawing/2014/main" val="1743215805"/>
                    </a:ext>
                  </a:extLst>
                </a:gridCol>
                <a:gridCol w="367379">
                  <a:extLst>
                    <a:ext uri="{9D8B030D-6E8A-4147-A177-3AD203B41FA5}">
                      <a16:colId xmlns:a16="http://schemas.microsoft.com/office/drawing/2014/main" val="739782489"/>
                    </a:ext>
                  </a:extLst>
                </a:gridCol>
                <a:gridCol w="318052">
                  <a:extLst>
                    <a:ext uri="{9D8B030D-6E8A-4147-A177-3AD203B41FA5}">
                      <a16:colId xmlns:a16="http://schemas.microsoft.com/office/drawing/2014/main" val="2365620576"/>
                    </a:ext>
                  </a:extLst>
                </a:gridCol>
                <a:gridCol w="357809">
                  <a:extLst>
                    <a:ext uri="{9D8B030D-6E8A-4147-A177-3AD203B41FA5}">
                      <a16:colId xmlns:a16="http://schemas.microsoft.com/office/drawing/2014/main" val="1257481038"/>
                    </a:ext>
                  </a:extLst>
                </a:gridCol>
                <a:gridCol w="323732">
                  <a:extLst>
                    <a:ext uri="{9D8B030D-6E8A-4147-A177-3AD203B41FA5}">
                      <a16:colId xmlns:a16="http://schemas.microsoft.com/office/drawing/2014/main" val="1782032087"/>
                    </a:ext>
                  </a:extLst>
                </a:gridCol>
                <a:gridCol w="346449">
                  <a:extLst>
                    <a:ext uri="{9D8B030D-6E8A-4147-A177-3AD203B41FA5}">
                      <a16:colId xmlns:a16="http://schemas.microsoft.com/office/drawing/2014/main" val="926100025"/>
                    </a:ext>
                  </a:extLst>
                </a:gridCol>
              </a:tblGrid>
              <a:tr h="298289">
                <a:tc>
                  <a:txBody>
                    <a:bodyPr/>
                    <a:lstStyle/>
                    <a:p>
                      <a:pPr algn="ctr"/>
                      <a:r>
                        <a:rPr lang="en-US" dirty="0">
                          <a:solidFill>
                            <a:schemeClr val="bg1"/>
                          </a:solidFill>
                        </a:rPr>
                        <a:t>numbers</a:t>
                      </a:r>
                    </a:p>
                  </a:txBody>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extLst>
                  <a:ext uri="{0D108BD9-81ED-4DB2-BD59-A6C34878D82A}">
                    <a16:rowId xmlns:a16="http://schemas.microsoft.com/office/drawing/2014/main" val="2363961945"/>
                  </a:ext>
                </a:extLst>
              </a:tr>
              <a:tr h="248574">
                <a:tc>
                  <a:txBody>
                    <a:bodyPr/>
                    <a:lstStyle/>
                    <a:p>
                      <a:pPr algn="ctr"/>
                      <a:r>
                        <a:rPr lang="en-US" sz="1400" dirty="0">
                          <a:solidFill>
                            <a:schemeClr val="bg1"/>
                          </a:solidFill>
                        </a:rPr>
                        <a:t>(index)</a:t>
                      </a:r>
                    </a:p>
                  </a:txBody>
                  <a:tcPr/>
                </a:tc>
                <a:tc>
                  <a:txBody>
                    <a:bodyPr/>
                    <a:lstStyle/>
                    <a:p>
                      <a:pPr algn="ctr"/>
                      <a:r>
                        <a:rPr lang="en-US" sz="1400" dirty="0">
                          <a:solidFill>
                            <a:schemeClr val="bg1"/>
                          </a:solidFill>
                        </a:rPr>
                        <a:t>0</a:t>
                      </a:r>
                    </a:p>
                  </a:txBody>
                  <a:tcPr/>
                </a:tc>
                <a:tc>
                  <a:txBody>
                    <a:bodyPr/>
                    <a:lstStyle/>
                    <a:p>
                      <a:pPr algn="ctr"/>
                      <a:r>
                        <a:rPr lang="en-US" sz="1400" dirty="0">
                          <a:solidFill>
                            <a:schemeClr val="bg1"/>
                          </a:solidFill>
                        </a:rPr>
                        <a:t>1</a:t>
                      </a:r>
                    </a:p>
                  </a:txBody>
                  <a:tcPr/>
                </a:tc>
                <a:tc>
                  <a:txBody>
                    <a:bodyPr/>
                    <a:lstStyle/>
                    <a:p>
                      <a:pPr algn="ctr"/>
                      <a:r>
                        <a:rPr lang="en-US" sz="1400" dirty="0">
                          <a:solidFill>
                            <a:schemeClr val="bg1"/>
                          </a:solidFill>
                        </a:rPr>
                        <a:t>2</a:t>
                      </a:r>
                    </a:p>
                  </a:txBody>
                  <a:tcPr/>
                </a:tc>
                <a:tc>
                  <a:txBody>
                    <a:bodyPr/>
                    <a:lstStyle/>
                    <a:p>
                      <a:pPr algn="ctr"/>
                      <a:r>
                        <a:rPr lang="en-US" sz="1400" dirty="0">
                          <a:solidFill>
                            <a:schemeClr val="bg1"/>
                          </a:solidFill>
                        </a:rPr>
                        <a:t>3</a:t>
                      </a:r>
                    </a:p>
                  </a:txBody>
                  <a:tcPr/>
                </a:tc>
                <a:tc>
                  <a:txBody>
                    <a:bodyPr/>
                    <a:lstStyle/>
                    <a:p>
                      <a:pPr algn="ctr"/>
                      <a:r>
                        <a:rPr lang="en-US" sz="1400" dirty="0">
                          <a:solidFill>
                            <a:schemeClr val="bg1"/>
                          </a:solidFill>
                        </a:rPr>
                        <a:t>4</a:t>
                      </a:r>
                    </a:p>
                  </a:txBody>
                  <a:tcPr/>
                </a:tc>
                <a:extLst>
                  <a:ext uri="{0D108BD9-81ED-4DB2-BD59-A6C34878D82A}">
                    <a16:rowId xmlns:a16="http://schemas.microsoft.com/office/drawing/2014/main" val="1249495073"/>
                  </a:ext>
                </a:extLst>
              </a:tr>
            </a:tbl>
          </a:graphicData>
        </a:graphic>
      </p:graphicFrame>
      <p:graphicFrame>
        <p:nvGraphicFramePr>
          <p:cNvPr id="5" name="Table 4">
            <a:extLst>
              <a:ext uri="{FF2B5EF4-FFF2-40B4-BE49-F238E27FC236}">
                <a16:creationId xmlns:a16="http://schemas.microsoft.com/office/drawing/2014/main" id="{245D1EF2-90EE-4B74-A83C-45526F7AB117}"/>
              </a:ext>
            </a:extLst>
          </p:cNvPr>
          <p:cNvGraphicFramePr>
            <a:graphicFrameLocks noGrp="1"/>
          </p:cNvGraphicFramePr>
          <p:nvPr>
            <p:extLst>
              <p:ext uri="{D42A27DB-BD31-4B8C-83A1-F6EECF244321}">
                <p14:modId xmlns:p14="http://schemas.microsoft.com/office/powerpoint/2010/main" val="3662177863"/>
              </p:ext>
            </p:extLst>
          </p:nvPr>
        </p:nvGraphicFramePr>
        <p:xfrm>
          <a:off x="4087980" y="5688284"/>
          <a:ext cx="2738782" cy="670560"/>
        </p:xfrm>
        <a:graphic>
          <a:graphicData uri="http://schemas.openxmlformats.org/drawingml/2006/table">
            <a:tbl>
              <a:tblPr firstRow="1" bandRow="1">
                <a:tableStyleId>{D7AC3CCA-C797-4891-BE02-D94E43425B78}</a:tableStyleId>
              </a:tblPr>
              <a:tblGrid>
                <a:gridCol w="1025361">
                  <a:extLst>
                    <a:ext uri="{9D8B030D-6E8A-4147-A177-3AD203B41FA5}">
                      <a16:colId xmlns:a16="http://schemas.microsoft.com/office/drawing/2014/main" val="1743215805"/>
                    </a:ext>
                  </a:extLst>
                </a:gridCol>
                <a:gridCol w="367379">
                  <a:extLst>
                    <a:ext uri="{9D8B030D-6E8A-4147-A177-3AD203B41FA5}">
                      <a16:colId xmlns:a16="http://schemas.microsoft.com/office/drawing/2014/main" val="739782489"/>
                    </a:ext>
                  </a:extLst>
                </a:gridCol>
                <a:gridCol w="318052">
                  <a:extLst>
                    <a:ext uri="{9D8B030D-6E8A-4147-A177-3AD203B41FA5}">
                      <a16:colId xmlns:a16="http://schemas.microsoft.com/office/drawing/2014/main" val="2365620576"/>
                    </a:ext>
                  </a:extLst>
                </a:gridCol>
                <a:gridCol w="357809">
                  <a:extLst>
                    <a:ext uri="{9D8B030D-6E8A-4147-A177-3AD203B41FA5}">
                      <a16:colId xmlns:a16="http://schemas.microsoft.com/office/drawing/2014/main" val="1257481038"/>
                    </a:ext>
                  </a:extLst>
                </a:gridCol>
                <a:gridCol w="323732">
                  <a:extLst>
                    <a:ext uri="{9D8B030D-6E8A-4147-A177-3AD203B41FA5}">
                      <a16:colId xmlns:a16="http://schemas.microsoft.com/office/drawing/2014/main" val="1782032087"/>
                    </a:ext>
                  </a:extLst>
                </a:gridCol>
                <a:gridCol w="346449">
                  <a:extLst>
                    <a:ext uri="{9D8B030D-6E8A-4147-A177-3AD203B41FA5}">
                      <a16:colId xmlns:a16="http://schemas.microsoft.com/office/drawing/2014/main" val="926100025"/>
                    </a:ext>
                  </a:extLst>
                </a:gridCol>
              </a:tblGrid>
              <a:tr h="298289">
                <a:tc>
                  <a:txBody>
                    <a:bodyPr/>
                    <a:lstStyle/>
                    <a:p>
                      <a:pPr algn="ctr"/>
                      <a:r>
                        <a:rPr lang="en-US" dirty="0">
                          <a:solidFill>
                            <a:schemeClr val="bg1"/>
                          </a:solidFill>
                        </a:rPr>
                        <a:t>counting</a:t>
                      </a:r>
                    </a:p>
                  </a:txBody>
                  <a:tcPr/>
                </a:tc>
                <a:tc>
                  <a:txBody>
                    <a:bodyPr/>
                    <a:lstStyle/>
                    <a:p>
                      <a:pPr algn="ctr"/>
                      <a:r>
                        <a:rPr lang="en-US" dirty="0">
                          <a:solidFill>
                            <a:schemeClr val="bg1"/>
                          </a:solidFill>
                        </a:rPr>
                        <a:t>1</a:t>
                      </a:r>
                    </a:p>
                  </a:txBody>
                  <a:tcPr/>
                </a:tc>
                <a:tc>
                  <a:txBody>
                    <a:bodyPr/>
                    <a:lstStyle/>
                    <a:p>
                      <a:pPr algn="ctr"/>
                      <a:r>
                        <a:rPr lang="en-US" dirty="0">
                          <a:solidFill>
                            <a:schemeClr val="bg1"/>
                          </a:solidFill>
                        </a:rPr>
                        <a:t>2</a:t>
                      </a:r>
                    </a:p>
                  </a:txBody>
                  <a:tcPr/>
                </a:tc>
                <a:tc>
                  <a:txBody>
                    <a:bodyPr/>
                    <a:lstStyle/>
                    <a:p>
                      <a:pPr algn="ctr"/>
                      <a:r>
                        <a:rPr lang="en-US" dirty="0">
                          <a:solidFill>
                            <a:schemeClr val="bg1"/>
                          </a:solidFill>
                        </a:rPr>
                        <a:t>3</a:t>
                      </a:r>
                    </a:p>
                  </a:txBody>
                  <a:tcPr/>
                </a:tc>
                <a:tc>
                  <a:txBody>
                    <a:bodyPr/>
                    <a:lstStyle/>
                    <a:p>
                      <a:pPr algn="ctr"/>
                      <a:r>
                        <a:rPr lang="en-US" dirty="0">
                          <a:solidFill>
                            <a:schemeClr val="bg1"/>
                          </a:solidFill>
                        </a:rPr>
                        <a:t>4</a:t>
                      </a:r>
                    </a:p>
                  </a:txBody>
                  <a:tcPr/>
                </a:tc>
                <a:tc>
                  <a:txBody>
                    <a:bodyPr/>
                    <a:lstStyle/>
                    <a:p>
                      <a:pPr algn="ctr"/>
                      <a:r>
                        <a:rPr lang="en-US" dirty="0">
                          <a:solidFill>
                            <a:schemeClr val="bg1"/>
                          </a:solidFill>
                        </a:rPr>
                        <a:t>5</a:t>
                      </a:r>
                    </a:p>
                  </a:txBody>
                  <a:tcPr/>
                </a:tc>
                <a:extLst>
                  <a:ext uri="{0D108BD9-81ED-4DB2-BD59-A6C34878D82A}">
                    <a16:rowId xmlns:a16="http://schemas.microsoft.com/office/drawing/2014/main" val="2363961945"/>
                  </a:ext>
                </a:extLst>
              </a:tr>
              <a:tr h="248574">
                <a:tc>
                  <a:txBody>
                    <a:bodyPr/>
                    <a:lstStyle/>
                    <a:p>
                      <a:pPr algn="ctr"/>
                      <a:r>
                        <a:rPr lang="en-US" sz="1400" dirty="0">
                          <a:solidFill>
                            <a:schemeClr val="bg1"/>
                          </a:solidFill>
                        </a:rPr>
                        <a:t>(index)</a:t>
                      </a:r>
                    </a:p>
                  </a:txBody>
                  <a:tcPr/>
                </a:tc>
                <a:tc>
                  <a:txBody>
                    <a:bodyPr/>
                    <a:lstStyle/>
                    <a:p>
                      <a:pPr algn="ctr"/>
                      <a:r>
                        <a:rPr lang="en-US" sz="1400" dirty="0">
                          <a:solidFill>
                            <a:schemeClr val="bg1"/>
                          </a:solidFill>
                        </a:rPr>
                        <a:t>0</a:t>
                      </a:r>
                    </a:p>
                  </a:txBody>
                  <a:tcPr/>
                </a:tc>
                <a:tc>
                  <a:txBody>
                    <a:bodyPr/>
                    <a:lstStyle/>
                    <a:p>
                      <a:pPr algn="ctr"/>
                      <a:r>
                        <a:rPr lang="en-US" sz="1400" dirty="0">
                          <a:solidFill>
                            <a:schemeClr val="bg1"/>
                          </a:solidFill>
                        </a:rPr>
                        <a:t>1</a:t>
                      </a:r>
                    </a:p>
                  </a:txBody>
                  <a:tcPr/>
                </a:tc>
                <a:tc>
                  <a:txBody>
                    <a:bodyPr/>
                    <a:lstStyle/>
                    <a:p>
                      <a:pPr algn="ctr"/>
                      <a:r>
                        <a:rPr lang="en-US" sz="1400" dirty="0">
                          <a:solidFill>
                            <a:schemeClr val="bg1"/>
                          </a:solidFill>
                        </a:rPr>
                        <a:t>2</a:t>
                      </a:r>
                    </a:p>
                  </a:txBody>
                  <a:tcPr/>
                </a:tc>
                <a:tc>
                  <a:txBody>
                    <a:bodyPr/>
                    <a:lstStyle/>
                    <a:p>
                      <a:pPr algn="ctr"/>
                      <a:r>
                        <a:rPr lang="en-US" sz="1400" dirty="0">
                          <a:solidFill>
                            <a:schemeClr val="bg1"/>
                          </a:solidFill>
                        </a:rPr>
                        <a:t>3</a:t>
                      </a:r>
                    </a:p>
                  </a:txBody>
                  <a:tcPr/>
                </a:tc>
                <a:tc>
                  <a:txBody>
                    <a:bodyPr/>
                    <a:lstStyle/>
                    <a:p>
                      <a:pPr algn="ctr"/>
                      <a:r>
                        <a:rPr lang="en-US" sz="1400" dirty="0">
                          <a:solidFill>
                            <a:schemeClr val="bg1"/>
                          </a:solidFill>
                        </a:rPr>
                        <a:t>4</a:t>
                      </a:r>
                    </a:p>
                  </a:txBody>
                  <a:tcPr/>
                </a:tc>
                <a:extLst>
                  <a:ext uri="{0D108BD9-81ED-4DB2-BD59-A6C34878D82A}">
                    <a16:rowId xmlns:a16="http://schemas.microsoft.com/office/drawing/2014/main" val="1249495073"/>
                  </a:ext>
                </a:extLst>
              </a:tr>
            </a:tbl>
          </a:graphicData>
        </a:graphic>
      </p:graphicFrame>
    </p:spTree>
    <p:extLst>
      <p:ext uri="{BB962C8B-B14F-4D97-AF65-F5344CB8AC3E}">
        <p14:creationId xmlns:p14="http://schemas.microsoft.com/office/powerpoint/2010/main" val="1067502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9B538-F8A3-4D1B-9FC4-1709DB82F26E}"/>
              </a:ext>
            </a:extLst>
          </p:cNvPr>
          <p:cNvSpPr>
            <a:spLocks noGrp="1"/>
          </p:cNvSpPr>
          <p:nvPr>
            <p:ph type="title"/>
          </p:nvPr>
        </p:nvSpPr>
        <p:spPr/>
        <p:txBody>
          <a:bodyPr/>
          <a:lstStyle/>
          <a:p>
            <a:r>
              <a:rPr lang="en-US" dirty="0"/>
              <a:t>Accessing and replacing an array’s elements</a:t>
            </a:r>
          </a:p>
        </p:txBody>
      </p:sp>
      <p:sp>
        <p:nvSpPr>
          <p:cNvPr id="3" name="Content Placeholder 2">
            <a:extLst>
              <a:ext uri="{FF2B5EF4-FFF2-40B4-BE49-F238E27FC236}">
                <a16:creationId xmlns:a16="http://schemas.microsoft.com/office/drawing/2014/main" id="{F891DC29-5FF8-41F1-8428-48D94583CB9E}"/>
              </a:ext>
            </a:extLst>
          </p:cNvPr>
          <p:cNvSpPr>
            <a:spLocks noGrp="1"/>
          </p:cNvSpPr>
          <p:nvPr>
            <p:ph idx="1"/>
          </p:nvPr>
        </p:nvSpPr>
        <p:spPr/>
        <p:txBody>
          <a:bodyPr>
            <a:normAutofit/>
          </a:bodyPr>
          <a:lstStyle/>
          <a:p>
            <a:r>
              <a:rPr lang="en-US" sz="2000" dirty="0"/>
              <a:t>We can access a specific index of an array using square brackets</a:t>
            </a:r>
          </a:p>
          <a:p>
            <a:pPr lvl="1"/>
            <a:r>
              <a:rPr lang="en-US" sz="1800" dirty="0"/>
              <a:t>Note: array indexing starts at ZERO, not one, so counting[0] will hold the value 1</a:t>
            </a:r>
          </a:p>
          <a:p>
            <a:pPr lvl="1"/>
            <a:endParaRPr lang="en-US" sz="1800" dirty="0"/>
          </a:p>
          <a:p>
            <a:pPr lvl="1"/>
            <a:endParaRPr lang="en-US" sz="1800" dirty="0"/>
          </a:p>
          <a:p>
            <a:r>
              <a:rPr lang="en-US" sz="2000" dirty="0"/>
              <a:t>Say we wanted to replace a value in this array</a:t>
            </a:r>
          </a:p>
          <a:p>
            <a:pPr lvl="1"/>
            <a:r>
              <a:rPr lang="en-US" sz="1800" dirty="0"/>
              <a:t>Let’s change the element at index 2 to a different number… </a:t>
            </a:r>
          </a:p>
          <a:p>
            <a:pPr lvl="1"/>
            <a:r>
              <a:rPr lang="en-US" sz="1800" dirty="0"/>
              <a:t>We do this by doing something like counting[2] = 0;</a:t>
            </a:r>
            <a:endParaRPr lang="en-US" dirty="0"/>
          </a:p>
          <a:p>
            <a:pPr lvl="1"/>
            <a:endParaRPr lang="en-US" sz="1800" dirty="0"/>
          </a:p>
        </p:txBody>
      </p:sp>
      <p:graphicFrame>
        <p:nvGraphicFramePr>
          <p:cNvPr id="4" name="Table 3">
            <a:extLst>
              <a:ext uri="{FF2B5EF4-FFF2-40B4-BE49-F238E27FC236}">
                <a16:creationId xmlns:a16="http://schemas.microsoft.com/office/drawing/2014/main" id="{FA7B8A13-EFCD-4089-BAAA-983BA8F78EFF}"/>
              </a:ext>
            </a:extLst>
          </p:cNvPr>
          <p:cNvGraphicFramePr>
            <a:graphicFrameLocks noGrp="1"/>
          </p:cNvGraphicFramePr>
          <p:nvPr>
            <p:extLst>
              <p:ext uri="{D42A27DB-BD31-4B8C-83A1-F6EECF244321}">
                <p14:modId xmlns:p14="http://schemas.microsoft.com/office/powerpoint/2010/main" val="2313839812"/>
              </p:ext>
            </p:extLst>
          </p:nvPr>
        </p:nvGraphicFramePr>
        <p:xfrm>
          <a:off x="4382122" y="3296073"/>
          <a:ext cx="2738782" cy="670560"/>
        </p:xfrm>
        <a:graphic>
          <a:graphicData uri="http://schemas.openxmlformats.org/drawingml/2006/table">
            <a:tbl>
              <a:tblPr firstRow="1" bandRow="1">
                <a:tableStyleId>{D7AC3CCA-C797-4891-BE02-D94E43425B78}</a:tableStyleId>
              </a:tblPr>
              <a:tblGrid>
                <a:gridCol w="1025361">
                  <a:extLst>
                    <a:ext uri="{9D8B030D-6E8A-4147-A177-3AD203B41FA5}">
                      <a16:colId xmlns:a16="http://schemas.microsoft.com/office/drawing/2014/main" val="1743215805"/>
                    </a:ext>
                  </a:extLst>
                </a:gridCol>
                <a:gridCol w="367379">
                  <a:extLst>
                    <a:ext uri="{9D8B030D-6E8A-4147-A177-3AD203B41FA5}">
                      <a16:colId xmlns:a16="http://schemas.microsoft.com/office/drawing/2014/main" val="739782489"/>
                    </a:ext>
                  </a:extLst>
                </a:gridCol>
                <a:gridCol w="318052">
                  <a:extLst>
                    <a:ext uri="{9D8B030D-6E8A-4147-A177-3AD203B41FA5}">
                      <a16:colId xmlns:a16="http://schemas.microsoft.com/office/drawing/2014/main" val="2365620576"/>
                    </a:ext>
                  </a:extLst>
                </a:gridCol>
                <a:gridCol w="357809">
                  <a:extLst>
                    <a:ext uri="{9D8B030D-6E8A-4147-A177-3AD203B41FA5}">
                      <a16:colId xmlns:a16="http://schemas.microsoft.com/office/drawing/2014/main" val="1257481038"/>
                    </a:ext>
                  </a:extLst>
                </a:gridCol>
                <a:gridCol w="323732">
                  <a:extLst>
                    <a:ext uri="{9D8B030D-6E8A-4147-A177-3AD203B41FA5}">
                      <a16:colId xmlns:a16="http://schemas.microsoft.com/office/drawing/2014/main" val="1782032087"/>
                    </a:ext>
                  </a:extLst>
                </a:gridCol>
                <a:gridCol w="346449">
                  <a:extLst>
                    <a:ext uri="{9D8B030D-6E8A-4147-A177-3AD203B41FA5}">
                      <a16:colId xmlns:a16="http://schemas.microsoft.com/office/drawing/2014/main" val="926100025"/>
                    </a:ext>
                  </a:extLst>
                </a:gridCol>
              </a:tblGrid>
              <a:tr h="298289">
                <a:tc>
                  <a:txBody>
                    <a:bodyPr/>
                    <a:lstStyle/>
                    <a:p>
                      <a:pPr algn="ctr"/>
                      <a:r>
                        <a:rPr lang="en-US" dirty="0">
                          <a:solidFill>
                            <a:schemeClr val="bg1"/>
                          </a:solidFill>
                        </a:rPr>
                        <a:t>counting</a:t>
                      </a:r>
                    </a:p>
                  </a:txBody>
                  <a:tcPr/>
                </a:tc>
                <a:tc>
                  <a:txBody>
                    <a:bodyPr/>
                    <a:lstStyle/>
                    <a:p>
                      <a:pPr algn="ctr"/>
                      <a:r>
                        <a:rPr lang="en-US" dirty="0">
                          <a:solidFill>
                            <a:schemeClr val="bg1"/>
                          </a:solidFill>
                        </a:rPr>
                        <a:t>1</a:t>
                      </a:r>
                    </a:p>
                  </a:txBody>
                  <a:tcPr/>
                </a:tc>
                <a:tc>
                  <a:txBody>
                    <a:bodyPr/>
                    <a:lstStyle/>
                    <a:p>
                      <a:pPr algn="ctr"/>
                      <a:r>
                        <a:rPr lang="en-US" dirty="0">
                          <a:solidFill>
                            <a:schemeClr val="bg1"/>
                          </a:solidFill>
                        </a:rPr>
                        <a:t>2</a:t>
                      </a:r>
                    </a:p>
                  </a:txBody>
                  <a:tcPr/>
                </a:tc>
                <a:tc>
                  <a:txBody>
                    <a:bodyPr/>
                    <a:lstStyle/>
                    <a:p>
                      <a:pPr algn="ctr"/>
                      <a:r>
                        <a:rPr lang="en-US" dirty="0">
                          <a:solidFill>
                            <a:schemeClr val="bg1"/>
                          </a:solidFill>
                        </a:rPr>
                        <a:t>3</a:t>
                      </a:r>
                    </a:p>
                  </a:txBody>
                  <a:tcPr/>
                </a:tc>
                <a:tc>
                  <a:txBody>
                    <a:bodyPr/>
                    <a:lstStyle/>
                    <a:p>
                      <a:pPr algn="ctr"/>
                      <a:r>
                        <a:rPr lang="en-US" dirty="0">
                          <a:solidFill>
                            <a:schemeClr val="bg1"/>
                          </a:solidFill>
                        </a:rPr>
                        <a:t>4</a:t>
                      </a:r>
                    </a:p>
                  </a:txBody>
                  <a:tcPr/>
                </a:tc>
                <a:tc>
                  <a:txBody>
                    <a:bodyPr/>
                    <a:lstStyle/>
                    <a:p>
                      <a:pPr algn="ctr"/>
                      <a:r>
                        <a:rPr lang="en-US" dirty="0">
                          <a:solidFill>
                            <a:schemeClr val="bg1"/>
                          </a:solidFill>
                        </a:rPr>
                        <a:t>5</a:t>
                      </a:r>
                    </a:p>
                  </a:txBody>
                  <a:tcPr/>
                </a:tc>
                <a:extLst>
                  <a:ext uri="{0D108BD9-81ED-4DB2-BD59-A6C34878D82A}">
                    <a16:rowId xmlns:a16="http://schemas.microsoft.com/office/drawing/2014/main" val="2363961945"/>
                  </a:ext>
                </a:extLst>
              </a:tr>
              <a:tr h="248574">
                <a:tc>
                  <a:txBody>
                    <a:bodyPr/>
                    <a:lstStyle/>
                    <a:p>
                      <a:pPr algn="ctr"/>
                      <a:r>
                        <a:rPr lang="en-US" sz="1400" dirty="0">
                          <a:solidFill>
                            <a:schemeClr val="bg1"/>
                          </a:solidFill>
                        </a:rPr>
                        <a:t>(index)</a:t>
                      </a:r>
                    </a:p>
                  </a:txBody>
                  <a:tcPr/>
                </a:tc>
                <a:tc>
                  <a:txBody>
                    <a:bodyPr/>
                    <a:lstStyle/>
                    <a:p>
                      <a:pPr algn="ctr"/>
                      <a:r>
                        <a:rPr lang="en-US" sz="1400" dirty="0">
                          <a:solidFill>
                            <a:schemeClr val="bg1"/>
                          </a:solidFill>
                        </a:rPr>
                        <a:t>0</a:t>
                      </a:r>
                    </a:p>
                  </a:txBody>
                  <a:tcPr/>
                </a:tc>
                <a:tc>
                  <a:txBody>
                    <a:bodyPr/>
                    <a:lstStyle/>
                    <a:p>
                      <a:pPr algn="ctr"/>
                      <a:r>
                        <a:rPr lang="en-US" sz="1400" dirty="0">
                          <a:solidFill>
                            <a:schemeClr val="bg1"/>
                          </a:solidFill>
                        </a:rPr>
                        <a:t>1</a:t>
                      </a:r>
                    </a:p>
                  </a:txBody>
                  <a:tcPr/>
                </a:tc>
                <a:tc>
                  <a:txBody>
                    <a:bodyPr/>
                    <a:lstStyle/>
                    <a:p>
                      <a:pPr algn="ctr"/>
                      <a:r>
                        <a:rPr lang="en-US" sz="1400" dirty="0">
                          <a:solidFill>
                            <a:schemeClr val="bg1"/>
                          </a:solidFill>
                        </a:rPr>
                        <a:t>2</a:t>
                      </a:r>
                    </a:p>
                  </a:txBody>
                  <a:tcPr/>
                </a:tc>
                <a:tc>
                  <a:txBody>
                    <a:bodyPr/>
                    <a:lstStyle/>
                    <a:p>
                      <a:pPr algn="ctr"/>
                      <a:r>
                        <a:rPr lang="en-US" sz="1400" dirty="0">
                          <a:solidFill>
                            <a:schemeClr val="bg1"/>
                          </a:solidFill>
                        </a:rPr>
                        <a:t>3</a:t>
                      </a:r>
                    </a:p>
                  </a:txBody>
                  <a:tcPr/>
                </a:tc>
                <a:tc>
                  <a:txBody>
                    <a:bodyPr/>
                    <a:lstStyle/>
                    <a:p>
                      <a:pPr algn="ctr"/>
                      <a:r>
                        <a:rPr lang="en-US" sz="1400" dirty="0">
                          <a:solidFill>
                            <a:schemeClr val="bg1"/>
                          </a:solidFill>
                        </a:rPr>
                        <a:t>4</a:t>
                      </a:r>
                    </a:p>
                  </a:txBody>
                  <a:tcPr/>
                </a:tc>
                <a:extLst>
                  <a:ext uri="{0D108BD9-81ED-4DB2-BD59-A6C34878D82A}">
                    <a16:rowId xmlns:a16="http://schemas.microsoft.com/office/drawing/2014/main" val="1249495073"/>
                  </a:ext>
                </a:extLst>
              </a:tr>
            </a:tbl>
          </a:graphicData>
        </a:graphic>
      </p:graphicFrame>
      <p:graphicFrame>
        <p:nvGraphicFramePr>
          <p:cNvPr id="5" name="Table 4">
            <a:extLst>
              <a:ext uri="{FF2B5EF4-FFF2-40B4-BE49-F238E27FC236}">
                <a16:creationId xmlns:a16="http://schemas.microsoft.com/office/drawing/2014/main" id="{1DBC88A8-7B11-4A89-B621-D9646C3D2801}"/>
              </a:ext>
            </a:extLst>
          </p:cNvPr>
          <p:cNvGraphicFramePr>
            <a:graphicFrameLocks noGrp="1"/>
          </p:cNvGraphicFramePr>
          <p:nvPr>
            <p:extLst>
              <p:ext uri="{D42A27DB-BD31-4B8C-83A1-F6EECF244321}">
                <p14:modId xmlns:p14="http://schemas.microsoft.com/office/powerpoint/2010/main" val="1006598994"/>
              </p:ext>
            </p:extLst>
          </p:nvPr>
        </p:nvGraphicFramePr>
        <p:xfrm>
          <a:off x="2172796" y="5488955"/>
          <a:ext cx="2738782" cy="670560"/>
        </p:xfrm>
        <a:graphic>
          <a:graphicData uri="http://schemas.openxmlformats.org/drawingml/2006/table">
            <a:tbl>
              <a:tblPr firstRow="1" bandRow="1">
                <a:tableStyleId>{D7AC3CCA-C797-4891-BE02-D94E43425B78}</a:tableStyleId>
              </a:tblPr>
              <a:tblGrid>
                <a:gridCol w="1025361">
                  <a:extLst>
                    <a:ext uri="{9D8B030D-6E8A-4147-A177-3AD203B41FA5}">
                      <a16:colId xmlns:a16="http://schemas.microsoft.com/office/drawing/2014/main" val="1743215805"/>
                    </a:ext>
                  </a:extLst>
                </a:gridCol>
                <a:gridCol w="367379">
                  <a:extLst>
                    <a:ext uri="{9D8B030D-6E8A-4147-A177-3AD203B41FA5}">
                      <a16:colId xmlns:a16="http://schemas.microsoft.com/office/drawing/2014/main" val="739782489"/>
                    </a:ext>
                  </a:extLst>
                </a:gridCol>
                <a:gridCol w="318052">
                  <a:extLst>
                    <a:ext uri="{9D8B030D-6E8A-4147-A177-3AD203B41FA5}">
                      <a16:colId xmlns:a16="http://schemas.microsoft.com/office/drawing/2014/main" val="2365620576"/>
                    </a:ext>
                  </a:extLst>
                </a:gridCol>
                <a:gridCol w="357809">
                  <a:extLst>
                    <a:ext uri="{9D8B030D-6E8A-4147-A177-3AD203B41FA5}">
                      <a16:colId xmlns:a16="http://schemas.microsoft.com/office/drawing/2014/main" val="1257481038"/>
                    </a:ext>
                  </a:extLst>
                </a:gridCol>
                <a:gridCol w="323732">
                  <a:extLst>
                    <a:ext uri="{9D8B030D-6E8A-4147-A177-3AD203B41FA5}">
                      <a16:colId xmlns:a16="http://schemas.microsoft.com/office/drawing/2014/main" val="1782032087"/>
                    </a:ext>
                  </a:extLst>
                </a:gridCol>
                <a:gridCol w="346449">
                  <a:extLst>
                    <a:ext uri="{9D8B030D-6E8A-4147-A177-3AD203B41FA5}">
                      <a16:colId xmlns:a16="http://schemas.microsoft.com/office/drawing/2014/main" val="926100025"/>
                    </a:ext>
                  </a:extLst>
                </a:gridCol>
              </a:tblGrid>
              <a:tr h="298289">
                <a:tc>
                  <a:txBody>
                    <a:bodyPr/>
                    <a:lstStyle/>
                    <a:p>
                      <a:pPr algn="ctr"/>
                      <a:r>
                        <a:rPr lang="en-US" dirty="0">
                          <a:solidFill>
                            <a:schemeClr val="bg1"/>
                          </a:solidFill>
                        </a:rPr>
                        <a:t>counting</a:t>
                      </a:r>
                    </a:p>
                  </a:txBody>
                  <a:tcPr/>
                </a:tc>
                <a:tc>
                  <a:txBody>
                    <a:bodyPr/>
                    <a:lstStyle/>
                    <a:p>
                      <a:pPr algn="ctr"/>
                      <a:r>
                        <a:rPr lang="en-US" dirty="0">
                          <a:solidFill>
                            <a:schemeClr val="bg1"/>
                          </a:solidFill>
                        </a:rPr>
                        <a:t>1</a:t>
                      </a:r>
                    </a:p>
                  </a:txBody>
                  <a:tcPr/>
                </a:tc>
                <a:tc>
                  <a:txBody>
                    <a:bodyPr/>
                    <a:lstStyle/>
                    <a:p>
                      <a:pPr algn="ctr"/>
                      <a:r>
                        <a:rPr lang="en-US" dirty="0">
                          <a:solidFill>
                            <a:schemeClr val="bg1"/>
                          </a:solidFill>
                        </a:rPr>
                        <a:t>2</a:t>
                      </a:r>
                    </a:p>
                  </a:txBody>
                  <a:tcPr/>
                </a:tc>
                <a:tc>
                  <a:txBody>
                    <a:bodyPr/>
                    <a:lstStyle/>
                    <a:p>
                      <a:pPr algn="ctr"/>
                      <a:r>
                        <a:rPr lang="en-US" dirty="0">
                          <a:solidFill>
                            <a:schemeClr val="bg1"/>
                          </a:solidFill>
                        </a:rPr>
                        <a:t>3</a:t>
                      </a:r>
                    </a:p>
                  </a:txBody>
                  <a:tcPr/>
                </a:tc>
                <a:tc>
                  <a:txBody>
                    <a:bodyPr/>
                    <a:lstStyle/>
                    <a:p>
                      <a:pPr algn="ctr"/>
                      <a:r>
                        <a:rPr lang="en-US" dirty="0">
                          <a:solidFill>
                            <a:schemeClr val="bg1"/>
                          </a:solidFill>
                        </a:rPr>
                        <a:t>4</a:t>
                      </a:r>
                    </a:p>
                  </a:txBody>
                  <a:tcPr/>
                </a:tc>
                <a:tc>
                  <a:txBody>
                    <a:bodyPr/>
                    <a:lstStyle/>
                    <a:p>
                      <a:pPr algn="ctr"/>
                      <a:r>
                        <a:rPr lang="en-US" dirty="0">
                          <a:solidFill>
                            <a:schemeClr val="bg1"/>
                          </a:solidFill>
                        </a:rPr>
                        <a:t>5</a:t>
                      </a:r>
                    </a:p>
                  </a:txBody>
                  <a:tcPr/>
                </a:tc>
                <a:extLst>
                  <a:ext uri="{0D108BD9-81ED-4DB2-BD59-A6C34878D82A}">
                    <a16:rowId xmlns:a16="http://schemas.microsoft.com/office/drawing/2014/main" val="2363961945"/>
                  </a:ext>
                </a:extLst>
              </a:tr>
              <a:tr h="248574">
                <a:tc>
                  <a:txBody>
                    <a:bodyPr/>
                    <a:lstStyle/>
                    <a:p>
                      <a:pPr algn="ctr"/>
                      <a:r>
                        <a:rPr lang="en-US" sz="1400" dirty="0">
                          <a:solidFill>
                            <a:schemeClr val="bg1"/>
                          </a:solidFill>
                        </a:rPr>
                        <a:t>(index)</a:t>
                      </a:r>
                    </a:p>
                  </a:txBody>
                  <a:tcPr/>
                </a:tc>
                <a:tc>
                  <a:txBody>
                    <a:bodyPr/>
                    <a:lstStyle/>
                    <a:p>
                      <a:pPr algn="ctr"/>
                      <a:r>
                        <a:rPr lang="en-US" sz="1400" dirty="0">
                          <a:solidFill>
                            <a:schemeClr val="bg1"/>
                          </a:solidFill>
                        </a:rPr>
                        <a:t>0</a:t>
                      </a:r>
                    </a:p>
                  </a:txBody>
                  <a:tcPr/>
                </a:tc>
                <a:tc>
                  <a:txBody>
                    <a:bodyPr/>
                    <a:lstStyle/>
                    <a:p>
                      <a:pPr algn="ctr"/>
                      <a:r>
                        <a:rPr lang="en-US" sz="1400" dirty="0">
                          <a:solidFill>
                            <a:schemeClr val="bg1"/>
                          </a:solidFill>
                        </a:rPr>
                        <a:t>1</a:t>
                      </a:r>
                    </a:p>
                  </a:txBody>
                  <a:tcPr/>
                </a:tc>
                <a:tc>
                  <a:txBody>
                    <a:bodyPr/>
                    <a:lstStyle/>
                    <a:p>
                      <a:pPr algn="ctr"/>
                      <a:r>
                        <a:rPr lang="en-US" sz="1400" dirty="0">
                          <a:solidFill>
                            <a:schemeClr val="bg1"/>
                          </a:solidFill>
                        </a:rPr>
                        <a:t>2</a:t>
                      </a:r>
                    </a:p>
                  </a:txBody>
                  <a:tcPr/>
                </a:tc>
                <a:tc>
                  <a:txBody>
                    <a:bodyPr/>
                    <a:lstStyle/>
                    <a:p>
                      <a:pPr algn="ctr"/>
                      <a:r>
                        <a:rPr lang="en-US" sz="1400" dirty="0">
                          <a:solidFill>
                            <a:schemeClr val="bg1"/>
                          </a:solidFill>
                        </a:rPr>
                        <a:t>3</a:t>
                      </a:r>
                    </a:p>
                  </a:txBody>
                  <a:tcPr/>
                </a:tc>
                <a:tc>
                  <a:txBody>
                    <a:bodyPr/>
                    <a:lstStyle/>
                    <a:p>
                      <a:pPr algn="ctr"/>
                      <a:r>
                        <a:rPr lang="en-US" sz="1400" dirty="0">
                          <a:solidFill>
                            <a:schemeClr val="bg1"/>
                          </a:solidFill>
                        </a:rPr>
                        <a:t>4</a:t>
                      </a:r>
                    </a:p>
                  </a:txBody>
                  <a:tcPr/>
                </a:tc>
                <a:extLst>
                  <a:ext uri="{0D108BD9-81ED-4DB2-BD59-A6C34878D82A}">
                    <a16:rowId xmlns:a16="http://schemas.microsoft.com/office/drawing/2014/main" val="1249495073"/>
                  </a:ext>
                </a:extLst>
              </a:tr>
            </a:tbl>
          </a:graphicData>
        </a:graphic>
      </p:graphicFrame>
      <p:sp>
        <p:nvSpPr>
          <p:cNvPr id="6" name="Rectangle 5">
            <a:extLst>
              <a:ext uri="{FF2B5EF4-FFF2-40B4-BE49-F238E27FC236}">
                <a16:creationId xmlns:a16="http://schemas.microsoft.com/office/drawing/2014/main" id="{CEF6DDD0-2B45-4A50-95D8-7605602078A2}"/>
              </a:ext>
            </a:extLst>
          </p:cNvPr>
          <p:cNvSpPr/>
          <p:nvPr/>
        </p:nvSpPr>
        <p:spPr>
          <a:xfrm>
            <a:off x="3947255" y="5906331"/>
            <a:ext cx="232860" cy="21203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F55E5E25-9D12-4E42-B5CD-EEFCEB045880}"/>
              </a:ext>
            </a:extLst>
          </p:cNvPr>
          <p:cNvGraphicFramePr>
            <a:graphicFrameLocks noGrp="1"/>
          </p:cNvGraphicFramePr>
          <p:nvPr>
            <p:extLst>
              <p:ext uri="{D42A27DB-BD31-4B8C-83A1-F6EECF244321}">
                <p14:modId xmlns:p14="http://schemas.microsoft.com/office/powerpoint/2010/main" val="665946761"/>
              </p:ext>
            </p:extLst>
          </p:nvPr>
        </p:nvGraphicFramePr>
        <p:xfrm>
          <a:off x="6141822" y="5483363"/>
          <a:ext cx="2738782" cy="670560"/>
        </p:xfrm>
        <a:graphic>
          <a:graphicData uri="http://schemas.openxmlformats.org/drawingml/2006/table">
            <a:tbl>
              <a:tblPr firstRow="1" bandRow="1">
                <a:tableStyleId>{D7AC3CCA-C797-4891-BE02-D94E43425B78}</a:tableStyleId>
              </a:tblPr>
              <a:tblGrid>
                <a:gridCol w="1025361">
                  <a:extLst>
                    <a:ext uri="{9D8B030D-6E8A-4147-A177-3AD203B41FA5}">
                      <a16:colId xmlns:a16="http://schemas.microsoft.com/office/drawing/2014/main" val="1743215805"/>
                    </a:ext>
                  </a:extLst>
                </a:gridCol>
                <a:gridCol w="367379">
                  <a:extLst>
                    <a:ext uri="{9D8B030D-6E8A-4147-A177-3AD203B41FA5}">
                      <a16:colId xmlns:a16="http://schemas.microsoft.com/office/drawing/2014/main" val="739782489"/>
                    </a:ext>
                  </a:extLst>
                </a:gridCol>
                <a:gridCol w="318052">
                  <a:extLst>
                    <a:ext uri="{9D8B030D-6E8A-4147-A177-3AD203B41FA5}">
                      <a16:colId xmlns:a16="http://schemas.microsoft.com/office/drawing/2014/main" val="2365620576"/>
                    </a:ext>
                  </a:extLst>
                </a:gridCol>
                <a:gridCol w="357809">
                  <a:extLst>
                    <a:ext uri="{9D8B030D-6E8A-4147-A177-3AD203B41FA5}">
                      <a16:colId xmlns:a16="http://schemas.microsoft.com/office/drawing/2014/main" val="1257481038"/>
                    </a:ext>
                  </a:extLst>
                </a:gridCol>
                <a:gridCol w="323732">
                  <a:extLst>
                    <a:ext uri="{9D8B030D-6E8A-4147-A177-3AD203B41FA5}">
                      <a16:colId xmlns:a16="http://schemas.microsoft.com/office/drawing/2014/main" val="1782032087"/>
                    </a:ext>
                  </a:extLst>
                </a:gridCol>
                <a:gridCol w="346449">
                  <a:extLst>
                    <a:ext uri="{9D8B030D-6E8A-4147-A177-3AD203B41FA5}">
                      <a16:colId xmlns:a16="http://schemas.microsoft.com/office/drawing/2014/main" val="926100025"/>
                    </a:ext>
                  </a:extLst>
                </a:gridCol>
              </a:tblGrid>
              <a:tr h="298289">
                <a:tc>
                  <a:txBody>
                    <a:bodyPr/>
                    <a:lstStyle/>
                    <a:p>
                      <a:pPr algn="ctr"/>
                      <a:r>
                        <a:rPr lang="en-US" dirty="0">
                          <a:solidFill>
                            <a:schemeClr val="bg1"/>
                          </a:solidFill>
                        </a:rPr>
                        <a:t>counting</a:t>
                      </a:r>
                    </a:p>
                  </a:txBody>
                  <a:tcPr/>
                </a:tc>
                <a:tc>
                  <a:txBody>
                    <a:bodyPr/>
                    <a:lstStyle/>
                    <a:p>
                      <a:pPr algn="ctr"/>
                      <a:r>
                        <a:rPr lang="en-US" dirty="0">
                          <a:solidFill>
                            <a:schemeClr val="bg1"/>
                          </a:solidFill>
                        </a:rPr>
                        <a:t>1</a:t>
                      </a:r>
                    </a:p>
                  </a:txBody>
                  <a:tcPr/>
                </a:tc>
                <a:tc>
                  <a:txBody>
                    <a:bodyPr/>
                    <a:lstStyle/>
                    <a:p>
                      <a:pPr algn="ctr"/>
                      <a:r>
                        <a:rPr lang="en-US" dirty="0">
                          <a:solidFill>
                            <a:schemeClr val="bg1"/>
                          </a:solidFill>
                        </a:rPr>
                        <a:t>2</a:t>
                      </a:r>
                    </a:p>
                  </a:txBody>
                  <a:tcPr/>
                </a:tc>
                <a:tc>
                  <a:txBody>
                    <a:bodyPr/>
                    <a:lstStyle/>
                    <a:p>
                      <a:pPr algn="ctr"/>
                      <a:r>
                        <a:rPr lang="en-US" dirty="0">
                          <a:solidFill>
                            <a:schemeClr val="bg1"/>
                          </a:solidFill>
                        </a:rPr>
                        <a:t>0</a:t>
                      </a:r>
                    </a:p>
                  </a:txBody>
                  <a:tcPr/>
                </a:tc>
                <a:tc>
                  <a:txBody>
                    <a:bodyPr/>
                    <a:lstStyle/>
                    <a:p>
                      <a:pPr algn="ctr"/>
                      <a:r>
                        <a:rPr lang="en-US" dirty="0">
                          <a:solidFill>
                            <a:schemeClr val="bg1"/>
                          </a:solidFill>
                        </a:rPr>
                        <a:t>4</a:t>
                      </a:r>
                    </a:p>
                  </a:txBody>
                  <a:tcPr/>
                </a:tc>
                <a:tc>
                  <a:txBody>
                    <a:bodyPr/>
                    <a:lstStyle/>
                    <a:p>
                      <a:pPr algn="ctr"/>
                      <a:r>
                        <a:rPr lang="en-US" dirty="0">
                          <a:solidFill>
                            <a:schemeClr val="bg1"/>
                          </a:solidFill>
                        </a:rPr>
                        <a:t>5</a:t>
                      </a:r>
                    </a:p>
                  </a:txBody>
                  <a:tcPr/>
                </a:tc>
                <a:extLst>
                  <a:ext uri="{0D108BD9-81ED-4DB2-BD59-A6C34878D82A}">
                    <a16:rowId xmlns:a16="http://schemas.microsoft.com/office/drawing/2014/main" val="2363961945"/>
                  </a:ext>
                </a:extLst>
              </a:tr>
              <a:tr h="248574">
                <a:tc>
                  <a:txBody>
                    <a:bodyPr/>
                    <a:lstStyle/>
                    <a:p>
                      <a:pPr algn="ctr"/>
                      <a:r>
                        <a:rPr lang="en-US" sz="1400" dirty="0">
                          <a:solidFill>
                            <a:schemeClr val="bg1"/>
                          </a:solidFill>
                        </a:rPr>
                        <a:t>(index)</a:t>
                      </a:r>
                    </a:p>
                  </a:txBody>
                  <a:tcPr/>
                </a:tc>
                <a:tc>
                  <a:txBody>
                    <a:bodyPr/>
                    <a:lstStyle/>
                    <a:p>
                      <a:pPr algn="ctr"/>
                      <a:r>
                        <a:rPr lang="en-US" sz="1400" dirty="0">
                          <a:solidFill>
                            <a:schemeClr val="bg1"/>
                          </a:solidFill>
                        </a:rPr>
                        <a:t>0</a:t>
                      </a:r>
                    </a:p>
                  </a:txBody>
                  <a:tcPr/>
                </a:tc>
                <a:tc>
                  <a:txBody>
                    <a:bodyPr/>
                    <a:lstStyle/>
                    <a:p>
                      <a:pPr algn="ctr"/>
                      <a:r>
                        <a:rPr lang="en-US" sz="1400" dirty="0">
                          <a:solidFill>
                            <a:schemeClr val="bg1"/>
                          </a:solidFill>
                        </a:rPr>
                        <a:t>1</a:t>
                      </a:r>
                    </a:p>
                  </a:txBody>
                  <a:tcPr/>
                </a:tc>
                <a:tc>
                  <a:txBody>
                    <a:bodyPr/>
                    <a:lstStyle/>
                    <a:p>
                      <a:pPr algn="ctr"/>
                      <a:r>
                        <a:rPr lang="en-US" sz="1400" dirty="0">
                          <a:solidFill>
                            <a:schemeClr val="bg1"/>
                          </a:solidFill>
                        </a:rPr>
                        <a:t>2</a:t>
                      </a:r>
                    </a:p>
                  </a:txBody>
                  <a:tcPr/>
                </a:tc>
                <a:tc>
                  <a:txBody>
                    <a:bodyPr/>
                    <a:lstStyle/>
                    <a:p>
                      <a:pPr algn="ctr"/>
                      <a:r>
                        <a:rPr lang="en-US" sz="1400" dirty="0">
                          <a:solidFill>
                            <a:schemeClr val="bg1"/>
                          </a:solidFill>
                        </a:rPr>
                        <a:t>3</a:t>
                      </a:r>
                    </a:p>
                  </a:txBody>
                  <a:tcPr/>
                </a:tc>
                <a:tc>
                  <a:txBody>
                    <a:bodyPr/>
                    <a:lstStyle/>
                    <a:p>
                      <a:pPr algn="ctr"/>
                      <a:r>
                        <a:rPr lang="en-US" sz="1400" dirty="0">
                          <a:solidFill>
                            <a:schemeClr val="bg1"/>
                          </a:solidFill>
                        </a:rPr>
                        <a:t>4</a:t>
                      </a:r>
                    </a:p>
                  </a:txBody>
                  <a:tcPr/>
                </a:tc>
                <a:extLst>
                  <a:ext uri="{0D108BD9-81ED-4DB2-BD59-A6C34878D82A}">
                    <a16:rowId xmlns:a16="http://schemas.microsoft.com/office/drawing/2014/main" val="1249495073"/>
                  </a:ext>
                </a:extLst>
              </a:tr>
            </a:tbl>
          </a:graphicData>
        </a:graphic>
      </p:graphicFrame>
      <p:sp>
        <p:nvSpPr>
          <p:cNvPr id="8" name="Rectangle 7">
            <a:extLst>
              <a:ext uri="{FF2B5EF4-FFF2-40B4-BE49-F238E27FC236}">
                <a16:creationId xmlns:a16="http://schemas.microsoft.com/office/drawing/2014/main" id="{9455EC6D-6F3E-40D8-AF3C-EEB7479DEB22}"/>
              </a:ext>
            </a:extLst>
          </p:cNvPr>
          <p:cNvSpPr/>
          <p:nvPr/>
        </p:nvSpPr>
        <p:spPr>
          <a:xfrm>
            <a:off x="7916281" y="5900739"/>
            <a:ext cx="232860" cy="21203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D2E8CFF-8667-4ADC-B0DB-688BDB5B4722}"/>
              </a:ext>
            </a:extLst>
          </p:cNvPr>
          <p:cNvSpPr txBox="1"/>
          <p:nvPr/>
        </p:nvSpPr>
        <p:spPr>
          <a:xfrm>
            <a:off x="1453953" y="6233497"/>
            <a:ext cx="4827578" cy="369332"/>
          </a:xfrm>
          <a:prstGeom prst="rect">
            <a:avLst/>
          </a:prstGeom>
          <a:noFill/>
        </p:spPr>
        <p:txBody>
          <a:bodyPr wrap="square" rtlCol="0">
            <a:spAutoFit/>
          </a:bodyPr>
          <a:lstStyle/>
          <a:p>
            <a:r>
              <a:rPr lang="en-US" dirty="0"/>
              <a:t>Find the array in memory and go to index 2… </a:t>
            </a:r>
          </a:p>
        </p:txBody>
      </p:sp>
      <p:sp>
        <p:nvSpPr>
          <p:cNvPr id="10" name="TextBox 9">
            <a:extLst>
              <a:ext uri="{FF2B5EF4-FFF2-40B4-BE49-F238E27FC236}">
                <a16:creationId xmlns:a16="http://schemas.microsoft.com/office/drawing/2014/main" id="{08B5AA3E-9ED2-4627-BB5B-933EE8BF9CD6}"/>
              </a:ext>
            </a:extLst>
          </p:cNvPr>
          <p:cNvSpPr txBox="1"/>
          <p:nvPr/>
        </p:nvSpPr>
        <p:spPr>
          <a:xfrm>
            <a:off x="6096000" y="6233497"/>
            <a:ext cx="4827578" cy="369332"/>
          </a:xfrm>
          <a:prstGeom prst="rect">
            <a:avLst/>
          </a:prstGeom>
          <a:noFill/>
        </p:spPr>
        <p:txBody>
          <a:bodyPr wrap="square" rtlCol="0">
            <a:spAutoFit/>
          </a:bodyPr>
          <a:lstStyle/>
          <a:p>
            <a:r>
              <a:rPr lang="en-US" dirty="0"/>
              <a:t>And change that value to 0!</a:t>
            </a:r>
          </a:p>
        </p:txBody>
      </p:sp>
      <p:sp>
        <p:nvSpPr>
          <p:cNvPr id="11" name="Rectangle 10">
            <a:extLst>
              <a:ext uri="{FF2B5EF4-FFF2-40B4-BE49-F238E27FC236}">
                <a16:creationId xmlns:a16="http://schemas.microsoft.com/office/drawing/2014/main" id="{D99210C3-8E48-416B-81B5-09655D4DBEFF}"/>
              </a:ext>
            </a:extLst>
          </p:cNvPr>
          <p:cNvSpPr/>
          <p:nvPr/>
        </p:nvSpPr>
        <p:spPr>
          <a:xfrm>
            <a:off x="7916281" y="5572456"/>
            <a:ext cx="232860" cy="212035"/>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386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190E-E5AB-4095-82F6-5432A4EE82CA}"/>
              </a:ext>
            </a:extLst>
          </p:cNvPr>
          <p:cNvSpPr>
            <a:spLocks noGrp="1"/>
          </p:cNvSpPr>
          <p:nvPr>
            <p:ph type="title"/>
          </p:nvPr>
        </p:nvSpPr>
        <p:spPr/>
        <p:txBody>
          <a:bodyPr/>
          <a:lstStyle/>
          <a:p>
            <a:r>
              <a:rPr lang="en-US" dirty="0"/>
              <a:t>Say we want to access each element of the array with a loop… </a:t>
            </a:r>
          </a:p>
        </p:txBody>
      </p:sp>
      <p:sp>
        <p:nvSpPr>
          <p:cNvPr id="3" name="Content Placeholder 2">
            <a:extLst>
              <a:ext uri="{FF2B5EF4-FFF2-40B4-BE49-F238E27FC236}">
                <a16:creationId xmlns:a16="http://schemas.microsoft.com/office/drawing/2014/main" id="{D2B3912E-BDCA-4542-9141-1C19F66D74AD}"/>
              </a:ext>
            </a:extLst>
          </p:cNvPr>
          <p:cNvSpPr>
            <a:spLocks noGrp="1"/>
          </p:cNvSpPr>
          <p:nvPr>
            <p:ph idx="1"/>
          </p:nvPr>
        </p:nvSpPr>
        <p:spPr>
          <a:xfrm>
            <a:off x="685801" y="2142068"/>
            <a:ext cx="10131425" cy="1456268"/>
          </a:xfrm>
        </p:spPr>
        <p:txBody>
          <a:bodyPr>
            <a:normAutofit/>
          </a:bodyPr>
          <a:lstStyle/>
          <a:p>
            <a:r>
              <a:rPr lang="en-US" sz="2400" dirty="0"/>
              <a:t>Let’s trace this code and see what happens</a:t>
            </a:r>
          </a:p>
        </p:txBody>
      </p:sp>
      <p:pic>
        <p:nvPicPr>
          <p:cNvPr id="5" name="Picture 4">
            <a:extLst>
              <a:ext uri="{FF2B5EF4-FFF2-40B4-BE49-F238E27FC236}">
                <a16:creationId xmlns:a16="http://schemas.microsoft.com/office/drawing/2014/main" id="{FCE8A41B-3D2B-491D-BA61-D64882FFE739}"/>
              </a:ext>
            </a:extLst>
          </p:cNvPr>
          <p:cNvPicPr>
            <a:picLocks noChangeAspect="1"/>
          </p:cNvPicPr>
          <p:nvPr/>
        </p:nvPicPr>
        <p:blipFill>
          <a:blip r:embed="rId2"/>
          <a:stretch>
            <a:fillRect/>
          </a:stretch>
        </p:blipFill>
        <p:spPr>
          <a:xfrm>
            <a:off x="2752859" y="3429000"/>
            <a:ext cx="6686282" cy="1677087"/>
          </a:xfrm>
          <a:prstGeom prst="rect">
            <a:avLst/>
          </a:prstGeom>
        </p:spPr>
      </p:pic>
    </p:spTree>
    <p:extLst>
      <p:ext uri="{BB962C8B-B14F-4D97-AF65-F5344CB8AC3E}">
        <p14:creationId xmlns:p14="http://schemas.microsoft.com/office/powerpoint/2010/main" val="1216664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190E-E5AB-4095-82F6-5432A4EE82CA}"/>
              </a:ext>
            </a:extLst>
          </p:cNvPr>
          <p:cNvSpPr>
            <a:spLocks noGrp="1"/>
          </p:cNvSpPr>
          <p:nvPr>
            <p:ph type="title"/>
          </p:nvPr>
        </p:nvSpPr>
        <p:spPr/>
        <p:txBody>
          <a:bodyPr/>
          <a:lstStyle/>
          <a:p>
            <a:r>
              <a:rPr lang="en-US" dirty="0"/>
              <a:t>Say we want to access each element of the array with a loop… </a:t>
            </a:r>
          </a:p>
        </p:txBody>
      </p:sp>
      <p:sp>
        <p:nvSpPr>
          <p:cNvPr id="3" name="Content Placeholder 2">
            <a:extLst>
              <a:ext uri="{FF2B5EF4-FFF2-40B4-BE49-F238E27FC236}">
                <a16:creationId xmlns:a16="http://schemas.microsoft.com/office/drawing/2014/main" id="{D2B3912E-BDCA-4542-9141-1C19F66D74AD}"/>
              </a:ext>
            </a:extLst>
          </p:cNvPr>
          <p:cNvSpPr>
            <a:spLocks noGrp="1"/>
          </p:cNvSpPr>
          <p:nvPr>
            <p:ph idx="1"/>
          </p:nvPr>
        </p:nvSpPr>
        <p:spPr>
          <a:xfrm>
            <a:off x="685801" y="2142068"/>
            <a:ext cx="10131425" cy="1456268"/>
          </a:xfrm>
        </p:spPr>
        <p:txBody>
          <a:bodyPr>
            <a:normAutofit/>
          </a:bodyPr>
          <a:lstStyle/>
          <a:p>
            <a:r>
              <a:rPr lang="en-US" sz="2400" dirty="0"/>
              <a:t>First, we’re declaring and initializing an array of integers</a:t>
            </a:r>
          </a:p>
          <a:p>
            <a:pPr lvl="1"/>
            <a:r>
              <a:rPr lang="en-US" sz="2200" dirty="0"/>
              <a:t>There are going to be five integers in this array</a:t>
            </a:r>
          </a:p>
          <a:p>
            <a:pPr lvl="1"/>
            <a:r>
              <a:rPr lang="en-US" sz="2200" dirty="0"/>
              <a:t>The array will be named </a:t>
            </a:r>
            <a:r>
              <a:rPr lang="en-US" sz="2200" dirty="0" err="1"/>
              <a:t>arr</a:t>
            </a:r>
            <a:endParaRPr lang="en-US" sz="2200" dirty="0"/>
          </a:p>
        </p:txBody>
      </p:sp>
      <p:pic>
        <p:nvPicPr>
          <p:cNvPr id="5" name="Picture 4">
            <a:extLst>
              <a:ext uri="{FF2B5EF4-FFF2-40B4-BE49-F238E27FC236}">
                <a16:creationId xmlns:a16="http://schemas.microsoft.com/office/drawing/2014/main" id="{FCE8A41B-3D2B-491D-BA61-D64882FFE739}"/>
              </a:ext>
            </a:extLst>
          </p:cNvPr>
          <p:cNvPicPr>
            <a:picLocks noChangeAspect="1"/>
          </p:cNvPicPr>
          <p:nvPr/>
        </p:nvPicPr>
        <p:blipFill>
          <a:blip r:embed="rId2"/>
          <a:stretch>
            <a:fillRect/>
          </a:stretch>
        </p:blipFill>
        <p:spPr>
          <a:xfrm>
            <a:off x="2752859" y="4571313"/>
            <a:ext cx="6686282" cy="1677087"/>
          </a:xfrm>
          <a:prstGeom prst="rect">
            <a:avLst/>
          </a:prstGeom>
        </p:spPr>
      </p:pic>
      <p:graphicFrame>
        <p:nvGraphicFramePr>
          <p:cNvPr id="6" name="Table 4">
            <a:extLst>
              <a:ext uri="{FF2B5EF4-FFF2-40B4-BE49-F238E27FC236}">
                <a16:creationId xmlns:a16="http://schemas.microsoft.com/office/drawing/2014/main" id="{0CFA90C7-B2B3-456D-88ED-359700E63A20}"/>
              </a:ext>
            </a:extLst>
          </p:cNvPr>
          <p:cNvGraphicFramePr>
            <a:graphicFrameLocks noGrp="1"/>
          </p:cNvGraphicFramePr>
          <p:nvPr>
            <p:extLst>
              <p:ext uri="{D42A27DB-BD31-4B8C-83A1-F6EECF244321}">
                <p14:modId xmlns:p14="http://schemas.microsoft.com/office/powerpoint/2010/main" val="3729786964"/>
              </p:ext>
            </p:extLst>
          </p:nvPr>
        </p:nvGraphicFramePr>
        <p:xfrm>
          <a:off x="4726609" y="3598336"/>
          <a:ext cx="2738782" cy="670560"/>
        </p:xfrm>
        <a:graphic>
          <a:graphicData uri="http://schemas.openxmlformats.org/drawingml/2006/table">
            <a:tbl>
              <a:tblPr firstRow="1" bandRow="1">
                <a:tableStyleId>{D7AC3CCA-C797-4891-BE02-D94E43425B78}</a:tableStyleId>
              </a:tblPr>
              <a:tblGrid>
                <a:gridCol w="1025361">
                  <a:extLst>
                    <a:ext uri="{9D8B030D-6E8A-4147-A177-3AD203B41FA5}">
                      <a16:colId xmlns:a16="http://schemas.microsoft.com/office/drawing/2014/main" val="1743215805"/>
                    </a:ext>
                  </a:extLst>
                </a:gridCol>
                <a:gridCol w="367379">
                  <a:extLst>
                    <a:ext uri="{9D8B030D-6E8A-4147-A177-3AD203B41FA5}">
                      <a16:colId xmlns:a16="http://schemas.microsoft.com/office/drawing/2014/main" val="739782489"/>
                    </a:ext>
                  </a:extLst>
                </a:gridCol>
                <a:gridCol w="318052">
                  <a:extLst>
                    <a:ext uri="{9D8B030D-6E8A-4147-A177-3AD203B41FA5}">
                      <a16:colId xmlns:a16="http://schemas.microsoft.com/office/drawing/2014/main" val="2365620576"/>
                    </a:ext>
                  </a:extLst>
                </a:gridCol>
                <a:gridCol w="357809">
                  <a:extLst>
                    <a:ext uri="{9D8B030D-6E8A-4147-A177-3AD203B41FA5}">
                      <a16:colId xmlns:a16="http://schemas.microsoft.com/office/drawing/2014/main" val="1257481038"/>
                    </a:ext>
                  </a:extLst>
                </a:gridCol>
                <a:gridCol w="323732">
                  <a:extLst>
                    <a:ext uri="{9D8B030D-6E8A-4147-A177-3AD203B41FA5}">
                      <a16:colId xmlns:a16="http://schemas.microsoft.com/office/drawing/2014/main" val="1782032087"/>
                    </a:ext>
                  </a:extLst>
                </a:gridCol>
                <a:gridCol w="346449">
                  <a:extLst>
                    <a:ext uri="{9D8B030D-6E8A-4147-A177-3AD203B41FA5}">
                      <a16:colId xmlns:a16="http://schemas.microsoft.com/office/drawing/2014/main" val="926100025"/>
                    </a:ext>
                  </a:extLst>
                </a:gridCol>
              </a:tblGrid>
              <a:tr h="298289">
                <a:tc>
                  <a:txBody>
                    <a:bodyPr/>
                    <a:lstStyle/>
                    <a:p>
                      <a:pPr algn="ctr"/>
                      <a:r>
                        <a:rPr lang="en-US" dirty="0" err="1">
                          <a:solidFill>
                            <a:schemeClr val="bg1"/>
                          </a:solidFill>
                        </a:rPr>
                        <a:t>arr</a:t>
                      </a:r>
                      <a:endParaRPr lang="en-US" dirty="0">
                        <a:solidFill>
                          <a:schemeClr val="bg1"/>
                        </a:solidFill>
                      </a:endParaRPr>
                    </a:p>
                  </a:txBody>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tc>
                  <a:txBody>
                    <a:bodyPr/>
                    <a:lstStyle/>
                    <a:p>
                      <a:pPr algn="ctr"/>
                      <a:r>
                        <a:rPr lang="en-US" dirty="0">
                          <a:solidFill>
                            <a:schemeClr val="bg1"/>
                          </a:solidFill>
                        </a:rPr>
                        <a:t>0</a:t>
                      </a:r>
                    </a:p>
                  </a:txBody>
                  <a:tcPr/>
                </a:tc>
                <a:extLst>
                  <a:ext uri="{0D108BD9-81ED-4DB2-BD59-A6C34878D82A}">
                    <a16:rowId xmlns:a16="http://schemas.microsoft.com/office/drawing/2014/main" val="2363961945"/>
                  </a:ext>
                </a:extLst>
              </a:tr>
              <a:tr h="248574">
                <a:tc>
                  <a:txBody>
                    <a:bodyPr/>
                    <a:lstStyle/>
                    <a:p>
                      <a:pPr algn="ctr"/>
                      <a:r>
                        <a:rPr lang="en-US" sz="1400" dirty="0">
                          <a:solidFill>
                            <a:schemeClr val="bg1"/>
                          </a:solidFill>
                        </a:rPr>
                        <a:t>(index)</a:t>
                      </a:r>
                    </a:p>
                  </a:txBody>
                  <a:tcPr/>
                </a:tc>
                <a:tc>
                  <a:txBody>
                    <a:bodyPr/>
                    <a:lstStyle/>
                    <a:p>
                      <a:pPr algn="ctr"/>
                      <a:r>
                        <a:rPr lang="en-US" sz="1400" dirty="0">
                          <a:solidFill>
                            <a:schemeClr val="bg1"/>
                          </a:solidFill>
                        </a:rPr>
                        <a:t>0</a:t>
                      </a:r>
                    </a:p>
                  </a:txBody>
                  <a:tcPr/>
                </a:tc>
                <a:tc>
                  <a:txBody>
                    <a:bodyPr/>
                    <a:lstStyle/>
                    <a:p>
                      <a:pPr algn="ctr"/>
                      <a:r>
                        <a:rPr lang="en-US" sz="1400" dirty="0">
                          <a:solidFill>
                            <a:schemeClr val="bg1"/>
                          </a:solidFill>
                        </a:rPr>
                        <a:t>1</a:t>
                      </a:r>
                    </a:p>
                  </a:txBody>
                  <a:tcPr/>
                </a:tc>
                <a:tc>
                  <a:txBody>
                    <a:bodyPr/>
                    <a:lstStyle/>
                    <a:p>
                      <a:pPr algn="ctr"/>
                      <a:r>
                        <a:rPr lang="en-US" sz="1400" dirty="0">
                          <a:solidFill>
                            <a:schemeClr val="bg1"/>
                          </a:solidFill>
                        </a:rPr>
                        <a:t>2</a:t>
                      </a:r>
                    </a:p>
                  </a:txBody>
                  <a:tcPr/>
                </a:tc>
                <a:tc>
                  <a:txBody>
                    <a:bodyPr/>
                    <a:lstStyle/>
                    <a:p>
                      <a:pPr algn="ctr"/>
                      <a:r>
                        <a:rPr lang="en-US" sz="1400" dirty="0">
                          <a:solidFill>
                            <a:schemeClr val="bg1"/>
                          </a:solidFill>
                        </a:rPr>
                        <a:t>3</a:t>
                      </a:r>
                    </a:p>
                  </a:txBody>
                  <a:tcPr/>
                </a:tc>
                <a:tc>
                  <a:txBody>
                    <a:bodyPr/>
                    <a:lstStyle/>
                    <a:p>
                      <a:pPr algn="ctr"/>
                      <a:r>
                        <a:rPr lang="en-US" sz="1400" dirty="0">
                          <a:solidFill>
                            <a:schemeClr val="bg1"/>
                          </a:solidFill>
                        </a:rPr>
                        <a:t>4</a:t>
                      </a:r>
                    </a:p>
                  </a:txBody>
                  <a:tcPr/>
                </a:tc>
                <a:extLst>
                  <a:ext uri="{0D108BD9-81ED-4DB2-BD59-A6C34878D82A}">
                    <a16:rowId xmlns:a16="http://schemas.microsoft.com/office/drawing/2014/main" val="1249495073"/>
                  </a:ext>
                </a:extLst>
              </a:tr>
            </a:tbl>
          </a:graphicData>
        </a:graphic>
      </p:graphicFrame>
      <p:cxnSp>
        <p:nvCxnSpPr>
          <p:cNvPr id="9" name="Straight Arrow Connector 8">
            <a:extLst>
              <a:ext uri="{FF2B5EF4-FFF2-40B4-BE49-F238E27FC236}">
                <a16:creationId xmlns:a16="http://schemas.microsoft.com/office/drawing/2014/main" id="{782CB32C-F48F-407E-A448-DB8EE66E491B}"/>
              </a:ext>
            </a:extLst>
          </p:cNvPr>
          <p:cNvCxnSpPr/>
          <p:nvPr/>
        </p:nvCxnSpPr>
        <p:spPr>
          <a:xfrm>
            <a:off x="1408517" y="4736706"/>
            <a:ext cx="1187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4632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263</TotalTime>
  <Words>2057</Words>
  <Application>Microsoft Office PowerPoint</Application>
  <PresentationFormat>Widescreen</PresentationFormat>
  <Paragraphs>383</Paragraphs>
  <Slides>29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Celestial</vt:lpstr>
      <vt:lpstr>Cs7 recitation</vt:lpstr>
      <vt:lpstr>Overview</vt:lpstr>
      <vt:lpstr>objects</vt:lpstr>
      <vt:lpstr>The stack and the heap</vt:lpstr>
      <vt:lpstr>Arrays</vt:lpstr>
      <vt:lpstr>Declaring and initializing arrays</vt:lpstr>
      <vt:lpstr>Accessing and replacing an array’s elements</vt:lpstr>
      <vt:lpstr>Say we want to access each element of the array with a loop… </vt:lpstr>
      <vt:lpstr>Say we want to access each element of the array with a loop… </vt:lpstr>
      <vt:lpstr>Say we want to access each element of the array with a loop… </vt:lpstr>
      <vt:lpstr>Say we want to access each element of the array with a loop… </vt:lpstr>
      <vt:lpstr>Say we want to access each element of the array with a loop… </vt:lpstr>
      <vt:lpstr>Say we want to access each element of the array with a loop… </vt:lpstr>
      <vt:lpstr>Say we want to access each element of the array with a loop… </vt:lpstr>
      <vt:lpstr>Say we want to access each element of the array with a loop… </vt:lpstr>
      <vt:lpstr>Say we want to access each element of the array with a loop… </vt:lpstr>
      <vt:lpstr>Say we want to access each element of the array with a loop… </vt:lpstr>
      <vt:lpstr>Say we want to access each element of the array with a loop… </vt:lpstr>
      <vt:lpstr>Say we want to access each element of the array with a loop… </vt:lpstr>
      <vt:lpstr>Say we want to access each element of the array with a loop… </vt:lpstr>
      <vt:lpstr>2d arrays</vt:lpstr>
      <vt:lpstr>Traversing a 2d array </vt:lpstr>
      <vt:lpstr>Boxing and unboxing</vt:lpstr>
      <vt:lpstr>Arraylists</vt:lpstr>
      <vt:lpstr>Useful arraylist methods</vt:lpstr>
      <vt:lpstr>For each loops</vt:lpstr>
      <vt:lpstr>Duplicate objects</vt:lpstr>
      <vt:lpstr>Assignment 5 hints</vt:lpstr>
      <vt:lpstr>Project 1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Cs7 recitation</dc:title>
  <dc:creator>Rojtas, Lindsey E</dc:creator>
  <cp:lastModifiedBy>Rojtas, Lindsey E</cp:lastModifiedBy>
  <cp:revision>2</cp:revision>
  <dcterms:created xsi:type="dcterms:W3CDTF">2022-02-24T18:58:25Z</dcterms:created>
  <dcterms:modified xsi:type="dcterms:W3CDTF">2022-02-25T01:08:00Z</dcterms:modified>
</cp:coreProperties>
</file>