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1DC22F-2C85-4FA6-A990-F3DE8D9B8A2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3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6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9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6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927DE5-1843-4ACD-858C-F918080C94F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4E0B22-2634-4CA5-A1E7-B7446572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0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534A-8549-4A3D-9B2D-4507B300F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563E-CF66-4EAA-88DF-866E3E92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1:00-1:50</a:t>
            </a:r>
          </a:p>
          <a:p>
            <a:r>
              <a:rPr lang="en-US" dirty="0"/>
              <a:t>Lindsey rojtas</a:t>
            </a:r>
          </a:p>
        </p:txBody>
      </p:sp>
    </p:spTree>
    <p:extLst>
      <p:ext uri="{BB962C8B-B14F-4D97-AF65-F5344CB8AC3E}">
        <p14:creationId xmlns:p14="http://schemas.microsoft.com/office/powerpoint/2010/main" val="187784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2EA0-7E15-48CF-A505-3FA53ED1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 #2: wrong 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33EC-C762-48D7-9A16-5417DBBD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7"/>
          </a:xfrm>
        </p:spPr>
        <p:txBody>
          <a:bodyPr>
            <a:normAutofit/>
          </a:bodyPr>
          <a:lstStyle/>
          <a:p>
            <a:r>
              <a:rPr lang="en-US" sz="2400" dirty="0"/>
              <a:t>Sometimes you can get away with working with, say, an int instead of a byte</a:t>
            </a:r>
            <a:endParaRPr lang="en-US" sz="2200" dirty="0"/>
          </a:p>
          <a:p>
            <a:pPr lvl="1"/>
            <a:r>
              <a:rPr lang="en-US" sz="2200" dirty="0"/>
              <a:t>Take the case of storing a variable that holds a human age; the </a:t>
            </a:r>
            <a:r>
              <a:rPr lang="en-US" sz="2200" i="1" dirty="0"/>
              <a:t>best</a:t>
            </a:r>
            <a:r>
              <a:rPr lang="en-US" sz="2200" dirty="0"/>
              <a:t> option is to use a byte since we won’t see anything above 127(…?), as it saves the most space, but the computer won’t yell at you if you were to use an int. </a:t>
            </a:r>
          </a:p>
          <a:p>
            <a:r>
              <a:rPr lang="en-US" sz="2400" dirty="0"/>
              <a:t>However, we can’t initialize a double with the value being false; make sure your variable types and the values you assign to them are compatible!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83509-D5CE-466A-B86D-FF0D8807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157332"/>
            <a:ext cx="3639058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E7239-0FD9-4FC3-BA24-E445448E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87" y="5085885"/>
            <a:ext cx="6782747" cy="81926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0F655BD-F99A-4701-9C7E-8AC097C29D78}"/>
              </a:ext>
            </a:extLst>
          </p:cNvPr>
          <p:cNvSpPr/>
          <p:nvPr/>
        </p:nvSpPr>
        <p:spPr>
          <a:xfrm>
            <a:off x="4366258" y="5378285"/>
            <a:ext cx="741229" cy="23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E53A-F47E-4A25-8FE4-F5413F57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 #3: (mis)using quotes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EA43-4489-4164-8432-01C8A489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It matters whether you use single or double quotes depending on what you’re doing!</a:t>
            </a:r>
          </a:p>
          <a:p>
            <a:pPr lvl="1"/>
            <a:r>
              <a:rPr lang="en-US" sz="2200" dirty="0"/>
              <a:t>Single quotes should surround chars</a:t>
            </a:r>
          </a:p>
          <a:p>
            <a:pPr lvl="1"/>
            <a:r>
              <a:rPr lang="en-US" sz="2200" dirty="0"/>
              <a:t>Double quotes should surround Strings </a:t>
            </a:r>
          </a:p>
          <a:p>
            <a:pPr lvl="2"/>
            <a:r>
              <a:rPr lang="en-US" sz="2000" dirty="0"/>
              <a:t>This includes when we do something like </a:t>
            </a:r>
            <a:r>
              <a:rPr lang="en-US" sz="2000" dirty="0" err="1"/>
              <a:t>System.out.print</a:t>
            </a:r>
            <a:r>
              <a:rPr lang="en-US" sz="2000" dirty="0"/>
              <a:t>(“Hello”); !! “Hello” is just a String that we’re printing without storing it anywhere.</a:t>
            </a:r>
            <a:endParaRPr lang="en-US" sz="1800" dirty="0"/>
          </a:p>
          <a:p>
            <a:r>
              <a:rPr lang="en-US" sz="2400" dirty="0"/>
              <a:t>Either way, make sure every open quote has a closed quote!</a:t>
            </a:r>
          </a:p>
          <a:p>
            <a:pPr lvl="1"/>
            <a:r>
              <a:rPr lang="en-US" sz="2200" dirty="0"/>
              <a:t>Do this for parentheses and brackets as well…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71A8C-E760-4D05-9028-7978AFAA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72" y="5672057"/>
            <a:ext cx="4105848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B0F25-0248-411D-88AE-252A38EE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70" y="4846279"/>
            <a:ext cx="6458851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B0A221-646F-402F-87C1-569E9A7B7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5232095"/>
            <a:ext cx="3734321" cy="9050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4251FD-9EE5-49F0-972C-A294FC1D0F79}"/>
              </a:ext>
            </a:extLst>
          </p:cNvPr>
          <p:cNvSpPr/>
          <p:nvPr/>
        </p:nvSpPr>
        <p:spPr>
          <a:xfrm>
            <a:off x="4495831" y="5567364"/>
            <a:ext cx="741229" cy="23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689-E4BC-49BB-8143-C523BFF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practice!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80D-2FD4-46DC-8EF1-092DDA3F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953568" cy="3826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6DB2F4-8232-4FCE-B1EE-FF1F1317DB8F}"/>
              </a:ext>
            </a:extLst>
          </p:cNvPr>
          <p:cNvSpPr/>
          <p:nvPr/>
        </p:nvSpPr>
        <p:spPr>
          <a:xfrm>
            <a:off x="759451" y="2197289"/>
            <a:ext cx="906448" cy="363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1AD82-AC02-4F1F-8212-763AA93C14D5}"/>
              </a:ext>
            </a:extLst>
          </p:cNvPr>
          <p:cNvSpPr/>
          <p:nvPr/>
        </p:nvSpPr>
        <p:spPr>
          <a:xfrm>
            <a:off x="759451" y="2673651"/>
            <a:ext cx="1216404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0F47D-1ED1-439C-85B1-80D9A2D77FBE}"/>
              </a:ext>
            </a:extLst>
          </p:cNvPr>
          <p:cNvSpPr/>
          <p:nvPr/>
        </p:nvSpPr>
        <p:spPr>
          <a:xfrm>
            <a:off x="759451" y="3130489"/>
            <a:ext cx="906448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3FFA-13C6-4FF0-B557-922561ABAC35}"/>
              </a:ext>
            </a:extLst>
          </p:cNvPr>
          <p:cNvSpPr/>
          <p:nvPr/>
        </p:nvSpPr>
        <p:spPr>
          <a:xfrm>
            <a:off x="759451" y="3604388"/>
            <a:ext cx="140096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940A4-C175-47E5-9512-126F61E6E23A}"/>
              </a:ext>
            </a:extLst>
          </p:cNvPr>
          <p:cNvSpPr/>
          <p:nvPr/>
        </p:nvSpPr>
        <p:spPr>
          <a:xfrm>
            <a:off x="759450" y="4078287"/>
            <a:ext cx="121640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2E4EB-0F9C-413C-A9C7-9C0C38E2899B}"/>
              </a:ext>
            </a:extLst>
          </p:cNvPr>
          <p:cNvSpPr/>
          <p:nvPr/>
        </p:nvSpPr>
        <p:spPr>
          <a:xfrm>
            <a:off x="759888" y="4553218"/>
            <a:ext cx="906448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C9AC1-04E4-48D5-AFEA-1DB5FD2E6F4E}"/>
              </a:ext>
            </a:extLst>
          </p:cNvPr>
          <p:cNvSpPr/>
          <p:nvPr/>
        </p:nvSpPr>
        <p:spPr>
          <a:xfrm>
            <a:off x="759450" y="5020745"/>
            <a:ext cx="105701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47316-2626-4057-90BE-CFD974EAD4E9}"/>
              </a:ext>
            </a:extLst>
          </p:cNvPr>
          <p:cNvSpPr/>
          <p:nvPr/>
        </p:nvSpPr>
        <p:spPr>
          <a:xfrm>
            <a:off x="759451" y="5456566"/>
            <a:ext cx="105701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85357A-8219-4786-8090-0B6315C0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1" y="2142067"/>
            <a:ext cx="342270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Here, we’re gonna go one-by-one and decide which variable type would go best with these values</a:t>
            </a:r>
          </a:p>
        </p:txBody>
      </p:sp>
    </p:spTree>
    <p:extLst>
      <p:ext uri="{BB962C8B-B14F-4D97-AF65-F5344CB8AC3E}">
        <p14:creationId xmlns:p14="http://schemas.microsoft.com/office/powerpoint/2010/main" val="346618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689-E4BC-49BB-8143-C523BFF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practice!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80D-2FD4-46DC-8EF1-092DDA3F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953568" cy="3826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1AD82-AC02-4F1F-8212-763AA93C14D5}"/>
              </a:ext>
            </a:extLst>
          </p:cNvPr>
          <p:cNvSpPr/>
          <p:nvPr/>
        </p:nvSpPr>
        <p:spPr>
          <a:xfrm>
            <a:off x="759451" y="2673651"/>
            <a:ext cx="1216404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0F47D-1ED1-439C-85B1-80D9A2D77FBE}"/>
              </a:ext>
            </a:extLst>
          </p:cNvPr>
          <p:cNvSpPr/>
          <p:nvPr/>
        </p:nvSpPr>
        <p:spPr>
          <a:xfrm>
            <a:off x="759451" y="3130489"/>
            <a:ext cx="906448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3FFA-13C6-4FF0-B557-922561ABAC35}"/>
              </a:ext>
            </a:extLst>
          </p:cNvPr>
          <p:cNvSpPr/>
          <p:nvPr/>
        </p:nvSpPr>
        <p:spPr>
          <a:xfrm>
            <a:off x="759451" y="3604388"/>
            <a:ext cx="140096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940A4-C175-47E5-9512-126F61E6E23A}"/>
              </a:ext>
            </a:extLst>
          </p:cNvPr>
          <p:cNvSpPr/>
          <p:nvPr/>
        </p:nvSpPr>
        <p:spPr>
          <a:xfrm>
            <a:off x="759450" y="4078287"/>
            <a:ext cx="121640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2E4EB-0F9C-413C-A9C7-9C0C38E2899B}"/>
              </a:ext>
            </a:extLst>
          </p:cNvPr>
          <p:cNvSpPr/>
          <p:nvPr/>
        </p:nvSpPr>
        <p:spPr>
          <a:xfrm>
            <a:off x="759888" y="4553218"/>
            <a:ext cx="906448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C9AC1-04E4-48D5-AFEA-1DB5FD2E6F4E}"/>
              </a:ext>
            </a:extLst>
          </p:cNvPr>
          <p:cNvSpPr/>
          <p:nvPr/>
        </p:nvSpPr>
        <p:spPr>
          <a:xfrm>
            <a:off x="759450" y="5020745"/>
            <a:ext cx="105701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47316-2626-4057-90BE-CFD974EAD4E9}"/>
              </a:ext>
            </a:extLst>
          </p:cNvPr>
          <p:cNvSpPr/>
          <p:nvPr/>
        </p:nvSpPr>
        <p:spPr>
          <a:xfrm>
            <a:off x="759451" y="5456566"/>
            <a:ext cx="105701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85357A-8219-4786-8090-0B6315C0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1" y="2142067"/>
            <a:ext cx="342270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 first variable is best as a byte</a:t>
            </a:r>
          </a:p>
          <a:p>
            <a:pPr lvl="1"/>
            <a:r>
              <a:rPr lang="en-US" sz="1800" dirty="0"/>
              <a:t>Recall that bytes can be anywhere from -128 to 127</a:t>
            </a:r>
          </a:p>
        </p:txBody>
      </p:sp>
    </p:spTree>
    <p:extLst>
      <p:ext uri="{BB962C8B-B14F-4D97-AF65-F5344CB8AC3E}">
        <p14:creationId xmlns:p14="http://schemas.microsoft.com/office/powerpoint/2010/main" val="319681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689-E4BC-49BB-8143-C523BFF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practice!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80D-2FD4-46DC-8EF1-092DDA3F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953568" cy="3826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80F47D-1ED1-439C-85B1-80D9A2D77FBE}"/>
              </a:ext>
            </a:extLst>
          </p:cNvPr>
          <p:cNvSpPr/>
          <p:nvPr/>
        </p:nvSpPr>
        <p:spPr>
          <a:xfrm>
            <a:off x="759451" y="3130489"/>
            <a:ext cx="906448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3FFA-13C6-4FF0-B557-922561ABAC35}"/>
              </a:ext>
            </a:extLst>
          </p:cNvPr>
          <p:cNvSpPr/>
          <p:nvPr/>
        </p:nvSpPr>
        <p:spPr>
          <a:xfrm>
            <a:off x="759451" y="3604388"/>
            <a:ext cx="140096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940A4-C175-47E5-9512-126F61E6E23A}"/>
              </a:ext>
            </a:extLst>
          </p:cNvPr>
          <p:cNvSpPr/>
          <p:nvPr/>
        </p:nvSpPr>
        <p:spPr>
          <a:xfrm>
            <a:off x="759450" y="4078287"/>
            <a:ext cx="121640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2E4EB-0F9C-413C-A9C7-9C0C38E2899B}"/>
              </a:ext>
            </a:extLst>
          </p:cNvPr>
          <p:cNvSpPr/>
          <p:nvPr/>
        </p:nvSpPr>
        <p:spPr>
          <a:xfrm>
            <a:off x="759888" y="4553218"/>
            <a:ext cx="906448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C9AC1-04E4-48D5-AFEA-1DB5FD2E6F4E}"/>
              </a:ext>
            </a:extLst>
          </p:cNvPr>
          <p:cNvSpPr/>
          <p:nvPr/>
        </p:nvSpPr>
        <p:spPr>
          <a:xfrm>
            <a:off x="759450" y="5020745"/>
            <a:ext cx="105701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47316-2626-4057-90BE-CFD974EAD4E9}"/>
              </a:ext>
            </a:extLst>
          </p:cNvPr>
          <p:cNvSpPr/>
          <p:nvPr/>
        </p:nvSpPr>
        <p:spPr>
          <a:xfrm>
            <a:off x="759451" y="5456566"/>
            <a:ext cx="105701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85357A-8219-4786-8090-0B6315C0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1" y="2142067"/>
            <a:ext cx="342270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 second variable is a String</a:t>
            </a:r>
          </a:p>
          <a:p>
            <a:pPr lvl="1"/>
            <a:r>
              <a:rPr lang="en-US" sz="1800" dirty="0"/>
              <a:t>Note the double quotes around both ends!</a:t>
            </a:r>
          </a:p>
        </p:txBody>
      </p:sp>
    </p:spTree>
    <p:extLst>
      <p:ext uri="{BB962C8B-B14F-4D97-AF65-F5344CB8AC3E}">
        <p14:creationId xmlns:p14="http://schemas.microsoft.com/office/powerpoint/2010/main" val="242252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689-E4BC-49BB-8143-C523BFF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practice!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80D-2FD4-46DC-8EF1-092DDA3F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953568" cy="38265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B63FFA-13C6-4FF0-B557-922561ABAC35}"/>
              </a:ext>
            </a:extLst>
          </p:cNvPr>
          <p:cNvSpPr/>
          <p:nvPr/>
        </p:nvSpPr>
        <p:spPr>
          <a:xfrm>
            <a:off x="759451" y="3604388"/>
            <a:ext cx="140096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940A4-C175-47E5-9512-126F61E6E23A}"/>
              </a:ext>
            </a:extLst>
          </p:cNvPr>
          <p:cNvSpPr/>
          <p:nvPr/>
        </p:nvSpPr>
        <p:spPr>
          <a:xfrm>
            <a:off x="759450" y="4078287"/>
            <a:ext cx="121640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2E4EB-0F9C-413C-A9C7-9C0C38E2899B}"/>
              </a:ext>
            </a:extLst>
          </p:cNvPr>
          <p:cNvSpPr/>
          <p:nvPr/>
        </p:nvSpPr>
        <p:spPr>
          <a:xfrm>
            <a:off x="759888" y="4553218"/>
            <a:ext cx="906448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C9AC1-04E4-48D5-AFEA-1DB5FD2E6F4E}"/>
              </a:ext>
            </a:extLst>
          </p:cNvPr>
          <p:cNvSpPr/>
          <p:nvPr/>
        </p:nvSpPr>
        <p:spPr>
          <a:xfrm>
            <a:off x="759450" y="5020745"/>
            <a:ext cx="105701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47316-2626-4057-90BE-CFD974EAD4E9}"/>
              </a:ext>
            </a:extLst>
          </p:cNvPr>
          <p:cNvSpPr/>
          <p:nvPr/>
        </p:nvSpPr>
        <p:spPr>
          <a:xfrm>
            <a:off x="759451" y="5456566"/>
            <a:ext cx="105701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85357A-8219-4786-8090-0B6315C0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1" y="2142067"/>
            <a:ext cx="3422709" cy="364913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The third variables is a long</a:t>
            </a:r>
          </a:p>
          <a:p>
            <a:pPr lvl="1"/>
            <a:r>
              <a:rPr lang="en-US" sz="1800" dirty="0"/>
              <a:t>You might’ve guessed this from the l at the end… there’s a reason for this </a:t>
            </a:r>
          </a:p>
          <a:p>
            <a:pPr lvl="1"/>
            <a:r>
              <a:rPr lang="en-US" sz="1800" dirty="0"/>
              <a:t>Without the l at the end, the computer thinks we’re working with an integer and it’ll tell us that this number is too large to be an integer</a:t>
            </a:r>
          </a:p>
          <a:p>
            <a:pPr lvl="1"/>
            <a:r>
              <a:rPr lang="en-US" sz="1800" dirty="0"/>
              <a:t>The l at the end tells the computer that this value is supposed to be that long!</a:t>
            </a:r>
          </a:p>
          <a:p>
            <a:pPr lvl="1"/>
            <a:r>
              <a:rPr lang="en-US" sz="1800" dirty="0"/>
              <a:t>longs are used for values between -2^31 and 2^31 – 1 (a little over two billion) </a:t>
            </a:r>
          </a:p>
        </p:txBody>
      </p:sp>
    </p:spTree>
    <p:extLst>
      <p:ext uri="{BB962C8B-B14F-4D97-AF65-F5344CB8AC3E}">
        <p14:creationId xmlns:p14="http://schemas.microsoft.com/office/powerpoint/2010/main" val="264927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689-E4BC-49BB-8143-C523BFF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practice!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80D-2FD4-46DC-8EF1-092DDA3F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953568" cy="38265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6940A4-C175-47E5-9512-126F61E6E23A}"/>
              </a:ext>
            </a:extLst>
          </p:cNvPr>
          <p:cNvSpPr/>
          <p:nvPr/>
        </p:nvSpPr>
        <p:spPr>
          <a:xfrm>
            <a:off x="759450" y="4078287"/>
            <a:ext cx="121640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2E4EB-0F9C-413C-A9C7-9C0C38E2899B}"/>
              </a:ext>
            </a:extLst>
          </p:cNvPr>
          <p:cNvSpPr/>
          <p:nvPr/>
        </p:nvSpPr>
        <p:spPr>
          <a:xfrm>
            <a:off x="759888" y="4553218"/>
            <a:ext cx="906448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C9AC1-04E4-48D5-AFEA-1DB5FD2E6F4E}"/>
              </a:ext>
            </a:extLst>
          </p:cNvPr>
          <p:cNvSpPr/>
          <p:nvPr/>
        </p:nvSpPr>
        <p:spPr>
          <a:xfrm>
            <a:off x="759450" y="5020745"/>
            <a:ext cx="105701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47316-2626-4057-90BE-CFD974EAD4E9}"/>
              </a:ext>
            </a:extLst>
          </p:cNvPr>
          <p:cNvSpPr/>
          <p:nvPr/>
        </p:nvSpPr>
        <p:spPr>
          <a:xfrm>
            <a:off x="759451" y="5456566"/>
            <a:ext cx="105701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85357A-8219-4786-8090-0B6315C0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1" y="2142067"/>
            <a:ext cx="342270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</a:t>
            </a:r>
            <a:r>
              <a:rPr lang="en-US" dirty="0"/>
              <a:t> fourth variable is a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Recall that </a:t>
            </a:r>
            <a:r>
              <a:rPr lang="en-US" dirty="0" err="1"/>
              <a:t>booleans</a:t>
            </a:r>
            <a:r>
              <a:rPr lang="en-US" dirty="0"/>
              <a:t> only store true and false as values</a:t>
            </a:r>
          </a:p>
          <a:p>
            <a:pPr lvl="1"/>
            <a:r>
              <a:rPr lang="en-US" dirty="0"/>
              <a:t>This is the smallest primitive type, only taking up one bit (mind that a byte is 8 bits) </a:t>
            </a:r>
          </a:p>
        </p:txBody>
      </p:sp>
    </p:spTree>
    <p:extLst>
      <p:ext uri="{BB962C8B-B14F-4D97-AF65-F5344CB8AC3E}">
        <p14:creationId xmlns:p14="http://schemas.microsoft.com/office/powerpoint/2010/main" val="38213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689-E4BC-49BB-8143-C523BFF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practice!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80D-2FD4-46DC-8EF1-092DDA3F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953568" cy="38265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E2E4EB-0F9C-413C-A9C7-9C0C38E2899B}"/>
              </a:ext>
            </a:extLst>
          </p:cNvPr>
          <p:cNvSpPr/>
          <p:nvPr/>
        </p:nvSpPr>
        <p:spPr>
          <a:xfrm>
            <a:off x="759888" y="4553218"/>
            <a:ext cx="906448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C9AC1-04E4-48D5-AFEA-1DB5FD2E6F4E}"/>
              </a:ext>
            </a:extLst>
          </p:cNvPr>
          <p:cNvSpPr/>
          <p:nvPr/>
        </p:nvSpPr>
        <p:spPr>
          <a:xfrm>
            <a:off x="759450" y="5020745"/>
            <a:ext cx="105701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47316-2626-4057-90BE-CFD974EAD4E9}"/>
              </a:ext>
            </a:extLst>
          </p:cNvPr>
          <p:cNvSpPr/>
          <p:nvPr/>
        </p:nvSpPr>
        <p:spPr>
          <a:xfrm>
            <a:off x="759451" y="5456566"/>
            <a:ext cx="105701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85357A-8219-4786-8090-0B6315C0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1" y="2142067"/>
            <a:ext cx="342270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</a:t>
            </a:r>
            <a:r>
              <a:rPr lang="en-US" dirty="0"/>
              <a:t> fifth variable is a double </a:t>
            </a:r>
          </a:p>
          <a:p>
            <a:pPr lvl="1"/>
            <a:r>
              <a:rPr lang="en-US" dirty="0"/>
              <a:t>doubles are used for decimal values with up to 15 decimal digits</a:t>
            </a:r>
          </a:p>
          <a:p>
            <a:pPr lvl="1"/>
            <a:r>
              <a:rPr lang="en-US" dirty="0"/>
              <a:t>Pi or other repeating/long decimal numbers are best represented as doubles </a:t>
            </a:r>
          </a:p>
        </p:txBody>
      </p:sp>
    </p:spTree>
    <p:extLst>
      <p:ext uri="{BB962C8B-B14F-4D97-AF65-F5344CB8AC3E}">
        <p14:creationId xmlns:p14="http://schemas.microsoft.com/office/powerpoint/2010/main" val="303361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689-E4BC-49BB-8143-C523BFF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practice!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80D-2FD4-46DC-8EF1-092DDA3F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953568" cy="3826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EC9AC1-04E4-48D5-AFEA-1DB5FD2E6F4E}"/>
              </a:ext>
            </a:extLst>
          </p:cNvPr>
          <p:cNvSpPr/>
          <p:nvPr/>
        </p:nvSpPr>
        <p:spPr>
          <a:xfrm>
            <a:off x="759450" y="5020745"/>
            <a:ext cx="1057013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47316-2626-4057-90BE-CFD974EAD4E9}"/>
              </a:ext>
            </a:extLst>
          </p:cNvPr>
          <p:cNvSpPr/>
          <p:nvPr/>
        </p:nvSpPr>
        <p:spPr>
          <a:xfrm>
            <a:off x="759451" y="5456566"/>
            <a:ext cx="105701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85357A-8219-4786-8090-0B6315C0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1" y="2142067"/>
            <a:ext cx="342270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 sixth variable is a char </a:t>
            </a:r>
          </a:p>
          <a:p>
            <a:pPr lvl="1"/>
            <a:r>
              <a:rPr lang="en-US" dirty="0"/>
              <a:t>Note the single quotes with only ONE character in it!</a:t>
            </a:r>
          </a:p>
          <a:p>
            <a:pPr lvl="1"/>
            <a:r>
              <a:rPr lang="en-US" dirty="0"/>
              <a:t>Don’t use double quotes for chars (or single quotes for Strings!) </a:t>
            </a:r>
          </a:p>
        </p:txBody>
      </p:sp>
    </p:spTree>
    <p:extLst>
      <p:ext uri="{BB962C8B-B14F-4D97-AF65-F5344CB8AC3E}">
        <p14:creationId xmlns:p14="http://schemas.microsoft.com/office/powerpoint/2010/main" val="77193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689-E4BC-49BB-8143-C523BFF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practice!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80D-2FD4-46DC-8EF1-092DDA3F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953568" cy="3826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C47316-2626-4057-90BE-CFD974EAD4E9}"/>
              </a:ext>
            </a:extLst>
          </p:cNvPr>
          <p:cNvSpPr/>
          <p:nvPr/>
        </p:nvSpPr>
        <p:spPr>
          <a:xfrm>
            <a:off x="759451" y="5456566"/>
            <a:ext cx="1057012" cy="363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85357A-8219-4786-8090-0B6315C0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1" y="2142067"/>
            <a:ext cx="342270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 seventh variable is a short</a:t>
            </a:r>
          </a:p>
          <a:p>
            <a:pPr lvl="1"/>
            <a:r>
              <a:rPr lang="en-US" dirty="0"/>
              <a:t>Shorts are going to be between -2^15 and 2^15 -1 (around 30,000ish) </a:t>
            </a:r>
          </a:p>
        </p:txBody>
      </p:sp>
    </p:spTree>
    <p:extLst>
      <p:ext uri="{BB962C8B-B14F-4D97-AF65-F5344CB8AC3E}">
        <p14:creationId xmlns:p14="http://schemas.microsoft.com/office/powerpoint/2010/main" val="190061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6839-AB5C-42D2-9BBC-DEA66B7B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2830-8F2B-4C54-B9A8-E068D289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Recap from last week</a:t>
            </a:r>
          </a:p>
          <a:p>
            <a:pPr lvl="1"/>
            <a:r>
              <a:rPr lang="en-US" sz="1800" dirty="0"/>
              <a:t>Primitives</a:t>
            </a:r>
          </a:p>
          <a:p>
            <a:pPr lvl="1"/>
            <a:r>
              <a:rPr lang="en-US" sz="1800" dirty="0"/>
              <a:t>Variables</a:t>
            </a:r>
          </a:p>
          <a:p>
            <a:pPr lvl="1"/>
            <a:r>
              <a:rPr lang="en-US" sz="1800" dirty="0"/>
              <a:t>Strings</a:t>
            </a:r>
          </a:p>
          <a:p>
            <a:pPr lvl="1"/>
            <a:r>
              <a:rPr lang="en-US" sz="1800" dirty="0"/>
              <a:t>Printing</a:t>
            </a:r>
          </a:p>
          <a:p>
            <a:r>
              <a:rPr lang="en-US" sz="2000" dirty="0"/>
              <a:t>Assignment 1 practice</a:t>
            </a:r>
          </a:p>
          <a:p>
            <a:pPr lvl="1"/>
            <a:r>
              <a:rPr lang="en-US" sz="1800" dirty="0"/>
              <a:t>Common mistakes in code</a:t>
            </a:r>
          </a:p>
          <a:p>
            <a:pPr lvl="1"/>
            <a:r>
              <a:rPr lang="en-US" sz="1800" dirty="0"/>
              <a:t>Practice with determining what primitive data type to use when</a:t>
            </a:r>
          </a:p>
        </p:txBody>
      </p:sp>
    </p:spTree>
    <p:extLst>
      <p:ext uri="{BB962C8B-B14F-4D97-AF65-F5344CB8AC3E}">
        <p14:creationId xmlns:p14="http://schemas.microsoft.com/office/powerpoint/2010/main" val="64670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689-E4BC-49BB-8143-C523BFF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practice!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80D-2FD4-46DC-8EF1-092DDA3F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953568" cy="38265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85357A-8219-4786-8090-0B6315C0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1" y="2142067"/>
            <a:ext cx="342270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 eighth variable is a float</a:t>
            </a:r>
          </a:p>
          <a:p>
            <a:pPr lvl="1"/>
            <a:r>
              <a:rPr lang="en-US" dirty="0"/>
              <a:t>Similar to what we saw with the long a few slides ago, the computer is going to get confused as to whether we mean a float or a double</a:t>
            </a:r>
          </a:p>
          <a:p>
            <a:pPr lvl="1"/>
            <a:r>
              <a:rPr lang="en-US" dirty="0"/>
              <a:t>The f at the end of the number indicates that it’s a float!</a:t>
            </a:r>
          </a:p>
          <a:p>
            <a:pPr lvl="1"/>
            <a:r>
              <a:rPr lang="en-US" dirty="0"/>
              <a:t>Floats will typically have around up to 7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330640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8540-AF36-42B1-8F5D-F46F98A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Muddiest points?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7B314-9C4D-495A-97C6-936E21273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does anyone still need help installing Java?</a:t>
            </a:r>
          </a:p>
          <a:p>
            <a:r>
              <a:rPr lang="en-US" dirty="0"/>
              <a:t>(if you’re all good, </a:t>
            </a:r>
            <a:r>
              <a:rPr lang="en-US"/>
              <a:t>you’re free to go </a:t>
            </a:r>
            <a:r>
              <a:rPr lang="en-US">
                <a:sym typeface="Wingdings" panose="05000000000000000000" pitchFamily="2" charset="2"/>
              </a:rPr>
              <a:t>)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4C4D-0743-4387-883F-849EFBA9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29D5-9FAE-43BD-A163-EECA6870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Primitive data types are the lowest-level ways we can represent data in Java</a:t>
            </a:r>
          </a:p>
          <a:p>
            <a:pPr lvl="1"/>
            <a:r>
              <a:rPr lang="en-US" sz="2200" dirty="0"/>
              <a:t>bytes, shorts, </a:t>
            </a:r>
            <a:r>
              <a:rPr lang="en-US" sz="2200" dirty="0" err="1"/>
              <a:t>ints</a:t>
            </a:r>
            <a:r>
              <a:rPr lang="en-US" sz="2200" dirty="0"/>
              <a:t>, longs for integers/whole numbers</a:t>
            </a:r>
          </a:p>
          <a:p>
            <a:pPr lvl="1"/>
            <a:r>
              <a:rPr lang="en-US" sz="2200" dirty="0"/>
              <a:t>floats and doubles for numbers with decimals in them</a:t>
            </a:r>
          </a:p>
          <a:p>
            <a:pPr lvl="1"/>
            <a:r>
              <a:rPr lang="en-US" sz="2200" dirty="0" err="1"/>
              <a:t>booleans</a:t>
            </a:r>
            <a:r>
              <a:rPr lang="en-US" sz="2200" dirty="0"/>
              <a:t> store true/false values</a:t>
            </a:r>
          </a:p>
          <a:p>
            <a:pPr lvl="1"/>
            <a:r>
              <a:rPr lang="en-US" sz="2200" dirty="0"/>
              <a:t>chars store a single character</a:t>
            </a:r>
          </a:p>
          <a:p>
            <a:r>
              <a:rPr lang="en-US" sz="2400" dirty="0"/>
              <a:t>We also saw Strings!</a:t>
            </a:r>
          </a:p>
          <a:p>
            <a:pPr lvl="1"/>
            <a:r>
              <a:rPr lang="en-US" sz="2200" dirty="0"/>
              <a:t>Strings are not primitive… more on that soon</a:t>
            </a:r>
          </a:p>
        </p:txBody>
      </p:sp>
    </p:spTree>
    <p:extLst>
      <p:ext uri="{BB962C8B-B14F-4D97-AF65-F5344CB8AC3E}">
        <p14:creationId xmlns:p14="http://schemas.microsoft.com/office/powerpoint/2010/main" val="362337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61FF-20B8-4D51-9E76-DDA44C6B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2A0E-4F28-4603-B609-C0034472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Recall this chart from lecture – it’s helpful!</a:t>
            </a:r>
          </a:p>
          <a:p>
            <a:pPr lvl="1"/>
            <a:r>
              <a:rPr lang="en-US" sz="2200" dirty="0"/>
              <a:t>2^7 = 128, so bytes store from -128 to 127</a:t>
            </a:r>
          </a:p>
          <a:p>
            <a:pPr lvl="1"/>
            <a:r>
              <a:rPr lang="en-US" sz="2200" dirty="0"/>
              <a:t>2^15 = 32,768, so shorts store from -32,768 to 32,767</a:t>
            </a:r>
          </a:p>
          <a:p>
            <a:pPr lvl="2"/>
            <a:r>
              <a:rPr lang="en-US" sz="2000" dirty="0"/>
              <a:t>… and so on </a:t>
            </a:r>
          </a:p>
          <a:p>
            <a:pPr lvl="1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DD493-5136-4D95-AB77-B5242AFA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29" y="3429000"/>
            <a:ext cx="7382542" cy="29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D730-3360-4BF4-9EC7-6A1903D2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8B66-CC79-44A2-B292-EDE68000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8217"/>
            <a:ext cx="10131425" cy="22434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When we want to actually store some data in a program, we declare and initialize variables!</a:t>
            </a:r>
          </a:p>
          <a:p>
            <a:pPr lvl="1"/>
            <a:r>
              <a:rPr lang="en-US" sz="2200" dirty="0"/>
              <a:t>Declaring a variable is specifying the name of the variable and type of thing that the variable will store</a:t>
            </a:r>
          </a:p>
          <a:p>
            <a:pPr lvl="1"/>
            <a:r>
              <a:rPr lang="en-US" sz="2200" dirty="0"/>
              <a:t>Initializing a variable is actually assigning data to that variable</a:t>
            </a:r>
          </a:p>
          <a:p>
            <a:pPr lvl="1"/>
            <a:r>
              <a:rPr lang="en-US" sz="2200" dirty="0"/>
              <a:t>You can do both of these in one line: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89580-EF47-4CE6-BEE7-73462BC4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473" y="4148566"/>
            <a:ext cx="4602352" cy="2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4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65D9-FB72-4967-8028-A6DA2509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364B-9C30-4169-A7B6-B6A158F4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Strings aren’t primitive types</a:t>
            </a:r>
          </a:p>
          <a:p>
            <a:pPr lvl="1"/>
            <a:r>
              <a:rPr lang="en-US" sz="2200" dirty="0"/>
              <a:t>They’re objects with their own special instructions!</a:t>
            </a:r>
          </a:p>
          <a:p>
            <a:pPr lvl="2"/>
            <a:r>
              <a:rPr lang="en-US" sz="2000" dirty="0"/>
              <a:t>Recall </a:t>
            </a:r>
            <a:r>
              <a:rPr lang="en-US" sz="2000" dirty="0" err="1"/>
              <a:t>message.length</a:t>
            </a:r>
            <a:r>
              <a:rPr lang="en-US" sz="2000" dirty="0"/>
              <a:t>(), </a:t>
            </a:r>
            <a:r>
              <a:rPr lang="en-US" sz="2000" dirty="0" err="1"/>
              <a:t>message.charAt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), and </a:t>
            </a:r>
            <a:r>
              <a:rPr lang="en-US" sz="2000" dirty="0" err="1"/>
              <a:t>message.replace</a:t>
            </a:r>
            <a:r>
              <a:rPr lang="en-US" sz="2000" dirty="0"/>
              <a:t>(a, b)</a:t>
            </a:r>
          </a:p>
          <a:p>
            <a:r>
              <a:rPr lang="en-US" sz="2400" dirty="0"/>
              <a:t>When you’re declaring Strings, you need to begin with a capital S in String, unlike the rest of the primitive types</a:t>
            </a:r>
          </a:p>
          <a:p>
            <a:r>
              <a:rPr lang="en-US" sz="2400" dirty="0"/>
              <a:t>Strings’ values must have double quotes around them!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DAAAA-DAE9-4F2D-9376-55F17D47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19" y="5514855"/>
            <a:ext cx="563958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0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3F17-C537-4E6D-82E9-E390EF56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printing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C5AF-A163-4A14-BCE2-3207DB0A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Because most code runs quietly, we need to tell the computer if we want to see something</a:t>
            </a:r>
          </a:p>
          <a:p>
            <a:r>
              <a:rPr lang="en-US" sz="2400" dirty="0" err="1"/>
              <a:t>System.out.print</a:t>
            </a:r>
            <a:r>
              <a:rPr lang="en-US" sz="2400" dirty="0"/>
              <a:t>(“Hello”); </a:t>
            </a:r>
            <a:r>
              <a:rPr lang="en-US" sz="2400" dirty="0">
                <a:sym typeface="Wingdings" panose="05000000000000000000" pitchFamily="2" charset="2"/>
              </a:rPr>
              <a:t> prints Hello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System.out.println</a:t>
            </a:r>
            <a:r>
              <a:rPr lang="en-US" sz="2400" dirty="0">
                <a:sym typeface="Wingdings" panose="05000000000000000000" pitchFamily="2" charset="2"/>
              </a:rPr>
              <a:t>(“Hello”);  prints Hello and adds a new line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You might also have to deal with escape characters, which are 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\n = newline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\’ = single quote mark within a String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\” = double quote mark within a String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\t = tab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\\ = backslash within a String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745BE-B9F8-4E7C-B4D7-F144AE8B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5923037"/>
            <a:ext cx="613495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EDA6-F33E-4659-8B74-C2312734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and how to fix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FED8-32E8-4FC8-B655-AEDBEFCD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part of Assignment 1 has you looking at samples of code and picking out what’s wrong with them</a:t>
            </a:r>
          </a:p>
          <a:p>
            <a:pPr lvl="1"/>
            <a:r>
              <a:rPr lang="en-US" sz="2200" dirty="0"/>
              <a:t>These are mistakes that you’ll end up making, whether accidentally or on purpose (I’ll forget a semicolon here and there!), so it’s good to know what to look for when you’re writing your own code and you run into issues</a:t>
            </a:r>
          </a:p>
          <a:p>
            <a:r>
              <a:rPr lang="en-US" sz="2400" dirty="0"/>
              <a:t>The examples I’m about to give will be similar to your assignment; some questions may have one error to spot, with others having two </a:t>
            </a:r>
          </a:p>
          <a:p>
            <a:pPr lvl="1"/>
            <a:r>
              <a:rPr lang="en-US" sz="2200" dirty="0"/>
              <a:t>This will be specified in the assignment!</a:t>
            </a:r>
          </a:p>
        </p:txBody>
      </p:sp>
    </p:spTree>
    <p:extLst>
      <p:ext uri="{BB962C8B-B14F-4D97-AF65-F5344CB8AC3E}">
        <p14:creationId xmlns:p14="http://schemas.microsoft.com/office/powerpoint/2010/main" val="375915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EDA4-5F0E-44D4-915D-95144986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 #1: forgetting a semicolon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5E01-9EE0-4B34-B12C-15E316A6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the end of every line of Java code (a statement, in other words), you see a semicolon</a:t>
            </a:r>
          </a:p>
          <a:p>
            <a:pPr lvl="1"/>
            <a:r>
              <a:rPr lang="en-US" sz="2200" dirty="0"/>
              <a:t>The semicolon tells the compiler (the translator from human-readable code to machine-readable code) when one statement ends and another begins</a:t>
            </a:r>
          </a:p>
          <a:p>
            <a:pPr lvl="1"/>
            <a:r>
              <a:rPr lang="en-US" sz="2200" dirty="0"/>
              <a:t>(kind of like end-punctuation in a sentence)</a:t>
            </a:r>
          </a:p>
          <a:p>
            <a:r>
              <a:rPr lang="en-US" sz="2400" dirty="0"/>
              <a:t>Lucky for us, the Java compiler will tell us when we’re missing a semicolon and where: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70634-12E2-4FD1-8EE6-E83ADEFA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97156"/>
            <a:ext cx="3821723" cy="975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CC4AB-05B2-4ECE-B337-70C74B45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45" y="5332204"/>
            <a:ext cx="3658111" cy="70494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B8FA57B-2806-41AB-B65C-7A7B9EC69554}"/>
              </a:ext>
            </a:extLst>
          </p:cNvPr>
          <p:cNvSpPr/>
          <p:nvPr/>
        </p:nvSpPr>
        <p:spPr>
          <a:xfrm>
            <a:off x="5287363" y="5556738"/>
            <a:ext cx="741229" cy="23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202</TotalTime>
  <Words>1139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Cs7 recitation</vt:lpstr>
      <vt:lpstr>agenda</vt:lpstr>
      <vt:lpstr>Quick recap: primitives</vt:lpstr>
      <vt:lpstr>Quick recap: primitives</vt:lpstr>
      <vt:lpstr>Quick recap: declaring variables</vt:lpstr>
      <vt:lpstr>Quick recap: strings</vt:lpstr>
      <vt:lpstr>Quick recap: printing </vt:lpstr>
      <vt:lpstr>Common mistakes and how to fix them</vt:lpstr>
      <vt:lpstr>Common mistake #1: forgetting a semicolon</vt:lpstr>
      <vt:lpstr>Common mistake #2: wrong variable type</vt:lpstr>
      <vt:lpstr>Common mistake #3: (mis)using quotes </vt:lpstr>
      <vt:lpstr>Variable practice!</vt:lpstr>
      <vt:lpstr>Variable practice!</vt:lpstr>
      <vt:lpstr>Variable practice!</vt:lpstr>
      <vt:lpstr>Variable practice!</vt:lpstr>
      <vt:lpstr>Variable practice!</vt:lpstr>
      <vt:lpstr>Variable practice!</vt:lpstr>
      <vt:lpstr>Variable practice!</vt:lpstr>
      <vt:lpstr>Variable practice!</vt:lpstr>
      <vt:lpstr>Variable practice!</vt:lpstr>
      <vt:lpstr>Questions? Muddiest points?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 recitation</dc:title>
  <dc:creator>Lindsey Rojtas</dc:creator>
  <cp:lastModifiedBy>Lindsey Rojtas</cp:lastModifiedBy>
  <cp:revision>1</cp:revision>
  <dcterms:created xsi:type="dcterms:W3CDTF">2022-01-28T00:00:56Z</dcterms:created>
  <dcterms:modified xsi:type="dcterms:W3CDTF">2022-01-28T03:23:06Z</dcterms:modified>
</cp:coreProperties>
</file>