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p:scale>
          <a:sx n="70" d="100"/>
          <a:sy n="70" d="100"/>
        </p:scale>
        <p:origin x="24"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30ACF-D2E2-41DD-85DF-18DB82C413C4}" type="datetimeFigureOut">
              <a:rPr lang="en-US" smtClean="0"/>
              <a:t>3/17/2022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218D3-1484-49D8-944D-F17341A83824}" type="slidenum">
              <a:rPr lang="en-US" smtClean="0"/>
              <a:t>‹#›</a:t>
            </a:fld>
            <a:endParaRPr lang="en-US"/>
          </a:p>
        </p:txBody>
      </p:sp>
    </p:spTree>
    <p:extLst>
      <p:ext uri="{BB962C8B-B14F-4D97-AF65-F5344CB8AC3E}">
        <p14:creationId xmlns:p14="http://schemas.microsoft.com/office/powerpoint/2010/main" val="4080191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3FB762C9-5113-4C83-ACDA-9679651A6BBD}" type="datetimeFigureOut">
              <a:rPr lang="en-US" smtClean="0"/>
              <a:t>3/17/2022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48A84A62-45FC-4EDB-9101-A5C14DCE3759}" type="slidenum">
              <a:rPr lang="en-US" smtClean="0"/>
              <a:t>‹#›</a:t>
            </a:fld>
            <a:endParaRPr lang="en-US"/>
          </a:p>
        </p:txBody>
      </p:sp>
    </p:spTree>
    <p:extLst>
      <p:ext uri="{BB962C8B-B14F-4D97-AF65-F5344CB8AC3E}">
        <p14:creationId xmlns:p14="http://schemas.microsoft.com/office/powerpoint/2010/main" val="223052261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B762C9-5113-4C83-ACDA-9679651A6BBD}"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84A62-45FC-4EDB-9101-A5C14DCE3759}" type="slidenum">
              <a:rPr lang="en-US" smtClean="0"/>
              <a:t>‹#›</a:t>
            </a:fld>
            <a:endParaRPr lang="en-US"/>
          </a:p>
        </p:txBody>
      </p:sp>
    </p:spTree>
    <p:extLst>
      <p:ext uri="{BB962C8B-B14F-4D97-AF65-F5344CB8AC3E}">
        <p14:creationId xmlns:p14="http://schemas.microsoft.com/office/powerpoint/2010/main" val="3990140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B762C9-5113-4C83-ACDA-9679651A6BBD}"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84A62-45FC-4EDB-9101-A5C14DCE3759}" type="slidenum">
              <a:rPr lang="en-US" smtClean="0"/>
              <a:t>‹#›</a:t>
            </a:fld>
            <a:endParaRPr lang="en-US"/>
          </a:p>
        </p:txBody>
      </p:sp>
    </p:spTree>
    <p:extLst>
      <p:ext uri="{BB962C8B-B14F-4D97-AF65-F5344CB8AC3E}">
        <p14:creationId xmlns:p14="http://schemas.microsoft.com/office/powerpoint/2010/main" val="1020851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B762C9-5113-4C83-ACDA-9679651A6BBD}"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84A62-45FC-4EDB-9101-A5C14DCE3759}" type="slidenum">
              <a:rPr lang="en-US" smtClean="0"/>
              <a:t>‹#›</a:t>
            </a:fld>
            <a:endParaRPr lang="en-US"/>
          </a:p>
        </p:txBody>
      </p:sp>
    </p:spTree>
    <p:extLst>
      <p:ext uri="{BB962C8B-B14F-4D97-AF65-F5344CB8AC3E}">
        <p14:creationId xmlns:p14="http://schemas.microsoft.com/office/powerpoint/2010/main" val="2151438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B762C9-5113-4C83-ACDA-9679651A6BBD}"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84A62-45FC-4EDB-9101-A5C14DCE3759}" type="slidenum">
              <a:rPr lang="en-US" smtClean="0"/>
              <a:t>‹#›</a:t>
            </a:fld>
            <a:endParaRPr lang="en-US"/>
          </a:p>
        </p:txBody>
      </p:sp>
    </p:spTree>
    <p:extLst>
      <p:ext uri="{BB962C8B-B14F-4D97-AF65-F5344CB8AC3E}">
        <p14:creationId xmlns:p14="http://schemas.microsoft.com/office/powerpoint/2010/main" val="1387024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B762C9-5113-4C83-ACDA-9679651A6BBD}"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84A62-45FC-4EDB-9101-A5C14DCE3759}" type="slidenum">
              <a:rPr lang="en-US" smtClean="0"/>
              <a:t>‹#›</a:t>
            </a:fld>
            <a:endParaRPr lang="en-US"/>
          </a:p>
        </p:txBody>
      </p:sp>
    </p:spTree>
    <p:extLst>
      <p:ext uri="{BB962C8B-B14F-4D97-AF65-F5344CB8AC3E}">
        <p14:creationId xmlns:p14="http://schemas.microsoft.com/office/powerpoint/2010/main" val="39267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B762C9-5113-4C83-ACDA-9679651A6BBD}"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84A62-45FC-4EDB-9101-A5C14DCE3759}" type="slidenum">
              <a:rPr lang="en-US" smtClean="0"/>
              <a:t>‹#›</a:t>
            </a:fld>
            <a:endParaRPr lang="en-US"/>
          </a:p>
        </p:txBody>
      </p:sp>
    </p:spTree>
    <p:extLst>
      <p:ext uri="{BB962C8B-B14F-4D97-AF65-F5344CB8AC3E}">
        <p14:creationId xmlns:p14="http://schemas.microsoft.com/office/powerpoint/2010/main" val="3675420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762C9-5113-4C83-ACDA-9679651A6BBD}"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84A62-45FC-4EDB-9101-A5C14DCE3759}" type="slidenum">
              <a:rPr lang="en-US" smtClean="0"/>
              <a:t>‹#›</a:t>
            </a:fld>
            <a:endParaRPr lang="en-US"/>
          </a:p>
        </p:txBody>
      </p:sp>
    </p:spTree>
    <p:extLst>
      <p:ext uri="{BB962C8B-B14F-4D97-AF65-F5344CB8AC3E}">
        <p14:creationId xmlns:p14="http://schemas.microsoft.com/office/powerpoint/2010/main" val="2653053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762C9-5113-4C83-ACDA-9679651A6BBD}"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84A62-45FC-4EDB-9101-A5C14DCE3759}" type="slidenum">
              <a:rPr lang="en-US" smtClean="0"/>
              <a:t>‹#›</a:t>
            </a:fld>
            <a:endParaRPr lang="en-US"/>
          </a:p>
        </p:txBody>
      </p:sp>
    </p:spTree>
    <p:extLst>
      <p:ext uri="{BB962C8B-B14F-4D97-AF65-F5344CB8AC3E}">
        <p14:creationId xmlns:p14="http://schemas.microsoft.com/office/powerpoint/2010/main" val="2463016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762C9-5113-4C83-ACDA-9679651A6BBD}"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84A62-45FC-4EDB-9101-A5C14DCE3759}" type="slidenum">
              <a:rPr lang="en-US" smtClean="0"/>
              <a:t>‹#›</a:t>
            </a:fld>
            <a:endParaRPr lang="en-US"/>
          </a:p>
        </p:txBody>
      </p:sp>
    </p:spTree>
    <p:extLst>
      <p:ext uri="{BB962C8B-B14F-4D97-AF65-F5344CB8AC3E}">
        <p14:creationId xmlns:p14="http://schemas.microsoft.com/office/powerpoint/2010/main" val="343248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B762C9-5113-4C83-ACDA-9679651A6BBD}"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84A62-45FC-4EDB-9101-A5C14DCE3759}" type="slidenum">
              <a:rPr lang="en-US" smtClean="0"/>
              <a:t>‹#›</a:t>
            </a:fld>
            <a:endParaRPr lang="en-US"/>
          </a:p>
        </p:txBody>
      </p:sp>
    </p:spTree>
    <p:extLst>
      <p:ext uri="{BB962C8B-B14F-4D97-AF65-F5344CB8AC3E}">
        <p14:creationId xmlns:p14="http://schemas.microsoft.com/office/powerpoint/2010/main" val="408505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B762C9-5113-4C83-ACDA-9679651A6BBD}"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84A62-45FC-4EDB-9101-A5C14DCE3759}" type="slidenum">
              <a:rPr lang="en-US" smtClean="0"/>
              <a:t>‹#›</a:t>
            </a:fld>
            <a:endParaRPr lang="en-US"/>
          </a:p>
        </p:txBody>
      </p:sp>
    </p:spTree>
    <p:extLst>
      <p:ext uri="{BB962C8B-B14F-4D97-AF65-F5344CB8AC3E}">
        <p14:creationId xmlns:p14="http://schemas.microsoft.com/office/powerpoint/2010/main" val="3497498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B762C9-5113-4C83-ACDA-9679651A6BBD}" type="datetimeFigureOut">
              <a:rPr lang="en-US" smtClean="0"/>
              <a:t>3/17/2022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A84A62-45FC-4EDB-9101-A5C14DCE3759}" type="slidenum">
              <a:rPr lang="en-US" smtClean="0"/>
              <a:t>‹#›</a:t>
            </a:fld>
            <a:endParaRPr lang="en-US"/>
          </a:p>
        </p:txBody>
      </p:sp>
    </p:spTree>
    <p:extLst>
      <p:ext uri="{BB962C8B-B14F-4D97-AF65-F5344CB8AC3E}">
        <p14:creationId xmlns:p14="http://schemas.microsoft.com/office/powerpoint/2010/main" val="4231710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B762C9-5113-4C83-ACDA-9679651A6BBD}" type="datetimeFigureOut">
              <a:rPr lang="en-US" smtClean="0"/>
              <a:t>3/17/2022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A84A62-45FC-4EDB-9101-A5C14DCE3759}" type="slidenum">
              <a:rPr lang="en-US" smtClean="0"/>
              <a:t>‹#›</a:t>
            </a:fld>
            <a:endParaRPr lang="en-US"/>
          </a:p>
        </p:txBody>
      </p:sp>
    </p:spTree>
    <p:extLst>
      <p:ext uri="{BB962C8B-B14F-4D97-AF65-F5344CB8AC3E}">
        <p14:creationId xmlns:p14="http://schemas.microsoft.com/office/powerpoint/2010/main" val="2620553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FB762C9-5113-4C83-ACDA-9679651A6BBD}" type="datetimeFigureOut">
              <a:rPr lang="en-US" smtClean="0"/>
              <a:t>3/17/2022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A84A62-45FC-4EDB-9101-A5C14DCE3759}" type="slidenum">
              <a:rPr lang="en-US" smtClean="0"/>
              <a:t>‹#›</a:t>
            </a:fld>
            <a:endParaRPr lang="en-US"/>
          </a:p>
        </p:txBody>
      </p:sp>
    </p:spTree>
    <p:extLst>
      <p:ext uri="{BB962C8B-B14F-4D97-AF65-F5344CB8AC3E}">
        <p14:creationId xmlns:p14="http://schemas.microsoft.com/office/powerpoint/2010/main" val="1657575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B762C9-5113-4C83-ACDA-9679651A6BBD}"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84A62-45FC-4EDB-9101-A5C14DCE3759}" type="slidenum">
              <a:rPr lang="en-US" smtClean="0"/>
              <a:t>‹#›</a:t>
            </a:fld>
            <a:endParaRPr lang="en-US"/>
          </a:p>
        </p:txBody>
      </p:sp>
    </p:spTree>
    <p:extLst>
      <p:ext uri="{BB962C8B-B14F-4D97-AF65-F5344CB8AC3E}">
        <p14:creationId xmlns:p14="http://schemas.microsoft.com/office/powerpoint/2010/main" val="4288583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B762C9-5113-4C83-ACDA-9679651A6BBD}"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84A62-45FC-4EDB-9101-A5C14DCE3759}" type="slidenum">
              <a:rPr lang="en-US" smtClean="0"/>
              <a:t>‹#›</a:t>
            </a:fld>
            <a:endParaRPr lang="en-US"/>
          </a:p>
        </p:txBody>
      </p:sp>
    </p:spTree>
    <p:extLst>
      <p:ext uri="{BB962C8B-B14F-4D97-AF65-F5344CB8AC3E}">
        <p14:creationId xmlns:p14="http://schemas.microsoft.com/office/powerpoint/2010/main" val="3329201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B762C9-5113-4C83-ACDA-9679651A6BBD}" type="datetimeFigureOut">
              <a:rPr lang="en-US" smtClean="0"/>
              <a:t>3/17/2022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4A62-45FC-4EDB-9101-A5C14DCE3759}" type="slidenum">
              <a:rPr lang="en-US" smtClean="0"/>
              <a:t>‹#›</a:t>
            </a:fld>
            <a:endParaRPr lang="en-US"/>
          </a:p>
        </p:txBody>
      </p:sp>
    </p:spTree>
    <p:extLst>
      <p:ext uri="{BB962C8B-B14F-4D97-AF65-F5344CB8AC3E}">
        <p14:creationId xmlns:p14="http://schemas.microsoft.com/office/powerpoint/2010/main" val="217541034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EE855-E009-4892-A461-E42CF5151C5B}"/>
              </a:ext>
            </a:extLst>
          </p:cNvPr>
          <p:cNvSpPr>
            <a:spLocks noGrp="1"/>
          </p:cNvSpPr>
          <p:nvPr>
            <p:ph type="ctrTitle"/>
          </p:nvPr>
        </p:nvSpPr>
        <p:spPr/>
        <p:txBody>
          <a:bodyPr/>
          <a:lstStyle/>
          <a:p>
            <a:r>
              <a:rPr lang="en-US" dirty="0"/>
              <a:t>Cs7 recitation</a:t>
            </a:r>
          </a:p>
        </p:txBody>
      </p:sp>
      <p:sp>
        <p:nvSpPr>
          <p:cNvPr id="3" name="Subtitle 2">
            <a:extLst>
              <a:ext uri="{FF2B5EF4-FFF2-40B4-BE49-F238E27FC236}">
                <a16:creationId xmlns:a16="http://schemas.microsoft.com/office/drawing/2014/main" id="{73AC8A38-82DD-46D8-9AE2-7A601F67250F}"/>
              </a:ext>
            </a:extLst>
          </p:cNvPr>
          <p:cNvSpPr>
            <a:spLocks noGrp="1"/>
          </p:cNvSpPr>
          <p:nvPr>
            <p:ph type="subTitle" idx="1"/>
          </p:nvPr>
        </p:nvSpPr>
        <p:spPr/>
        <p:txBody>
          <a:bodyPr/>
          <a:lstStyle/>
          <a:p>
            <a:r>
              <a:rPr lang="en-US" dirty="0"/>
              <a:t>1:00p-1:50p</a:t>
            </a:r>
          </a:p>
          <a:p>
            <a:r>
              <a:rPr lang="en-US" dirty="0"/>
              <a:t>Lindsey rojtas</a:t>
            </a:r>
          </a:p>
        </p:txBody>
      </p:sp>
    </p:spTree>
    <p:extLst>
      <p:ext uri="{BB962C8B-B14F-4D97-AF65-F5344CB8AC3E}">
        <p14:creationId xmlns:p14="http://schemas.microsoft.com/office/powerpoint/2010/main" val="388995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CB684-F3BF-4696-8EFD-1B997B693F9A}"/>
              </a:ext>
            </a:extLst>
          </p:cNvPr>
          <p:cNvSpPr>
            <a:spLocks noGrp="1"/>
          </p:cNvSpPr>
          <p:nvPr>
            <p:ph type="title"/>
          </p:nvPr>
        </p:nvSpPr>
        <p:spPr/>
        <p:txBody>
          <a:bodyPr/>
          <a:lstStyle/>
          <a:p>
            <a:r>
              <a:rPr lang="en-US" dirty="0"/>
              <a:t>Method overloading</a:t>
            </a:r>
          </a:p>
        </p:txBody>
      </p:sp>
      <p:sp>
        <p:nvSpPr>
          <p:cNvPr id="3" name="Content Placeholder 2">
            <a:extLst>
              <a:ext uri="{FF2B5EF4-FFF2-40B4-BE49-F238E27FC236}">
                <a16:creationId xmlns:a16="http://schemas.microsoft.com/office/drawing/2014/main" id="{6B5DDD31-580B-42B6-9AF4-401058392F96}"/>
              </a:ext>
            </a:extLst>
          </p:cNvPr>
          <p:cNvSpPr>
            <a:spLocks noGrp="1"/>
          </p:cNvSpPr>
          <p:nvPr>
            <p:ph idx="1"/>
          </p:nvPr>
        </p:nvSpPr>
        <p:spPr>
          <a:xfrm>
            <a:off x="685801" y="2142067"/>
            <a:ext cx="5919715" cy="4019265"/>
          </a:xfrm>
        </p:spPr>
        <p:txBody>
          <a:bodyPr>
            <a:normAutofit lnSpcReduction="10000"/>
          </a:bodyPr>
          <a:lstStyle/>
          <a:p>
            <a:r>
              <a:rPr lang="en-US" sz="2400" dirty="0"/>
              <a:t>What if a method we want to write could have different input types?</a:t>
            </a:r>
          </a:p>
          <a:p>
            <a:r>
              <a:rPr lang="en-US" sz="2400" dirty="0"/>
              <a:t>Overloading: Multiple methods with the same name, but different signatures</a:t>
            </a:r>
          </a:p>
          <a:p>
            <a:pPr lvl="1"/>
            <a:r>
              <a:rPr lang="en-US" sz="2200" dirty="0"/>
              <a:t>They can have different numbers of parameters</a:t>
            </a:r>
          </a:p>
          <a:p>
            <a:pPr lvl="1"/>
            <a:r>
              <a:rPr lang="en-US" sz="2200" dirty="0"/>
              <a:t>They can have different parameter types</a:t>
            </a:r>
          </a:p>
          <a:p>
            <a:pPr lvl="1"/>
            <a:r>
              <a:rPr lang="en-US" sz="2200" dirty="0"/>
              <a:t>They can have different return types (as long as the parameters differ)</a:t>
            </a:r>
          </a:p>
          <a:p>
            <a:pPr lvl="1"/>
            <a:r>
              <a:rPr lang="en-US" sz="2200" dirty="0"/>
              <a:t>They can have any/all the above</a:t>
            </a:r>
          </a:p>
        </p:txBody>
      </p:sp>
      <p:pic>
        <p:nvPicPr>
          <p:cNvPr id="5" name="Picture 4">
            <a:extLst>
              <a:ext uri="{FF2B5EF4-FFF2-40B4-BE49-F238E27FC236}">
                <a16:creationId xmlns:a16="http://schemas.microsoft.com/office/drawing/2014/main" id="{F4EBE4C1-5CCE-493D-BD47-0ED61A468526}"/>
              </a:ext>
            </a:extLst>
          </p:cNvPr>
          <p:cNvPicPr>
            <a:picLocks noChangeAspect="1"/>
          </p:cNvPicPr>
          <p:nvPr/>
        </p:nvPicPr>
        <p:blipFill>
          <a:blip r:embed="rId2"/>
          <a:stretch>
            <a:fillRect/>
          </a:stretch>
        </p:blipFill>
        <p:spPr>
          <a:xfrm>
            <a:off x="6732562" y="1965278"/>
            <a:ext cx="4633321" cy="4019266"/>
          </a:xfrm>
          <a:prstGeom prst="rect">
            <a:avLst/>
          </a:prstGeom>
        </p:spPr>
      </p:pic>
    </p:spTree>
    <p:extLst>
      <p:ext uri="{BB962C8B-B14F-4D97-AF65-F5344CB8AC3E}">
        <p14:creationId xmlns:p14="http://schemas.microsoft.com/office/powerpoint/2010/main" val="1440791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53FB-1AC9-42D5-9B9A-70DC4A96B3D3}"/>
              </a:ext>
            </a:extLst>
          </p:cNvPr>
          <p:cNvSpPr>
            <a:spLocks noGrp="1"/>
          </p:cNvSpPr>
          <p:nvPr>
            <p:ph type="title"/>
          </p:nvPr>
        </p:nvSpPr>
        <p:spPr/>
        <p:txBody>
          <a:bodyPr/>
          <a:lstStyle/>
          <a:p>
            <a:r>
              <a:rPr lang="en-US" dirty="0"/>
              <a:t>Printing vs returning </a:t>
            </a:r>
          </a:p>
        </p:txBody>
      </p:sp>
      <p:sp>
        <p:nvSpPr>
          <p:cNvPr id="3" name="Content Placeholder 2">
            <a:extLst>
              <a:ext uri="{FF2B5EF4-FFF2-40B4-BE49-F238E27FC236}">
                <a16:creationId xmlns:a16="http://schemas.microsoft.com/office/drawing/2014/main" id="{B4D3ED49-5FB6-456A-BA1C-6D7BC0C71D63}"/>
              </a:ext>
            </a:extLst>
          </p:cNvPr>
          <p:cNvSpPr>
            <a:spLocks noGrp="1"/>
          </p:cNvSpPr>
          <p:nvPr>
            <p:ph idx="1"/>
          </p:nvPr>
        </p:nvSpPr>
        <p:spPr>
          <a:xfrm>
            <a:off x="685801" y="2142067"/>
            <a:ext cx="10131425" cy="3658231"/>
          </a:xfrm>
        </p:spPr>
        <p:txBody>
          <a:bodyPr>
            <a:normAutofit/>
          </a:bodyPr>
          <a:lstStyle/>
          <a:p>
            <a:r>
              <a:rPr lang="en-US" sz="2000" dirty="0"/>
              <a:t>PRINTING AND RETURNING ARE TWO DIFFERENT THINGS!!!!!!!!!!!!!</a:t>
            </a:r>
          </a:p>
          <a:p>
            <a:pPr lvl="1"/>
            <a:r>
              <a:rPr lang="en-US" sz="1800" dirty="0"/>
              <a:t>Printing is outputting something to your terminal so that you as a user can see it</a:t>
            </a:r>
          </a:p>
          <a:p>
            <a:pPr lvl="2"/>
            <a:r>
              <a:rPr lang="en-US" sz="1600" dirty="0"/>
              <a:t>We can see it in the terminal!</a:t>
            </a:r>
          </a:p>
          <a:p>
            <a:pPr lvl="1"/>
            <a:r>
              <a:rPr lang="en-US" sz="1800" dirty="0"/>
              <a:t>Returning is a method’s way of outputting something to the rest of the program</a:t>
            </a:r>
          </a:p>
          <a:p>
            <a:pPr lvl="2"/>
            <a:r>
              <a:rPr lang="en-US" sz="1600" dirty="0"/>
              <a:t>We CANNOT see it in the terminal when this is done </a:t>
            </a:r>
          </a:p>
          <a:p>
            <a:pPr lvl="2"/>
            <a:r>
              <a:rPr lang="en-US" sz="1600" dirty="0"/>
              <a:t>Aside: make sure you use the return keyword when you are returning something from a non-void method</a:t>
            </a:r>
          </a:p>
          <a:p>
            <a:r>
              <a:rPr lang="en-US" sz="2000" dirty="0"/>
              <a:t>If you confuse these things, we will be very sad</a:t>
            </a:r>
          </a:p>
        </p:txBody>
      </p:sp>
    </p:spTree>
    <p:extLst>
      <p:ext uri="{BB962C8B-B14F-4D97-AF65-F5344CB8AC3E}">
        <p14:creationId xmlns:p14="http://schemas.microsoft.com/office/powerpoint/2010/main" val="1317049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40443-7DD8-46B8-BE0F-2CEC875023AA}"/>
              </a:ext>
            </a:extLst>
          </p:cNvPr>
          <p:cNvSpPr>
            <a:spLocks noGrp="1"/>
          </p:cNvSpPr>
          <p:nvPr>
            <p:ph type="title"/>
          </p:nvPr>
        </p:nvSpPr>
        <p:spPr/>
        <p:txBody>
          <a:bodyPr/>
          <a:lstStyle/>
          <a:p>
            <a:r>
              <a:rPr lang="en-US" dirty="0"/>
              <a:t>Printing vs returning</a:t>
            </a:r>
          </a:p>
        </p:txBody>
      </p:sp>
      <p:pic>
        <p:nvPicPr>
          <p:cNvPr id="5" name="Picture 4">
            <a:extLst>
              <a:ext uri="{FF2B5EF4-FFF2-40B4-BE49-F238E27FC236}">
                <a16:creationId xmlns:a16="http://schemas.microsoft.com/office/drawing/2014/main" id="{F5E43C47-38DD-4A5F-8265-F48B001C3684}"/>
              </a:ext>
            </a:extLst>
          </p:cNvPr>
          <p:cNvPicPr>
            <a:picLocks noChangeAspect="1"/>
          </p:cNvPicPr>
          <p:nvPr/>
        </p:nvPicPr>
        <p:blipFill>
          <a:blip r:embed="rId2"/>
          <a:stretch>
            <a:fillRect/>
          </a:stretch>
        </p:blipFill>
        <p:spPr>
          <a:xfrm>
            <a:off x="2276220" y="1842446"/>
            <a:ext cx="7639559" cy="4537881"/>
          </a:xfrm>
          <a:prstGeom prst="rect">
            <a:avLst/>
          </a:prstGeom>
        </p:spPr>
      </p:pic>
    </p:spTree>
    <p:extLst>
      <p:ext uri="{BB962C8B-B14F-4D97-AF65-F5344CB8AC3E}">
        <p14:creationId xmlns:p14="http://schemas.microsoft.com/office/powerpoint/2010/main" val="487190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D78C-E224-424F-8849-4C757740C5AE}"/>
              </a:ext>
            </a:extLst>
          </p:cNvPr>
          <p:cNvSpPr>
            <a:spLocks noGrp="1"/>
          </p:cNvSpPr>
          <p:nvPr>
            <p:ph type="title"/>
          </p:nvPr>
        </p:nvSpPr>
        <p:spPr/>
        <p:txBody>
          <a:bodyPr/>
          <a:lstStyle/>
          <a:p>
            <a:r>
              <a:rPr lang="en-US" dirty="0"/>
              <a:t>Printing vs returning</a:t>
            </a:r>
          </a:p>
        </p:txBody>
      </p:sp>
      <p:pic>
        <p:nvPicPr>
          <p:cNvPr id="5" name="Picture 4">
            <a:extLst>
              <a:ext uri="{FF2B5EF4-FFF2-40B4-BE49-F238E27FC236}">
                <a16:creationId xmlns:a16="http://schemas.microsoft.com/office/drawing/2014/main" id="{4CC01440-FC3A-4891-848C-8FB1C97D6AD7}"/>
              </a:ext>
            </a:extLst>
          </p:cNvPr>
          <p:cNvPicPr>
            <a:picLocks noChangeAspect="1"/>
          </p:cNvPicPr>
          <p:nvPr/>
        </p:nvPicPr>
        <p:blipFill>
          <a:blip r:embed="rId2"/>
          <a:stretch>
            <a:fillRect/>
          </a:stretch>
        </p:blipFill>
        <p:spPr>
          <a:xfrm>
            <a:off x="2035498" y="1832875"/>
            <a:ext cx="7432030" cy="4415525"/>
          </a:xfrm>
          <a:prstGeom prst="rect">
            <a:avLst/>
          </a:prstGeom>
        </p:spPr>
      </p:pic>
    </p:spTree>
    <p:extLst>
      <p:ext uri="{BB962C8B-B14F-4D97-AF65-F5344CB8AC3E}">
        <p14:creationId xmlns:p14="http://schemas.microsoft.com/office/powerpoint/2010/main" val="3309914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9E207-5838-4A94-A783-3B8D86A7A8B6}"/>
              </a:ext>
            </a:extLst>
          </p:cNvPr>
          <p:cNvSpPr>
            <a:spLocks noGrp="1"/>
          </p:cNvSpPr>
          <p:nvPr>
            <p:ph type="title"/>
          </p:nvPr>
        </p:nvSpPr>
        <p:spPr/>
        <p:txBody>
          <a:bodyPr/>
          <a:lstStyle/>
          <a:p>
            <a:r>
              <a:rPr lang="en-US" dirty="0"/>
              <a:t>Agenda </a:t>
            </a:r>
          </a:p>
        </p:txBody>
      </p:sp>
      <p:sp>
        <p:nvSpPr>
          <p:cNvPr id="3" name="Content Placeholder 2">
            <a:extLst>
              <a:ext uri="{FF2B5EF4-FFF2-40B4-BE49-F238E27FC236}">
                <a16:creationId xmlns:a16="http://schemas.microsoft.com/office/drawing/2014/main" id="{44BDB34D-F5F9-4F64-BE61-65517DEB1605}"/>
              </a:ext>
            </a:extLst>
          </p:cNvPr>
          <p:cNvSpPr>
            <a:spLocks noGrp="1"/>
          </p:cNvSpPr>
          <p:nvPr>
            <p:ph idx="1"/>
          </p:nvPr>
        </p:nvSpPr>
        <p:spPr/>
        <p:txBody>
          <a:bodyPr>
            <a:normAutofit/>
          </a:bodyPr>
          <a:lstStyle/>
          <a:p>
            <a:r>
              <a:rPr lang="en-US" sz="2400" dirty="0"/>
              <a:t>Methods!</a:t>
            </a:r>
          </a:p>
          <a:p>
            <a:pPr lvl="1"/>
            <a:r>
              <a:rPr lang="en-US" sz="2000" dirty="0"/>
              <a:t>Parts of a method</a:t>
            </a:r>
          </a:p>
          <a:p>
            <a:pPr lvl="1"/>
            <a:r>
              <a:rPr lang="en-US" sz="2000" dirty="0"/>
              <a:t>Parameters and arguments</a:t>
            </a:r>
          </a:p>
          <a:p>
            <a:pPr lvl="1"/>
            <a:r>
              <a:rPr lang="en-US" sz="2000" dirty="0"/>
              <a:t>Memory models</a:t>
            </a:r>
          </a:p>
          <a:p>
            <a:pPr lvl="1"/>
            <a:r>
              <a:rPr lang="en-US" sz="2000" dirty="0"/>
              <a:t>Garbage collection</a:t>
            </a:r>
          </a:p>
          <a:p>
            <a:pPr lvl="1"/>
            <a:r>
              <a:rPr lang="en-US" sz="2000" dirty="0"/>
              <a:t>Method overloading</a:t>
            </a:r>
          </a:p>
          <a:p>
            <a:pPr lvl="1"/>
            <a:r>
              <a:rPr lang="en-US" sz="2000" dirty="0"/>
              <a:t>Print vs return</a:t>
            </a:r>
          </a:p>
        </p:txBody>
      </p:sp>
    </p:spTree>
    <p:extLst>
      <p:ext uri="{BB962C8B-B14F-4D97-AF65-F5344CB8AC3E}">
        <p14:creationId xmlns:p14="http://schemas.microsoft.com/office/powerpoint/2010/main" val="2224288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91F4-B699-41CE-81F3-E2BC397E573C}"/>
              </a:ext>
            </a:extLst>
          </p:cNvPr>
          <p:cNvSpPr>
            <a:spLocks noGrp="1"/>
          </p:cNvSpPr>
          <p:nvPr>
            <p:ph type="title"/>
          </p:nvPr>
        </p:nvSpPr>
        <p:spPr/>
        <p:txBody>
          <a:bodyPr/>
          <a:lstStyle/>
          <a:p>
            <a:r>
              <a:rPr lang="en-US" dirty="0"/>
              <a:t>Methods? Functions? Procedures?</a:t>
            </a:r>
          </a:p>
        </p:txBody>
      </p:sp>
      <p:sp>
        <p:nvSpPr>
          <p:cNvPr id="3" name="Content Placeholder 2">
            <a:extLst>
              <a:ext uri="{FF2B5EF4-FFF2-40B4-BE49-F238E27FC236}">
                <a16:creationId xmlns:a16="http://schemas.microsoft.com/office/drawing/2014/main" id="{4C934681-3211-486F-8F3F-67C46EF2BC3D}"/>
              </a:ext>
            </a:extLst>
          </p:cNvPr>
          <p:cNvSpPr>
            <a:spLocks noGrp="1"/>
          </p:cNvSpPr>
          <p:nvPr>
            <p:ph idx="1"/>
          </p:nvPr>
        </p:nvSpPr>
        <p:spPr/>
        <p:txBody>
          <a:bodyPr>
            <a:normAutofit/>
          </a:bodyPr>
          <a:lstStyle/>
          <a:p>
            <a:r>
              <a:rPr lang="en-US" sz="2000" dirty="0"/>
              <a:t>All 3 of these words describe a block of code that is run when it is called</a:t>
            </a:r>
          </a:p>
          <a:p>
            <a:r>
              <a:rPr lang="en-US" sz="2000" dirty="0"/>
              <a:t>What’s the difference between these 3 words?</a:t>
            </a:r>
          </a:p>
          <a:p>
            <a:pPr lvl="1"/>
            <a:r>
              <a:rPr lang="en-US" sz="1800" dirty="0"/>
              <a:t>A function returns a value, but a procedure does not</a:t>
            </a:r>
          </a:p>
          <a:p>
            <a:pPr lvl="1"/>
            <a:r>
              <a:rPr lang="en-US" sz="1800" dirty="0"/>
              <a:t>A method is like a function, but it’s part of a class (this term is primarily used in OOP)</a:t>
            </a:r>
          </a:p>
          <a:p>
            <a:r>
              <a:rPr lang="en-US" sz="2000" dirty="0"/>
              <a:t>In reality, though, there really is no difference...</a:t>
            </a:r>
          </a:p>
          <a:p>
            <a:pPr lvl="1"/>
            <a:r>
              <a:rPr lang="en-US" sz="1800" dirty="0"/>
              <a:t>“Method” is used almost exclusively in OOP, though</a:t>
            </a:r>
          </a:p>
        </p:txBody>
      </p:sp>
    </p:spTree>
    <p:extLst>
      <p:ext uri="{BB962C8B-B14F-4D97-AF65-F5344CB8AC3E}">
        <p14:creationId xmlns:p14="http://schemas.microsoft.com/office/powerpoint/2010/main" val="1451353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39946-EC30-45CF-A40C-1E8A5BA42D74}"/>
              </a:ext>
            </a:extLst>
          </p:cNvPr>
          <p:cNvSpPr>
            <a:spLocks noGrp="1"/>
          </p:cNvSpPr>
          <p:nvPr>
            <p:ph type="title"/>
          </p:nvPr>
        </p:nvSpPr>
        <p:spPr/>
        <p:txBody>
          <a:bodyPr/>
          <a:lstStyle/>
          <a:p>
            <a:r>
              <a:rPr lang="en-US" dirty="0"/>
              <a:t>But like… why?</a:t>
            </a:r>
          </a:p>
        </p:txBody>
      </p:sp>
      <p:sp>
        <p:nvSpPr>
          <p:cNvPr id="3" name="Content Placeholder 2">
            <a:extLst>
              <a:ext uri="{FF2B5EF4-FFF2-40B4-BE49-F238E27FC236}">
                <a16:creationId xmlns:a16="http://schemas.microsoft.com/office/drawing/2014/main" id="{388AAC91-589C-4105-AC08-FF3D4EE17F30}"/>
              </a:ext>
            </a:extLst>
          </p:cNvPr>
          <p:cNvSpPr>
            <a:spLocks noGrp="1"/>
          </p:cNvSpPr>
          <p:nvPr>
            <p:ph idx="1"/>
          </p:nvPr>
        </p:nvSpPr>
        <p:spPr/>
        <p:txBody>
          <a:bodyPr>
            <a:normAutofit/>
          </a:bodyPr>
          <a:lstStyle/>
          <a:p>
            <a:r>
              <a:rPr lang="en-US" sz="2000" dirty="0"/>
              <a:t>Solve a bigger problem by dividing it into subproblems, essentially! </a:t>
            </a:r>
          </a:p>
          <a:p>
            <a:pPr lvl="1"/>
            <a:r>
              <a:rPr lang="en-US" sz="1800" dirty="0"/>
              <a:t>Think about adding multiple-digit numbers… instead of just adding them together in your head, we add the ones, then the tens, </a:t>
            </a:r>
            <a:r>
              <a:rPr lang="en-US" sz="1800" dirty="0" err="1"/>
              <a:t>etc</a:t>
            </a:r>
            <a:r>
              <a:rPr lang="en-US" sz="1800" dirty="0"/>
              <a:t>… </a:t>
            </a:r>
          </a:p>
          <a:p>
            <a:r>
              <a:rPr lang="en-US" sz="2000" dirty="0"/>
              <a:t>It also makes debugging easier</a:t>
            </a:r>
          </a:p>
          <a:p>
            <a:pPr lvl="1"/>
            <a:r>
              <a:rPr lang="en-US" sz="1800" dirty="0"/>
              <a:t>Debugging is… a pain. We can take what we can get when it comes to ways to make it easier</a:t>
            </a:r>
          </a:p>
          <a:p>
            <a:pPr lvl="1"/>
            <a:r>
              <a:rPr lang="en-US" sz="1800" dirty="0"/>
              <a:t>It was probably a pain debugging your project, right? Part of this may have been because it was one long block of code as opposed to breaking it up into smaller parts</a:t>
            </a:r>
          </a:p>
          <a:p>
            <a:r>
              <a:rPr lang="en-US" sz="2000" dirty="0"/>
              <a:t>We can reuse bits of code over and over</a:t>
            </a:r>
          </a:p>
          <a:p>
            <a:pPr lvl="1"/>
            <a:r>
              <a:rPr lang="en-US" sz="1800" dirty="0"/>
              <a:t>Sort of like with loops – it’s convenient! </a:t>
            </a:r>
          </a:p>
        </p:txBody>
      </p:sp>
    </p:spTree>
    <p:extLst>
      <p:ext uri="{BB962C8B-B14F-4D97-AF65-F5344CB8AC3E}">
        <p14:creationId xmlns:p14="http://schemas.microsoft.com/office/powerpoint/2010/main" val="2602226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67B80-5612-427A-8C5B-AED7A986F3AC}"/>
              </a:ext>
            </a:extLst>
          </p:cNvPr>
          <p:cNvSpPr>
            <a:spLocks noGrp="1"/>
          </p:cNvSpPr>
          <p:nvPr>
            <p:ph type="title"/>
          </p:nvPr>
        </p:nvSpPr>
        <p:spPr/>
        <p:txBody>
          <a:bodyPr/>
          <a:lstStyle/>
          <a:p>
            <a:r>
              <a:rPr lang="en-US" dirty="0"/>
              <a:t>Parts of a method </a:t>
            </a:r>
          </a:p>
        </p:txBody>
      </p:sp>
      <p:sp>
        <p:nvSpPr>
          <p:cNvPr id="13" name="Content Placeholder 12">
            <a:extLst>
              <a:ext uri="{FF2B5EF4-FFF2-40B4-BE49-F238E27FC236}">
                <a16:creationId xmlns:a16="http://schemas.microsoft.com/office/drawing/2014/main" id="{D822D450-05CD-432E-90E9-603839E24C99}"/>
              </a:ext>
            </a:extLst>
          </p:cNvPr>
          <p:cNvSpPr>
            <a:spLocks noGrp="1"/>
          </p:cNvSpPr>
          <p:nvPr>
            <p:ph idx="1"/>
          </p:nvPr>
        </p:nvSpPr>
        <p:spPr>
          <a:xfrm>
            <a:off x="1030287" y="3429000"/>
            <a:ext cx="10131425" cy="2819399"/>
          </a:xfrm>
        </p:spPr>
        <p:txBody>
          <a:bodyPr>
            <a:normAutofit fontScale="92500" lnSpcReduction="10000"/>
          </a:bodyPr>
          <a:lstStyle/>
          <a:p>
            <a:pPr marL="457200" indent="-457200">
              <a:buAutoNum type="arabicPeriod"/>
            </a:pPr>
            <a:r>
              <a:rPr lang="en-US" sz="2000" dirty="0"/>
              <a:t>Access modifier – don’t worry about this yet</a:t>
            </a:r>
          </a:p>
          <a:p>
            <a:pPr marL="457200" indent="-457200">
              <a:buAutoNum type="arabicPeriod"/>
            </a:pPr>
            <a:r>
              <a:rPr lang="en-US" sz="2000" dirty="0"/>
              <a:t>Static keyword – don’t worry about this yet</a:t>
            </a:r>
          </a:p>
          <a:p>
            <a:pPr marL="457200" indent="-457200">
              <a:buAutoNum type="arabicPeriod"/>
            </a:pPr>
            <a:r>
              <a:rPr lang="en-US" sz="2000" dirty="0"/>
              <a:t>Return type – this is what the method will spit back out at us when we call it (if anything)</a:t>
            </a:r>
          </a:p>
          <a:p>
            <a:pPr marL="457200" indent="-457200">
              <a:buAutoNum type="arabicPeriod"/>
            </a:pPr>
            <a:r>
              <a:rPr lang="en-US" sz="2000" dirty="0"/>
              <a:t>Method name – same naming conventions as stuff like variables! </a:t>
            </a:r>
          </a:p>
          <a:p>
            <a:pPr marL="457200" indent="-457200">
              <a:buAutoNum type="arabicPeriod"/>
            </a:pPr>
            <a:r>
              <a:rPr lang="en-US" sz="2000" dirty="0"/>
              <a:t>Parameter type – what type of thing are we sending to the method? </a:t>
            </a:r>
          </a:p>
          <a:p>
            <a:pPr marL="457200" indent="-457200">
              <a:buAutoNum type="arabicPeriod"/>
            </a:pPr>
            <a:r>
              <a:rPr lang="en-US" sz="2000" dirty="0"/>
              <a:t>Parameter name – same naming conventions as stuff like variables!</a:t>
            </a:r>
          </a:p>
          <a:p>
            <a:pPr marL="457200" indent="-457200">
              <a:buAutoNum type="arabicPeriod"/>
            </a:pPr>
            <a:r>
              <a:rPr lang="en-US" sz="2000" dirty="0"/>
              <a:t>Method body – code that actually goes in the method! </a:t>
            </a:r>
          </a:p>
        </p:txBody>
      </p:sp>
      <p:pic>
        <p:nvPicPr>
          <p:cNvPr id="15" name="Picture 14">
            <a:extLst>
              <a:ext uri="{FF2B5EF4-FFF2-40B4-BE49-F238E27FC236}">
                <a16:creationId xmlns:a16="http://schemas.microsoft.com/office/drawing/2014/main" id="{3F1463F5-B6C5-4715-B882-A38CAE3B1459}"/>
              </a:ext>
            </a:extLst>
          </p:cNvPr>
          <p:cNvPicPr>
            <a:picLocks noChangeAspect="1"/>
          </p:cNvPicPr>
          <p:nvPr/>
        </p:nvPicPr>
        <p:blipFill>
          <a:blip r:embed="rId2"/>
          <a:stretch>
            <a:fillRect/>
          </a:stretch>
        </p:blipFill>
        <p:spPr>
          <a:xfrm>
            <a:off x="1374774" y="1902157"/>
            <a:ext cx="9626221" cy="1390899"/>
          </a:xfrm>
          <a:prstGeom prst="rect">
            <a:avLst/>
          </a:prstGeom>
        </p:spPr>
      </p:pic>
      <p:sp>
        <p:nvSpPr>
          <p:cNvPr id="16" name="Rectangle 15">
            <a:extLst>
              <a:ext uri="{FF2B5EF4-FFF2-40B4-BE49-F238E27FC236}">
                <a16:creationId xmlns:a16="http://schemas.microsoft.com/office/drawing/2014/main" id="{A74704FD-6C1B-4CB0-829A-0166AEA5317F}"/>
              </a:ext>
            </a:extLst>
          </p:cNvPr>
          <p:cNvSpPr/>
          <p:nvPr/>
        </p:nvSpPr>
        <p:spPr>
          <a:xfrm>
            <a:off x="1030287" y="1440492"/>
            <a:ext cx="535724"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1</a:t>
            </a:r>
          </a:p>
        </p:txBody>
      </p:sp>
      <p:sp>
        <p:nvSpPr>
          <p:cNvPr id="17" name="Rectangle 16">
            <a:extLst>
              <a:ext uri="{FF2B5EF4-FFF2-40B4-BE49-F238E27FC236}">
                <a16:creationId xmlns:a16="http://schemas.microsoft.com/office/drawing/2014/main" id="{5EAFC54C-5B7B-4E1E-BCA9-744C75944820}"/>
              </a:ext>
            </a:extLst>
          </p:cNvPr>
          <p:cNvSpPr/>
          <p:nvPr/>
        </p:nvSpPr>
        <p:spPr>
          <a:xfrm>
            <a:off x="2909129" y="1291515"/>
            <a:ext cx="535724"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2</a:t>
            </a:r>
          </a:p>
        </p:txBody>
      </p:sp>
      <p:sp>
        <p:nvSpPr>
          <p:cNvPr id="18" name="Rectangle 17">
            <a:extLst>
              <a:ext uri="{FF2B5EF4-FFF2-40B4-BE49-F238E27FC236}">
                <a16:creationId xmlns:a16="http://schemas.microsoft.com/office/drawing/2014/main" id="{D9EBD69D-A302-40D8-9C2D-FCB136F0171D}"/>
              </a:ext>
            </a:extLst>
          </p:cNvPr>
          <p:cNvSpPr/>
          <p:nvPr/>
        </p:nvSpPr>
        <p:spPr>
          <a:xfrm>
            <a:off x="4448611" y="1273740"/>
            <a:ext cx="535724"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3</a:t>
            </a:r>
          </a:p>
        </p:txBody>
      </p:sp>
      <p:sp>
        <p:nvSpPr>
          <p:cNvPr id="19" name="Rectangle 18">
            <a:extLst>
              <a:ext uri="{FF2B5EF4-FFF2-40B4-BE49-F238E27FC236}">
                <a16:creationId xmlns:a16="http://schemas.microsoft.com/office/drawing/2014/main" id="{EEA8D659-A3BA-41F0-B6FF-835475B25C67}"/>
              </a:ext>
            </a:extLst>
          </p:cNvPr>
          <p:cNvSpPr/>
          <p:nvPr/>
        </p:nvSpPr>
        <p:spPr>
          <a:xfrm>
            <a:off x="5521375" y="1273740"/>
            <a:ext cx="535724"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4</a:t>
            </a:r>
          </a:p>
        </p:txBody>
      </p:sp>
      <p:sp>
        <p:nvSpPr>
          <p:cNvPr id="20" name="Rectangle 19">
            <a:extLst>
              <a:ext uri="{FF2B5EF4-FFF2-40B4-BE49-F238E27FC236}">
                <a16:creationId xmlns:a16="http://schemas.microsoft.com/office/drawing/2014/main" id="{816BB243-B7CE-4A8F-908B-EBB8AFF4E8D5}"/>
              </a:ext>
            </a:extLst>
          </p:cNvPr>
          <p:cNvSpPr/>
          <p:nvPr/>
        </p:nvSpPr>
        <p:spPr>
          <a:xfrm>
            <a:off x="7313633" y="1205062"/>
            <a:ext cx="1358064"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5   6</a:t>
            </a:r>
          </a:p>
        </p:txBody>
      </p:sp>
      <p:sp>
        <p:nvSpPr>
          <p:cNvPr id="21" name="Rectangle 20">
            <a:extLst>
              <a:ext uri="{FF2B5EF4-FFF2-40B4-BE49-F238E27FC236}">
                <a16:creationId xmlns:a16="http://schemas.microsoft.com/office/drawing/2014/main" id="{43D68E9E-8680-4CE4-9AAA-638171599DB8}"/>
              </a:ext>
            </a:extLst>
          </p:cNvPr>
          <p:cNvSpPr/>
          <p:nvPr/>
        </p:nvSpPr>
        <p:spPr>
          <a:xfrm>
            <a:off x="8872015" y="1217026"/>
            <a:ext cx="1358064"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5   6</a:t>
            </a:r>
          </a:p>
        </p:txBody>
      </p:sp>
      <p:sp>
        <p:nvSpPr>
          <p:cNvPr id="22" name="Rectangle 21">
            <a:extLst>
              <a:ext uri="{FF2B5EF4-FFF2-40B4-BE49-F238E27FC236}">
                <a16:creationId xmlns:a16="http://schemas.microsoft.com/office/drawing/2014/main" id="{79F20783-E53B-4DD3-B89C-34CC2C05D6FD}"/>
              </a:ext>
            </a:extLst>
          </p:cNvPr>
          <p:cNvSpPr/>
          <p:nvPr/>
        </p:nvSpPr>
        <p:spPr>
          <a:xfrm>
            <a:off x="1891926" y="2363822"/>
            <a:ext cx="535724"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7</a:t>
            </a:r>
          </a:p>
        </p:txBody>
      </p:sp>
    </p:spTree>
    <p:extLst>
      <p:ext uri="{BB962C8B-B14F-4D97-AF65-F5344CB8AC3E}">
        <p14:creationId xmlns:p14="http://schemas.microsoft.com/office/powerpoint/2010/main" val="2105148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4A63-BAED-4809-A02F-56BC9780D846}"/>
              </a:ext>
            </a:extLst>
          </p:cNvPr>
          <p:cNvSpPr>
            <a:spLocks noGrp="1"/>
          </p:cNvSpPr>
          <p:nvPr>
            <p:ph type="title"/>
          </p:nvPr>
        </p:nvSpPr>
        <p:spPr/>
        <p:txBody>
          <a:bodyPr/>
          <a:lstStyle/>
          <a:p>
            <a:r>
              <a:rPr lang="en-US" dirty="0"/>
              <a:t>Other types of methods</a:t>
            </a:r>
          </a:p>
        </p:txBody>
      </p:sp>
      <p:sp>
        <p:nvSpPr>
          <p:cNvPr id="3" name="Content Placeholder 2">
            <a:extLst>
              <a:ext uri="{FF2B5EF4-FFF2-40B4-BE49-F238E27FC236}">
                <a16:creationId xmlns:a16="http://schemas.microsoft.com/office/drawing/2014/main" id="{AEFC6FFD-DD7C-417B-A1DA-C8112C38017B}"/>
              </a:ext>
            </a:extLst>
          </p:cNvPr>
          <p:cNvSpPr>
            <a:spLocks noGrp="1"/>
          </p:cNvSpPr>
          <p:nvPr>
            <p:ph idx="1"/>
          </p:nvPr>
        </p:nvSpPr>
        <p:spPr>
          <a:xfrm>
            <a:off x="685801" y="2142067"/>
            <a:ext cx="10131425" cy="2429933"/>
          </a:xfrm>
        </p:spPr>
        <p:txBody>
          <a:bodyPr>
            <a:normAutofit/>
          </a:bodyPr>
          <a:lstStyle/>
          <a:p>
            <a:r>
              <a:rPr lang="en-US" sz="2000" dirty="0"/>
              <a:t>Some of the parts of the method are optional… the two we’ll look at now are </a:t>
            </a:r>
            <a:r>
              <a:rPr lang="en-US" sz="2000" b="1" dirty="0"/>
              <a:t>parameter types/names </a:t>
            </a:r>
            <a:r>
              <a:rPr lang="en-US" sz="2000" dirty="0"/>
              <a:t>and </a:t>
            </a:r>
            <a:r>
              <a:rPr lang="en-US" sz="2000" b="1" dirty="0"/>
              <a:t>return types </a:t>
            </a:r>
            <a:endParaRPr lang="en-US" sz="2000" dirty="0"/>
          </a:p>
          <a:p>
            <a:pPr lvl="1"/>
            <a:r>
              <a:rPr lang="en-US" sz="1800" dirty="0"/>
              <a:t>With parameter types/names, sometimes methods may not take in any input data. If this is the case, then we can just have nothing in the parentheses</a:t>
            </a:r>
          </a:p>
          <a:p>
            <a:pPr lvl="1"/>
            <a:r>
              <a:rPr lang="en-US" sz="1800" dirty="0"/>
              <a:t>With return types, you can’t just leave things blank. You have to specify that the method will not return anything with the void keyword in place of a return type </a:t>
            </a:r>
          </a:p>
        </p:txBody>
      </p:sp>
      <p:pic>
        <p:nvPicPr>
          <p:cNvPr id="5" name="Picture 4">
            <a:extLst>
              <a:ext uri="{FF2B5EF4-FFF2-40B4-BE49-F238E27FC236}">
                <a16:creationId xmlns:a16="http://schemas.microsoft.com/office/drawing/2014/main" id="{B1A9FF8B-7018-4D8F-A1BA-D85D9A5EDF51}"/>
              </a:ext>
            </a:extLst>
          </p:cNvPr>
          <p:cNvPicPr>
            <a:picLocks noChangeAspect="1"/>
          </p:cNvPicPr>
          <p:nvPr/>
        </p:nvPicPr>
        <p:blipFill>
          <a:blip r:embed="rId2"/>
          <a:stretch>
            <a:fillRect/>
          </a:stretch>
        </p:blipFill>
        <p:spPr>
          <a:xfrm>
            <a:off x="1084997" y="4648200"/>
            <a:ext cx="5067978" cy="1815273"/>
          </a:xfrm>
          <a:prstGeom prst="rect">
            <a:avLst/>
          </a:prstGeom>
        </p:spPr>
      </p:pic>
      <p:pic>
        <p:nvPicPr>
          <p:cNvPr id="7" name="Picture 6">
            <a:extLst>
              <a:ext uri="{FF2B5EF4-FFF2-40B4-BE49-F238E27FC236}">
                <a16:creationId xmlns:a16="http://schemas.microsoft.com/office/drawing/2014/main" id="{A2ABC33A-5667-4688-A4EC-8705E05E2E26}"/>
              </a:ext>
            </a:extLst>
          </p:cNvPr>
          <p:cNvPicPr>
            <a:picLocks noChangeAspect="1"/>
          </p:cNvPicPr>
          <p:nvPr/>
        </p:nvPicPr>
        <p:blipFill>
          <a:blip r:embed="rId3"/>
          <a:stretch>
            <a:fillRect/>
          </a:stretch>
        </p:blipFill>
        <p:spPr>
          <a:xfrm>
            <a:off x="6646460" y="4572000"/>
            <a:ext cx="4985981" cy="1969101"/>
          </a:xfrm>
          <a:prstGeom prst="rect">
            <a:avLst/>
          </a:prstGeom>
        </p:spPr>
      </p:pic>
    </p:spTree>
    <p:extLst>
      <p:ext uri="{BB962C8B-B14F-4D97-AF65-F5344CB8AC3E}">
        <p14:creationId xmlns:p14="http://schemas.microsoft.com/office/powerpoint/2010/main" val="734656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3BD26-FB23-4533-9BDC-3B69D615F0F8}"/>
              </a:ext>
            </a:extLst>
          </p:cNvPr>
          <p:cNvSpPr>
            <a:spLocks noGrp="1"/>
          </p:cNvSpPr>
          <p:nvPr>
            <p:ph type="title"/>
          </p:nvPr>
        </p:nvSpPr>
        <p:spPr/>
        <p:txBody>
          <a:bodyPr/>
          <a:lstStyle/>
          <a:p>
            <a:r>
              <a:rPr lang="en-US" dirty="0"/>
              <a:t>Parameters vs arguments</a:t>
            </a:r>
          </a:p>
        </p:txBody>
      </p:sp>
      <p:sp>
        <p:nvSpPr>
          <p:cNvPr id="3" name="Content Placeholder 2">
            <a:extLst>
              <a:ext uri="{FF2B5EF4-FFF2-40B4-BE49-F238E27FC236}">
                <a16:creationId xmlns:a16="http://schemas.microsoft.com/office/drawing/2014/main" id="{2C311C29-338D-475F-AF3E-FC21B9871943}"/>
              </a:ext>
            </a:extLst>
          </p:cNvPr>
          <p:cNvSpPr>
            <a:spLocks noGrp="1"/>
          </p:cNvSpPr>
          <p:nvPr>
            <p:ph idx="1"/>
          </p:nvPr>
        </p:nvSpPr>
        <p:spPr>
          <a:xfrm>
            <a:off x="685801" y="2142067"/>
            <a:ext cx="10131425" cy="1286933"/>
          </a:xfrm>
        </p:spPr>
        <p:txBody>
          <a:bodyPr>
            <a:normAutofit/>
          </a:bodyPr>
          <a:lstStyle/>
          <a:p>
            <a:r>
              <a:rPr lang="en-US" sz="2000" dirty="0"/>
              <a:t>Parameter(s): The input value(s) specified in a method declaration</a:t>
            </a:r>
          </a:p>
          <a:p>
            <a:r>
              <a:rPr lang="en-US" sz="2000" dirty="0"/>
              <a:t>Argument(s): The variable(s) passed into the method at runtime</a:t>
            </a:r>
          </a:p>
        </p:txBody>
      </p:sp>
      <p:pic>
        <p:nvPicPr>
          <p:cNvPr id="5" name="Picture 4">
            <a:extLst>
              <a:ext uri="{FF2B5EF4-FFF2-40B4-BE49-F238E27FC236}">
                <a16:creationId xmlns:a16="http://schemas.microsoft.com/office/drawing/2014/main" id="{54BD9C20-A7F4-41DD-B964-5394C43E33AE}"/>
              </a:ext>
            </a:extLst>
          </p:cNvPr>
          <p:cNvPicPr>
            <a:picLocks noChangeAspect="1"/>
          </p:cNvPicPr>
          <p:nvPr/>
        </p:nvPicPr>
        <p:blipFill>
          <a:blip r:embed="rId2"/>
          <a:stretch>
            <a:fillRect/>
          </a:stretch>
        </p:blipFill>
        <p:spPr>
          <a:xfrm>
            <a:off x="1678136" y="3549206"/>
            <a:ext cx="4664600" cy="1382769"/>
          </a:xfrm>
          <a:prstGeom prst="rect">
            <a:avLst/>
          </a:prstGeom>
        </p:spPr>
      </p:pic>
      <p:pic>
        <p:nvPicPr>
          <p:cNvPr id="7" name="Picture 6">
            <a:extLst>
              <a:ext uri="{FF2B5EF4-FFF2-40B4-BE49-F238E27FC236}">
                <a16:creationId xmlns:a16="http://schemas.microsoft.com/office/drawing/2014/main" id="{473E44FD-4682-448B-8EE0-CC3EC75B4A9E}"/>
              </a:ext>
            </a:extLst>
          </p:cNvPr>
          <p:cNvPicPr>
            <a:picLocks noChangeAspect="1"/>
          </p:cNvPicPr>
          <p:nvPr/>
        </p:nvPicPr>
        <p:blipFill>
          <a:blip r:embed="rId3"/>
          <a:stretch>
            <a:fillRect/>
          </a:stretch>
        </p:blipFill>
        <p:spPr>
          <a:xfrm>
            <a:off x="1442573" y="5084499"/>
            <a:ext cx="5135726" cy="1372743"/>
          </a:xfrm>
          <a:prstGeom prst="rect">
            <a:avLst/>
          </a:prstGeom>
        </p:spPr>
      </p:pic>
      <p:pic>
        <p:nvPicPr>
          <p:cNvPr id="9" name="Picture 8">
            <a:extLst>
              <a:ext uri="{FF2B5EF4-FFF2-40B4-BE49-F238E27FC236}">
                <a16:creationId xmlns:a16="http://schemas.microsoft.com/office/drawing/2014/main" id="{298C0DEC-6C2F-4D6D-8A6C-A7149B640A6A}"/>
              </a:ext>
            </a:extLst>
          </p:cNvPr>
          <p:cNvPicPr>
            <a:picLocks noChangeAspect="1"/>
          </p:cNvPicPr>
          <p:nvPr/>
        </p:nvPicPr>
        <p:blipFill>
          <a:blip r:embed="rId4"/>
          <a:stretch>
            <a:fillRect/>
          </a:stretch>
        </p:blipFill>
        <p:spPr>
          <a:xfrm>
            <a:off x="7674084" y="3424247"/>
            <a:ext cx="2839780" cy="3153201"/>
          </a:xfrm>
          <a:prstGeom prst="rect">
            <a:avLst/>
          </a:prstGeom>
        </p:spPr>
      </p:pic>
    </p:spTree>
    <p:extLst>
      <p:ext uri="{BB962C8B-B14F-4D97-AF65-F5344CB8AC3E}">
        <p14:creationId xmlns:p14="http://schemas.microsoft.com/office/powerpoint/2010/main" val="2877848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F8FE5-09E9-4C6C-8136-322570626CDC}"/>
              </a:ext>
            </a:extLst>
          </p:cNvPr>
          <p:cNvSpPr>
            <a:spLocks noGrp="1"/>
          </p:cNvSpPr>
          <p:nvPr>
            <p:ph type="title"/>
          </p:nvPr>
        </p:nvSpPr>
        <p:spPr/>
        <p:txBody>
          <a:bodyPr/>
          <a:lstStyle/>
          <a:p>
            <a:r>
              <a:rPr lang="en-US" dirty="0"/>
              <a:t>Memory models</a:t>
            </a:r>
          </a:p>
        </p:txBody>
      </p:sp>
      <p:sp>
        <p:nvSpPr>
          <p:cNvPr id="3" name="Content Placeholder 2">
            <a:extLst>
              <a:ext uri="{FF2B5EF4-FFF2-40B4-BE49-F238E27FC236}">
                <a16:creationId xmlns:a16="http://schemas.microsoft.com/office/drawing/2014/main" id="{F6574272-7D03-4143-8609-30053FFC8BAE}"/>
              </a:ext>
            </a:extLst>
          </p:cNvPr>
          <p:cNvSpPr>
            <a:spLocks noGrp="1"/>
          </p:cNvSpPr>
          <p:nvPr>
            <p:ph idx="1"/>
          </p:nvPr>
        </p:nvSpPr>
        <p:spPr>
          <a:xfrm>
            <a:off x="685802" y="2142067"/>
            <a:ext cx="5305566" cy="4408858"/>
          </a:xfrm>
        </p:spPr>
        <p:txBody>
          <a:bodyPr>
            <a:normAutofit/>
          </a:bodyPr>
          <a:lstStyle/>
          <a:p>
            <a:r>
              <a:rPr lang="en-US" sz="2000" dirty="0"/>
              <a:t>The stack is split up into different stack frames</a:t>
            </a:r>
          </a:p>
          <a:p>
            <a:pPr lvl="1"/>
            <a:r>
              <a:rPr lang="en-US" sz="1800" dirty="0"/>
              <a:t>Every method has a separate stack frame, to keep track of the variables being used by that method</a:t>
            </a:r>
          </a:p>
          <a:p>
            <a:r>
              <a:rPr lang="en-US" sz="2000" dirty="0"/>
              <a:t>When we pass a variable as an argument, the method creates a copy of that variable in its stack frame</a:t>
            </a:r>
          </a:p>
          <a:p>
            <a:pPr lvl="1"/>
            <a:r>
              <a:rPr lang="en-US" sz="1800" dirty="0"/>
              <a:t>If that variable is a primitive, then we just make a copy of its value</a:t>
            </a:r>
          </a:p>
          <a:p>
            <a:pPr lvl="1"/>
            <a:r>
              <a:rPr lang="en-US" sz="1800" dirty="0"/>
              <a:t>If that variable is a reference to an object, then we make a copy of its reference</a:t>
            </a:r>
          </a:p>
          <a:p>
            <a:pPr lvl="2"/>
            <a:r>
              <a:rPr lang="en-US" sz="1600" dirty="0"/>
              <a:t>The new variable points to the same heap object as the original variable</a:t>
            </a:r>
          </a:p>
        </p:txBody>
      </p:sp>
      <p:pic>
        <p:nvPicPr>
          <p:cNvPr id="7" name="Picture 6">
            <a:extLst>
              <a:ext uri="{FF2B5EF4-FFF2-40B4-BE49-F238E27FC236}">
                <a16:creationId xmlns:a16="http://schemas.microsoft.com/office/drawing/2014/main" id="{C5BED1BD-965D-40BD-AE76-F47F9860A33F}"/>
              </a:ext>
            </a:extLst>
          </p:cNvPr>
          <p:cNvPicPr>
            <a:picLocks noChangeAspect="1"/>
          </p:cNvPicPr>
          <p:nvPr/>
        </p:nvPicPr>
        <p:blipFill>
          <a:blip r:embed="rId2"/>
          <a:stretch>
            <a:fillRect/>
          </a:stretch>
        </p:blipFill>
        <p:spPr>
          <a:xfrm>
            <a:off x="5991368" y="2722097"/>
            <a:ext cx="6096000" cy="2700295"/>
          </a:xfrm>
          <a:prstGeom prst="rect">
            <a:avLst/>
          </a:prstGeom>
        </p:spPr>
      </p:pic>
    </p:spTree>
    <p:extLst>
      <p:ext uri="{BB962C8B-B14F-4D97-AF65-F5344CB8AC3E}">
        <p14:creationId xmlns:p14="http://schemas.microsoft.com/office/powerpoint/2010/main" val="3879044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664F6-0AAB-4659-8358-1D9EA22AA165}"/>
              </a:ext>
            </a:extLst>
          </p:cNvPr>
          <p:cNvSpPr>
            <a:spLocks noGrp="1"/>
          </p:cNvSpPr>
          <p:nvPr>
            <p:ph type="title"/>
          </p:nvPr>
        </p:nvSpPr>
        <p:spPr/>
        <p:txBody>
          <a:bodyPr/>
          <a:lstStyle/>
          <a:p>
            <a:r>
              <a:rPr lang="en-US" dirty="0"/>
              <a:t>Garbage collection </a:t>
            </a:r>
          </a:p>
        </p:txBody>
      </p:sp>
      <p:sp>
        <p:nvSpPr>
          <p:cNvPr id="3" name="Content Placeholder 2">
            <a:extLst>
              <a:ext uri="{FF2B5EF4-FFF2-40B4-BE49-F238E27FC236}">
                <a16:creationId xmlns:a16="http://schemas.microsoft.com/office/drawing/2014/main" id="{713286B1-54B6-4698-ACF8-75704BBEFC59}"/>
              </a:ext>
            </a:extLst>
          </p:cNvPr>
          <p:cNvSpPr>
            <a:spLocks noGrp="1"/>
          </p:cNvSpPr>
          <p:nvPr>
            <p:ph idx="1"/>
          </p:nvPr>
        </p:nvSpPr>
        <p:spPr/>
        <p:txBody>
          <a:bodyPr>
            <a:normAutofit/>
          </a:bodyPr>
          <a:lstStyle/>
          <a:p>
            <a:r>
              <a:rPr lang="en-US" sz="2400" dirty="0"/>
              <a:t>In Java, garbage means unreferenced objects.</a:t>
            </a:r>
          </a:p>
          <a:p>
            <a:r>
              <a:rPr lang="en-US" sz="2400" dirty="0"/>
              <a:t>Garbage collection is process of reclaiming the runtime unused memory automatically. In other words, it is a way to destroy the unused objects.</a:t>
            </a:r>
          </a:p>
          <a:p>
            <a:r>
              <a:rPr lang="en-US" sz="2400" dirty="0"/>
              <a:t>This is essentially tying up any loose ends. When we’re done running the program, the garbage collector will pick up anything that remains in the heap so that we can start fresh again the next time we run the program </a:t>
            </a:r>
          </a:p>
        </p:txBody>
      </p:sp>
    </p:spTree>
    <p:extLst>
      <p:ext uri="{BB962C8B-B14F-4D97-AF65-F5344CB8AC3E}">
        <p14:creationId xmlns:p14="http://schemas.microsoft.com/office/powerpoint/2010/main" val="1292138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50</TotalTime>
  <Words>789</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Celestial</vt:lpstr>
      <vt:lpstr>Cs7 recitation</vt:lpstr>
      <vt:lpstr>Agenda </vt:lpstr>
      <vt:lpstr>Methods? Functions? Procedures?</vt:lpstr>
      <vt:lpstr>But like… why?</vt:lpstr>
      <vt:lpstr>Parts of a method </vt:lpstr>
      <vt:lpstr>Other types of methods</vt:lpstr>
      <vt:lpstr>Parameters vs arguments</vt:lpstr>
      <vt:lpstr>Memory models</vt:lpstr>
      <vt:lpstr>Garbage collection </vt:lpstr>
      <vt:lpstr>Method overloading</vt:lpstr>
      <vt:lpstr>Printing vs returning </vt:lpstr>
      <vt:lpstr>Printing vs returning</vt:lpstr>
      <vt:lpstr>Printing vs returning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Cs7 recitation</dc:title>
  <dc:creator>Rojtas, Lindsey E</dc:creator>
  <cp:lastModifiedBy>Rojtas, Lindsey E</cp:lastModifiedBy>
  <cp:revision>1</cp:revision>
  <dcterms:created xsi:type="dcterms:W3CDTF">2022-03-17T20:25:59Z</dcterms:created>
  <dcterms:modified xsi:type="dcterms:W3CDTF">2022-03-17T21:16:05Z</dcterms:modified>
</cp:coreProperties>
</file>