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2" r:id="rId4"/>
    <p:sldId id="258" r:id="rId5"/>
    <p:sldId id="259" r:id="rId6"/>
    <p:sldId id="260" r:id="rId7"/>
    <p:sldId id="261" r:id="rId8"/>
    <p:sldId id="263" r:id="rId9"/>
    <p:sldId id="262" r:id="rId10"/>
    <p:sldId id="265" r:id="rId11"/>
    <p:sldId id="266" r:id="rId12"/>
    <p:sldId id="267" r:id="rId13"/>
    <p:sldId id="268" r:id="rId14"/>
    <p:sldId id="269"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86" d="100"/>
          <a:sy n="86" d="100"/>
        </p:scale>
        <p:origin x="4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9105057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699E7-8D84-4DB1-9732-D53D3F1095A3}"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68135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397504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998241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0386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593844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314918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99842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86864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84665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699E7-8D84-4DB1-9732-D53D3F1095A3}"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356427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699E7-8D84-4DB1-9732-D53D3F1095A3}"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427080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699E7-8D84-4DB1-9732-D53D3F1095A3}"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365087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699E7-8D84-4DB1-9732-D53D3F1095A3}"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5414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3699E7-8D84-4DB1-9732-D53D3F1095A3}"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33875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699E7-8D84-4DB1-9732-D53D3F1095A3}"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23978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699E7-8D84-4DB1-9732-D53D3F1095A3}"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FC0AD9-814D-4210-B3AB-DC7F56460929}" type="slidenum">
              <a:rPr lang="en-US" smtClean="0"/>
              <a:t>‹#›</a:t>
            </a:fld>
            <a:endParaRPr lang="en-US"/>
          </a:p>
        </p:txBody>
      </p:sp>
    </p:spTree>
    <p:extLst>
      <p:ext uri="{BB962C8B-B14F-4D97-AF65-F5344CB8AC3E}">
        <p14:creationId xmlns:p14="http://schemas.microsoft.com/office/powerpoint/2010/main" val="114838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699E7-8D84-4DB1-9732-D53D3F1095A3}" type="datetimeFigureOut">
              <a:rPr lang="en-US" smtClean="0"/>
              <a:t>2/10/2022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C0AD9-814D-4210-B3AB-DC7F56460929}" type="slidenum">
              <a:rPr lang="en-US" smtClean="0"/>
              <a:t>‹#›</a:t>
            </a:fld>
            <a:endParaRPr lang="en-US"/>
          </a:p>
        </p:txBody>
      </p:sp>
    </p:spTree>
    <p:extLst>
      <p:ext uri="{BB962C8B-B14F-4D97-AF65-F5344CB8AC3E}">
        <p14:creationId xmlns:p14="http://schemas.microsoft.com/office/powerpoint/2010/main" val="19742004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67C6-AA0A-445C-BED0-0320E687151D}"/>
              </a:ext>
            </a:extLst>
          </p:cNvPr>
          <p:cNvSpPr>
            <a:spLocks noGrp="1"/>
          </p:cNvSpPr>
          <p:nvPr>
            <p:ph type="ctrTitle"/>
          </p:nvPr>
        </p:nvSpPr>
        <p:spPr/>
        <p:txBody>
          <a:bodyPr/>
          <a:lstStyle/>
          <a:p>
            <a:r>
              <a:rPr lang="en-US" dirty="0"/>
              <a:t>Cs7 recitation</a:t>
            </a:r>
          </a:p>
        </p:txBody>
      </p:sp>
      <p:sp>
        <p:nvSpPr>
          <p:cNvPr id="3" name="Subtitle 2">
            <a:extLst>
              <a:ext uri="{FF2B5EF4-FFF2-40B4-BE49-F238E27FC236}">
                <a16:creationId xmlns:a16="http://schemas.microsoft.com/office/drawing/2014/main" id="{314B3199-A805-4239-B53A-677295F32F81}"/>
              </a:ext>
            </a:extLst>
          </p:cNvPr>
          <p:cNvSpPr>
            <a:spLocks noGrp="1"/>
          </p:cNvSpPr>
          <p:nvPr>
            <p:ph type="subTitle" idx="1"/>
          </p:nvPr>
        </p:nvSpPr>
        <p:spPr/>
        <p:txBody>
          <a:bodyPr/>
          <a:lstStyle/>
          <a:p>
            <a:r>
              <a:rPr lang="en-US" dirty="0"/>
              <a:t>1:00-1:50</a:t>
            </a:r>
          </a:p>
          <a:p>
            <a:r>
              <a:rPr lang="en-US" dirty="0"/>
              <a:t>Lindsey rojtas</a:t>
            </a:r>
          </a:p>
        </p:txBody>
      </p:sp>
    </p:spTree>
    <p:extLst>
      <p:ext uri="{BB962C8B-B14F-4D97-AF65-F5344CB8AC3E}">
        <p14:creationId xmlns:p14="http://schemas.microsoft.com/office/powerpoint/2010/main" val="1824850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E951-9A67-449D-A229-BABAA6649F0B}"/>
              </a:ext>
            </a:extLst>
          </p:cNvPr>
          <p:cNvSpPr>
            <a:spLocks noGrp="1"/>
          </p:cNvSpPr>
          <p:nvPr>
            <p:ph type="title"/>
          </p:nvPr>
        </p:nvSpPr>
        <p:spPr/>
        <p:txBody>
          <a:bodyPr/>
          <a:lstStyle/>
          <a:p>
            <a:r>
              <a:rPr lang="en-US" dirty="0"/>
              <a:t>Else-if statements</a:t>
            </a:r>
          </a:p>
        </p:txBody>
      </p:sp>
      <p:sp>
        <p:nvSpPr>
          <p:cNvPr id="3" name="Content Placeholder 2">
            <a:extLst>
              <a:ext uri="{FF2B5EF4-FFF2-40B4-BE49-F238E27FC236}">
                <a16:creationId xmlns:a16="http://schemas.microsoft.com/office/drawing/2014/main" id="{8102DE4D-18BF-4728-B164-94ED23104B75}"/>
              </a:ext>
            </a:extLst>
          </p:cNvPr>
          <p:cNvSpPr>
            <a:spLocks noGrp="1"/>
          </p:cNvSpPr>
          <p:nvPr>
            <p:ph idx="1"/>
          </p:nvPr>
        </p:nvSpPr>
        <p:spPr>
          <a:xfrm>
            <a:off x="685802" y="2142067"/>
            <a:ext cx="6141718" cy="3649133"/>
          </a:xfrm>
        </p:spPr>
        <p:txBody>
          <a:bodyPr>
            <a:normAutofit fontScale="92500" lnSpcReduction="20000"/>
          </a:bodyPr>
          <a:lstStyle/>
          <a:p>
            <a:r>
              <a:rPr lang="en-US" sz="2400" dirty="0"/>
              <a:t>Else-if statements mark a segment of code that is run if the condition of the corresponding If Statement is false, but a different condition is true</a:t>
            </a:r>
          </a:p>
          <a:p>
            <a:pPr lvl="1"/>
            <a:r>
              <a:rPr lang="en-US" sz="2200" dirty="0"/>
              <a:t>We can add as many Else-If Statements to an If Statement as we want</a:t>
            </a:r>
          </a:p>
          <a:p>
            <a:pPr lvl="1"/>
            <a:r>
              <a:rPr lang="en-US" sz="2200" dirty="0"/>
              <a:t>We can also add an Else Statement to the end to execute a segment of code if none of the conditions (If and all Else-If Statements) are met</a:t>
            </a:r>
          </a:p>
          <a:p>
            <a:r>
              <a:rPr lang="en-US" sz="2400" dirty="0"/>
              <a:t>What will print in the code segment to the right?</a:t>
            </a:r>
          </a:p>
          <a:p>
            <a:pPr lvl="1"/>
            <a:r>
              <a:rPr lang="en-US" sz="2200" dirty="0"/>
              <a:t>Only one of them is going to print… </a:t>
            </a:r>
          </a:p>
        </p:txBody>
      </p:sp>
      <p:pic>
        <p:nvPicPr>
          <p:cNvPr id="5" name="Picture 4">
            <a:extLst>
              <a:ext uri="{FF2B5EF4-FFF2-40B4-BE49-F238E27FC236}">
                <a16:creationId xmlns:a16="http://schemas.microsoft.com/office/drawing/2014/main" id="{BE50A7E3-8155-45C2-8FBE-B5E5172D0318}"/>
              </a:ext>
            </a:extLst>
          </p:cNvPr>
          <p:cNvPicPr>
            <a:picLocks noChangeAspect="1"/>
          </p:cNvPicPr>
          <p:nvPr/>
        </p:nvPicPr>
        <p:blipFill>
          <a:blip r:embed="rId2"/>
          <a:stretch>
            <a:fillRect/>
          </a:stretch>
        </p:blipFill>
        <p:spPr>
          <a:xfrm>
            <a:off x="7398779" y="1418631"/>
            <a:ext cx="3968873" cy="4829769"/>
          </a:xfrm>
          <a:prstGeom prst="rect">
            <a:avLst/>
          </a:prstGeom>
        </p:spPr>
      </p:pic>
    </p:spTree>
    <p:extLst>
      <p:ext uri="{BB962C8B-B14F-4D97-AF65-F5344CB8AC3E}">
        <p14:creationId xmlns:p14="http://schemas.microsoft.com/office/powerpoint/2010/main" val="231077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8750-CE03-4168-97E0-61FA6F23A66E}"/>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80B8297B-8C4D-4B36-9142-6DC03223F20A}"/>
              </a:ext>
            </a:extLst>
          </p:cNvPr>
          <p:cNvSpPr>
            <a:spLocks noGrp="1"/>
          </p:cNvSpPr>
          <p:nvPr>
            <p:ph idx="1"/>
          </p:nvPr>
        </p:nvSpPr>
        <p:spPr>
          <a:xfrm>
            <a:off x="685801" y="2142067"/>
            <a:ext cx="10015450" cy="1286933"/>
          </a:xfrm>
        </p:spPr>
        <p:txBody>
          <a:bodyPr>
            <a:normAutofit/>
          </a:bodyPr>
          <a:lstStyle/>
          <a:p>
            <a:r>
              <a:rPr lang="en-US" sz="2400" dirty="0"/>
              <a:t>Switch Statements are condition statements that, given a variable, defines a specific code block for each possible value of that variable</a:t>
            </a:r>
          </a:p>
        </p:txBody>
      </p:sp>
      <p:pic>
        <p:nvPicPr>
          <p:cNvPr id="7" name="Picture 6">
            <a:extLst>
              <a:ext uri="{FF2B5EF4-FFF2-40B4-BE49-F238E27FC236}">
                <a16:creationId xmlns:a16="http://schemas.microsoft.com/office/drawing/2014/main" id="{ED7C28F5-A268-4679-9C8D-6FB9ECE24071}"/>
              </a:ext>
            </a:extLst>
          </p:cNvPr>
          <p:cNvPicPr>
            <a:picLocks noChangeAspect="1"/>
          </p:cNvPicPr>
          <p:nvPr/>
        </p:nvPicPr>
        <p:blipFill>
          <a:blip r:embed="rId2"/>
          <a:stretch>
            <a:fillRect/>
          </a:stretch>
        </p:blipFill>
        <p:spPr>
          <a:xfrm>
            <a:off x="2237126" y="3505200"/>
            <a:ext cx="8331120" cy="2835089"/>
          </a:xfrm>
          <a:prstGeom prst="rect">
            <a:avLst/>
          </a:prstGeom>
        </p:spPr>
      </p:pic>
    </p:spTree>
    <p:extLst>
      <p:ext uri="{BB962C8B-B14F-4D97-AF65-F5344CB8AC3E}">
        <p14:creationId xmlns:p14="http://schemas.microsoft.com/office/powerpoint/2010/main" val="86863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2F7F-B039-49FB-8005-F5B166CEB0F7}"/>
              </a:ext>
            </a:extLst>
          </p:cNvPr>
          <p:cNvSpPr>
            <a:spLocks noGrp="1"/>
          </p:cNvSpPr>
          <p:nvPr>
            <p:ph type="title"/>
          </p:nvPr>
        </p:nvSpPr>
        <p:spPr/>
        <p:txBody>
          <a:bodyPr/>
          <a:lstStyle/>
          <a:p>
            <a:r>
              <a:rPr lang="en-US" dirty="0"/>
              <a:t>Switch statements: cases</a:t>
            </a:r>
          </a:p>
        </p:txBody>
      </p:sp>
      <p:sp>
        <p:nvSpPr>
          <p:cNvPr id="3" name="Content Placeholder 2">
            <a:extLst>
              <a:ext uri="{FF2B5EF4-FFF2-40B4-BE49-F238E27FC236}">
                <a16:creationId xmlns:a16="http://schemas.microsoft.com/office/drawing/2014/main" id="{4395909C-FFD6-43E4-A710-CB3E72F5F0E2}"/>
              </a:ext>
            </a:extLst>
          </p:cNvPr>
          <p:cNvSpPr>
            <a:spLocks noGrp="1"/>
          </p:cNvSpPr>
          <p:nvPr>
            <p:ph idx="1"/>
          </p:nvPr>
        </p:nvSpPr>
        <p:spPr>
          <a:xfrm>
            <a:off x="685802" y="2142067"/>
            <a:ext cx="7006248" cy="3649133"/>
          </a:xfrm>
        </p:spPr>
        <p:txBody>
          <a:bodyPr>
            <a:normAutofit/>
          </a:bodyPr>
          <a:lstStyle/>
          <a:p>
            <a:r>
              <a:rPr lang="en-US" sz="2400" dirty="0"/>
              <a:t>Cases are similar to the clauses in if statements</a:t>
            </a:r>
          </a:p>
          <a:p>
            <a:pPr lvl="1"/>
            <a:r>
              <a:rPr lang="en-US" sz="2200" dirty="0"/>
              <a:t>So with the first case, we’d be checking if month == 1</a:t>
            </a:r>
          </a:p>
          <a:p>
            <a:pPr lvl="1"/>
            <a:r>
              <a:rPr lang="en-US" sz="2200" dirty="0"/>
              <a:t>If it is, we set monthString equal to “January”!</a:t>
            </a:r>
          </a:p>
          <a:p>
            <a:r>
              <a:rPr lang="en-US" sz="2400" dirty="0"/>
              <a:t>In this case, month == 8, so the switch statement will check each case and when we find a case 8, we’ll set monthString equal to “August” </a:t>
            </a:r>
          </a:p>
        </p:txBody>
      </p:sp>
      <p:pic>
        <p:nvPicPr>
          <p:cNvPr id="4" name="Picture 3">
            <a:extLst>
              <a:ext uri="{FF2B5EF4-FFF2-40B4-BE49-F238E27FC236}">
                <a16:creationId xmlns:a16="http://schemas.microsoft.com/office/drawing/2014/main" id="{400C2C6B-F9CB-4A40-9871-B80A5F1B4B6E}"/>
              </a:ext>
            </a:extLst>
          </p:cNvPr>
          <p:cNvPicPr>
            <a:picLocks noChangeAspect="1"/>
          </p:cNvPicPr>
          <p:nvPr/>
        </p:nvPicPr>
        <p:blipFill>
          <a:blip r:embed="rId2"/>
          <a:stretch>
            <a:fillRect/>
          </a:stretch>
        </p:blipFill>
        <p:spPr>
          <a:xfrm>
            <a:off x="7692050" y="964276"/>
            <a:ext cx="3330673" cy="5284124"/>
          </a:xfrm>
          <a:prstGeom prst="rect">
            <a:avLst/>
          </a:prstGeom>
        </p:spPr>
      </p:pic>
    </p:spTree>
    <p:extLst>
      <p:ext uri="{BB962C8B-B14F-4D97-AF65-F5344CB8AC3E}">
        <p14:creationId xmlns:p14="http://schemas.microsoft.com/office/powerpoint/2010/main" val="418858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B07A-3CD8-4D4F-A977-9FD68438A2D5}"/>
              </a:ext>
            </a:extLst>
          </p:cNvPr>
          <p:cNvSpPr>
            <a:spLocks noGrp="1"/>
          </p:cNvSpPr>
          <p:nvPr>
            <p:ph type="title"/>
          </p:nvPr>
        </p:nvSpPr>
        <p:spPr/>
        <p:txBody>
          <a:bodyPr/>
          <a:lstStyle/>
          <a:p>
            <a:r>
              <a:rPr lang="en-US" dirty="0"/>
              <a:t>Switch statements: default</a:t>
            </a:r>
          </a:p>
        </p:txBody>
      </p:sp>
      <p:sp>
        <p:nvSpPr>
          <p:cNvPr id="3" name="Content Placeholder 2">
            <a:extLst>
              <a:ext uri="{FF2B5EF4-FFF2-40B4-BE49-F238E27FC236}">
                <a16:creationId xmlns:a16="http://schemas.microsoft.com/office/drawing/2014/main" id="{0889525B-DCC0-47D4-9956-3831A5AB7146}"/>
              </a:ext>
            </a:extLst>
          </p:cNvPr>
          <p:cNvSpPr>
            <a:spLocks noGrp="1"/>
          </p:cNvSpPr>
          <p:nvPr>
            <p:ph idx="1"/>
          </p:nvPr>
        </p:nvSpPr>
        <p:spPr>
          <a:xfrm>
            <a:off x="685802" y="2142067"/>
            <a:ext cx="6889864" cy="3649133"/>
          </a:xfrm>
        </p:spPr>
        <p:txBody>
          <a:bodyPr>
            <a:normAutofit/>
          </a:bodyPr>
          <a:lstStyle/>
          <a:p>
            <a:r>
              <a:rPr lang="en-US" sz="2400" dirty="0"/>
              <a:t>The default case is important because it functions as a final “else” statement, if we compare switch statements to a series of else-if statements</a:t>
            </a:r>
          </a:p>
          <a:p>
            <a:r>
              <a:rPr lang="en-US" sz="2400" dirty="0"/>
              <a:t>This takes care of any kind of value that we’re handling that isn’t covered by a specific case</a:t>
            </a:r>
          </a:p>
          <a:p>
            <a:pPr lvl="1"/>
            <a:r>
              <a:rPr lang="en-US" sz="2200" dirty="0"/>
              <a:t>So if month was equal to, say, 13…. That would be covered by the default statement! </a:t>
            </a:r>
          </a:p>
        </p:txBody>
      </p:sp>
      <p:pic>
        <p:nvPicPr>
          <p:cNvPr id="4" name="Picture 3">
            <a:extLst>
              <a:ext uri="{FF2B5EF4-FFF2-40B4-BE49-F238E27FC236}">
                <a16:creationId xmlns:a16="http://schemas.microsoft.com/office/drawing/2014/main" id="{501666DA-A831-415D-A8B7-E4AE7EE4ED3D}"/>
              </a:ext>
            </a:extLst>
          </p:cNvPr>
          <p:cNvPicPr>
            <a:picLocks noChangeAspect="1"/>
          </p:cNvPicPr>
          <p:nvPr/>
        </p:nvPicPr>
        <p:blipFill>
          <a:blip r:embed="rId2"/>
          <a:stretch>
            <a:fillRect/>
          </a:stretch>
        </p:blipFill>
        <p:spPr>
          <a:xfrm>
            <a:off x="7692050" y="964276"/>
            <a:ext cx="3330673" cy="5284124"/>
          </a:xfrm>
          <a:prstGeom prst="rect">
            <a:avLst/>
          </a:prstGeom>
        </p:spPr>
      </p:pic>
    </p:spTree>
    <p:extLst>
      <p:ext uri="{BB962C8B-B14F-4D97-AF65-F5344CB8AC3E}">
        <p14:creationId xmlns:p14="http://schemas.microsoft.com/office/powerpoint/2010/main" val="144965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EA70-75EF-4B11-9267-F7838A98735B}"/>
              </a:ext>
            </a:extLst>
          </p:cNvPr>
          <p:cNvSpPr>
            <a:spLocks noGrp="1"/>
          </p:cNvSpPr>
          <p:nvPr>
            <p:ph type="title"/>
          </p:nvPr>
        </p:nvSpPr>
        <p:spPr/>
        <p:txBody>
          <a:bodyPr/>
          <a:lstStyle/>
          <a:p>
            <a:r>
              <a:rPr lang="en-US" dirty="0"/>
              <a:t>Switch cases: break and falling through </a:t>
            </a:r>
          </a:p>
        </p:txBody>
      </p:sp>
      <p:sp>
        <p:nvSpPr>
          <p:cNvPr id="3" name="Content Placeholder 2">
            <a:extLst>
              <a:ext uri="{FF2B5EF4-FFF2-40B4-BE49-F238E27FC236}">
                <a16:creationId xmlns:a16="http://schemas.microsoft.com/office/drawing/2014/main" id="{B41733A7-69D5-4C7F-ACAD-58C2578D680E}"/>
              </a:ext>
            </a:extLst>
          </p:cNvPr>
          <p:cNvSpPr>
            <a:spLocks noGrp="1"/>
          </p:cNvSpPr>
          <p:nvPr>
            <p:ph idx="1"/>
          </p:nvPr>
        </p:nvSpPr>
        <p:spPr>
          <a:xfrm>
            <a:off x="685802" y="2142067"/>
            <a:ext cx="5875712" cy="3649133"/>
          </a:xfrm>
        </p:spPr>
        <p:txBody>
          <a:bodyPr>
            <a:normAutofit/>
          </a:bodyPr>
          <a:lstStyle/>
          <a:p>
            <a:r>
              <a:rPr lang="en-US" sz="2400" dirty="0"/>
              <a:t>The break keyword is important because it tells us where we want to jump out of the switch statement</a:t>
            </a:r>
          </a:p>
          <a:p>
            <a:r>
              <a:rPr lang="en-US" sz="2400" dirty="0"/>
              <a:t>Otherwise, we fall through</a:t>
            </a:r>
          </a:p>
          <a:p>
            <a:pPr lvl="1"/>
            <a:r>
              <a:rPr lang="en-US" sz="2200" dirty="0"/>
              <a:t>Sometimes you can use this to your advantage, like in the code to the right, but if you were classifying based on the specific day of the week, this could spell trouble</a:t>
            </a:r>
          </a:p>
        </p:txBody>
      </p:sp>
      <p:pic>
        <p:nvPicPr>
          <p:cNvPr id="6" name="Picture 5">
            <a:extLst>
              <a:ext uri="{FF2B5EF4-FFF2-40B4-BE49-F238E27FC236}">
                <a16:creationId xmlns:a16="http://schemas.microsoft.com/office/drawing/2014/main" id="{CA714E4E-FFE8-4BA7-B530-0DEDD9526253}"/>
              </a:ext>
            </a:extLst>
          </p:cNvPr>
          <p:cNvPicPr>
            <a:picLocks noChangeAspect="1"/>
          </p:cNvPicPr>
          <p:nvPr/>
        </p:nvPicPr>
        <p:blipFill>
          <a:blip r:embed="rId2"/>
          <a:stretch>
            <a:fillRect/>
          </a:stretch>
        </p:blipFill>
        <p:spPr>
          <a:xfrm>
            <a:off x="6655723" y="2557535"/>
            <a:ext cx="5248102" cy="2915195"/>
          </a:xfrm>
          <a:prstGeom prst="rect">
            <a:avLst/>
          </a:prstGeom>
        </p:spPr>
      </p:pic>
    </p:spTree>
    <p:extLst>
      <p:ext uri="{BB962C8B-B14F-4D97-AF65-F5344CB8AC3E}">
        <p14:creationId xmlns:p14="http://schemas.microsoft.com/office/powerpoint/2010/main" val="112238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D8A1-8269-4CAA-BDB1-CDB66C66B799}"/>
              </a:ext>
            </a:extLst>
          </p:cNvPr>
          <p:cNvSpPr>
            <a:spLocks noGrp="1"/>
          </p:cNvSpPr>
          <p:nvPr>
            <p:ph type="title"/>
          </p:nvPr>
        </p:nvSpPr>
        <p:spPr/>
        <p:txBody>
          <a:bodyPr/>
          <a:lstStyle/>
          <a:p>
            <a:r>
              <a:rPr lang="en-US" dirty="0"/>
              <a:t>Short circuit evaluation </a:t>
            </a:r>
          </a:p>
        </p:txBody>
      </p:sp>
      <p:sp>
        <p:nvSpPr>
          <p:cNvPr id="3" name="Content Placeholder 2">
            <a:extLst>
              <a:ext uri="{FF2B5EF4-FFF2-40B4-BE49-F238E27FC236}">
                <a16:creationId xmlns:a16="http://schemas.microsoft.com/office/drawing/2014/main" id="{97EE6993-89AA-473F-8B06-43DB6E367D89}"/>
              </a:ext>
            </a:extLst>
          </p:cNvPr>
          <p:cNvSpPr>
            <a:spLocks noGrp="1"/>
          </p:cNvSpPr>
          <p:nvPr>
            <p:ph idx="1"/>
          </p:nvPr>
        </p:nvSpPr>
        <p:spPr/>
        <p:txBody>
          <a:bodyPr>
            <a:normAutofit/>
          </a:bodyPr>
          <a:lstStyle/>
          <a:p>
            <a:r>
              <a:rPr lang="en-US" sz="2400" dirty="0"/>
              <a:t>Once we know the first </a:t>
            </a:r>
            <a:r>
              <a:rPr lang="en-US" sz="2400" dirty="0" err="1"/>
              <a:t>boolean</a:t>
            </a:r>
            <a:r>
              <a:rPr lang="en-US" sz="2400" dirty="0"/>
              <a:t>, do we always need to know the second?</a:t>
            </a:r>
          </a:p>
          <a:p>
            <a:pPr lvl="1"/>
            <a:r>
              <a:rPr lang="en-US" sz="2200" dirty="0"/>
              <a:t>In an AND (&amp;&amp;) operation, if the first </a:t>
            </a:r>
            <a:r>
              <a:rPr lang="en-US" sz="2200" dirty="0" err="1"/>
              <a:t>boolean</a:t>
            </a:r>
            <a:r>
              <a:rPr lang="en-US" sz="2200" dirty="0"/>
              <a:t> is false, the second </a:t>
            </a:r>
            <a:r>
              <a:rPr lang="en-US" sz="2200" dirty="0" err="1"/>
              <a:t>boolean</a:t>
            </a:r>
            <a:r>
              <a:rPr lang="en-US" sz="2200" dirty="0"/>
              <a:t> is completely ignored</a:t>
            </a:r>
          </a:p>
          <a:p>
            <a:pPr lvl="1"/>
            <a:r>
              <a:rPr lang="en-US" sz="2200" dirty="0"/>
              <a:t>In an OR (||) operation, if the first </a:t>
            </a:r>
            <a:r>
              <a:rPr lang="en-US" sz="2200" dirty="0" err="1"/>
              <a:t>boolean</a:t>
            </a:r>
            <a:r>
              <a:rPr lang="en-US" sz="2200" dirty="0"/>
              <a:t> is true, the second </a:t>
            </a:r>
            <a:r>
              <a:rPr lang="en-US" sz="2200" dirty="0" err="1"/>
              <a:t>boolean</a:t>
            </a:r>
            <a:r>
              <a:rPr lang="en-US" sz="2200" dirty="0"/>
              <a:t> is completely ignored</a:t>
            </a:r>
          </a:p>
        </p:txBody>
      </p:sp>
    </p:spTree>
    <p:extLst>
      <p:ext uri="{BB962C8B-B14F-4D97-AF65-F5344CB8AC3E}">
        <p14:creationId xmlns:p14="http://schemas.microsoft.com/office/powerpoint/2010/main" val="165586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5BF0-6059-4EF5-9C72-8EBB56F8467E}"/>
              </a:ext>
            </a:extLst>
          </p:cNvPr>
          <p:cNvSpPr>
            <a:spLocks noGrp="1"/>
          </p:cNvSpPr>
          <p:nvPr>
            <p:ph type="title"/>
          </p:nvPr>
        </p:nvSpPr>
        <p:spPr/>
        <p:txBody>
          <a:bodyPr/>
          <a:lstStyle/>
          <a:p>
            <a:r>
              <a:rPr lang="en-US" dirty="0"/>
              <a:t>Assignment 3 hints</a:t>
            </a:r>
          </a:p>
        </p:txBody>
      </p:sp>
      <p:sp>
        <p:nvSpPr>
          <p:cNvPr id="3" name="Content Placeholder 2">
            <a:extLst>
              <a:ext uri="{FF2B5EF4-FFF2-40B4-BE49-F238E27FC236}">
                <a16:creationId xmlns:a16="http://schemas.microsoft.com/office/drawing/2014/main" id="{AD0E60A3-2AE1-42BE-9CF7-F1EF13ABB607}"/>
              </a:ext>
            </a:extLst>
          </p:cNvPr>
          <p:cNvSpPr>
            <a:spLocks noGrp="1"/>
          </p:cNvSpPr>
          <p:nvPr>
            <p:ph idx="1"/>
          </p:nvPr>
        </p:nvSpPr>
        <p:spPr/>
        <p:txBody>
          <a:bodyPr>
            <a:normAutofit lnSpcReduction="10000"/>
          </a:bodyPr>
          <a:lstStyle/>
          <a:p>
            <a:r>
              <a:rPr lang="en-US" sz="2400" dirty="0"/>
              <a:t>A lot of this is stuff we’ve discussed already!</a:t>
            </a:r>
            <a:r>
              <a:rPr lang="en-US" sz="2200" dirty="0"/>
              <a:t> Specifically… </a:t>
            </a:r>
          </a:p>
          <a:p>
            <a:pPr lvl="1"/>
            <a:r>
              <a:rPr lang="en-US" sz="2200" dirty="0"/>
              <a:t>Think about the different types of conditional operators (&gt;, &lt;, etc.)</a:t>
            </a:r>
          </a:p>
          <a:p>
            <a:pPr lvl="1"/>
            <a:r>
              <a:rPr lang="en-US" sz="2200" dirty="0"/>
              <a:t>Review </a:t>
            </a:r>
            <a:r>
              <a:rPr lang="en-US" sz="2200" dirty="0" err="1"/>
              <a:t>boolean</a:t>
            </a:r>
            <a:r>
              <a:rPr lang="en-US" sz="2200" dirty="0"/>
              <a:t> logic</a:t>
            </a:r>
          </a:p>
          <a:p>
            <a:pPr lvl="1"/>
            <a:r>
              <a:rPr lang="en-US" sz="2200" dirty="0"/>
              <a:t>Recall math operations in Java, including assignment-arithmetic operators like += </a:t>
            </a:r>
          </a:p>
          <a:p>
            <a:pPr lvl="2"/>
            <a:r>
              <a:rPr lang="en-US" sz="2000" dirty="0"/>
              <a:t>Remember pre and post-increment operators too!!!</a:t>
            </a:r>
          </a:p>
          <a:p>
            <a:pPr lvl="1"/>
            <a:r>
              <a:rPr lang="en-US" sz="2200" dirty="0"/>
              <a:t>There’s a small amount of if statement coverage as well</a:t>
            </a:r>
          </a:p>
          <a:p>
            <a:r>
              <a:rPr lang="en-US" sz="2400" dirty="0"/>
              <a:t>I can’t see your Canvas page, but I’ve heard you get unlimited attempts, etc. </a:t>
            </a:r>
          </a:p>
          <a:p>
            <a:pPr lvl="1"/>
            <a:r>
              <a:rPr lang="en-US" sz="2000" dirty="0"/>
              <a:t>Don’t be afraid to write/draw things out! It helps!  </a:t>
            </a:r>
          </a:p>
        </p:txBody>
      </p:sp>
    </p:spTree>
    <p:extLst>
      <p:ext uri="{BB962C8B-B14F-4D97-AF65-F5344CB8AC3E}">
        <p14:creationId xmlns:p14="http://schemas.microsoft.com/office/powerpoint/2010/main" val="69563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1EE5-A605-4931-B30C-8B7ABFE6A42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B894934-42CC-4134-8E11-EBA441B52228}"/>
              </a:ext>
            </a:extLst>
          </p:cNvPr>
          <p:cNvSpPr>
            <a:spLocks noGrp="1"/>
          </p:cNvSpPr>
          <p:nvPr>
            <p:ph idx="1"/>
          </p:nvPr>
        </p:nvSpPr>
        <p:spPr/>
        <p:txBody>
          <a:bodyPr>
            <a:normAutofit/>
          </a:bodyPr>
          <a:lstStyle/>
          <a:p>
            <a:r>
              <a:rPr lang="en-US" sz="2000" dirty="0"/>
              <a:t>Conditionals </a:t>
            </a:r>
          </a:p>
          <a:p>
            <a:pPr lvl="1"/>
            <a:r>
              <a:rPr lang="en-US" sz="1800" dirty="0"/>
              <a:t>If statements</a:t>
            </a:r>
          </a:p>
          <a:p>
            <a:pPr lvl="1"/>
            <a:r>
              <a:rPr lang="en-US" sz="1800" dirty="0"/>
              <a:t>Else statements</a:t>
            </a:r>
          </a:p>
          <a:p>
            <a:pPr lvl="1"/>
            <a:r>
              <a:rPr lang="en-US" sz="1800" dirty="0"/>
              <a:t>Else-if statements</a:t>
            </a:r>
          </a:p>
          <a:p>
            <a:pPr lvl="1"/>
            <a:r>
              <a:rPr lang="en-US" sz="1800" dirty="0"/>
              <a:t>Switch cases</a:t>
            </a:r>
          </a:p>
          <a:p>
            <a:r>
              <a:rPr lang="en-US" sz="2000" dirty="0"/>
              <a:t>Short circuit evaluation</a:t>
            </a:r>
          </a:p>
        </p:txBody>
      </p:sp>
    </p:spTree>
    <p:extLst>
      <p:ext uri="{BB962C8B-B14F-4D97-AF65-F5344CB8AC3E}">
        <p14:creationId xmlns:p14="http://schemas.microsoft.com/office/powerpoint/2010/main" val="103541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FE46-A06C-432E-98DD-1747AB0A5C0C}"/>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02EC0FE9-59FE-41E9-88E6-001429B21007}"/>
              </a:ext>
            </a:extLst>
          </p:cNvPr>
          <p:cNvSpPr>
            <a:spLocks noGrp="1"/>
          </p:cNvSpPr>
          <p:nvPr>
            <p:ph idx="1"/>
          </p:nvPr>
        </p:nvSpPr>
        <p:spPr/>
        <p:txBody>
          <a:bodyPr>
            <a:normAutofit/>
          </a:bodyPr>
          <a:lstStyle/>
          <a:p>
            <a:r>
              <a:rPr lang="en-US" sz="2400" dirty="0"/>
              <a:t>Operators allow us to compare, analyze, and manipulate variables</a:t>
            </a:r>
          </a:p>
          <a:p>
            <a:r>
              <a:rPr lang="en-US" sz="2400" dirty="0"/>
              <a:t>Some operators take precedence over others (but we usually use parentheses for clarity)</a:t>
            </a:r>
          </a:p>
          <a:p>
            <a:r>
              <a:rPr lang="en-US" sz="2400" dirty="0"/>
              <a:t>We can use casting to convert a bigger data type to a smaller one</a:t>
            </a:r>
          </a:p>
          <a:p>
            <a:r>
              <a:rPr lang="en-US" sz="2400" dirty="0"/>
              <a:t>We can use relational and </a:t>
            </a:r>
            <a:r>
              <a:rPr lang="en-US" sz="2400" dirty="0" err="1"/>
              <a:t>boolean</a:t>
            </a:r>
            <a:r>
              <a:rPr lang="en-US" sz="2400" dirty="0"/>
              <a:t> operators to construct Boolean expressions</a:t>
            </a:r>
          </a:p>
        </p:txBody>
      </p:sp>
    </p:spTree>
    <p:extLst>
      <p:ext uri="{BB962C8B-B14F-4D97-AF65-F5344CB8AC3E}">
        <p14:creationId xmlns:p14="http://schemas.microsoft.com/office/powerpoint/2010/main" val="2120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8CC7-CA0F-42E4-B343-BFD459BC92D9}"/>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E69CEE66-D25B-4F3E-BCAE-73154C93C2FA}"/>
              </a:ext>
            </a:extLst>
          </p:cNvPr>
          <p:cNvSpPr>
            <a:spLocks noGrp="1"/>
          </p:cNvSpPr>
          <p:nvPr>
            <p:ph idx="1"/>
          </p:nvPr>
        </p:nvSpPr>
        <p:spPr/>
        <p:txBody>
          <a:bodyPr>
            <a:normAutofit/>
          </a:bodyPr>
          <a:lstStyle/>
          <a:p>
            <a:r>
              <a:rPr lang="en-US" sz="2400" dirty="0"/>
              <a:t>Until now, we’ve been running code sequentially, but this isn’t always viable</a:t>
            </a:r>
          </a:p>
          <a:p>
            <a:pPr lvl="1"/>
            <a:r>
              <a:rPr lang="en-US" sz="2200" dirty="0"/>
              <a:t>Sometimes we only want to run certain blocks of code when certain statements are true, etc., </a:t>
            </a:r>
          </a:p>
          <a:p>
            <a:r>
              <a:rPr lang="en-US" sz="2400" dirty="0"/>
              <a:t>This is where conditionals come in! </a:t>
            </a:r>
          </a:p>
          <a:p>
            <a:pPr lvl="1"/>
            <a:r>
              <a:rPr lang="en-US" sz="2200" dirty="0"/>
              <a:t>If statements, else statements, else-if statements, switch statements </a:t>
            </a:r>
          </a:p>
        </p:txBody>
      </p:sp>
    </p:spTree>
    <p:extLst>
      <p:ext uri="{BB962C8B-B14F-4D97-AF65-F5344CB8AC3E}">
        <p14:creationId xmlns:p14="http://schemas.microsoft.com/office/powerpoint/2010/main" val="26867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413B-0EAF-403F-B12C-41DCB93719BF}"/>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E7C16493-97D9-47CF-9C43-9EAFEC704B5E}"/>
              </a:ext>
            </a:extLst>
          </p:cNvPr>
          <p:cNvSpPr>
            <a:spLocks noGrp="1"/>
          </p:cNvSpPr>
          <p:nvPr>
            <p:ph idx="1"/>
          </p:nvPr>
        </p:nvSpPr>
        <p:spPr>
          <a:xfrm>
            <a:off x="685801" y="2142067"/>
            <a:ext cx="10131425" cy="673177"/>
          </a:xfrm>
        </p:spPr>
        <p:txBody>
          <a:bodyPr>
            <a:normAutofit/>
          </a:bodyPr>
          <a:lstStyle/>
          <a:p>
            <a:r>
              <a:rPr lang="en-US" sz="2400" dirty="0"/>
              <a:t>If statement: a segment of code that is executed if something is true</a:t>
            </a:r>
          </a:p>
        </p:txBody>
      </p:sp>
      <p:pic>
        <p:nvPicPr>
          <p:cNvPr id="5" name="Picture 4">
            <a:extLst>
              <a:ext uri="{FF2B5EF4-FFF2-40B4-BE49-F238E27FC236}">
                <a16:creationId xmlns:a16="http://schemas.microsoft.com/office/drawing/2014/main" id="{3BBD6F67-A878-4D0B-8818-862C6520763E}"/>
              </a:ext>
            </a:extLst>
          </p:cNvPr>
          <p:cNvPicPr>
            <a:picLocks noChangeAspect="1"/>
          </p:cNvPicPr>
          <p:nvPr/>
        </p:nvPicPr>
        <p:blipFill>
          <a:blip r:embed="rId2"/>
          <a:stretch>
            <a:fillRect/>
          </a:stretch>
        </p:blipFill>
        <p:spPr>
          <a:xfrm>
            <a:off x="2111432" y="2994604"/>
            <a:ext cx="7969135" cy="2909087"/>
          </a:xfrm>
          <a:prstGeom prst="rect">
            <a:avLst/>
          </a:prstGeom>
        </p:spPr>
      </p:pic>
    </p:spTree>
    <p:extLst>
      <p:ext uri="{BB962C8B-B14F-4D97-AF65-F5344CB8AC3E}">
        <p14:creationId xmlns:p14="http://schemas.microsoft.com/office/powerpoint/2010/main" val="409682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224A-2FF4-4C8A-B130-4964837C8C4D}"/>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3359489D-53BD-4B5A-8EA3-92C516C302D4}"/>
              </a:ext>
            </a:extLst>
          </p:cNvPr>
          <p:cNvSpPr>
            <a:spLocks noGrp="1"/>
          </p:cNvSpPr>
          <p:nvPr>
            <p:ph idx="1"/>
          </p:nvPr>
        </p:nvSpPr>
        <p:spPr>
          <a:xfrm>
            <a:off x="685801" y="2142067"/>
            <a:ext cx="6966209" cy="3449628"/>
          </a:xfrm>
        </p:spPr>
        <p:txBody>
          <a:bodyPr>
            <a:normAutofit fontScale="92500"/>
          </a:bodyPr>
          <a:lstStyle/>
          <a:p>
            <a:r>
              <a:rPr lang="en-US" sz="2400" dirty="0"/>
              <a:t>Inside the if clause (aka the </a:t>
            </a:r>
            <a:r>
              <a:rPr lang="en-US" sz="2400" dirty="0">
                <a:latin typeface="Courier New" panose="02070309020205020404" pitchFamily="49" charset="0"/>
                <a:cs typeface="Courier New" panose="02070309020205020404" pitchFamily="49" charset="0"/>
              </a:rPr>
              <a:t>condition</a:t>
            </a:r>
            <a:r>
              <a:rPr lang="en-US" sz="2400" dirty="0"/>
              <a:t> in </a:t>
            </a:r>
            <a:r>
              <a:rPr lang="en-US" sz="2400" dirty="0">
                <a:latin typeface="Courier New" panose="02070309020205020404" pitchFamily="49" charset="0"/>
                <a:cs typeface="Courier New" panose="02070309020205020404" pitchFamily="49" charset="0"/>
              </a:rPr>
              <a:t>if (condition)</a:t>
            </a:r>
            <a:r>
              <a:rPr lang="en-US" sz="2400" dirty="0">
                <a:cs typeface="Courier New" panose="02070309020205020404" pitchFamily="49" charset="0"/>
              </a:rPr>
              <a:t>), you’ll have a statement that evaluates to true!</a:t>
            </a:r>
          </a:p>
          <a:p>
            <a:pPr lvl="1"/>
            <a:r>
              <a:rPr lang="en-US" sz="2200" dirty="0">
                <a:cs typeface="Courier New" panose="02070309020205020404" pitchFamily="49" charset="0"/>
              </a:rPr>
              <a:t>You can have as many conditions as you want, as long as it eventually evaluates to a possible </a:t>
            </a:r>
            <a:r>
              <a:rPr lang="en-US" sz="2200" dirty="0" err="1">
                <a:cs typeface="Courier New" panose="02070309020205020404" pitchFamily="49" charset="0"/>
              </a:rPr>
              <a:t>boolean</a:t>
            </a:r>
            <a:r>
              <a:rPr lang="en-US" sz="2200" dirty="0">
                <a:cs typeface="Courier New" panose="02070309020205020404" pitchFamily="49" charset="0"/>
              </a:rPr>
              <a:t> value!</a:t>
            </a:r>
          </a:p>
          <a:p>
            <a:r>
              <a:rPr lang="en-US" sz="2400" dirty="0">
                <a:cs typeface="Courier New" panose="02070309020205020404" pitchFamily="49" charset="0"/>
              </a:rPr>
              <a:t>The first if statement will not execute because age is not greater than or equal to 18</a:t>
            </a:r>
          </a:p>
          <a:p>
            <a:r>
              <a:rPr lang="en-US" sz="2400" dirty="0">
                <a:cs typeface="Courier New" panose="02070309020205020404" pitchFamily="49" charset="0"/>
              </a:rPr>
              <a:t>The second if statement will execute because age is greater than or equal to 16 and hasLicense is true!</a:t>
            </a:r>
          </a:p>
        </p:txBody>
      </p:sp>
      <p:pic>
        <p:nvPicPr>
          <p:cNvPr id="9" name="Picture 8">
            <a:extLst>
              <a:ext uri="{FF2B5EF4-FFF2-40B4-BE49-F238E27FC236}">
                <a16:creationId xmlns:a16="http://schemas.microsoft.com/office/drawing/2014/main" id="{4DFDAD1E-49A6-494B-93A8-466254FDDD99}"/>
              </a:ext>
            </a:extLst>
          </p:cNvPr>
          <p:cNvPicPr>
            <a:picLocks noChangeAspect="1"/>
          </p:cNvPicPr>
          <p:nvPr/>
        </p:nvPicPr>
        <p:blipFill>
          <a:blip r:embed="rId2"/>
          <a:stretch>
            <a:fillRect/>
          </a:stretch>
        </p:blipFill>
        <p:spPr>
          <a:xfrm>
            <a:off x="7818265" y="2365719"/>
            <a:ext cx="4091103" cy="3156463"/>
          </a:xfrm>
          <a:prstGeom prst="rect">
            <a:avLst/>
          </a:prstGeom>
        </p:spPr>
      </p:pic>
    </p:spTree>
    <p:extLst>
      <p:ext uri="{BB962C8B-B14F-4D97-AF65-F5344CB8AC3E}">
        <p14:creationId xmlns:p14="http://schemas.microsoft.com/office/powerpoint/2010/main" val="61542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5664-D308-496A-92E8-F786B93BEADE}"/>
              </a:ext>
            </a:extLst>
          </p:cNvPr>
          <p:cNvSpPr>
            <a:spLocks noGrp="1"/>
          </p:cNvSpPr>
          <p:nvPr>
            <p:ph type="title"/>
          </p:nvPr>
        </p:nvSpPr>
        <p:spPr/>
        <p:txBody>
          <a:bodyPr/>
          <a:lstStyle/>
          <a:p>
            <a:r>
              <a:rPr lang="en-US" dirty="0"/>
              <a:t>Else statements</a:t>
            </a:r>
          </a:p>
        </p:txBody>
      </p:sp>
      <p:sp>
        <p:nvSpPr>
          <p:cNvPr id="3" name="Content Placeholder 2">
            <a:extLst>
              <a:ext uri="{FF2B5EF4-FFF2-40B4-BE49-F238E27FC236}">
                <a16:creationId xmlns:a16="http://schemas.microsoft.com/office/drawing/2014/main" id="{E04DD8C8-5969-45A2-987A-6F7ADBA2049F}"/>
              </a:ext>
            </a:extLst>
          </p:cNvPr>
          <p:cNvSpPr>
            <a:spLocks noGrp="1"/>
          </p:cNvSpPr>
          <p:nvPr>
            <p:ph idx="1"/>
          </p:nvPr>
        </p:nvSpPr>
        <p:spPr>
          <a:xfrm>
            <a:off x="685801" y="2142067"/>
            <a:ext cx="10131425" cy="1338195"/>
          </a:xfrm>
        </p:spPr>
        <p:txBody>
          <a:bodyPr>
            <a:normAutofit/>
          </a:bodyPr>
          <a:lstStyle/>
          <a:p>
            <a:r>
              <a:rPr lang="en-US" sz="2400" dirty="0"/>
              <a:t>Else statements can complement if statements!</a:t>
            </a:r>
          </a:p>
          <a:p>
            <a:pPr lvl="1"/>
            <a:r>
              <a:rPr lang="en-US" sz="2200" dirty="0"/>
              <a:t>These statements will run a different segment of code if the code in the corresponding if statement doesn’t execute (i.e. if the condition is false)</a:t>
            </a:r>
          </a:p>
        </p:txBody>
      </p:sp>
      <p:pic>
        <p:nvPicPr>
          <p:cNvPr id="5" name="Picture 4">
            <a:extLst>
              <a:ext uri="{FF2B5EF4-FFF2-40B4-BE49-F238E27FC236}">
                <a16:creationId xmlns:a16="http://schemas.microsoft.com/office/drawing/2014/main" id="{67D1F367-C8D1-4AAA-BE85-9BF903F5334E}"/>
              </a:ext>
            </a:extLst>
          </p:cNvPr>
          <p:cNvPicPr>
            <a:picLocks noChangeAspect="1"/>
          </p:cNvPicPr>
          <p:nvPr/>
        </p:nvPicPr>
        <p:blipFill>
          <a:blip r:embed="rId2"/>
          <a:stretch>
            <a:fillRect/>
          </a:stretch>
        </p:blipFill>
        <p:spPr>
          <a:xfrm>
            <a:off x="1714298" y="3661187"/>
            <a:ext cx="8074429" cy="2693802"/>
          </a:xfrm>
          <a:prstGeom prst="rect">
            <a:avLst/>
          </a:prstGeom>
        </p:spPr>
      </p:pic>
    </p:spTree>
    <p:extLst>
      <p:ext uri="{BB962C8B-B14F-4D97-AF65-F5344CB8AC3E}">
        <p14:creationId xmlns:p14="http://schemas.microsoft.com/office/powerpoint/2010/main" val="68761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4EDA-88BA-4EE9-A5EE-66C9820143E7}"/>
              </a:ext>
            </a:extLst>
          </p:cNvPr>
          <p:cNvSpPr>
            <a:spLocks noGrp="1"/>
          </p:cNvSpPr>
          <p:nvPr>
            <p:ph type="title"/>
          </p:nvPr>
        </p:nvSpPr>
        <p:spPr/>
        <p:txBody>
          <a:bodyPr/>
          <a:lstStyle/>
          <a:p>
            <a:r>
              <a:rPr lang="en-US" dirty="0"/>
              <a:t>Else statements</a:t>
            </a:r>
          </a:p>
        </p:txBody>
      </p:sp>
      <p:sp>
        <p:nvSpPr>
          <p:cNvPr id="3" name="Content Placeholder 2">
            <a:extLst>
              <a:ext uri="{FF2B5EF4-FFF2-40B4-BE49-F238E27FC236}">
                <a16:creationId xmlns:a16="http://schemas.microsoft.com/office/drawing/2014/main" id="{639431BF-64C0-443F-8854-8F90FFF6C195}"/>
              </a:ext>
            </a:extLst>
          </p:cNvPr>
          <p:cNvSpPr>
            <a:spLocks noGrp="1"/>
          </p:cNvSpPr>
          <p:nvPr>
            <p:ph idx="1"/>
          </p:nvPr>
        </p:nvSpPr>
        <p:spPr>
          <a:xfrm>
            <a:off x="685802" y="2142067"/>
            <a:ext cx="5332614" cy="3931766"/>
          </a:xfrm>
        </p:spPr>
        <p:txBody>
          <a:bodyPr>
            <a:normAutofit/>
          </a:bodyPr>
          <a:lstStyle/>
          <a:p>
            <a:r>
              <a:rPr lang="en-US" sz="2400" dirty="0"/>
              <a:t>You don’t need to provide a clause for the else statement to check because it’ll just be the opposite of the clause in the if statement</a:t>
            </a:r>
          </a:p>
          <a:p>
            <a:pPr lvl="1"/>
            <a:r>
              <a:rPr lang="en-US" sz="2200" dirty="0"/>
              <a:t>Here, number is greater than 50, so that first print statement will execute</a:t>
            </a:r>
          </a:p>
          <a:p>
            <a:pPr lvl="1"/>
            <a:r>
              <a:rPr lang="en-US" sz="2200" dirty="0"/>
              <a:t>Keep curly brackets in mind! They’re important delimiters so the computer knows when that block of code begins and ends </a:t>
            </a:r>
          </a:p>
        </p:txBody>
      </p:sp>
      <p:pic>
        <p:nvPicPr>
          <p:cNvPr id="5" name="Picture 4">
            <a:extLst>
              <a:ext uri="{FF2B5EF4-FFF2-40B4-BE49-F238E27FC236}">
                <a16:creationId xmlns:a16="http://schemas.microsoft.com/office/drawing/2014/main" id="{CD51069B-C054-4937-98D1-0B6E4467A6B5}"/>
              </a:ext>
            </a:extLst>
          </p:cNvPr>
          <p:cNvPicPr>
            <a:picLocks noChangeAspect="1"/>
          </p:cNvPicPr>
          <p:nvPr/>
        </p:nvPicPr>
        <p:blipFill>
          <a:blip r:embed="rId2"/>
          <a:stretch>
            <a:fillRect/>
          </a:stretch>
        </p:blipFill>
        <p:spPr>
          <a:xfrm>
            <a:off x="6395258" y="2342804"/>
            <a:ext cx="5577665" cy="2757872"/>
          </a:xfrm>
          <a:prstGeom prst="rect">
            <a:avLst/>
          </a:prstGeom>
        </p:spPr>
      </p:pic>
    </p:spTree>
    <p:extLst>
      <p:ext uri="{BB962C8B-B14F-4D97-AF65-F5344CB8AC3E}">
        <p14:creationId xmlns:p14="http://schemas.microsoft.com/office/powerpoint/2010/main" val="316304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09CE-4DBA-4444-A6F6-2AAD931C4FF1}"/>
              </a:ext>
            </a:extLst>
          </p:cNvPr>
          <p:cNvSpPr>
            <a:spLocks noGrp="1"/>
          </p:cNvSpPr>
          <p:nvPr>
            <p:ph type="title"/>
          </p:nvPr>
        </p:nvSpPr>
        <p:spPr/>
        <p:txBody>
          <a:bodyPr/>
          <a:lstStyle/>
          <a:p>
            <a:r>
              <a:rPr lang="en-US" dirty="0"/>
              <a:t>Else-if statements</a:t>
            </a:r>
          </a:p>
        </p:txBody>
      </p:sp>
      <p:sp>
        <p:nvSpPr>
          <p:cNvPr id="3" name="Content Placeholder 2">
            <a:extLst>
              <a:ext uri="{FF2B5EF4-FFF2-40B4-BE49-F238E27FC236}">
                <a16:creationId xmlns:a16="http://schemas.microsoft.com/office/drawing/2014/main" id="{B3195B41-3AA9-4764-AFB2-843D0667A98E}"/>
              </a:ext>
            </a:extLst>
          </p:cNvPr>
          <p:cNvSpPr>
            <a:spLocks noGrp="1"/>
          </p:cNvSpPr>
          <p:nvPr>
            <p:ph idx="1"/>
          </p:nvPr>
        </p:nvSpPr>
        <p:spPr>
          <a:xfrm>
            <a:off x="685801" y="2142068"/>
            <a:ext cx="10131425" cy="1456268"/>
          </a:xfrm>
        </p:spPr>
        <p:txBody>
          <a:bodyPr>
            <a:normAutofit fontScale="85000" lnSpcReduction="20000"/>
          </a:bodyPr>
          <a:lstStyle/>
          <a:p>
            <a:r>
              <a:rPr lang="en-US" sz="2400" dirty="0"/>
              <a:t>With an If Statement, we can execute certain code only if a condition is met</a:t>
            </a:r>
          </a:p>
          <a:p>
            <a:r>
              <a:rPr lang="en-US" sz="2400" dirty="0"/>
              <a:t>With an Else Statement, we can execute other code if the condition isn’t met</a:t>
            </a:r>
          </a:p>
          <a:p>
            <a:r>
              <a:rPr lang="en-US" sz="2400" dirty="0"/>
              <a:t>What if we want more than just these 2 possible outcomes?</a:t>
            </a:r>
          </a:p>
          <a:p>
            <a:pPr lvl="1"/>
            <a:r>
              <a:rPr lang="en-US" sz="2200" dirty="0"/>
              <a:t>This is where else-if statements come in!</a:t>
            </a:r>
          </a:p>
        </p:txBody>
      </p:sp>
      <p:pic>
        <p:nvPicPr>
          <p:cNvPr id="5" name="Picture 4">
            <a:extLst>
              <a:ext uri="{FF2B5EF4-FFF2-40B4-BE49-F238E27FC236}">
                <a16:creationId xmlns:a16="http://schemas.microsoft.com/office/drawing/2014/main" id="{94EBC0CB-A17C-43C4-9D97-9817DD6BF7D0}"/>
              </a:ext>
            </a:extLst>
          </p:cNvPr>
          <p:cNvPicPr>
            <a:picLocks noChangeAspect="1"/>
          </p:cNvPicPr>
          <p:nvPr/>
        </p:nvPicPr>
        <p:blipFill>
          <a:blip r:embed="rId2"/>
          <a:stretch>
            <a:fillRect/>
          </a:stretch>
        </p:blipFill>
        <p:spPr>
          <a:xfrm>
            <a:off x="2704406" y="3674537"/>
            <a:ext cx="6783188" cy="3004149"/>
          </a:xfrm>
          <a:prstGeom prst="rect">
            <a:avLst/>
          </a:prstGeom>
        </p:spPr>
      </p:pic>
    </p:spTree>
    <p:extLst>
      <p:ext uri="{BB962C8B-B14F-4D97-AF65-F5344CB8AC3E}">
        <p14:creationId xmlns:p14="http://schemas.microsoft.com/office/powerpoint/2010/main" val="383285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1294</TotalTime>
  <Words>844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Celestial</vt:lpstr>
      <vt:lpstr>Cs7 recitation</vt:lpstr>
      <vt:lpstr>agenda</vt:lpstr>
      <vt:lpstr>recall</vt:lpstr>
      <vt:lpstr>conditionals</vt:lpstr>
      <vt:lpstr>If statements</vt:lpstr>
      <vt:lpstr>If statements</vt:lpstr>
      <vt:lpstr>Else statements</vt:lpstr>
      <vt:lpstr>Else statements</vt:lpstr>
      <vt:lpstr>Else-if statements</vt:lpstr>
      <vt:lpstr>Else-if statements</vt:lpstr>
      <vt:lpstr>Switch statements</vt:lpstr>
      <vt:lpstr>Switch statements: cases</vt:lpstr>
      <vt:lpstr>Switch statements: default</vt:lpstr>
      <vt:lpstr>Switch cases: break and falling through </vt:lpstr>
      <vt:lpstr>Short circuit evaluation </vt:lpstr>
      <vt:lpstr>Assignment 3 hints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Cs7 recitation</dc:title>
  <dc:creator>Rojtas, Lindsey E</dc:creator>
  <cp:lastModifiedBy>Rojtas, Lindsey E</cp:lastModifiedBy>
  <cp:revision>2</cp:revision>
  <dcterms:created xsi:type="dcterms:W3CDTF">2022-02-10T20:21:07Z</dcterms:created>
  <dcterms:modified xsi:type="dcterms:W3CDTF">2022-02-11T17:55:21Z</dcterms:modified>
</cp:coreProperties>
</file>