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2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6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28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5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98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4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8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7F3D-BAA1-4DEA-94B4-484F1D64D01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B5E6-C4E2-4618-91CE-B5D52A24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4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C4F8-CA0E-4099-B6B5-F95F4113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24ED9-D31B-4229-AA64-8601FC346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Friday, March 25</a:t>
            </a:r>
          </a:p>
          <a:p>
            <a:r>
              <a:rPr lang="en-US" dirty="0"/>
              <a:t>1:00p-1:50p</a:t>
            </a:r>
          </a:p>
        </p:txBody>
      </p:sp>
    </p:spTree>
    <p:extLst>
      <p:ext uri="{BB962C8B-B14F-4D97-AF65-F5344CB8AC3E}">
        <p14:creationId xmlns:p14="http://schemas.microsoft.com/office/powerpoint/2010/main" val="33184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2A4-87CB-46D3-9ADC-5AB8C865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C976-FC11-4F36-BFDA-EFF81DFE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r>
              <a:rPr lang="en-US" dirty="0"/>
              <a:t>Instance methods are methods that are called on an instance of a class</a:t>
            </a:r>
          </a:p>
          <a:p>
            <a:pPr lvl="1"/>
            <a:r>
              <a:rPr lang="en-US" dirty="0"/>
              <a:t>We’re not doing stuff, we’re telling an object to do stuff</a:t>
            </a:r>
          </a:p>
          <a:p>
            <a:r>
              <a:rPr lang="en-US" dirty="0"/>
              <a:t>Let’s look at an instance method for Book: </a:t>
            </a:r>
            <a:r>
              <a:rPr lang="en-US" dirty="0" err="1"/>
              <a:t>printInfo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This method is void, so it won’t return anything, but we can put some print statements in there! </a:t>
            </a:r>
          </a:p>
          <a:p>
            <a:r>
              <a:rPr lang="en-US" dirty="0"/>
              <a:t>This is what our Book class looks like now: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F4441-B299-468B-9167-EFFDD39C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2339703"/>
            <a:ext cx="573485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0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36ED-FF7A-45A3-9026-BF1595C9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DC56-3EE0-472E-B827-5F90059F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571343" cy="4024125"/>
          </a:xfrm>
        </p:spPr>
        <p:txBody>
          <a:bodyPr/>
          <a:lstStyle/>
          <a:p>
            <a:r>
              <a:rPr lang="en-US" dirty="0"/>
              <a:t>We’ll actually call these methods in our main class/method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C0C56-AB7F-43D1-A3D4-692D17AF3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00"/>
          <a:stretch/>
        </p:blipFill>
        <p:spPr>
          <a:xfrm>
            <a:off x="1423430" y="3190007"/>
            <a:ext cx="4744112" cy="477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E203D-2954-45AD-A2AD-20828BC2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972" y="2194560"/>
            <a:ext cx="4169228" cy="4289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37506-A37E-473B-B089-78420A32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042679"/>
            <a:ext cx="6313733" cy="19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EE0C-A1F5-42D6-B87E-D7FD9B61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non-primitives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1B6A-662D-4C18-8CD4-F57F2FF3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33" y="2194560"/>
            <a:ext cx="6796314" cy="4351383"/>
          </a:xfrm>
        </p:spPr>
        <p:txBody>
          <a:bodyPr>
            <a:normAutofit/>
          </a:bodyPr>
          <a:lstStyle/>
          <a:p>
            <a:r>
              <a:rPr lang="en-US" dirty="0"/>
              <a:t>With all variables, using the == operator compares what’s in the variables</a:t>
            </a:r>
          </a:p>
          <a:p>
            <a:pPr lvl="1"/>
            <a:r>
              <a:rPr lang="en-US" dirty="0"/>
              <a:t>For primitives, this is perfect because the data are stored in the variable</a:t>
            </a:r>
          </a:p>
          <a:p>
            <a:pPr lvl="1"/>
            <a:r>
              <a:rPr lang="en-US" dirty="0"/>
              <a:t>This is NOT the case for objects, because variables for objects just store the address of the non-primitives</a:t>
            </a:r>
          </a:p>
          <a:p>
            <a:r>
              <a:rPr lang="en-US" dirty="0"/>
              <a:t>Therefore, we’ll use the equals method any time we want to compare two non-primitives to each other</a:t>
            </a:r>
          </a:p>
          <a:p>
            <a:pPr lvl="1"/>
            <a:r>
              <a:rPr lang="en-US" dirty="0"/>
              <a:t>If you don’t define your own equals method, Java will default to checking memory addresses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2C9E6-E706-4961-9A36-5B95BBBA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14" y="2858683"/>
            <a:ext cx="414395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4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E470-3AB6-40D7-AA2A-44958A97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AC7-FB3B-4DBC-8713-10648086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just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myBook</a:t>
            </a:r>
            <a:r>
              <a:rPr lang="en-US" dirty="0"/>
              <a:t>);… this will give you an error</a:t>
            </a:r>
          </a:p>
          <a:p>
            <a:r>
              <a:rPr lang="en-US" dirty="0"/>
              <a:t>A couple of ways to mitigate this:</a:t>
            </a:r>
          </a:p>
          <a:p>
            <a:pPr lvl="1"/>
            <a:r>
              <a:rPr lang="en-US" dirty="0"/>
              <a:t>Have a print method specifically for your object </a:t>
            </a:r>
          </a:p>
          <a:p>
            <a:pPr lvl="1"/>
            <a:r>
              <a:rPr lang="en-US" dirty="0"/>
              <a:t>Have a </a:t>
            </a:r>
            <a:r>
              <a:rPr lang="en-US" dirty="0" err="1"/>
              <a:t>toString</a:t>
            </a:r>
            <a:r>
              <a:rPr lang="en-US" dirty="0"/>
              <a:t> method to convert your object into a String object</a:t>
            </a:r>
          </a:p>
          <a:p>
            <a:r>
              <a:rPr lang="en-US" dirty="0"/>
              <a:t>Both of these are pretty simple to implement… just be aware that you cannot print objects using </a:t>
            </a:r>
            <a:r>
              <a:rPr lang="en-US" dirty="0" err="1"/>
              <a:t>System.out.print</a:t>
            </a:r>
            <a:r>
              <a:rPr lang="en-US" dirty="0"/>
              <a:t> because the variables refer to the address of the object, not the object itself </a:t>
            </a:r>
          </a:p>
          <a:p>
            <a:pPr lvl="1"/>
            <a:r>
              <a:rPr lang="en-US" dirty="0"/>
              <a:t>What you can do, though, is something like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myBook.year</a:t>
            </a:r>
            <a:r>
              <a:rPr lang="en-US" dirty="0"/>
              <a:t>); </a:t>
            </a:r>
          </a:p>
          <a:p>
            <a:pPr lvl="2"/>
            <a:r>
              <a:rPr lang="en-US" dirty="0" err="1"/>
              <a:t>myBook.year</a:t>
            </a:r>
            <a:r>
              <a:rPr lang="en-US" dirty="0"/>
              <a:t> is an int, so we can SOPL that just fine! </a:t>
            </a:r>
          </a:p>
        </p:txBody>
      </p:sp>
    </p:spTree>
    <p:extLst>
      <p:ext uri="{BB962C8B-B14F-4D97-AF65-F5344CB8AC3E}">
        <p14:creationId xmlns:p14="http://schemas.microsoft.com/office/powerpoint/2010/main" val="330896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CFF2-4405-4D9E-9CCA-BCF10E74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A5B9-AC94-49A5-9CDF-21A3E020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instance methods have a secret first argument: </a:t>
            </a:r>
            <a:r>
              <a:rPr lang="en-US" b="1" dirty="0"/>
              <a:t>this </a:t>
            </a:r>
          </a:p>
          <a:p>
            <a:r>
              <a:rPr lang="en-US" b="1" dirty="0"/>
              <a:t>this</a:t>
            </a:r>
            <a:r>
              <a:rPr lang="en-US" dirty="0"/>
              <a:t> is a reference to the calling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EFFAF-40E4-468D-9BB7-55F46FBC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3637156"/>
            <a:ext cx="4643270" cy="1762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62E18-0954-4EA8-B87A-F3A9CC4BE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070" y="3637156"/>
            <a:ext cx="6338232" cy="17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6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BB1B-ED91-4A12-B6BA-4169A9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97A4-9280-40EF-B050-D90D6D6E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62650" cy="4024125"/>
          </a:xfrm>
        </p:spPr>
        <p:txBody>
          <a:bodyPr/>
          <a:lstStyle/>
          <a:p>
            <a:r>
              <a:rPr lang="en-US" dirty="0"/>
              <a:t>Constructors are special methods that are used to initialize objects</a:t>
            </a:r>
          </a:p>
          <a:p>
            <a:pPr lvl="1"/>
            <a:r>
              <a:rPr lang="en-US" dirty="0"/>
              <a:t>We can write constructors that initialize our values as desired</a:t>
            </a:r>
          </a:p>
          <a:p>
            <a:r>
              <a:rPr lang="en-US" dirty="0"/>
              <a:t>Just like with methods, we can overload constructors!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3F346-F02F-4BBC-A23B-9521A3AE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942" y="2502853"/>
            <a:ext cx="4386978" cy="3062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75CBD-1EEA-4EFE-95B4-8DCC8B19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79" y="4523095"/>
            <a:ext cx="5615492" cy="19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5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E34E-2963-4849-978F-6157EE45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3D28-E4E6-4EB6-B032-FA30A8B6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110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Modifiers are keywords used to modify the meaning of a class, method, or variable declaration</a:t>
            </a:r>
          </a:p>
          <a:p>
            <a:pPr lvl="1"/>
            <a:r>
              <a:rPr lang="en-US" dirty="0"/>
              <a:t>We have access modifiers and non-access modifiers</a:t>
            </a:r>
          </a:p>
          <a:p>
            <a:r>
              <a:rPr lang="en-US" dirty="0"/>
              <a:t>For the access modifiers, you really only need to know public and private for now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two non-access modifiers that you should know are: </a:t>
            </a:r>
          </a:p>
          <a:p>
            <a:pPr lvl="1"/>
            <a:r>
              <a:rPr lang="en-US" dirty="0"/>
              <a:t>static </a:t>
            </a:r>
            <a:r>
              <a:rPr lang="en-US" dirty="0">
                <a:sym typeface="Wingdings" panose="05000000000000000000" pitchFamily="2" charset="2"/>
              </a:rPr>
              <a:t> belongs to the class (as opposed to an instance of a specific object)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final  cannot be overridden/modified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4B332-6F01-45D2-8829-C9E7A5BE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701" y="3712153"/>
            <a:ext cx="4248597" cy="15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8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45A1-CB3D-4E2D-9D82-F7411BE0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9F24-2D60-49AD-AE54-55600495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44785"/>
          </a:xfrm>
        </p:spPr>
        <p:txBody>
          <a:bodyPr>
            <a:normAutofit/>
          </a:bodyPr>
          <a:lstStyle/>
          <a:p>
            <a:r>
              <a:rPr lang="en-US" dirty="0"/>
              <a:t>You will be using loops and methods to code a makeshift ATM machine that can deposit and withdraw money, as well as show a transaction history</a:t>
            </a:r>
          </a:p>
          <a:p>
            <a:r>
              <a:rPr lang="en-US" dirty="0"/>
              <a:t>The professor gave you skeleton code for this project – PLEASE use it!!!</a:t>
            </a:r>
          </a:p>
          <a:p>
            <a:r>
              <a:rPr lang="en-US" dirty="0"/>
              <a:t>Also included in the skeleton code are more specific instructions and hints to help guide you through the project</a:t>
            </a:r>
          </a:p>
          <a:p>
            <a:r>
              <a:rPr lang="en-US" dirty="0"/>
              <a:t>My best tips for this project:</a:t>
            </a:r>
          </a:p>
          <a:p>
            <a:pPr lvl="1"/>
            <a:r>
              <a:rPr lang="en-US" dirty="0"/>
              <a:t>As always, start early!!!</a:t>
            </a:r>
          </a:p>
          <a:p>
            <a:pPr lvl="1"/>
            <a:r>
              <a:rPr lang="en-US" dirty="0"/>
              <a:t>Take things one step at a time (or one method at a time!)</a:t>
            </a:r>
          </a:p>
          <a:p>
            <a:pPr lvl="2"/>
            <a:r>
              <a:rPr lang="en-US" dirty="0"/>
              <a:t>How would we deposit money into a real ATM? What happens behind the scenes?</a:t>
            </a:r>
          </a:p>
          <a:p>
            <a:pPr lvl="1"/>
            <a:r>
              <a:rPr lang="en-US" dirty="0"/>
              <a:t>The comments in the skeleton code are there for a reason… they should be your first line of defense if you’re not sure what to do!</a:t>
            </a:r>
          </a:p>
          <a:p>
            <a:pPr lvl="2"/>
            <a:r>
              <a:rPr lang="en-US" dirty="0"/>
              <a:t>Of course, feel free to reach out if you’re having trouble understanding anything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0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7618-C5BB-4EA5-BC16-D6A64A5E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D369-C511-42DA-9469-72ADF0D9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066869"/>
          </a:xfrm>
        </p:spPr>
        <p:txBody>
          <a:bodyPr/>
          <a:lstStyle/>
          <a:p>
            <a:r>
              <a:rPr lang="en-US" dirty="0"/>
              <a:t>Objects vs Classes</a:t>
            </a:r>
          </a:p>
          <a:p>
            <a:r>
              <a:rPr lang="en-US" dirty="0"/>
              <a:t>Instance variables and instance methods</a:t>
            </a:r>
          </a:p>
          <a:p>
            <a:r>
              <a:rPr lang="en-US" dirty="0"/>
              <a:t>this keyword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Modifiers</a:t>
            </a:r>
          </a:p>
          <a:p>
            <a:r>
              <a:rPr lang="en-US" dirty="0"/>
              <a:t>Some notes for project 2</a:t>
            </a:r>
          </a:p>
        </p:txBody>
      </p:sp>
    </p:spTree>
    <p:extLst>
      <p:ext uri="{BB962C8B-B14F-4D97-AF65-F5344CB8AC3E}">
        <p14:creationId xmlns:p14="http://schemas.microsoft.com/office/powerpoint/2010/main" val="369855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9B79-19A6-4BF9-B167-DDEA794C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 brief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DC82-1178-4A51-B473-05D00440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organize your code!</a:t>
            </a:r>
          </a:p>
          <a:p>
            <a:pPr lvl="1"/>
            <a:r>
              <a:rPr lang="en-US" dirty="0"/>
              <a:t>Easier debugging</a:t>
            </a:r>
          </a:p>
          <a:p>
            <a:pPr lvl="1"/>
            <a:r>
              <a:rPr lang="en-US" dirty="0"/>
              <a:t>Taking a bigger problem and breaking it down into smaller subproblems</a:t>
            </a:r>
          </a:p>
          <a:p>
            <a:r>
              <a:rPr lang="en-US" dirty="0"/>
              <a:t>Methods can call other methods!</a:t>
            </a:r>
          </a:p>
          <a:p>
            <a:pPr lvl="1"/>
            <a:r>
              <a:rPr lang="en-US" dirty="0"/>
              <a:t>public static void main(String[] args) is a method…! </a:t>
            </a:r>
          </a:p>
          <a:p>
            <a:r>
              <a:rPr lang="en-US" dirty="0"/>
              <a:t>Some objects (String, Random, etc.) come with their own methods</a:t>
            </a:r>
          </a:p>
          <a:p>
            <a:pPr lvl="1"/>
            <a:r>
              <a:rPr lang="en-US" dirty="0"/>
              <a:t>Objects are things with special instructions specifically for them… methods are these instructions! </a:t>
            </a:r>
          </a:p>
          <a:p>
            <a:r>
              <a:rPr lang="en-US" dirty="0"/>
              <a:t>Ultimately, they are new ways to manipulate data </a:t>
            </a:r>
          </a:p>
        </p:txBody>
      </p:sp>
    </p:spTree>
    <p:extLst>
      <p:ext uri="{BB962C8B-B14F-4D97-AF65-F5344CB8AC3E}">
        <p14:creationId xmlns:p14="http://schemas.microsoft.com/office/powerpoint/2010/main" val="243818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2C07-7E7C-4220-8956-F4B24CF1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vs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DDCD-8B6D-4899-9E86-17470DCD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of review!</a:t>
            </a:r>
          </a:p>
          <a:p>
            <a:r>
              <a:rPr lang="en-US" dirty="0"/>
              <a:t>Primitives are the basic building blocks of data</a:t>
            </a:r>
          </a:p>
          <a:p>
            <a:pPr lvl="1"/>
            <a:r>
              <a:rPr lang="en-US" dirty="0"/>
              <a:t>bytes, shorts, longs, floats, doubles, chars, and </a:t>
            </a:r>
            <a:r>
              <a:rPr lang="en-US" dirty="0" err="1"/>
              <a:t>booleans</a:t>
            </a:r>
            <a:endParaRPr lang="en-US" dirty="0"/>
          </a:p>
          <a:p>
            <a:pPr lvl="1"/>
            <a:r>
              <a:rPr lang="en-US" dirty="0"/>
              <a:t>Keep in mind that these data types store a </a:t>
            </a:r>
            <a:r>
              <a:rPr lang="en-US" b="1" dirty="0"/>
              <a:t>value</a:t>
            </a:r>
            <a:endParaRPr lang="en-US" dirty="0"/>
          </a:p>
          <a:p>
            <a:r>
              <a:rPr lang="en-US" dirty="0"/>
              <a:t>Objects are more complex ways of storing data, creating somewhat of a new data type</a:t>
            </a:r>
          </a:p>
          <a:p>
            <a:pPr lvl="1"/>
            <a:r>
              <a:rPr lang="en-US" dirty="0"/>
              <a:t>Strings, arrays, </a:t>
            </a:r>
            <a:r>
              <a:rPr lang="en-US" dirty="0" err="1"/>
              <a:t>ArrayLists</a:t>
            </a:r>
            <a:r>
              <a:rPr lang="en-US" dirty="0"/>
              <a:t>, Randoms, Scanners, and </a:t>
            </a:r>
            <a:r>
              <a:rPr lang="en-US" dirty="0" err="1"/>
              <a:t>maaaany</a:t>
            </a:r>
            <a:r>
              <a:rPr lang="en-US" dirty="0"/>
              <a:t> more</a:t>
            </a:r>
          </a:p>
          <a:p>
            <a:pPr lvl="1"/>
            <a:r>
              <a:rPr lang="en-US" dirty="0"/>
              <a:t>Keep in mind that these data types store a </a:t>
            </a:r>
            <a:r>
              <a:rPr lang="en-US" b="1" dirty="0"/>
              <a:t>reference</a:t>
            </a:r>
            <a:endParaRPr lang="en-US" dirty="0"/>
          </a:p>
          <a:p>
            <a:pPr lvl="2"/>
            <a:r>
              <a:rPr lang="en-US" dirty="0"/>
              <a:t>Remember the address to a house example?</a:t>
            </a:r>
          </a:p>
        </p:txBody>
      </p:sp>
    </p:spTree>
    <p:extLst>
      <p:ext uri="{BB962C8B-B14F-4D97-AF65-F5344CB8AC3E}">
        <p14:creationId xmlns:p14="http://schemas.microsoft.com/office/powerpoint/2010/main" val="372167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90FA-679B-4B7B-BBDC-870D911E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D338-CF12-4A59-BF71-E93BCBEF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the blueprint from which objects are created</a:t>
            </a:r>
          </a:p>
          <a:p>
            <a:r>
              <a:rPr lang="en-US" dirty="0"/>
              <a:t>The class definition lays out the attributes and functionality of the objects</a:t>
            </a:r>
          </a:p>
          <a:p>
            <a:r>
              <a:rPr lang="en-US" dirty="0"/>
              <a:t>Java has many built in classes</a:t>
            </a:r>
          </a:p>
          <a:p>
            <a:pPr lvl="1"/>
            <a:r>
              <a:rPr lang="en-US" dirty="0"/>
              <a:t>String and </a:t>
            </a:r>
            <a:r>
              <a:rPr lang="en-US" dirty="0" err="1"/>
              <a:t>ArrayList</a:t>
            </a:r>
            <a:r>
              <a:rPr lang="en-US" dirty="0"/>
              <a:t>, to name a couple… many more! </a:t>
            </a:r>
          </a:p>
          <a:p>
            <a:r>
              <a:rPr lang="en-US" dirty="0"/>
              <a:t>Objects are individual </a:t>
            </a:r>
            <a:r>
              <a:rPr lang="en-US" b="1" dirty="0"/>
              <a:t>instances</a:t>
            </a:r>
            <a:r>
              <a:rPr lang="en-US" dirty="0"/>
              <a:t> of a class</a:t>
            </a:r>
          </a:p>
          <a:p>
            <a:pPr lvl="1"/>
            <a:r>
              <a:rPr lang="en-US" dirty="0"/>
              <a:t>More on instancing in a bit… </a:t>
            </a:r>
          </a:p>
          <a:p>
            <a:r>
              <a:rPr lang="en-US" dirty="0"/>
              <a:t>Just like being able to create our own methods and objects, we can create our own classes!</a:t>
            </a:r>
          </a:p>
          <a:p>
            <a:r>
              <a:rPr lang="en-US" dirty="0"/>
              <a:t>Let’s go back through the Book example from class… </a:t>
            </a:r>
          </a:p>
        </p:txBody>
      </p:sp>
    </p:spTree>
    <p:extLst>
      <p:ext uri="{BB962C8B-B14F-4D97-AF65-F5344CB8AC3E}">
        <p14:creationId xmlns:p14="http://schemas.microsoft.com/office/powerpoint/2010/main" val="22263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035C-D925-4827-8A6D-CA1CA77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E514-7D1B-4B94-AFFE-687AEAF7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7588"/>
            <a:ext cx="6448425" cy="3095897"/>
          </a:xfrm>
        </p:spPr>
        <p:txBody>
          <a:bodyPr>
            <a:normAutofit/>
          </a:bodyPr>
          <a:lstStyle/>
          <a:p>
            <a:r>
              <a:rPr lang="en-US" dirty="0"/>
              <a:t>When we want to create an </a:t>
            </a:r>
            <a:r>
              <a:rPr lang="en-US" b="1" dirty="0"/>
              <a:t>instance</a:t>
            </a:r>
            <a:r>
              <a:rPr lang="en-US" dirty="0"/>
              <a:t> of a Book (i.e. creating an individual Book from the blueprint in the Book class), we do so in the main method</a:t>
            </a:r>
          </a:p>
          <a:p>
            <a:pPr lvl="1"/>
            <a:r>
              <a:rPr lang="en-US" dirty="0"/>
              <a:t>Don’t forget: Book has a capital B because it is an OBJECT!</a:t>
            </a:r>
          </a:p>
          <a:p>
            <a:pPr lvl="1"/>
            <a:r>
              <a:rPr lang="en-US" dirty="0"/>
              <a:t>Also, be sure to remember the parentheses when declaring an instance of an object </a:t>
            </a:r>
          </a:p>
          <a:p>
            <a:pPr lvl="2"/>
            <a:r>
              <a:rPr lang="en-US" dirty="0"/>
              <a:t>Remember </a:t>
            </a:r>
            <a:r>
              <a:rPr lang="en-US" dirty="0" err="1"/>
              <a:t>ArrayList</a:t>
            </a:r>
            <a:r>
              <a:rPr lang="en-US" dirty="0"/>
              <a:t>&lt;Type&gt;();?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6330C-DCC5-454A-99C4-F244F5E6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394" y="2647654"/>
            <a:ext cx="2248146" cy="1160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59717E-0D48-4A23-8029-050E8EE5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4876416"/>
            <a:ext cx="4539331" cy="505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57D7F0-345D-4C65-A844-555EBD7867DC}"/>
              </a:ext>
            </a:extLst>
          </p:cNvPr>
          <p:cNvSpPr txBox="1"/>
          <p:nvPr/>
        </p:nvSpPr>
        <p:spPr>
          <a:xfrm>
            <a:off x="8248953" y="2167861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56EF1-2CC3-46F8-830C-27499A550E06}"/>
              </a:ext>
            </a:extLst>
          </p:cNvPr>
          <p:cNvSpPr txBox="1"/>
          <p:nvPr/>
        </p:nvSpPr>
        <p:spPr>
          <a:xfrm>
            <a:off x="8515199" y="4431268"/>
            <a:ext cx="189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method</a:t>
            </a:r>
          </a:p>
        </p:txBody>
      </p:sp>
    </p:spTree>
    <p:extLst>
      <p:ext uri="{BB962C8B-B14F-4D97-AF65-F5344CB8AC3E}">
        <p14:creationId xmlns:p14="http://schemas.microsoft.com/office/powerpoint/2010/main" val="73003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7D96-0577-416E-B92B-8AE0571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A59B-23C7-44DB-BEED-BAEDD8DB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324475" cy="4024125"/>
          </a:xfrm>
        </p:spPr>
        <p:txBody>
          <a:bodyPr/>
          <a:lstStyle/>
          <a:p>
            <a:r>
              <a:rPr lang="en-US" dirty="0"/>
              <a:t>Instance variables are variables that are part of a specific instance of an object</a:t>
            </a:r>
          </a:p>
          <a:p>
            <a:pPr lvl="1"/>
            <a:r>
              <a:rPr lang="en-US" dirty="0"/>
              <a:t>These pieces of data are unique to each instance of that object</a:t>
            </a:r>
          </a:p>
          <a:p>
            <a:r>
              <a:rPr lang="en-US" dirty="0"/>
              <a:t>Each book that we create will have a title, an author, a year, and an ISBN unique to that specific book </a:t>
            </a:r>
          </a:p>
          <a:p>
            <a:pPr lvl="1"/>
            <a:r>
              <a:rPr lang="en-US" dirty="0"/>
              <a:t>When making your own classes, think about what exactly you want to be unique from each other instance of that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BC9EB-9ECF-4881-9ED7-48969CBC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03896"/>
            <a:ext cx="2513814" cy="1696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85881-E103-4C40-A7D6-3524B490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658" y="1969752"/>
            <a:ext cx="2918820" cy="3717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28C7B-C9CB-4A1C-AC6F-6DD56658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737" y="5934950"/>
            <a:ext cx="4539331" cy="505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F9C21-DC9A-4BD9-BD0F-6A7673261E3E}"/>
              </a:ext>
            </a:extLst>
          </p:cNvPr>
          <p:cNvSpPr txBox="1"/>
          <p:nvPr/>
        </p:nvSpPr>
        <p:spPr>
          <a:xfrm>
            <a:off x="6547880" y="2675544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CAB35-B97C-4231-B933-4BBFADA75B6E}"/>
              </a:ext>
            </a:extLst>
          </p:cNvPr>
          <p:cNvSpPr txBox="1"/>
          <p:nvPr/>
        </p:nvSpPr>
        <p:spPr>
          <a:xfrm>
            <a:off x="6544147" y="5428459"/>
            <a:ext cx="27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method</a:t>
            </a:r>
          </a:p>
        </p:txBody>
      </p:sp>
    </p:spTree>
    <p:extLst>
      <p:ext uri="{BB962C8B-B14F-4D97-AF65-F5344CB8AC3E}">
        <p14:creationId xmlns:p14="http://schemas.microsoft.com/office/powerpoint/2010/main" val="225913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FA76-B99A-4DDB-93B9-90E4480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8C53-26AF-4E13-A675-E5CD7CCA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7703457" cy="4024125"/>
          </a:xfrm>
        </p:spPr>
        <p:txBody>
          <a:bodyPr/>
          <a:lstStyle/>
          <a:p>
            <a:r>
              <a:rPr lang="en-US" dirty="0"/>
              <a:t>Since you’re trying to modify only one specific book, you’ll want to make these modifications in the main method</a:t>
            </a:r>
          </a:p>
          <a:p>
            <a:pPr lvl="1"/>
            <a:r>
              <a:rPr lang="en-US" dirty="0"/>
              <a:t>If you put them in the Book class, it’d apply to every instance of Book instead of just 1; we don’t want this! </a:t>
            </a:r>
          </a:p>
          <a:p>
            <a:r>
              <a:rPr lang="en-US" dirty="0"/>
              <a:t>The general format will be something like:</a:t>
            </a:r>
          </a:p>
          <a:p>
            <a:pPr lvl="1"/>
            <a:r>
              <a:rPr lang="en-US" dirty="0" err="1"/>
              <a:t>objectName.instVar</a:t>
            </a:r>
            <a:r>
              <a:rPr lang="en-US" dirty="0"/>
              <a:t> = value;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D8DBF-86B3-485E-B7C7-C96713C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256" y="1872343"/>
            <a:ext cx="3498071" cy="44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83DDC-092B-4543-8099-AE69C58C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72" y="4739484"/>
            <a:ext cx="4438628" cy="17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6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313F-FDE8-4204-9CF8-86BF1C3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224D-0C7E-4ED6-8077-34BD4916C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493000" cy="4024125"/>
          </a:xfrm>
        </p:spPr>
        <p:txBody>
          <a:bodyPr/>
          <a:lstStyle/>
          <a:p>
            <a:r>
              <a:rPr lang="en-US" dirty="0"/>
              <a:t>This can cause some issues…</a:t>
            </a:r>
          </a:p>
          <a:p>
            <a:r>
              <a:rPr lang="en-US" dirty="0"/>
              <a:t>We talked about this earlier with </a:t>
            </a:r>
            <a:r>
              <a:rPr lang="en-US" dirty="0" err="1"/>
              <a:t>ArrayLists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 point is, be careful when creating duplicate objects</a:t>
            </a:r>
          </a:p>
          <a:p>
            <a:pPr lvl="1"/>
            <a:r>
              <a:rPr lang="en-US" dirty="0"/>
              <a:t>In general it’s safer to just make a new Book (with the new keyword!)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055F7-9ECB-41E9-B74F-62D39332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915" y="1805984"/>
            <a:ext cx="3595914" cy="4551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59BCF-10B5-4CD8-B742-02A80979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55" y="4382059"/>
            <a:ext cx="3964231" cy="2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97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132</TotalTime>
  <Words>1093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Cs7 recitation</vt:lpstr>
      <vt:lpstr>overview</vt:lpstr>
      <vt:lpstr>Methods: a brief review</vt:lpstr>
      <vt:lpstr>Objects vs primitives</vt:lpstr>
      <vt:lpstr>classes</vt:lpstr>
      <vt:lpstr>Class declaration</vt:lpstr>
      <vt:lpstr>Instance variables</vt:lpstr>
      <vt:lpstr>Modifying instance variables</vt:lpstr>
      <vt:lpstr>Duplicate objects</vt:lpstr>
      <vt:lpstr>Instance methods</vt:lpstr>
      <vt:lpstr>Instance methods</vt:lpstr>
      <vt:lpstr>Comparing non-primitives</vt:lpstr>
      <vt:lpstr>Printing objects</vt:lpstr>
      <vt:lpstr>The this keyword</vt:lpstr>
      <vt:lpstr>constructors</vt:lpstr>
      <vt:lpstr>modifiers</vt:lpstr>
      <vt:lpstr>Project 2!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 recitation</dc:title>
  <dc:creator>Rojtas, Lindsey E</dc:creator>
  <cp:lastModifiedBy>Rojtas, Lindsey E</cp:lastModifiedBy>
  <cp:revision>2</cp:revision>
  <dcterms:created xsi:type="dcterms:W3CDTF">2022-03-24T19:58:02Z</dcterms:created>
  <dcterms:modified xsi:type="dcterms:W3CDTF">2022-03-25T16:55:31Z</dcterms:modified>
</cp:coreProperties>
</file>