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98994C6-39F3-44E4-AC75-40516C609CB4}" type="datetimeFigureOut">
              <a:rPr lang="en-US" smtClean="0"/>
              <a:t>1/14/2022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82F3C723-401B-465B-9FE3-CD82FDDFEC49}" type="slidenum">
              <a:rPr lang="en-US" smtClean="0"/>
              <a:t>‹#›</a:t>
            </a:fld>
            <a:endParaRPr lang="en-US"/>
          </a:p>
        </p:txBody>
      </p:sp>
    </p:spTree>
    <p:extLst>
      <p:ext uri="{BB962C8B-B14F-4D97-AF65-F5344CB8AC3E}">
        <p14:creationId xmlns:p14="http://schemas.microsoft.com/office/powerpoint/2010/main" val="1746835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8994C6-39F3-44E4-AC75-40516C609CB4}"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F3C723-401B-465B-9FE3-CD82FDDFEC49}" type="slidenum">
              <a:rPr lang="en-US" smtClean="0"/>
              <a:t>‹#›</a:t>
            </a:fld>
            <a:endParaRPr lang="en-US"/>
          </a:p>
        </p:txBody>
      </p:sp>
    </p:spTree>
    <p:extLst>
      <p:ext uri="{BB962C8B-B14F-4D97-AF65-F5344CB8AC3E}">
        <p14:creationId xmlns:p14="http://schemas.microsoft.com/office/powerpoint/2010/main" val="4041665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8994C6-39F3-44E4-AC75-40516C609CB4}"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3C723-401B-465B-9FE3-CD82FDDFEC49}" type="slidenum">
              <a:rPr lang="en-US" smtClean="0"/>
              <a:t>‹#›</a:t>
            </a:fld>
            <a:endParaRPr lang="en-US"/>
          </a:p>
        </p:txBody>
      </p:sp>
    </p:spTree>
    <p:extLst>
      <p:ext uri="{BB962C8B-B14F-4D97-AF65-F5344CB8AC3E}">
        <p14:creationId xmlns:p14="http://schemas.microsoft.com/office/powerpoint/2010/main" val="3578244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8994C6-39F3-44E4-AC75-40516C609CB4}"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3C723-401B-465B-9FE3-CD82FDDFEC49}" type="slidenum">
              <a:rPr lang="en-US" smtClean="0"/>
              <a:t>‹#›</a:t>
            </a:fld>
            <a:endParaRPr lang="en-US"/>
          </a:p>
        </p:txBody>
      </p:sp>
    </p:spTree>
    <p:extLst>
      <p:ext uri="{BB962C8B-B14F-4D97-AF65-F5344CB8AC3E}">
        <p14:creationId xmlns:p14="http://schemas.microsoft.com/office/powerpoint/2010/main" val="3836405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8994C6-39F3-44E4-AC75-40516C609CB4}"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3C723-401B-465B-9FE3-CD82FDDFEC49}" type="slidenum">
              <a:rPr lang="en-US" smtClean="0"/>
              <a:t>‹#›</a:t>
            </a:fld>
            <a:endParaRPr lang="en-US"/>
          </a:p>
        </p:txBody>
      </p:sp>
    </p:spTree>
    <p:extLst>
      <p:ext uri="{BB962C8B-B14F-4D97-AF65-F5344CB8AC3E}">
        <p14:creationId xmlns:p14="http://schemas.microsoft.com/office/powerpoint/2010/main" val="1250869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8994C6-39F3-44E4-AC75-40516C609CB4}"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3C723-401B-465B-9FE3-CD82FDDFEC49}" type="slidenum">
              <a:rPr lang="en-US" smtClean="0"/>
              <a:t>‹#›</a:t>
            </a:fld>
            <a:endParaRPr lang="en-US"/>
          </a:p>
        </p:txBody>
      </p:sp>
    </p:spTree>
    <p:extLst>
      <p:ext uri="{BB962C8B-B14F-4D97-AF65-F5344CB8AC3E}">
        <p14:creationId xmlns:p14="http://schemas.microsoft.com/office/powerpoint/2010/main" val="4244457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8994C6-39F3-44E4-AC75-40516C609CB4}"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3C723-401B-465B-9FE3-CD82FDDFEC49}" type="slidenum">
              <a:rPr lang="en-US" smtClean="0"/>
              <a:t>‹#›</a:t>
            </a:fld>
            <a:endParaRPr lang="en-US"/>
          </a:p>
        </p:txBody>
      </p:sp>
    </p:spTree>
    <p:extLst>
      <p:ext uri="{BB962C8B-B14F-4D97-AF65-F5344CB8AC3E}">
        <p14:creationId xmlns:p14="http://schemas.microsoft.com/office/powerpoint/2010/main" val="2995791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994C6-39F3-44E4-AC75-40516C609CB4}"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3C723-401B-465B-9FE3-CD82FDDFEC49}" type="slidenum">
              <a:rPr lang="en-US" smtClean="0"/>
              <a:t>‹#›</a:t>
            </a:fld>
            <a:endParaRPr lang="en-US"/>
          </a:p>
        </p:txBody>
      </p:sp>
    </p:spTree>
    <p:extLst>
      <p:ext uri="{BB962C8B-B14F-4D97-AF65-F5344CB8AC3E}">
        <p14:creationId xmlns:p14="http://schemas.microsoft.com/office/powerpoint/2010/main" val="3417763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994C6-39F3-44E4-AC75-40516C609CB4}"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3C723-401B-465B-9FE3-CD82FDDFEC49}" type="slidenum">
              <a:rPr lang="en-US" smtClean="0"/>
              <a:t>‹#›</a:t>
            </a:fld>
            <a:endParaRPr lang="en-US"/>
          </a:p>
        </p:txBody>
      </p:sp>
    </p:spTree>
    <p:extLst>
      <p:ext uri="{BB962C8B-B14F-4D97-AF65-F5344CB8AC3E}">
        <p14:creationId xmlns:p14="http://schemas.microsoft.com/office/powerpoint/2010/main" val="28046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994C6-39F3-44E4-AC75-40516C609CB4}"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3C723-401B-465B-9FE3-CD82FDDFEC49}" type="slidenum">
              <a:rPr lang="en-US" smtClean="0"/>
              <a:t>‹#›</a:t>
            </a:fld>
            <a:endParaRPr lang="en-US"/>
          </a:p>
        </p:txBody>
      </p:sp>
    </p:spTree>
    <p:extLst>
      <p:ext uri="{BB962C8B-B14F-4D97-AF65-F5344CB8AC3E}">
        <p14:creationId xmlns:p14="http://schemas.microsoft.com/office/powerpoint/2010/main" val="758033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8994C6-39F3-44E4-AC75-40516C609CB4}"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3C723-401B-465B-9FE3-CD82FDDFEC49}" type="slidenum">
              <a:rPr lang="en-US" smtClean="0"/>
              <a:t>‹#›</a:t>
            </a:fld>
            <a:endParaRPr lang="en-US"/>
          </a:p>
        </p:txBody>
      </p:sp>
    </p:spTree>
    <p:extLst>
      <p:ext uri="{BB962C8B-B14F-4D97-AF65-F5344CB8AC3E}">
        <p14:creationId xmlns:p14="http://schemas.microsoft.com/office/powerpoint/2010/main" val="4003159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8994C6-39F3-44E4-AC75-40516C609CB4}"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F3C723-401B-465B-9FE3-CD82FDDFEC49}" type="slidenum">
              <a:rPr lang="en-US" smtClean="0"/>
              <a:t>‹#›</a:t>
            </a:fld>
            <a:endParaRPr lang="en-US"/>
          </a:p>
        </p:txBody>
      </p:sp>
    </p:spTree>
    <p:extLst>
      <p:ext uri="{BB962C8B-B14F-4D97-AF65-F5344CB8AC3E}">
        <p14:creationId xmlns:p14="http://schemas.microsoft.com/office/powerpoint/2010/main" val="1709939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8994C6-39F3-44E4-AC75-40516C609CB4}" type="datetimeFigureOut">
              <a:rPr lang="en-US" smtClean="0"/>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F3C723-401B-465B-9FE3-CD82FDDFEC49}" type="slidenum">
              <a:rPr lang="en-US" smtClean="0"/>
              <a:t>‹#›</a:t>
            </a:fld>
            <a:endParaRPr lang="en-US"/>
          </a:p>
        </p:txBody>
      </p:sp>
    </p:spTree>
    <p:extLst>
      <p:ext uri="{BB962C8B-B14F-4D97-AF65-F5344CB8AC3E}">
        <p14:creationId xmlns:p14="http://schemas.microsoft.com/office/powerpoint/2010/main" val="1177124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8994C6-39F3-44E4-AC75-40516C609CB4}" type="datetimeFigureOut">
              <a:rPr lang="en-US" smtClean="0"/>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F3C723-401B-465B-9FE3-CD82FDDFEC49}" type="slidenum">
              <a:rPr lang="en-US" smtClean="0"/>
              <a:t>‹#›</a:t>
            </a:fld>
            <a:endParaRPr lang="en-US"/>
          </a:p>
        </p:txBody>
      </p:sp>
    </p:spTree>
    <p:extLst>
      <p:ext uri="{BB962C8B-B14F-4D97-AF65-F5344CB8AC3E}">
        <p14:creationId xmlns:p14="http://schemas.microsoft.com/office/powerpoint/2010/main" val="824468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98994C6-39F3-44E4-AC75-40516C609CB4}" type="datetimeFigureOut">
              <a:rPr lang="en-US" smtClean="0"/>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F3C723-401B-465B-9FE3-CD82FDDFEC49}" type="slidenum">
              <a:rPr lang="en-US" smtClean="0"/>
              <a:t>‹#›</a:t>
            </a:fld>
            <a:endParaRPr lang="en-US"/>
          </a:p>
        </p:txBody>
      </p:sp>
    </p:spTree>
    <p:extLst>
      <p:ext uri="{BB962C8B-B14F-4D97-AF65-F5344CB8AC3E}">
        <p14:creationId xmlns:p14="http://schemas.microsoft.com/office/powerpoint/2010/main" val="189045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8994C6-39F3-44E4-AC75-40516C609CB4}"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F3C723-401B-465B-9FE3-CD82FDDFEC49}" type="slidenum">
              <a:rPr lang="en-US" smtClean="0"/>
              <a:t>‹#›</a:t>
            </a:fld>
            <a:endParaRPr lang="en-US"/>
          </a:p>
        </p:txBody>
      </p:sp>
    </p:spTree>
    <p:extLst>
      <p:ext uri="{BB962C8B-B14F-4D97-AF65-F5344CB8AC3E}">
        <p14:creationId xmlns:p14="http://schemas.microsoft.com/office/powerpoint/2010/main" val="914514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8994C6-39F3-44E4-AC75-40516C609CB4}"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F3C723-401B-465B-9FE3-CD82FDDFEC49}" type="slidenum">
              <a:rPr lang="en-US" smtClean="0"/>
              <a:t>‹#›</a:t>
            </a:fld>
            <a:endParaRPr lang="en-US"/>
          </a:p>
        </p:txBody>
      </p:sp>
    </p:spTree>
    <p:extLst>
      <p:ext uri="{BB962C8B-B14F-4D97-AF65-F5344CB8AC3E}">
        <p14:creationId xmlns:p14="http://schemas.microsoft.com/office/powerpoint/2010/main" val="2189157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8994C6-39F3-44E4-AC75-40516C609CB4}" type="datetimeFigureOut">
              <a:rPr lang="en-US" smtClean="0"/>
              <a:t>1/14/2022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F3C723-401B-465B-9FE3-CD82FDDFEC49}" type="slidenum">
              <a:rPr lang="en-US" smtClean="0"/>
              <a:t>‹#›</a:t>
            </a:fld>
            <a:endParaRPr lang="en-US"/>
          </a:p>
        </p:txBody>
      </p:sp>
    </p:spTree>
    <p:extLst>
      <p:ext uri="{BB962C8B-B14F-4D97-AF65-F5344CB8AC3E}">
        <p14:creationId xmlns:p14="http://schemas.microsoft.com/office/powerpoint/2010/main" val="359166023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join.slack.com/t/introtojavaspring2022/shared_invite/zt-11vsvtx00-2VmWRPnNr204pB0Gq405c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oracle.com/java/technologies/downloads/"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14BAE-38D8-4C86-946F-F34EE27EBECF}"/>
              </a:ext>
            </a:extLst>
          </p:cNvPr>
          <p:cNvSpPr>
            <a:spLocks noGrp="1"/>
          </p:cNvSpPr>
          <p:nvPr>
            <p:ph type="ctrTitle"/>
          </p:nvPr>
        </p:nvSpPr>
        <p:spPr/>
        <p:txBody>
          <a:bodyPr/>
          <a:lstStyle/>
          <a:p>
            <a:r>
              <a:rPr lang="en-US" dirty="0"/>
              <a:t>Cs7 recitation</a:t>
            </a:r>
          </a:p>
        </p:txBody>
      </p:sp>
      <p:sp>
        <p:nvSpPr>
          <p:cNvPr id="3" name="Subtitle 2">
            <a:extLst>
              <a:ext uri="{FF2B5EF4-FFF2-40B4-BE49-F238E27FC236}">
                <a16:creationId xmlns:a16="http://schemas.microsoft.com/office/drawing/2014/main" id="{0545A660-193F-4382-84C7-F36F8EBD6E7C}"/>
              </a:ext>
            </a:extLst>
          </p:cNvPr>
          <p:cNvSpPr>
            <a:spLocks noGrp="1"/>
          </p:cNvSpPr>
          <p:nvPr>
            <p:ph type="subTitle" idx="1"/>
          </p:nvPr>
        </p:nvSpPr>
        <p:spPr/>
        <p:txBody>
          <a:bodyPr/>
          <a:lstStyle/>
          <a:p>
            <a:r>
              <a:rPr lang="en-US" dirty="0"/>
              <a:t>Friday 1:00 – 1:50</a:t>
            </a:r>
          </a:p>
          <a:p>
            <a:r>
              <a:rPr lang="en-US" dirty="0"/>
              <a:t>Lindsey Rojtas</a:t>
            </a:r>
          </a:p>
        </p:txBody>
      </p:sp>
    </p:spTree>
    <p:extLst>
      <p:ext uri="{BB962C8B-B14F-4D97-AF65-F5344CB8AC3E}">
        <p14:creationId xmlns:p14="http://schemas.microsoft.com/office/powerpoint/2010/main" val="1383572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336BA-4D6B-4DAC-9F46-E023A803964A}"/>
              </a:ext>
            </a:extLst>
          </p:cNvPr>
          <p:cNvSpPr>
            <a:spLocks noGrp="1"/>
          </p:cNvSpPr>
          <p:nvPr>
            <p:ph type="title"/>
          </p:nvPr>
        </p:nvSpPr>
        <p:spPr/>
        <p:txBody>
          <a:bodyPr/>
          <a:lstStyle/>
          <a:p>
            <a:r>
              <a:rPr lang="en-US" dirty="0"/>
              <a:t>Time to program!</a:t>
            </a:r>
          </a:p>
        </p:txBody>
      </p:sp>
      <p:sp>
        <p:nvSpPr>
          <p:cNvPr id="3" name="Content Placeholder 2">
            <a:extLst>
              <a:ext uri="{FF2B5EF4-FFF2-40B4-BE49-F238E27FC236}">
                <a16:creationId xmlns:a16="http://schemas.microsoft.com/office/drawing/2014/main" id="{33F6F01B-1F6C-4AFC-B6A7-75BFC4A73728}"/>
              </a:ext>
            </a:extLst>
          </p:cNvPr>
          <p:cNvSpPr>
            <a:spLocks noGrp="1"/>
          </p:cNvSpPr>
          <p:nvPr>
            <p:ph idx="1"/>
          </p:nvPr>
        </p:nvSpPr>
        <p:spPr>
          <a:xfrm>
            <a:off x="685801" y="2033210"/>
            <a:ext cx="10131425" cy="2758924"/>
          </a:xfrm>
        </p:spPr>
        <p:txBody>
          <a:bodyPr>
            <a:normAutofit lnSpcReduction="10000"/>
          </a:bodyPr>
          <a:lstStyle/>
          <a:p>
            <a:r>
              <a:rPr lang="en-US" sz="2200" dirty="0"/>
              <a:t>Before anything else, you’re going to want to make sure you have a text editor open. </a:t>
            </a:r>
          </a:p>
          <a:p>
            <a:pPr lvl="1"/>
            <a:r>
              <a:rPr lang="en-US" sz="2000" dirty="0"/>
              <a:t>You can use any text editor, including Notepad, but I prefer Visual Studio Code or Notepad++ because it makes coding a lot easier. </a:t>
            </a:r>
          </a:p>
          <a:p>
            <a:r>
              <a:rPr lang="en-US" sz="2200" dirty="0"/>
              <a:t>Paste/type in the following code – this is from the assignment description</a:t>
            </a:r>
          </a:p>
          <a:p>
            <a:pPr lvl="1"/>
            <a:r>
              <a:rPr lang="en-US" sz="2000" dirty="0"/>
              <a:t>Replace [INSERT NAME] with your name!</a:t>
            </a:r>
          </a:p>
          <a:p>
            <a:pPr lvl="1"/>
            <a:r>
              <a:rPr lang="en-US" sz="2000" dirty="0"/>
              <a:t>Be careful with the quotes – you may want to delete them and re-enter them because sometimes the copy/paste function is weird </a:t>
            </a:r>
          </a:p>
        </p:txBody>
      </p:sp>
      <p:pic>
        <p:nvPicPr>
          <p:cNvPr id="5" name="Picture 4">
            <a:extLst>
              <a:ext uri="{FF2B5EF4-FFF2-40B4-BE49-F238E27FC236}">
                <a16:creationId xmlns:a16="http://schemas.microsoft.com/office/drawing/2014/main" id="{399C116B-E98A-4A8F-A7EF-5D5CFCF1DFCA}"/>
              </a:ext>
            </a:extLst>
          </p:cNvPr>
          <p:cNvPicPr>
            <a:picLocks noChangeAspect="1"/>
          </p:cNvPicPr>
          <p:nvPr/>
        </p:nvPicPr>
        <p:blipFill>
          <a:blip r:embed="rId2"/>
          <a:stretch>
            <a:fillRect/>
          </a:stretch>
        </p:blipFill>
        <p:spPr>
          <a:xfrm>
            <a:off x="3080916" y="4792134"/>
            <a:ext cx="6030167" cy="1676634"/>
          </a:xfrm>
          <a:prstGeom prst="rect">
            <a:avLst/>
          </a:prstGeom>
        </p:spPr>
      </p:pic>
    </p:spTree>
    <p:extLst>
      <p:ext uri="{BB962C8B-B14F-4D97-AF65-F5344CB8AC3E}">
        <p14:creationId xmlns:p14="http://schemas.microsoft.com/office/powerpoint/2010/main" val="2433018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FC4F1-58AB-45E6-B081-9AB87243EB7E}"/>
              </a:ext>
            </a:extLst>
          </p:cNvPr>
          <p:cNvSpPr>
            <a:spLocks noGrp="1"/>
          </p:cNvSpPr>
          <p:nvPr>
            <p:ph type="title"/>
          </p:nvPr>
        </p:nvSpPr>
        <p:spPr/>
        <p:txBody>
          <a:bodyPr/>
          <a:lstStyle/>
          <a:p>
            <a:r>
              <a:rPr lang="en-US" dirty="0"/>
              <a:t>Saving your code</a:t>
            </a:r>
          </a:p>
        </p:txBody>
      </p:sp>
      <p:sp>
        <p:nvSpPr>
          <p:cNvPr id="3" name="Content Placeholder 2">
            <a:extLst>
              <a:ext uri="{FF2B5EF4-FFF2-40B4-BE49-F238E27FC236}">
                <a16:creationId xmlns:a16="http://schemas.microsoft.com/office/drawing/2014/main" id="{80372D98-B0CF-4335-86BA-2F46BA6A3D40}"/>
              </a:ext>
            </a:extLst>
          </p:cNvPr>
          <p:cNvSpPr>
            <a:spLocks noGrp="1"/>
          </p:cNvSpPr>
          <p:nvPr>
            <p:ph idx="1"/>
          </p:nvPr>
        </p:nvSpPr>
        <p:spPr/>
        <p:txBody>
          <a:bodyPr>
            <a:normAutofit/>
          </a:bodyPr>
          <a:lstStyle/>
          <a:p>
            <a:r>
              <a:rPr lang="en-US" sz="2000" dirty="0"/>
              <a:t>Save your file as </a:t>
            </a:r>
            <a:r>
              <a:rPr lang="en-US" sz="2000" dirty="0">
                <a:latin typeface="Courier New" panose="02070309020205020404" pitchFamily="49" charset="0"/>
                <a:cs typeface="Courier New" panose="02070309020205020404" pitchFamily="49" charset="0"/>
              </a:rPr>
              <a:t>Integrity.java</a:t>
            </a:r>
          </a:p>
          <a:p>
            <a:pPr lvl="1"/>
            <a:r>
              <a:rPr lang="en-US" sz="1800" dirty="0">
                <a:cs typeface="Courier New" panose="02070309020205020404" pitchFamily="49" charset="0"/>
              </a:rPr>
              <a:t>It’s important that you name the file the same thing as what comes after “public class” in the file; otherwise, it won’t compile! Java is case sensitive, so don’t forget to have the proper letters capitalized. </a:t>
            </a:r>
          </a:p>
          <a:p>
            <a:r>
              <a:rPr lang="en-US" sz="2000" dirty="0">
                <a:cs typeface="Courier New" panose="02070309020205020404" pitchFamily="49" charset="0"/>
              </a:rPr>
              <a:t>You can save the file to any location you want, but it’s good practice to have a specific folder to save all your code files in so that it’s easy to find your code to submit </a:t>
            </a:r>
          </a:p>
        </p:txBody>
      </p:sp>
    </p:spTree>
    <p:extLst>
      <p:ext uri="{BB962C8B-B14F-4D97-AF65-F5344CB8AC3E}">
        <p14:creationId xmlns:p14="http://schemas.microsoft.com/office/powerpoint/2010/main" val="684190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8EE2-EB4E-414B-A57A-279AB7F0F5C0}"/>
              </a:ext>
            </a:extLst>
          </p:cNvPr>
          <p:cNvSpPr>
            <a:spLocks noGrp="1"/>
          </p:cNvSpPr>
          <p:nvPr>
            <p:ph type="title"/>
          </p:nvPr>
        </p:nvSpPr>
        <p:spPr/>
        <p:txBody>
          <a:bodyPr/>
          <a:lstStyle/>
          <a:p>
            <a:r>
              <a:rPr lang="en-US" dirty="0"/>
              <a:t>Using the command line</a:t>
            </a:r>
          </a:p>
        </p:txBody>
      </p:sp>
      <p:sp>
        <p:nvSpPr>
          <p:cNvPr id="3" name="Content Placeholder 2">
            <a:extLst>
              <a:ext uri="{FF2B5EF4-FFF2-40B4-BE49-F238E27FC236}">
                <a16:creationId xmlns:a16="http://schemas.microsoft.com/office/drawing/2014/main" id="{995DF80A-9FEE-4884-9A1E-C6EF15E80238}"/>
              </a:ext>
            </a:extLst>
          </p:cNvPr>
          <p:cNvSpPr>
            <a:spLocks noGrp="1"/>
          </p:cNvSpPr>
          <p:nvPr>
            <p:ph idx="1"/>
          </p:nvPr>
        </p:nvSpPr>
        <p:spPr>
          <a:xfrm>
            <a:off x="685801" y="2142067"/>
            <a:ext cx="10131425" cy="3948490"/>
          </a:xfrm>
        </p:spPr>
        <p:txBody>
          <a:bodyPr>
            <a:normAutofit/>
          </a:bodyPr>
          <a:lstStyle/>
          <a:p>
            <a:r>
              <a:rPr lang="en-US" sz="2400" dirty="0"/>
              <a:t>There are three important commands for the command line that you’ll use when compiling and running your code</a:t>
            </a:r>
          </a:p>
          <a:p>
            <a:pPr lvl="1"/>
            <a:r>
              <a:rPr lang="en-US" sz="2200" dirty="0"/>
              <a:t>cd [DIRECTORYNAME] </a:t>
            </a:r>
            <a:r>
              <a:rPr lang="en-US" sz="2200" dirty="0">
                <a:sym typeface="Wingdings" panose="05000000000000000000" pitchFamily="2" charset="2"/>
              </a:rPr>
              <a:t> move from one directory/folder to another within it</a:t>
            </a:r>
            <a:endParaRPr lang="en-US" sz="2200" dirty="0"/>
          </a:p>
          <a:p>
            <a:pPr lvl="2"/>
            <a:r>
              <a:rPr lang="en-US" sz="2000" dirty="0">
                <a:sym typeface="Wingdings" panose="05000000000000000000" pitchFamily="2" charset="2"/>
              </a:rPr>
              <a:t>[DIRECTORYNAME] is the name of a folder</a:t>
            </a:r>
          </a:p>
          <a:p>
            <a:pPr lvl="1"/>
            <a:r>
              <a:rPr lang="en-US" sz="2200" dirty="0">
                <a:sym typeface="Wingdings" panose="05000000000000000000" pitchFamily="2" charset="2"/>
              </a:rPr>
              <a:t>cd ..  move from one directory/folder to the parent directory/folder </a:t>
            </a:r>
          </a:p>
          <a:p>
            <a:pPr lvl="1"/>
            <a:r>
              <a:rPr lang="en-US" sz="2200" dirty="0">
                <a:sym typeface="Wingdings" panose="05000000000000000000" pitchFamily="2" charset="2"/>
              </a:rPr>
              <a:t>The next one is different between Mac users and Windows users</a:t>
            </a:r>
          </a:p>
          <a:p>
            <a:pPr lvl="2"/>
            <a:r>
              <a:rPr lang="en-US" sz="2000" dirty="0">
                <a:sym typeface="Wingdings" panose="05000000000000000000" pitchFamily="2" charset="2"/>
              </a:rPr>
              <a:t>ls  Mac only, list all files in current directory/folder</a:t>
            </a:r>
          </a:p>
          <a:p>
            <a:pPr lvl="2"/>
            <a:r>
              <a:rPr lang="en-US" sz="2000" dirty="0" err="1">
                <a:sym typeface="Wingdings" panose="05000000000000000000" pitchFamily="2" charset="2"/>
              </a:rPr>
              <a:t>dir</a:t>
            </a:r>
            <a:r>
              <a:rPr lang="en-US" sz="2000" dirty="0">
                <a:sym typeface="Wingdings" panose="05000000000000000000" pitchFamily="2" charset="2"/>
              </a:rPr>
              <a:t>  Windows only, list all files in current directory/folder </a:t>
            </a:r>
          </a:p>
        </p:txBody>
      </p:sp>
    </p:spTree>
    <p:extLst>
      <p:ext uri="{BB962C8B-B14F-4D97-AF65-F5344CB8AC3E}">
        <p14:creationId xmlns:p14="http://schemas.microsoft.com/office/powerpoint/2010/main" val="1883912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2661-A22E-4C0A-A7E8-E83667998852}"/>
              </a:ext>
            </a:extLst>
          </p:cNvPr>
          <p:cNvSpPr>
            <a:spLocks noGrp="1"/>
          </p:cNvSpPr>
          <p:nvPr>
            <p:ph type="title"/>
          </p:nvPr>
        </p:nvSpPr>
        <p:spPr/>
        <p:txBody>
          <a:bodyPr/>
          <a:lstStyle/>
          <a:p>
            <a:r>
              <a:rPr lang="en-US" dirty="0"/>
              <a:t>Compiling and running the code</a:t>
            </a:r>
          </a:p>
        </p:txBody>
      </p:sp>
      <p:sp>
        <p:nvSpPr>
          <p:cNvPr id="3" name="Content Placeholder 2">
            <a:extLst>
              <a:ext uri="{FF2B5EF4-FFF2-40B4-BE49-F238E27FC236}">
                <a16:creationId xmlns:a16="http://schemas.microsoft.com/office/drawing/2014/main" id="{F96F0082-3DC3-4748-BC11-0F428A1583F9}"/>
              </a:ext>
            </a:extLst>
          </p:cNvPr>
          <p:cNvSpPr>
            <a:spLocks noGrp="1"/>
          </p:cNvSpPr>
          <p:nvPr>
            <p:ph idx="1"/>
          </p:nvPr>
        </p:nvSpPr>
        <p:spPr>
          <a:xfrm>
            <a:off x="685801" y="2142067"/>
            <a:ext cx="10131425" cy="1456267"/>
          </a:xfrm>
        </p:spPr>
        <p:txBody>
          <a:bodyPr>
            <a:normAutofit/>
          </a:bodyPr>
          <a:lstStyle/>
          <a:p>
            <a:r>
              <a:rPr lang="en-US" sz="2400" dirty="0"/>
              <a:t>Using the cd command where appropriate, navigate to wherever you saved your file on the command line</a:t>
            </a:r>
          </a:p>
          <a:p>
            <a:pPr lvl="1"/>
            <a:r>
              <a:rPr lang="en-US" sz="2200" dirty="0"/>
              <a:t>When you’re there, use ls/</a:t>
            </a:r>
            <a:r>
              <a:rPr lang="en-US" sz="2200" dirty="0" err="1"/>
              <a:t>dir</a:t>
            </a:r>
            <a:r>
              <a:rPr lang="en-US" sz="2200" dirty="0"/>
              <a:t> to check to see if the file is really in there</a:t>
            </a:r>
          </a:p>
        </p:txBody>
      </p:sp>
      <p:pic>
        <p:nvPicPr>
          <p:cNvPr id="5" name="Picture 4">
            <a:extLst>
              <a:ext uri="{FF2B5EF4-FFF2-40B4-BE49-F238E27FC236}">
                <a16:creationId xmlns:a16="http://schemas.microsoft.com/office/drawing/2014/main" id="{9562D0B5-C73E-47E8-B7A4-A45B3242E3CE}"/>
              </a:ext>
            </a:extLst>
          </p:cNvPr>
          <p:cNvPicPr>
            <a:picLocks noChangeAspect="1"/>
          </p:cNvPicPr>
          <p:nvPr/>
        </p:nvPicPr>
        <p:blipFill>
          <a:blip r:embed="rId2"/>
          <a:stretch>
            <a:fillRect/>
          </a:stretch>
        </p:blipFill>
        <p:spPr>
          <a:xfrm>
            <a:off x="3303246" y="3674534"/>
            <a:ext cx="4896533" cy="3000794"/>
          </a:xfrm>
          <a:prstGeom prst="rect">
            <a:avLst/>
          </a:prstGeom>
        </p:spPr>
      </p:pic>
    </p:spTree>
    <p:extLst>
      <p:ext uri="{BB962C8B-B14F-4D97-AF65-F5344CB8AC3E}">
        <p14:creationId xmlns:p14="http://schemas.microsoft.com/office/powerpoint/2010/main" val="2958381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C717-5F40-4729-A9C9-65E2D2871B07}"/>
              </a:ext>
            </a:extLst>
          </p:cNvPr>
          <p:cNvSpPr>
            <a:spLocks noGrp="1"/>
          </p:cNvSpPr>
          <p:nvPr>
            <p:ph type="title"/>
          </p:nvPr>
        </p:nvSpPr>
        <p:spPr/>
        <p:txBody>
          <a:bodyPr/>
          <a:lstStyle/>
          <a:p>
            <a:r>
              <a:rPr lang="en-US" dirty="0"/>
              <a:t>Compiling and running the code</a:t>
            </a:r>
          </a:p>
        </p:txBody>
      </p:sp>
      <p:sp>
        <p:nvSpPr>
          <p:cNvPr id="3" name="Content Placeholder 2">
            <a:extLst>
              <a:ext uri="{FF2B5EF4-FFF2-40B4-BE49-F238E27FC236}">
                <a16:creationId xmlns:a16="http://schemas.microsoft.com/office/drawing/2014/main" id="{718EC234-156B-47A9-BF6B-FC908AEC4012}"/>
              </a:ext>
            </a:extLst>
          </p:cNvPr>
          <p:cNvSpPr>
            <a:spLocks noGrp="1"/>
          </p:cNvSpPr>
          <p:nvPr>
            <p:ph idx="1"/>
          </p:nvPr>
        </p:nvSpPr>
        <p:spPr>
          <a:xfrm>
            <a:off x="685802" y="2142067"/>
            <a:ext cx="5796642" cy="4422019"/>
          </a:xfrm>
        </p:spPr>
        <p:txBody>
          <a:bodyPr>
            <a:normAutofit fontScale="92500"/>
          </a:bodyPr>
          <a:lstStyle/>
          <a:p>
            <a:r>
              <a:rPr lang="en-US" sz="2400" dirty="0"/>
              <a:t>Once we’re in the same directory that our code file is in, we can run the code!</a:t>
            </a:r>
          </a:p>
          <a:p>
            <a:r>
              <a:rPr lang="en-US" sz="2400" dirty="0"/>
              <a:t>In your command line, type </a:t>
            </a:r>
            <a:r>
              <a:rPr lang="en-US" sz="2400" dirty="0" err="1">
                <a:latin typeface="Courier New" panose="02070309020205020404" pitchFamily="49" charset="0"/>
                <a:cs typeface="Courier New" panose="02070309020205020404" pitchFamily="49" charset="0"/>
              </a:rPr>
              <a:t>javac</a:t>
            </a:r>
            <a:r>
              <a:rPr lang="en-US" sz="2400" dirty="0">
                <a:latin typeface="Courier New" panose="02070309020205020404" pitchFamily="49" charset="0"/>
                <a:cs typeface="Courier New" panose="02070309020205020404" pitchFamily="49" charset="0"/>
              </a:rPr>
              <a:t> Integrity.java</a:t>
            </a:r>
          </a:p>
          <a:p>
            <a:pPr lvl="1"/>
            <a:r>
              <a:rPr lang="en-US" sz="2200" dirty="0">
                <a:cs typeface="Courier New" panose="02070309020205020404" pitchFamily="49" charset="0"/>
              </a:rPr>
              <a:t>Take a screenshot of your command prompt showing that you navigated through the folders you needed to and ran the command; it should look something like this! You’ll need it to submit your assignment. </a:t>
            </a:r>
          </a:p>
          <a:p>
            <a:pPr lvl="1"/>
            <a:r>
              <a:rPr lang="en-US" sz="2200" dirty="0">
                <a:cs typeface="Courier New" panose="02070309020205020404" pitchFamily="49" charset="0"/>
              </a:rPr>
              <a:t>You probably won’t have as many folders as I do (I have… lots of folders). That’s fine, as long as you show your process </a:t>
            </a:r>
          </a:p>
        </p:txBody>
      </p:sp>
      <p:pic>
        <p:nvPicPr>
          <p:cNvPr id="7" name="Picture 6">
            <a:extLst>
              <a:ext uri="{FF2B5EF4-FFF2-40B4-BE49-F238E27FC236}">
                <a16:creationId xmlns:a16="http://schemas.microsoft.com/office/drawing/2014/main" id="{A895386A-6C1A-442E-A367-3A9F141FFB27}"/>
              </a:ext>
            </a:extLst>
          </p:cNvPr>
          <p:cNvPicPr>
            <a:picLocks noChangeAspect="1"/>
          </p:cNvPicPr>
          <p:nvPr/>
        </p:nvPicPr>
        <p:blipFill>
          <a:blip r:embed="rId2"/>
          <a:stretch>
            <a:fillRect/>
          </a:stretch>
        </p:blipFill>
        <p:spPr>
          <a:xfrm>
            <a:off x="6874568" y="1567543"/>
            <a:ext cx="4987839" cy="4996543"/>
          </a:xfrm>
          <a:prstGeom prst="rect">
            <a:avLst/>
          </a:prstGeom>
        </p:spPr>
      </p:pic>
    </p:spTree>
    <p:extLst>
      <p:ext uri="{BB962C8B-B14F-4D97-AF65-F5344CB8AC3E}">
        <p14:creationId xmlns:p14="http://schemas.microsoft.com/office/powerpoint/2010/main" val="2707424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C723-F669-4C81-BB4A-3393B7786F70}"/>
              </a:ext>
            </a:extLst>
          </p:cNvPr>
          <p:cNvSpPr>
            <a:spLocks noGrp="1"/>
          </p:cNvSpPr>
          <p:nvPr>
            <p:ph type="title"/>
          </p:nvPr>
        </p:nvSpPr>
        <p:spPr/>
        <p:txBody>
          <a:bodyPr/>
          <a:lstStyle/>
          <a:p>
            <a:r>
              <a:rPr lang="en-US" dirty="0"/>
              <a:t>Compiling and running the code</a:t>
            </a:r>
          </a:p>
        </p:txBody>
      </p:sp>
      <p:sp>
        <p:nvSpPr>
          <p:cNvPr id="3" name="Content Placeholder 2">
            <a:extLst>
              <a:ext uri="{FF2B5EF4-FFF2-40B4-BE49-F238E27FC236}">
                <a16:creationId xmlns:a16="http://schemas.microsoft.com/office/drawing/2014/main" id="{5B1AAC2C-81C0-460C-AA2E-9B46CEF37B2D}"/>
              </a:ext>
            </a:extLst>
          </p:cNvPr>
          <p:cNvSpPr>
            <a:spLocks noGrp="1"/>
          </p:cNvSpPr>
          <p:nvPr>
            <p:ph idx="1"/>
          </p:nvPr>
        </p:nvSpPr>
        <p:spPr>
          <a:xfrm>
            <a:off x="685801" y="2142067"/>
            <a:ext cx="10131425" cy="1809447"/>
          </a:xfrm>
        </p:spPr>
        <p:txBody>
          <a:bodyPr>
            <a:normAutofit lnSpcReduction="10000"/>
          </a:bodyPr>
          <a:lstStyle/>
          <a:p>
            <a:r>
              <a:rPr lang="en-US" sz="2400" dirty="0"/>
              <a:t>We’re almost there! If your code compiled without issue, we can now run it!</a:t>
            </a:r>
          </a:p>
          <a:p>
            <a:r>
              <a:rPr lang="en-US" sz="2400" dirty="0"/>
              <a:t>To run the code, type </a:t>
            </a:r>
            <a:r>
              <a:rPr lang="en-US" sz="2400" dirty="0">
                <a:latin typeface="Courier New" panose="02070309020205020404" pitchFamily="49" charset="0"/>
                <a:cs typeface="Courier New" panose="02070309020205020404" pitchFamily="49" charset="0"/>
              </a:rPr>
              <a:t>java Integrity </a:t>
            </a:r>
            <a:r>
              <a:rPr lang="en-US" sz="2400" dirty="0"/>
              <a:t>into the command prompt </a:t>
            </a:r>
          </a:p>
          <a:p>
            <a:pPr lvl="1"/>
            <a:r>
              <a:rPr lang="en-US" sz="2200" dirty="0"/>
              <a:t>The result should look something like this, with your name in it, of course!</a:t>
            </a:r>
          </a:p>
          <a:p>
            <a:pPr lvl="1"/>
            <a:r>
              <a:rPr lang="en-US" sz="2200" dirty="0"/>
              <a:t>Take another screenshot for your assignment submission</a:t>
            </a:r>
          </a:p>
        </p:txBody>
      </p:sp>
      <p:pic>
        <p:nvPicPr>
          <p:cNvPr id="5" name="Picture 4">
            <a:extLst>
              <a:ext uri="{FF2B5EF4-FFF2-40B4-BE49-F238E27FC236}">
                <a16:creationId xmlns:a16="http://schemas.microsoft.com/office/drawing/2014/main" id="{B67F953F-BE54-4E0C-B0A5-A6B84FFEC2A2}"/>
              </a:ext>
            </a:extLst>
          </p:cNvPr>
          <p:cNvPicPr>
            <a:picLocks noChangeAspect="1"/>
          </p:cNvPicPr>
          <p:nvPr/>
        </p:nvPicPr>
        <p:blipFill>
          <a:blip r:embed="rId2"/>
          <a:stretch>
            <a:fillRect/>
          </a:stretch>
        </p:blipFill>
        <p:spPr>
          <a:xfrm>
            <a:off x="3538180" y="4027714"/>
            <a:ext cx="5115639" cy="2457793"/>
          </a:xfrm>
          <a:prstGeom prst="rect">
            <a:avLst/>
          </a:prstGeom>
        </p:spPr>
      </p:pic>
    </p:spTree>
    <p:extLst>
      <p:ext uri="{BB962C8B-B14F-4D97-AF65-F5344CB8AC3E}">
        <p14:creationId xmlns:p14="http://schemas.microsoft.com/office/powerpoint/2010/main" val="2185687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4256C-A83E-4928-869D-CBC4C0837820}"/>
              </a:ext>
            </a:extLst>
          </p:cNvPr>
          <p:cNvSpPr>
            <a:spLocks noGrp="1"/>
          </p:cNvSpPr>
          <p:nvPr>
            <p:ph type="title"/>
          </p:nvPr>
        </p:nvSpPr>
        <p:spPr/>
        <p:txBody>
          <a:bodyPr/>
          <a:lstStyle/>
          <a:p>
            <a:r>
              <a:rPr lang="en-US" dirty="0"/>
              <a:t>We did it!</a:t>
            </a:r>
          </a:p>
        </p:txBody>
      </p:sp>
      <p:sp>
        <p:nvSpPr>
          <p:cNvPr id="3" name="Content Placeholder 2">
            <a:extLst>
              <a:ext uri="{FF2B5EF4-FFF2-40B4-BE49-F238E27FC236}">
                <a16:creationId xmlns:a16="http://schemas.microsoft.com/office/drawing/2014/main" id="{52535106-BC84-46DC-ABD2-ABD2F32EC8DF}"/>
              </a:ext>
            </a:extLst>
          </p:cNvPr>
          <p:cNvSpPr>
            <a:spLocks noGrp="1"/>
          </p:cNvSpPr>
          <p:nvPr>
            <p:ph idx="1"/>
          </p:nvPr>
        </p:nvSpPr>
        <p:spPr>
          <a:xfrm>
            <a:off x="685801" y="2142066"/>
            <a:ext cx="10131425" cy="4202749"/>
          </a:xfrm>
        </p:spPr>
        <p:txBody>
          <a:bodyPr>
            <a:normAutofit fontScale="92500" lnSpcReduction="10000"/>
          </a:bodyPr>
          <a:lstStyle/>
          <a:p>
            <a:r>
              <a:rPr lang="en-US" sz="2400" dirty="0"/>
              <a:t>Congrats, you just ran a program! </a:t>
            </a:r>
          </a:p>
          <a:p>
            <a:r>
              <a:rPr lang="en-US" sz="2400" dirty="0"/>
              <a:t>Here’s what to submit</a:t>
            </a:r>
          </a:p>
          <a:p>
            <a:pPr lvl="1"/>
            <a:r>
              <a:rPr lang="en-US" sz="2200" dirty="0"/>
              <a:t>A screenshot of steps 2.3-2.4 (navigating to the folder and compiling your code)</a:t>
            </a:r>
          </a:p>
          <a:p>
            <a:pPr lvl="1"/>
            <a:r>
              <a:rPr lang="en-US" sz="2200" dirty="0"/>
              <a:t>A screenshot of step 2.5 (running the code)</a:t>
            </a:r>
          </a:p>
          <a:p>
            <a:pPr lvl="1"/>
            <a:r>
              <a:rPr lang="en-US" sz="2200" dirty="0"/>
              <a:t>Your Integrity.java file </a:t>
            </a:r>
          </a:p>
          <a:p>
            <a:pPr lvl="2"/>
            <a:r>
              <a:rPr lang="en-US" sz="2000" dirty="0"/>
              <a:t>Make sure the file is named Integrity.java and make sure you submit that specific file itself! Screenshots of the code itself will not be accepted </a:t>
            </a:r>
          </a:p>
          <a:p>
            <a:r>
              <a:rPr lang="en-US" sz="2400" dirty="0"/>
              <a:t>If any submission instructions are unclear, ask the professor about them in an email or on Slack. </a:t>
            </a:r>
          </a:p>
          <a:p>
            <a:r>
              <a:rPr lang="en-US" sz="2400" dirty="0"/>
              <a:t>If anything else about the coding process confused you, let me know! I’m here to help</a:t>
            </a:r>
          </a:p>
        </p:txBody>
      </p:sp>
    </p:spTree>
    <p:extLst>
      <p:ext uri="{BB962C8B-B14F-4D97-AF65-F5344CB8AC3E}">
        <p14:creationId xmlns:p14="http://schemas.microsoft.com/office/powerpoint/2010/main" val="3685128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3044-60B4-4B5D-A6C4-04E59EB8B25B}"/>
              </a:ext>
            </a:extLst>
          </p:cNvPr>
          <p:cNvSpPr>
            <a:spLocks noGrp="1"/>
          </p:cNvSpPr>
          <p:nvPr>
            <p:ph type="title"/>
          </p:nvPr>
        </p:nvSpPr>
        <p:spPr/>
        <p:txBody>
          <a:bodyPr/>
          <a:lstStyle/>
          <a:p>
            <a:r>
              <a:rPr lang="en-US" dirty="0"/>
              <a:t>Some final notes</a:t>
            </a:r>
          </a:p>
        </p:txBody>
      </p:sp>
      <p:sp>
        <p:nvSpPr>
          <p:cNvPr id="3" name="Content Placeholder 2">
            <a:extLst>
              <a:ext uri="{FF2B5EF4-FFF2-40B4-BE49-F238E27FC236}">
                <a16:creationId xmlns:a16="http://schemas.microsoft.com/office/drawing/2014/main" id="{D4ADD47E-6BF9-4E8E-B520-864C4F6E0660}"/>
              </a:ext>
            </a:extLst>
          </p:cNvPr>
          <p:cNvSpPr>
            <a:spLocks noGrp="1"/>
          </p:cNvSpPr>
          <p:nvPr>
            <p:ph idx="1"/>
          </p:nvPr>
        </p:nvSpPr>
        <p:spPr>
          <a:xfrm>
            <a:off x="685801" y="2142067"/>
            <a:ext cx="10131425" cy="4106333"/>
          </a:xfrm>
        </p:spPr>
        <p:txBody>
          <a:bodyPr>
            <a:normAutofit fontScale="92500"/>
          </a:bodyPr>
          <a:lstStyle/>
          <a:p>
            <a:r>
              <a:rPr lang="en-US" sz="2400" dirty="0"/>
              <a:t>There is a Slack for this class! The professor as well as myself and the other 3 TAs are in it. Join and feel free to ask us or each other questions </a:t>
            </a:r>
            <a:r>
              <a:rPr lang="en-US" sz="2400" dirty="0">
                <a:sym typeface="Wingdings" panose="05000000000000000000" pitchFamily="2" charset="2"/>
              </a:rPr>
              <a:t> </a:t>
            </a:r>
          </a:p>
          <a:p>
            <a:pPr lvl="1"/>
            <a:r>
              <a:rPr lang="en-US" sz="2200" dirty="0">
                <a:hlinkClick r:id="rId2"/>
              </a:rPr>
              <a:t>https://join.slack.com/t/introtojavaspring2022/shared_invite/zt-11vsvtx00-2VmWRPnNr204pB0Gq405cg</a:t>
            </a:r>
            <a:endParaRPr lang="en-US" sz="2200" dirty="0"/>
          </a:p>
          <a:p>
            <a:pPr lvl="2"/>
            <a:r>
              <a:rPr lang="en-US" sz="2000" dirty="0"/>
              <a:t>(…I’ll paste the link in chat)</a:t>
            </a:r>
          </a:p>
          <a:p>
            <a:r>
              <a:rPr lang="en-US" sz="2400" dirty="0"/>
              <a:t>Don’t be afraid to ask myself or the other TAs for help when you need it – it’s what we’re here for! </a:t>
            </a:r>
          </a:p>
          <a:p>
            <a:pPr lvl="1"/>
            <a:r>
              <a:rPr lang="en-US" sz="2200" dirty="0"/>
              <a:t>People tend to be afraid to ask for help or ask questions in CS. Don’t be. No question is a dumb question and chances are I’ve come across the same issue you have.</a:t>
            </a:r>
          </a:p>
          <a:p>
            <a:r>
              <a:rPr lang="en-US" sz="2400" dirty="0"/>
              <a:t>Have a great long weekend – see you next week!</a:t>
            </a:r>
          </a:p>
        </p:txBody>
      </p:sp>
    </p:spTree>
    <p:extLst>
      <p:ext uri="{BB962C8B-B14F-4D97-AF65-F5344CB8AC3E}">
        <p14:creationId xmlns:p14="http://schemas.microsoft.com/office/powerpoint/2010/main" val="1841389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E7CE-4A4A-4717-AFE4-DDFEF59583B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1D2F917-0E48-4262-A0AC-C9DF56EC160A}"/>
              </a:ext>
            </a:extLst>
          </p:cNvPr>
          <p:cNvSpPr>
            <a:spLocks noGrp="1"/>
          </p:cNvSpPr>
          <p:nvPr>
            <p:ph idx="1"/>
          </p:nvPr>
        </p:nvSpPr>
        <p:spPr/>
        <p:txBody>
          <a:bodyPr>
            <a:normAutofit/>
          </a:bodyPr>
          <a:lstStyle/>
          <a:p>
            <a:r>
              <a:rPr lang="en-US" sz="2400" dirty="0"/>
              <a:t>Introductions</a:t>
            </a:r>
          </a:p>
          <a:p>
            <a:r>
              <a:rPr lang="en-US" sz="2400" dirty="0"/>
              <a:t>Installing Java</a:t>
            </a:r>
          </a:p>
          <a:p>
            <a:pPr lvl="1"/>
            <a:r>
              <a:rPr lang="en-US" sz="2000" dirty="0"/>
              <a:t>Check: Do I already have Java installed?</a:t>
            </a:r>
          </a:p>
          <a:p>
            <a:r>
              <a:rPr lang="en-US" sz="2400" dirty="0"/>
              <a:t>Writing and saving source code</a:t>
            </a:r>
          </a:p>
          <a:p>
            <a:r>
              <a:rPr lang="en-US" sz="2400" dirty="0"/>
              <a:t>Using the command line</a:t>
            </a:r>
          </a:p>
          <a:p>
            <a:r>
              <a:rPr lang="en-US" sz="2400" dirty="0"/>
              <a:t>Compile </a:t>
            </a:r>
            <a:r>
              <a:rPr lang="en-US" sz="2400" dirty="0">
                <a:sym typeface="Wingdings" panose="05000000000000000000" pitchFamily="2" charset="2"/>
              </a:rPr>
              <a:t> run  profit!</a:t>
            </a:r>
            <a:endParaRPr lang="en-US" sz="2400" dirty="0"/>
          </a:p>
        </p:txBody>
      </p:sp>
    </p:spTree>
    <p:extLst>
      <p:ext uri="{BB962C8B-B14F-4D97-AF65-F5344CB8AC3E}">
        <p14:creationId xmlns:p14="http://schemas.microsoft.com/office/powerpoint/2010/main" val="122112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F9EA-FE33-4B25-BE02-3AE78073B7A0}"/>
              </a:ext>
            </a:extLst>
          </p:cNvPr>
          <p:cNvSpPr>
            <a:spLocks noGrp="1"/>
          </p:cNvSpPr>
          <p:nvPr>
            <p:ph type="title"/>
          </p:nvPr>
        </p:nvSpPr>
        <p:spPr/>
        <p:txBody>
          <a:bodyPr/>
          <a:lstStyle/>
          <a:p>
            <a:r>
              <a:rPr lang="en-US" dirty="0"/>
              <a:t>A little about me!</a:t>
            </a:r>
          </a:p>
        </p:txBody>
      </p:sp>
      <p:sp>
        <p:nvSpPr>
          <p:cNvPr id="3" name="Content Placeholder 2">
            <a:extLst>
              <a:ext uri="{FF2B5EF4-FFF2-40B4-BE49-F238E27FC236}">
                <a16:creationId xmlns:a16="http://schemas.microsoft.com/office/drawing/2014/main" id="{F5DD713A-FFD2-4956-B5CF-DC8676887E46}"/>
              </a:ext>
            </a:extLst>
          </p:cNvPr>
          <p:cNvSpPr>
            <a:spLocks noGrp="1"/>
          </p:cNvSpPr>
          <p:nvPr>
            <p:ph idx="1"/>
          </p:nvPr>
        </p:nvSpPr>
        <p:spPr>
          <a:xfrm>
            <a:off x="685802" y="2142067"/>
            <a:ext cx="7040460" cy="3649133"/>
          </a:xfrm>
        </p:spPr>
        <p:txBody>
          <a:bodyPr>
            <a:normAutofit/>
          </a:bodyPr>
          <a:lstStyle/>
          <a:p>
            <a:r>
              <a:rPr lang="en-US" sz="2000" dirty="0"/>
              <a:t>My name is Lindsey, but you can call me Lin if you’d like </a:t>
            </a:r>
            <a:r>
              <a:rPr lang="en-US" sz="2000" dirty="0">
                <a:sym typeface="Wingdings" panose="05000000000000000000" pitchFamily="2" charset="2"/>
              </a:rPr>
              <a:t></a:t>
            </a:r>
          </a:p>
          <a:p>
            <a:r>
              <a:rPr lang="en-US" sz="2000" dirty="0">
                <a:sym typeface="Wingdings" panose="05000000000000000000" pitchFamily="2" charset="2"/>
              </a:rPr>
              <a:t>Any pronouns, I always like to say “whatever makes a joke funnier”</a:t>
            </a:r>
          </a:p>
          <a:p>
            <a:r>
              <a:rPr lang="en-US" sz="2000" dirty="0">
                <a:sym typeface="Wingdings" panose="05000000000000000000" pitchFamily="2" charset="2"/>
              </a:rPr>
              <a:t>I’m a junior at Pitt; computer science major and linguistics minor</a:t>
            </a:r>
          </a:p>
          <a:p>
            <a:r>
              <a:rPr lang="en-US" sz="2000" dirty="0">
                <a:sym typeface="Wingdings" panose="05000000000000000000" pitchFamily="2" charset="2"/>
              </a:rPr>
              <a:t>I’m from around here, about 30min south of Pittsburgh</a:t>
            </a:r>
          </a:p>
          <a:p>
            <a:r>
              <a:rPr lang="en-US" sz="2000" dirty="0">
                <a:sym typeface="Wingdings" panose="05000000000000000000" pitchFamily="2" charset="2"/>
              </a:rPr>
              <a:t>In what little free time I have, I like to go on Wikipedia deep dives, play rhythm games, fine-tune my Spotify so I have a decent Wrapped at the end of the year, and think about my pets that I have back at my parents’ house</a:t>
            </a:r>
          </a:p>
        </p:txBody>
      </p:sp>
      <p:pic>
        <p:nvPicPr>
          <p:cNvPr id="5" name="Picture 4">
            <a:extLst>
              <a:ext uri="{FF2B5EF4-FFF2-40B4-BE49-F238E27FC236}">
                <a16:creationId xmlns:a16="http://schemas.microsoft.com/office/drawing/2014/main" id="{484B18E4-1805-4AF2-8F18-AEF681F96AC0}"/>
              </a:ext>
            </a:extLst>
          </p:cNvPr>
          <p:cNvPicPr>
            <a:picLocks noChangeAspect="1"/>
          </p:cNvPicPr>
          <p:nvPr/>
        </p:nvPicPr>
        <p:blipFill>
          <a:blip r:embed="rId2"/>
          <a:stretch>
            <a:fillRect/>
          </a:stretch>
        </p:blipFill>
        <p:spPr>
          <a:xfrm>
            <a:off x="7830524" y="1066800"/>
            <a:ext cx="3381847" cy="4734586"/>
          </a:xfrm>
          <a:prstGeom prst="rect">
            <a:avLst/>
          </a:prstGeom>
        </p:spPr>
      </p:pic>
    </p:spTree>
    <p:extLst>
      <p:ext uri="{BB962C8B-B14F-4D97-AF65-F5344CB8AC3E}">
        <p14:creationId xmlns:p14="http://schemas.microsoft.com/office/powerpoint/2010/main" val="2960808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B502E-B415-45CC-B900-BBE3981149AB}"/>
              </a:ext>
            </a:extLst>
          </p:cNvPr>
          <p:cNvSpPr>
            <a:spLocks noGrp="1"/>
          </p:cNvSpPr>
          <p:nvPr>
            <p:ph type="title"/>
          </p:nvPr>
        </p:nvSpPr>
        <p:spPr/>
        <p:txBody>
          <a:bodyPr/>
          <a:lstStyle/>
          <a:p>
            <a:r>
              <a:rPr lang="en-US" dirty="0"/>
              <a:t>Let’s get into it: installing java</a:t>
            </a:r>
          </a:p>
        </p:txBody>
      </p:sp>
      <p:sp>
        <p:nvSpPr>
          <p:cNvPr id="3" name="Content Placeholder 2">
            <a:extLst>
              <a:ext uri="{FF2B5EF4-FFF2-40B4-BE49-F238E27FC236}">
                <a16:creationId xmlns:a16="http://schemas.microsoft.com/office/drawing/2014/main" id="{28B298A3-BE08-4F97-9FFE-9C6D7505C096}"/>
              </a:ext>
            </a:extLst>
          </p:cNvPr>
          <p:cNvSpPr>
            <a:spLocks noGrp="1"/>
          </p:cNvSpPr>
          <p:nvPr>
            <p:ph idx="1"/>
          </p:nvPr>
        </p:nvSpPr>
        <p:spPr>
          <a:xfrm>
            <a:off x="685801" y="2142067"/>
            <a:ext cx="10131425" cy="3881228"/>
          </a:xfrm>
        </p:spPr>
        <p:txBody>
          <a:bodyPr>
            <a:normAutofit fontScale="92500" lnSpcReduction="10000"/>
          </a:bodyPr>
          <a:lstStyle/>
          <a:p>
            <a:r>
              <a:rPr lang="en-US" sz="2400" dirty="0"/>
              <a:t>There’s a good chance that Java isn’t installed on your computer yet; let’s double check!</a:t>
            </a:r>
          </a:p>
          <a:p>
            <a:r>
              <a:rPr lang="en-US" sz="2400" dirty="0"/>
              <a:t>First, we need to open your command line interface</a:t>
            </a:r>
          </a:p>
          <a:p>
            <a:pPr lvl="1"/>
            <a:r>
              <a:rPr lang="en-US" sz="2000" dirty="0"/>
              <a:t>Mac users:  Navigate to the search icon on the top right of your screen and search for “terminal” – it should be your top hit. Click on it!</a:t>
            </a:r>
          </a:p>
          <a:p>
            <a:pPr lvl="1"/>
            <a:r>
              <a:rPr lang="en-US" sz="2000" dirty="0"/>
              <a:t>Windows users: Click on the Windows icon in the bottom right and type “</a:t>
            </a:r>
            <a:r>
              <a:rPr lang="en-US" sz="2000" dirty="0" err="1"/>
              <a:t>cmd</a:t>
            </a:r>
            <a:r>
              <a:rPr lang="en-US" sz="2000" dirty="0"/>
              <a:t>” in the search bar – an application called “Command Prompt” should show up. Click on it!</a:t>
            </a:r>
          </a:p>
          <a:p>
            <a:r>
              <a:rPr lang="en-US" sz="2200" dirty="0"/>
              <a:t>In the application, type </a:t>
            </a:r>
            <a:r>
              <a:rPr lang="en-US" sz="2200" dirty="0" err="1">
                <a:latin typeface="Courier New" panose="02070309020205020404" pitchFamily="49" charset="0"/>
                <a:cs typeface="Courier New" panose="02070309020205020404" pitchFamily="49" charset="0"/>
              </a:rPr>
              <a:t>javac</a:t>
            </a:r>
            <a:r>
              <a:rPr lang="en-US" sz="2200" dirty="0">
                <a:latin typeface="Courier New" panose="02070309020205020404" pitchFamily="49" charset="0"/>
                <a:cs typeface="Courier New" panose="02070309020205020404" pitchFamily="49" charset="0"/>
              </a:rPr>
              <a:t> –version</a:t>
            </a:r>
          </a:p>
          <a:p>
            <a:pPr lvl="1"/>
            <a:r>
              <a:rPr lang="en-US" sz="2000" dirty="0">
                <a:cs typeface="Courier New" panose="02070309020205020404" pitchFamily="49" charset="0"/>
              </a:rPr>
              <a:t>Chances are, an error saying that </a:t>
            </a:r>
            <a:r>
              <a:rPr lang="en-US" sz="2000" dirty="0" err="1">
                <a:cs typeface="Courier New" panose="02070309020205020404" pitchFamily="49" charset="0"/>
              </a:rPr>
              <a:t>javac</a:t>
            </a:r>
            <a:r>
              <a:rPr lang="en-US" sz="2000" dirty="0">
                <a:cs typeface="Courier New" panose="02070309020205020404" pitchFamily="49" charset="0"/>
              </a:rPr>
              <a:t> isn’t a recognizable command will pop up. Let’s fix that!</a:t>
            </a:r>
          </a:p>
          <a:p>
            <a:pPr lvl="1"/>
            <a:r>
              <a:rPr lang="en-US" sz="2000" dirty="0">
                <a:cs typeface="Courier New" panose="02070309020205020404" pitchFamily="49" charset="0"/>
              </a:rPr>
              <a:t>If you get an actual version, you can sit back and relax for a bit. </a:t>
            </a:r>
          </a:p>
        </p:txBody>
      </p:sp>
    </p:spTree>
    <p:extLst>
      <p:ext uri="{BB962C8B-B14F-4D97-AF65-F5344CB8AC3E}">
        <p14:creationId xmlns:p14="http://schemas.microsoft.com/office/powerpoint/2010/main" val="3543430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F5F3-76A7-4DA7-9144-0FBD9E043DE0}"/>
              </a:ext>
            </a:extLst>
          </p:cNvPr>
          <p:cNvSpPr>
            <a:spLocks noGrp="1"/>
          </p:cNvSpPr>
          <p:nvPr>
            <p:ph type="title"/>
          </p:nvPr>
        </p:nvSpPr>
        <p:spPr>
          <a:xfrm>
            <a:off x="1327255" y="1030288"/>
            <a:ext cx="4099947" cy="1035579"/>
          </a:xfrm>
        </p:spPr>
        <p:txBody>
          <a:bodyPr>
            <a:normAutofit/>
          </a:bodyPr>
          <a:lstStyle/>
          <a:p>
            <a:pPr>
              <a:lnSpc>
                <a:spcPct val="90000"/>
              </a:lnSpc>
            </a:pPr>
            <a:r>
              <a:rPr lang="en-US" sz="3300"/>
              <a:t>Let’s get into it: installing java</a:t>
            </a:r>
          </a:p>
        </p:txBody>
      </p:sp>
      <p:sp>
        <p:nvSpPr>
          <p:cNvPr id="3" name="Content Placeholder 2">
            <a:extLst>
              <a:ext uri="{FF2B5EF4-FFF2-40B4-BE49-F238E27FC236}">
                <a16:creationId xmlns:a16="http://schemas.microsoft.com/office/drawing/2014/main" id="{67F4737F-DD44-4DDF-BD03-120002F30AA1}"/>
              </a:ext>
            </a:extLst>
          </p:cNvPr>
          <p:cNvSpPr>
            <a:spLocks noGrp="1"/>
          </p:cNvSpPr>
          <p:nvPr>
            <p:ph idx="1"/>
          </p:nvPr>
        </p:nvSpPr>
        <p:spPr>
          <a:xfrm>
            <a:off x="273698" y="1843395"/>
            <a:ext cx="5822302" cy="4258733"/>
          </a:xfrm>
        </p:spPr>
        <p:txBody>
          <a:bodyPr>
            <a:normAutofit/>
          </a:bodyPr>
          <a:lstStyle/>
          <a:p>
            <a:pPr>
              <a:lnSpc>
                <a:spcPct val="90000"/>
              </a:lnSpc>
            </a:pPr>
            <a:r>
              <a:rPr lang="en-US" dirty="0"/>
              <a:t>Open your preferred web browser and go to this link: </a:t>
            </a:r>
            <a:r>
              <a:rPr lang="en-US" dirty="0">
                <a:sym typeface="Wingdings" panose="05000000000000000000" pitchFamily="2" charset="2"/>
              </a:rPr>
              <a:t> </a:t>
            </a:r>
            <a:r>
              <a:rPr lang="en-US" dirty="0">
                <a:sym typeface="Wingdings" panose="05000000000000000000" pitchFamily="2" charset="2"/>
                <a:hlinkClick r:id="rId3"/>
              </a:rPr>
              <a:t>https://www.oracle.com/java/technologies/downloads/</a:t>
            </a:r>
            <a:r>
              <a:rPr lang="en-US" dirty="0">
                <a:sym typeface="Wingdings" panose="05000000000000000000" pitchFamily="2" charset="2"/>
              </a:rPr>
              <a:t> </a:t>
            </a:r>
          </a:p>
          <a:p>
            <a:pPr lvl="1">
              <a:lnSpc>
                <a:spcPct val="90000"/>
              </a:lnSpc>
            </a:pPr>
            <a:r>
              <a:rPr lang="en-US" sz="1800" dirty="0">
                <a:sym typeface="Wingdings" panose="05000000000000000000" pitchFamily="2" charset="2"/>
              </a:rPr>
              <a:t>Mac users: click on the macOS tab and click on the link in </a:t>
            </a:r>
            <a:r>
              <a:rPr lang="en-US" sz="1800">
                <a:sym typeface="Wingdings" panose="05000000000000000000" pitchFamily="2" charset="2"/>
              </a:rPr>
              <a:t>the “x64 </a:t>
            </a:r>
            <a:r>
              <a:rPr lang="en-US" sz="1800" dirty="0">
                <a:sym typeface="Wingdings" panose="05000000000000000000" pitchFamily="2" charset="2"/>
              </a:rPr>
              <a:t>DMG Installer” row </a:t>
            </a:r>
          </a:p>
          <a:p>
            <a:pPr lvl="1">
              <a:lnSpc>
                <a:spcPct val="90000"/>
              </a:lnSpc>
            </a:pPr>
            <a:r>
              <a:rPr lang="en-US" sz="1800" dirty="0">
                <a:sym typeface="Wingdings" panose="05000000000000000000" pitchFamily="2" charset="2"/>
              </a:rPr>
              <a:t>Windows users: click on the Windows tab and click on the link in the “x64 Installer” row</a:t>
            </a:r>
          </a:p>
          <a:p>
            <a:pPr>
              <a:lnSpc>
                <a:spcPct val="90000"/>
              </a:lnSpc>
            </a:pPr>
            <a:r>
              <a:rPr lang="en-US" dirty="0">
                <a:sym typeface="Wingdings" panose="05000000000000000000" pitchFamily="2" charset="2"/>
              </a:rPr>
              <a:t>Once you’ve downloaded the file, find it in your downloads folder (or wherever you saved it to) and click on it to run the file and install Java!</a:t>
            </a:r>
          </a:p>
          <a:p>
            <a:pPr>
              <a:lnSpc>
                <a:spcPct val="90000"/>
              </a:lnSpc>
            </a:pPr>
            <a:r>
              <a:rPr lang="en-US" dirty="0">
                <a:sym typeface="Wingdings" panose="05000000000000000000" pitchFamily="2" charset="2"/>
              </a:rPr>
              <a:t>Mac users can take a break for a moment while we address a Windows issue in the next slide…</a:t>
            </a:r>
            <a:endParaRPr lang="en-US" dirty="0"/>
          </a:p>
        </p:txBody>
      </p:sp>
      <p:pic>
        <p:nvPicPr>
          <p:cNvPr id="7" name="Picture 6">
            <a:extLst>
              <a:ext uri="{FF2B5EF4-FFF2-40B4-BE49-F238E27FC236}">
                <a16:creationId xmlns:a16="http://schemas.microsoft.com/office/drawing/2014/main" id="{C92CB0E3-DC92-40DF-AD38-88D8DA6EA408}"/>
              </a:ext>
            </a:extLst>
          </p:cNvPr>
          <p:cNvPicPr>
            <a:picLocks noChangeAspect="1"/>
          </p:cNvPicPr>
          <p:nvPr/>
        </p:nvPicPr>
        <p:blipFill>
          <a:blip r:embed="rId4"/>
          <a:stretch>
            <a:fillRect/>
          </a:stretch>
        </p:blipFill>
        <p:spPr>
          <a:xfrm>
            <a:off x="6096000" y="1438415"/>
            <a:ext cx="6028792" cy="1989500"/>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9" name="Picture 8">
            <a:extLst>
              <a:ext uri="{FF2B5EF4-FFF2-40B4-BE49-F238E27FC236}">
                <a16:creationId xmlns:a16="http://schemas.microsoft.com/office/drawing/2014/main" id="{656E8BF0-C2BC-4B8E-894B-E85FEF9609AD}"/>
              </a:ext>
            </a:extLst>
          </p:cNvPr>
          <p:cNvPicPr>
            <a:picLocks noChangeAspect="1"/>
          </p:cNvPicPr>
          <p:nvPr/>
        </p:nvPicPr>
        <p:blipFill>
          <a:blip r:embed="rId5"/>
          <a:stretch>
            <a:fillRect/>
          </a:stretch>
        </p:blipFill>
        <p:spPr>
          <a:xfrm>
            <a:off x="6057694" y="3972762"/>
            <a:ext cx="6013524" cy="1638685"/>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0" name="Oval 9">
            <a:extLst>
              <a:ext uri="{FF2B5EF4-FFF2-40B4-BE49-F238E27FC236}">
                <a16:creationId xmlns:a16="http://schemas.microsoft.com/office/drawing/2014/main" id="{4DBA5759-6C01-4B31-B373-DB72D88985FE}"/>
              </a:ext>
            </a:extLst>
          </p:cNvPr>
          <p:cNvSpPr/>
          <p:nvPr/>
        </p:nvSpPr>
        <p:spPr>
          <a:xfrm>
            <a:off x="8456103" y="2959174"/>
            <a:ext cx="2994869" cy="4478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6FCA2E0-9C97-4E0F-BC4A-9CFE517DACB1}"/>
              </a:ext>
            </a:extLst>
          </p:cNvPr>
          <p:cNvSpPr/>
          <p:nvPr/>
        </p:nvSpPr>
        <p:spPr>
          <a:xfrm>
            <a:off x="8573549" y="4872567"/>
            <a:ext cx="2994870" cy="4478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1570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D4B6-C82A-4AC2-9BB9-F741CBE7630C}"/>
              </a:ext>
            </a:extLst>
          </p:cNvPr>
          <p:cNvSpPr>
            <a:spLocks noGrp="1"/>
          </p:cNvSpPr>
          <p:nvPr>
            <p:ph type="title"/>
          </p:nvPr>
        </p:nvSpPr>
        <p:spPr/>
        <p:txBody>
          <a:bodyPr/>
          <a:lstStyle/>
          <a:p>
            <a:r>
              <a:rPr lang="en-US" dirty="0"/>
              <a:t>Windows only: changing the file path</a:t>
            </a:r>
          </a:p>
        </p:txBody>
      </p:sp>
      <p:sp>
        <p:nvSpPr>
          <p:cNvPr id="3" name="Content Placeholder 2">
            <a:extLst>
              <a:ext uri="{FF2B5EF4-FFF2-40B4-BE49-F238E27FC236}">
                <a16:creationId xmlns:a16="http://schemas.microsoft.com/office/drawing/2014/main" id="{4A0A5860-E928-46BF-BE74-BB86D373F87D}"/>
              </a:ext>
            </a:extLst>
          </p:cNvPr>
          <p:cNvSpPr>
            <a:spLocks noGrp="1"/>
          </p:cNvSpPr>
          <p:nvPr>
            <p:ph idx="1"/>
          </p:nvPr>
        </p:nvSpPr>
        <p:spPr>
          <a:xfrm>
            <a:off x="685801" y="1604433"/>
            <a:ext cx="9778999" cy="3649133"/>
          </a:xfrm>
        </p:spPr>
        <p:txBody>
          <a:bodyPr>
            <a:normAutofit/>
          </a:bodyPr>
          <a:lstStyle/>
          <a:p>
            <a:r>
              <a:rPr lang="en-US" sz="2000" dirty="0"/>
              <a:t>In short, Windows is mean and likes making things more difficult. We need to take an extra step to tell the computer where to find Java on your computer. </a:t>
            </a:r>
          </a:p>
          <a:p>
            <a:r>
              <a:rPr lang="en-US" sz="2000" dirty="0"/>
              <a:t>First, find where Java was installed; it should be somewhere in </a:t>
            </a:r>
            <a:r>
              <a:rPr lang="en-US" sz="2000" dirty="0">
                <a:latin typeface="Courier New" panose="02070309020205020404" pitchFamily="49" charset="0"/>
                <a:cs typeface="Courier New" panose="02070309020205020404" pitchFamily="49" charset="0"/>
              </a:rPr>
              <a:t>C:\Program Files\Java\jdk1.8.0_144\bin</a:t>
            </a:r>
          </a:p>
          <a:p>
            <a:pPr lvl="1"/>
            <a:r>
              <a:rPr lang="en-US" sz="1800" dirty="0">
                <a:cs typeface="Courier New" panose="02070309020205020404" pitchFamily="49" charset="0"/>
              </a:rPr>
              <a:t>The numbers after the “</a:t>
            </a:r>
            <a:r>
              <a:rPr lang="en-US" sz="1800" dirty="0" err="1">
                <a:cs typeface="Courier New" panose="02070309020205020404" pitchFamily="49" charset="0"/>
              </a:rPr>
              <a:t>jdk</a:t>
            </a:r>
            <a:r>
              <a:rPr lang="en-US" sz="1800" dirty="0">
                <a:cs typeface="Courier New" panose="02070309020205020404" pitchFamily="49" charset="0"/>
              </a:rPr>
              <a:t>” part will probably be different, but that isn’t important. </a:t>
            </a:r>
          </a:p>
          <a:p>
            <a:pPr lvl="1"/>
            <a:r>
              <a:rPr lang="en-US" sz="1800" dirty="0">
                <a:cs typeface="Courier New" panose="02070309020205020404" pitchFamily="49" charset="0"/>
              </a:rPr>
              <a:t>There’s </a:t>
            </a:r>
            <a:r>
              <a:rPr lang="en-US" sz="1800" dirty="0" err="1">
                <a:cs typeface="Courier New" panose="02070309020205020404" pitchFamily="49" charset="0"/>
              </a:rPr>
              <a:t>gonna</a:t>
            </a:r>
            <a:r>
              <a:rPr lang="en-US" sz="1800" dirty="0">
                <a:cs typeface="Courier New" panose="02070309020205020404" pitchFamily="49" charset="0"/>
              </a:rPr>
              <a:t> be lots of things in this bin folder but there should be the files javac.exe and java.exe – scroll down and find them to make sure you’re in the right place </a:t>
            </a:r>
          </a:p>
          <a:p>
            <a:r>
              <a:rPr lang="en-US" sz="2000" dirty="0">
                <a:cs typeface="Courier New" panose="02070309020205020404" pitchFamily="49" charset="0"/>
              </a:rPr>
              <a:t>Once you’ve confirmed that you’re in the right directory, we need to copy the directory.</a:t>
            </a:r>
          </a:p>
          <a:p>
            <a:pPr lvl="1"/>
            <a:r>
              <a:rPr lang="en-US" dirty="0">
                <a:cs typeface="Courier New" panose="02070309020205020404" pitchFamily="49" charset="0"/>
              </a:rPr>
              <a:t>Click on the folder icon  above the list of all the files and copy the text using </a:t>
            </a:r>
            <a:r>
              <a:rPr lang="en-US" dirty="0" err="1">
                <a:cs typeface="Courier New" panose="02070309020205020404" pitchFamily="49" charset="0"/>
              </a:rPr>
              <a:t>Ctrl+C</a:t>
            </a:r>
            <a:r>
              <a:rPr lang="en-US" dirty="0">
                <a:cs typeface="Courier New" panose="02070309020205020404" pitchFamily="49" charset="0"/>
              </a:rPr>
              <a:t> (or right click and select “Copy”)</a:t>
            </a:r>
          </a:p>
        </p:txBody>
      </p:sp>
      <p:pic>
        <p:nvPicPr>
          <p:cNvPr id="6" name="Picture 5">
            <a:extLst>
              <a:ext uri="{FF2B5EF4-FFF2-40B4-BE49-F238E27FC236}">
                <a16:creationId xmlns:a16="http://schemas.microsoft.com/office/drawing/2014/main" id="{69D8F7C0-29B2-4F4B-94C8-6923EF363ECD}"/>
              </a:ext>
            </a:extLst>
          </p:cNvPr>
          <p:cNvPicPr>
            <a:picLocks noChangeAspect="1"/>
          </p:cNvPicPr>
          <p:nvPr/>
        </p:nvPicPr>
        <p:blipFill>
          <a:blip r:embed="rId2"/>
          <a:stretch>
            <a:fillRect/>
          </a:stretch>
        </p:blipFill>
        <p:spPr>
          <a:xfrm>
            <a:off x="119354" y="5590998"/>
            <a:ext cx="6735115" cy="1267002"/>
          </a:xfrm>
          <a:prstGeom prst="rect">
            <a:avLst/>
          </a:prstGeom>
        </p:spPr>
      </p:pic>
      <p:pic>
        <p:nvPicPr>
          <p:cNvPr id="8" name="Picture 7">
            <a:extLst>
              <a:ext uri="{FF2B5EF4-FFF2-40B4-BE49-F238E27FC236}">
                <a16:creationId xmlns:a16="http://schemas.microsoft.com/office/drawing/2014/main" id="{98CBB12C-5584-4354-B83F-0926938C9EDD}"/>
              </a:ext>
            </a:extLst>
          </p:cNvPr>
          <p:cNvPicPr>
            <a:picLocks noChangeAspect="1"/>
          </p:cNvPicPr>
          <p:nvPr/>
        </p:nvPicPr>
        <p:blipFill>
          <a:blip r:embed="rId3"/>
          <a:stretch>
            <a:fillRect/>
          </a:stretch>
        </p:blipFill>
        <p:spPr>
          <a:xfrm>
            <a:off x="7051609" y="5253566"/>
            <a:ext cx="4867954" cy="1533739"/>
          </a:xfrm>
          <a:prstGeom prst="rect">
            <a:avLst/>
          </a:prstGeom>
        </p:spPr>
      </p:pic>
      <p:cxnSp>
        <p:nvCxnSpPr>
          <p:cNvPr id="12" name="Straight Arrow Connector 11">
            <a:extLst>
              <a:ext uri="{FF2B5EF4-FFF2-40B4-BE49-F238E27FC236}">
                <a16:creationId xmlns:a16="http://schemas.microsoft.com/office/drawing/2014/main" id="{A5C0F622-6EF7-4F58-8918-EC30153AB90E}"/>
              </a:ext>
            </a:extLst>
          </p:cNvPr>
          <p:cNvCxnSpPr>
            <a:cxnSpLocks/>
          </p:cNvCxnSpPr>
          <p:nvPr/>
        </p:nvCxnSpPr>
        <p:spPr>
          <a:xfrm flipH="1">
            <a:off x="343949" y="4966283"/>
            <a:ext cx="2667699" cy="125834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721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5BA5-4948-4DC4-98D0-5C1516BF3F2B}"/>
              </a:ext>
            </a:extLst>
          </p:cNvPr>
          <p:cNvSpPr>
            <a:spLocks noGrp="1"/>
          </p:cNvSpPr>
          <p:nvPr>
            <p:ph type="title"/>
          </p:nvPr>
        </p:nvSpPr>
        <p:spPr/>
        <p:txBody>
          <a:bodyPr/>
          <a:lstStyle/>
          <a:p>
            <a:r>
              <a:rPr lang="en-US" dirty="0"/>
              <a:t>Windows only: changing the file path </a:t>
            </a:r>
          </a:p>
        </p:txBody>
      </p:sp>
      <p:sp>
        <p:nvSpPr>
          <p:cNvPr id="3" name="Content Placeholder 2">
            <a:extLst>
              <a:ext uri="{FF2B5EF4-FFF2-40B4-BE49-F238E27FC236}">
                <a16:creationId xmlns:a16="http://schemas.microsoft.com/office/drawing/2014/main" id="{463F101C-AC55-4623-A283-58D6ADF3470D}"/>
              </a:ext>
            </a:extLst>
          </p:cNvPr>
          <p:cNvSpPr>
            <a:spLocks noGrp="1"/>
          </p:cNvSpPr>
          <p:nvPr>
            <p:ph idx="1"/>
          </p:nvPr>
        </p:nvSpPr>
        <p:spPr>
          <a:xfrm>
            <a:off x="685801" y="2142067"/>
            <a:ext cx="8089083" cy="3649133"/>
          </a:xfrm>
        </p:spPr>
        <p:txBody>
          <a:bodyPr>
            <a:normAutofit/>
          </a:bodyPr>
          <a:lstStyle/>
          <a:p>
            <a:r>
              <a:rPr lang="en-US" sz="2000" dirty="0"/>
              <a:t>Next, go to the Windows icon on the bottom left of your PC  and then click on the little gear above the power icon. This will open up your settings menu. </a:t>
            </a:r>
          </a:p>
          <a:p>
            <a:r>
              <a:rPr lang="en-US" sz="2000" dirty="0"/>
              <a:t>On the left sidebar, click on About, then scroll down to the Related Settings heading. Click on Advanced System Settings. This should open a small window called System Properties</a:t>
            </a:r>
          </a:p>
          <a:p>
            <a:r>
              <a:rPr lang="en-US" sz="2000" dirty="0"/>
              <a:t>In the System Properties window, click on the Advanced tab at the top and then click on the Environment Variables… button </a:t>
            </a:r>
          </a:p>
        </p:txBody>
      </p:sp>
      <p:pic>
        <p:nvPicPr>
          <p:cNvPr id="9" name="Picture 8">
            <a:extLst>
              <a:ext uri="{FF2B5EF4-FFF2-40B4-BE49-F238E27FC236}">
                <a16:creationId xmlns:a16="http://schemas.microsoft.com/office/drawing/2014/main" id="{C7C4E33E-6B78-44AE-A060-B1BDE6415FC4}"/>
              </a:ext>
            </a:extLst>
          </p:cNvPr>
          <p:cNvPicPr>
            <a:picLocks noChangeAspect="1"/>
          </p:cNvPicPr>
          <p:nvPr/>
        </p:nvPicPr>
        <p:blipFill>
          <a:blip r:embed="rId2">
            <a:duotone>
              <a:schemeClr val="accent3">
                <a:shade val="45000"/>
                <a:satMod val="135000"/>
              </a:schemeClr>
              <a:prstClr val="white"/>
            </a:duotone>
          </a:blip>
          <a:stretch>
            <a:fillRect/>
          </a:stretch>
        </p:blipFill>
        <p:spPr>
          <a:xfrm>
            <a:off x="9257334" y="336170"/>
            <a:ext cx="2108267" cy="2595472"/>
          </a:xfrm>
          <a:prstGeom prst="rect">
            <a:avLst/>
          </a:prstGeom>
        </p:spPr>
      </p:pic>
      <p:pic>
        <p:nvPicPr>
          <p:cNvPr id="11" name="Picture 10">
            <a:extLst>
              <a:ext uri="{FF2B5EF4-FFF2-40B4-BE49-F238E27FC236}">
                <a16:creationId xmlns:a16="http://schemas.microsoft.com/office/drawing/2014/main" id="{7A85B43E-7CF1-4AC2-8EB8-D6B2E52FF6F5}"/>
              </a:ext>
            </a:extLst>
          </p:cNvPr>
          <p:cNvPicPr>
            <a:picLocks noChangeAspect="1"/>
          </p:cNvPicPr>
          <p:nvPr/>
        </p:nvPicPr>
        <p:blipFill>
          <a:blip r:embed="rId3"/>
          <a:stretch>
            <a:fillRect/>
          </a:stretch>
        </p:blipFill>
        <p:spPr>
          <a:xfrm>
            <a:off x="8875986" y="3062437"/>
            <a:ext cx="3033506" cy="3459393"/>
          </a:xfrm>
          <a:prstGeom prst="rect">
            <a:avLst/>
          </a:prstGeom>
        </p:spPr>
      </p:pic>
      <p:sp>
        <p:nvSpPr>
          <p:cNvPr id="12" name="Oval 11">
            <a:extLst>
              <a:ext uri="{FF2B5EF4-FFF2-40B4-BE49-F238E27FC236}">
                <a16:creationId xmlns:a16="http://schemas.microsoft.com/office/drawing/2014/main" id="{AAF68341-258C-427A-AD79-56E4A08EFCE6}"/>
              </a:ext>
            </a:extLst>
          </p:cNvPr>
          <p:cNvSpPr/>
          <p:nvPr/>
        </p:nvSpPr>
        <p:spPr>
          <a:xfrm>
            <a:off x="9330319" y="2034394"/>
            <a:ext cx="1728132" cy="4180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798A2BF-B4E2-4923-AD80-9B073434BA78}"/>
              </a:ext>
            </a:extLst>
          </p:cNvPr>
          <p:cNvSpPr/>
          <p:nvPr/>
        </p:nvSpPr>
        <p:spPr>
          <a:xfrm>
            <a:off x="10032012" y="3239987"/>
            <a:ext cx="447591" cy="3198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418B17D-59DB-4F21-810F-A22AB4E546FB}"/>
              </a:ext>
            </a:extLst>
          </p:cNvPr>
          <p:cNvSpPr/>
          <p:nvPr/>
        </p:nvSpPr>
        <p:spPr>
          <a:xfrm>
            <a:off x="10392739" y="5782237"/>
            <a:ext cx="1728132" cy="4180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9008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7038D-5688-42B9-8197-F00EFA1654C8}"/>
              </a:ext>
            </a:extLst>
          </p:cNvPr>
          <p:cNvSpPr>
            <a:spLocks noGrp="1"/>
          </p:cNvSpPr>
          <p:nvPr>
            <p:ph type="title"/>
          </p:nvPr>
        </p:nvSpPr>
        <p:spPr/>
        <p:txBody>
          <a:bodyPr/>
          <a:lstStyle/>
          <a:p>
            <a:r>
              <a:rPr lang="en-US" dirty="0"/>
              <a:t>Windows only: changing the file path </a:t>
            </a:r>
          </a:p>
        </p:txBody>
      </p:sp>
      <p:sp>
        <p:nvSpPr>
          <p:cNvPr id="3" name="Content Placeholder 2">
            <a:extLst>
              <a:ext uri="{FF2B5EF4-FFF2-40B4-BE49-F238E27FC236}">
                <a16:creationId xmlns:a16="http://schemas.microsoft.com/office/drawing/2014/main" id="{0623A48D-7F39-4940-949D-E7531F982B9C}"/>
              </a:ext>
            </a:extLst>
          </p:cNvPr>
          <p:cNvSpPr>
            <a:spLocks noGrp="1"/>
          </p:cNvSpPr>
          <p:nvPr>
            <p:ph idx="1"/>
          </p:nvPr>
        </p:nvSpPr>
        <p:spPr>
          <a:xfrm>
            <a:off x="685801" y="2065867"/>
            <a:ext cx="10131425" cy="999066"/>
          </a:xfrm>
        </p:spPr>
        <p:txBody>
          <a:bodyPr>
            <a:normAutofit/>
          </a:bodyPr>
          <a:lstStyle/>
          <a:p>
            <a:r>
              <a:rPr lang="en-US" sz="2000" dirty="0"/>
              <a:t>We then end up with yet another window for the Environment Variables. This is what mine looks like: </a:t>
            </a:r>
          </a:p>
        </p:txBody>
      </p:sp>
      <p:pic>
        <p:nvPicPr>
          <p:cNvPr id="5" name="Picture 4">
            <a:extLst>
              <a:ext uri="{FF2B5EF4-FFF2-40B4-BE49-F238E27FC236}">
                <a16:creationId xmlns:a16="http://schemas.microsoft.com/office/drawing/2014/main" id="{7739398D-C834-44CB-8344-FA8F41B7E8DF}"/>
              </a:ext>
            </a:extLst>
          </p:cNvPr>
          <p:cNvPicPr>
            <a:picLocks noChangeAspect="1"/>
          </p:cNvPicPr>
          <p:nvPr/>
        </p:nvPicPr>
        <p:blipFill>
          <a:blip r:embed="rId2"/>
          <a:stretch>
            <a:fillRect/>
          </a:stretch>
        </p:blipFill>
        <p:spPr>
          <a:xfrm>
            <a:off x="4216843" y="2828908"/>
            <a:ext cx="3758313" cy="3544772"/>
          </a:xfrm>
          <a:prstGeom prst="rect">
            <a:avLst/>
          </a:prstGeom>
        </p:spPr>
      </p:pic>
    </p:spTree>
    <p:extLst>
      <p:ext uri="{BB962C8B-B14F-4D97-AF65-F5344CB8AC3E}">
        <p14:creationId xmlns:p14="http://schemas.microsoft.com/office/powerpoint/2010/main" val="244551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1294D-9B50-4CE7-9E72-845F166677D0}"/>
              </a:ext>
            </a:extLst>
          </p:cNvPr>
          <p:cNvSpPr>
            <a:spLocks noGrp="1"/>
          </p:cNvSpPr>
          <p:nvPr>
            <p:ph type="title"/>
          </p:nvPr>
        </p:nvSpPr>
        <p:spPr/>
        <p:txBody>
          <a:bodyPr/>
          <a:lstStyle/>
          <a:p>
            <a:r>
              <a:rPr lang="en-US" dirty="0"/>
              <a:t>Windows only: changing the file path </a:t>
            </a:r>
          </a:p>
        </p:txBody>
      </p:sp>
      <p:sp>
        <p:nvSpPr>
          <p:cNvPr id="3" name="Content Placeholder 2">
            <a:extLst>
              <a:ext uri="{FF2B5EF4-FFF2-40B4-BE49-F238E27FC236}">
                <a16:creationId xmlns:a16="http://schemas.microsoft.com/office/drawing/2014/main" id="{6F3143CA-871D-43A0-987E-80F6E20A13C4}"/>
              </a:ext>
            </a:extLst>
          </p:cNvPr>
          <p:cNvSpPr>
            <a:spLocks noGrp="1"/>
          </p:cNvSpPr>
          <p:nvPr>
            <p:ph idx="1"/>
          </p:nvPr>
        </p:nvSpPr>
        <p:spPr>
          <a:xfrm>
            <a:off x="685801" y="1926771"/>
            <a:ext cx="10727870" cy="4702628"/>
          </a:xfrm>
        </p:spPr>
        <p:txBody>
          <a:bodyPr>
            <a:normAutofit fontScale="92500" lnSpcReduction="10000"/>
          </a:bodyPr>
          <a:lstStyle/>
          <a:p>
            <a:r>
              <a:rPr lang="en-US" sz="2400" dirty="0"/>
              <a:t>Under the “System Variables” section, find the Path variable and click on it.</a:t>
            </a:r>
            <a:endParaRPr lang="en-US" sz="2200" dirty="0"/>
          </a:p>
          <a:p>
            <a:r>
              <a:rPr lang="en-US" sz="2200" dirty="0"/>
              <a:t>For Windows 10…</a:t>
            </a:r>
            <a:endParaRPr lang="en-US" sz="2000" dirty="0"/>
          </a:p>
          <a:p>
            <a:pPr lvl="1"/>
            <a:r>
              <a:rPr lang="en-US" sz="2000" dirty="0"/>
              <a:t>Click “new” on the side and then paste in the path we copied at the beginning into the new text box. </a:t>
            </a:r>
          </a:p>
          <a:p>
            <a:r>
              <a:rPr lang="en-US" sz="2200" dirty="0"/>
              <a:t>For older versions</a:t>
            </a:r>
          </a:p>
          <a:p>
            <a:pPr lvl="1"/>
            <a:r>
              <a:rPr lang="en-US" sz="1800" dirty="0"/>
              <a:t>Click “edit”, and then press (and hold if necessary) the right arrow key so your cursor is at the very end of that long string of text. DO NOT BACKSPACE ANYTHING SIMILAR!!!!!!</a:t>
            </a:r>
          </a:p>
          <a:p>
            <a:pPr lvl="1"/>
            <a:r>
              <a:rPr lang="en-US" sz="1800" dirty="0"/>
              <a:t>Add a semicolon to the end of the string, and then paste in the path we copied at the beginning</a:t>
            </a:r>
          </a:p>
          <a:p>
            <a:r>
              <a:rPr lang="en-US" sz="2200" dirty="0"/>
              <a:t>Make sure you click OK/apply when you’re  done with everything!!!  Otherwise it won’t save</a:t>
            </a:r>
          </a:p>
          <a:p>
            <a:r>
              <a:rPr lang="en-US" sz="2200" dirty="0"/>
              <a:t>Now, check to see if Java is installed again by opening your command line application and type in </a:t>
            </a:r>
            <a:r>
              <a:rPr lang="en-US" sz="2200" dirty="0" err="1"/>
              <a:t>javac</a:t>
            </a:r>
            <a:r>
              <a:rPr lang="en-US" sz="2200" dirty="0"/>
              <a:t> –version to see if it works!</a:t>
            </a:r>
          </a:p>
          <a:p>
            <a:pPr lvl="1"/>
            <a:r>
              <a:rPr lang="en-US" sz="1800" dirty="0"/>
              <a:t>Let me know in some way or another if this isn’t the case </a:t>
            </a:r>
          </a:p>
          <a:p>
            <a:endParaRPr lang="en-US" sz="2200" dirty="0"/>
          </a:p>
        </p:txBody>
      </p:sp>
    </p:spTree>
    <p:extLst>
      <p:ext uri="{BB962C8B-B14F-4D97-AF65-F5344CB8AC3E}">
        <p14:creationId xmlns:p14="http://schemas.microsoft.com/office/powerpoint/2010/main" val="630688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232</TotalTime>
  <Words>1604</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Celestial</vt:lpstr>
      <vt:lpstr>Cs7 recitation</vt:lpstr>
      <vt:lpstr>agenda</vt:lpstr>
      <vt:lpstr>A little about me!</vt:lpstr>
      <vt:lpstr>Let’s get into it: installing java</vt:lpstr>
      <vt:lpstr>Let’s get into it: installing java</vt:lpstr>
      <vt:lpstr>Windows only: changing the file path</vt:lpstr>
      <vt:lpstr>Windows only: changing the file path </vt:lpstr>
      <vt:lpstr>Windows only: changing the file path </vt:lpstr>
      <vt:lpstr>Windows only: changing the file path </vt:lpstr>
      <vt:lpstr>Time to program!</vt:lpstr>
      <vt:lpstr>Saving your code</vt:lpstr>
      <vt:lpstr>Using the command line</vt:lpstr>
      <vt:lpstr>Compiling and running the code</vt:lpstr>
      <vt:lpstr>Compiling and running the code</vt:lpstr>
      <vt:lpstr>Compiling and running the code</vt:lpstr>
      <vt:lpstr>We did it!</vt:lpstr>
      <vt:lpstr>Some final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Cs7 recitation</dc:title>
  <dc:creator>Lindsey Rojtas</dc:creator>
  <cp:lastModifiedBy>Lindsey Rojtas</cp:lastModifiedBy>
  <cp:revision>6</cp:revision>
  <dcterms:created xsi:type="dcterms:W3CDTF">2022-01-13T03:25:16Z</dcterms:created>
  <dcterms:modified xsi:type="dcterms:W3CDTF">2022-01-14T17:52:48Z</dcterms:modified>
</cp:coreProperties>
</file>