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4" r:id="rId9"/>
    <p:sldId id="262" r:id="rId10"/>
    <p:sldId id="266" r:id="rId11"/>
    <p:sldId id="267" r:id="rId12"/>
    <p:sldId id="263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86" d="100"/>
          <a:sy n="86" d="100"/>
        </p:scale>
        <p:origin x="4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112AD76-4E7D-4FE0-8CD0-B4F3EF415148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B4D7537-D29A-4AB5-ADF6-1E4F79691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967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AD76-4E7D-4FE0-8CD0-B4F3EF415148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D7537-D29A-4AB5-ADF6-1E4F79691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AD76-4E7D-4FE0-8CD0-B4F3EF415148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D7537-D29A-4AB5-ADF6-1E4F79691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90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AD76-4E7D-4FE0-8CD0-B4F3EF415148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D7537-D29A-4AB5-ADF6-1E4F79691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44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AD76-4E7D-4FE0-8CD0-B4F3EF415148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D7537-D29A-4AB5-ADF6-1E4F79691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60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AD76-4E7D-4FE0-8CD0-B4F3EF415148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D7537-D29A-4AB5-ADF6-1E4F79691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7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AD76-4E7D-4FE0-8CD0-B4F3EF415148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D7537-D29A-4AB5-ADF6-1E4F79691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97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AD76-4E7D-4FE0-8CD0-B4F3EF415148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D7537-D29A-4AB5-ADF6-1E4F79691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742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AD76-4E7D-4FE0-8CD0-B4F3EF415148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D7537-D29A-4AB5-ADF6-1E4F79691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4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AD76-4E7D-4FE0-8CD0-B4F3EF415148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D7537-D29A-4AB5-ADF6-1E4F79691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33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AD76-4E7D-4FE0-8CD0-B4F3EF415148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D7537-D29A-4AB5-ADF6-1E4F79691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7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AD76-4E7D-4FE0-8CD0-B4F3EF415148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D7537-D29A-4AB5-ADF6-1E4F79691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56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AD76-4E7D-4FE0-8CD0-B4F3EF415148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D7537-D29A-4AB5-ADF6-1E4F79691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97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AD76-4E7D-4FE0-8CD0-B4F3EF415148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D7537-D29A-4AB5-ADF6-1E4F79691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15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AD76-4E7D-4FE0-8CD0-B4F3EF415148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D7537-D29A-4AB5-ADF6-1E4F79691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54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AD76-4E7D-4FE0-8CD0-B4F3EF415148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D7537-D29A-4AB5-ADF6-1E4F79691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23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AD76-4E7D-4FE0-8CD0-B4F3EF415148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D7537-D29A-4AB5-ADF6-1E4F79691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86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112AD76-4E7D-4FE0-8CD0-B4F3EF415148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4D7537-D29A-4AB5-ADF6-1E4F79691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515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E17F3-55C2-4CFD-9279-3122124DAF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Cs7 recitation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D9421-5EF6-4806-92D8-24AE75C2B8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1:00pm – 1:50pm</a:t>
            </a:r>
          </a:p>
          <a:p>
            <a:r>
              <a:rPr lang="en-US" dirty="0"/>
              <a:t>Lindsey rojtas</a:t>
            </a:r>
          </a:p>
        </p:txBody>
      </p:sp>
    </p:spTree>
    <p:extLst>
      <p:ext uri="{BB962C8B-B14F-4D97-AF65-F5344CB8AC3E}">
        <p14:creationId xmlns:p14="http://schemas.microsoft.com/office/powerpoint/2010/main" val="3511257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810EB-D521-41E2-AAEF-78E67C7CA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D3FFF-A446-4C38-A1F7-3D46CBB78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8"/>
            <a:ext cx="5943694" cy="3965016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 little bit more specifically… </a:t>
            </a:r>
          </a:p>
          <a:p>
            <a:pPr lvl="1"/>
            <a:r>
              <a:rPr lang="en-US" sz="2200" dirty="0"/>
              <a:t>The “before” part of the for loop will typically initialize a variable</a:t>
            </a:r>
          </a:p>
          <a:p>
            <a:pPr lvl="2"/>
            <a:r>
              <a:rPr lang="en-US" sz="2000" dirty="0"/>
              <a:t>Note that this only happens once!</a:t>
            </a:r>
          </a:p>
          <a:p>
            <a:pPr lvl="1"/>
            <a:r>
              <a:rPr lang="en-US" sz="2200" dirty="0"/>
              <a:t>Again, in the middle is our condition</a:t>
            </a:r>
          </a:p>
          <a:p>
            <a:pPr lvl="1"/>
            <a:r>
              <a:rPr lang="en-US" sz="2200" dirty="0"/>
              <a:t>The “after” part of the for loop will modify the variable we initialized </a:t>
            </a:r>
            <a:r>
              <a:rPr lang="en-US" sz="2200" b="1" dirty="0"/>
              <a:t>after each iteration of the for loop </a:t>
            </a:r>
          </a:p>
          <a:p>
            <a:r>
              <a:rPr lang="en-US" sz="2400" dirty="0"/>
              <a:t>For example, this loop will print Hello five times!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93326B-8B5A-4ED6-9780-3D6F49DE6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660" y="3342350"/>
            <a:ext cx="5124566" cy="13035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E5135A-3C06-4911-91A2-FCD55F51A6CE}"/>
              </a:ext>
            </a:extLst>
          </p:cNvPr>
          <p:cNvSpPr txBox="1"/>
          <p:nvPr/>
        </p:nvSpPr>
        <p:spPr>
          <a:xfrm>
            <a:off x="6489469" y="2065867"/>
            <a:ext cx="5929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Initialization		condition		update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AE191F4-ACBD-4BAD-A0AC-09EFCF78C49C}"/>
              </a:ext>
            </a:extLst>
          </p:cNvPr>
          <p:cNvCxnSpPr>
            <a:cxnSpLocks/>
          </p:cNvCxnSpPr>
          <p:nvPr/>
        </p:nvCxnSpPr>
        <p:spPr>
          <a:xfrm>
            <a:off x="7422085" y="2456885"/>
            <a:ext cx="846308" cy="10455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62F88F-3B4E-4A38-8125-C407E1300852}"/>
              </a:ext>
            </a:extLst>
          </p:cNvPr>
          <p:cNvCxnSpPr>
            <a:cxnSpLocks/>
          </p:cNvCxnSpPr>
          <p:nvPr/>
        </p:nvCxnSpPr>
        <p:spPr>
          <a:xfrm>
            <a:off x="9681975" y="2506451"/>
            <a:ext cx="0" cy="9327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CE3EAC4-FBC9-472B-B4EE-1C79AAB9FBCF}"/>
              </a:ext>
            </a:extLst>
          </p:cNvPr>
          <p:cNvCxnSpPr>
            <a:cxnSpLocks/>
          </p:cNvCxnSpPr>
          <p:nvPr/>
        </p:nvCxnSpPr>
        <p:spPr>
          <a:xfrm flipH="1">
            <a:off x="10791907" y="2545559"/>
            <a:ext cx="291729" cy="9237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728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38D0B-1BAC-4888-9758-13CD4FC0B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A99CC-2B18-4682-8F17-4A42DCCF4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1992129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Let’s trace this for loop together…</a:t>
            </a:r>
          </a:p>
          <a:p>
            <a:pPr lvl="1"/>
            <a:r>
              <a:rPr lang="en-US" sz="2200" dirty="0"/>
              <a:t>What is initialized?</a:t>
            </a:r>
          </a:p>
          <a:p>
            <a:pPr lvl="1"/>
            <a:r>
              <a:rPr lang="en-US" sz="2200" dirty="0"/>
              <a:t>What is the condition?</a:t>
            </a:r>
          </a:p>
          <a:p>
            <a:pPr lvl="1"/>
            <a:r>
              <a:rPr lang="en-US" sz="2200" dirty="0"/>
              <a:t>What do we do to the variable every time the loop iterates?</a:t>
            </a:r>
          </a:p>
          <a:p>
            <a:pPr lvl="1"/>
            <a:r>
              <a:rPr lang="en-US" sz="2200" dirty="0"/>
              <a:t>What will be printed?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19D19D-BCCC-4884-BA43-FF03C46C0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634" y="4210396"/>
            <a:ext cx="7307375" cy="194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100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2E51F-AC93-47F4-A255-9777BCB4B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 vs. while loops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6CF037-433A-418B-86CF-88C165FBE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551" y="2424440"/>
            <a:ext cx="6253716" cy="15948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73A9B0-F846-4B91-877C-89A706798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305" y="4400262"/>
            <a:ext cx="9250207" cy="10287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6374460-B597-4109-8D3B-21C3E38BA8F5}"/>
              </a:ext>
            </a:extLst>
          </p:cNvPr>
          <p:cNvSpPr/>
          <p:nvPr/>
        </p:nvSpPr>
        <p:spPr>
          <a:xfrm>
            <a:off x="2688468" y="1962775"/>
            <a:ext cx="5581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73B1AC-099A-4A76-9681-555C4072260A}"/>
              </a:ext>
            </a:extLst>
          </p:cNvPr>
          <p:cNvSpPr/>
          <p:nvPr/>
        </p:nvSpPr>
        <p:spPr>
          <a:xfrm>
            <a:off x="1909354" y="3807135"/>
            <a:ext cx="29025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00206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FDAF06-118D-4EED-9874-0EBD684D40E0}"/>
              </a:ext>
            </a:extLst>
          </p:cNvPr>
          <p:cNvSpPr/>
          <p:nvPr/>
        </p:nvSpPr>
        <p:spPr>
          <a:xfrm>
            <a:off x="5512118" y="2387627"/>
            <a:ext cx="5581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00206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0578D7-6D1D-49BC-B6E5-A17D8DD7DDAF}"/>
              </a:ext>
            </a:extLst>
          </p:cNvPr>
          <p:cNvSpPr/>
          <p:nvPr/>
        </p:nvSpPr>
        <p:spPr>
          <a:xfrm>
            <a:off x="6070284" y="3807135"/>
            <a:ext cx="5581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00206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7530F4-A66C-4B93-82E8-14FD9E88AD67}"/>
              </a:ext>
            </a:extLst>
          </p:cNvPr>
          <p:cNvSpPr/>
          <p:nvPr/>
        </p:nvSpPr>
        <p:spPr>
          <a:xfrm>
            <a:off x="8763132" y="3807135"/>
            <a:ext cx="5581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D9CE6-D25D-4F1D-949F-825532637E49}"/>
              </a:ext>
            </a:extLst>
          </p:cNvPr>
          <p:cNvSpPr/>
          <p:nvPr/>
        </p:nvSpPr>
        <p:spPr>
          <a:xfrm>
            <a:off x="4465091" y="3160336"/>
            <a:ext cx="5581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3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00206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A9D914D-786C-4492-B5C1-97818DEAF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0" y="5401989"/>
            <a:ext cx="10399203" cy="1256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 a variable (1), create a Boolean condition (2), increment the variable (3)</a:t>
            </a:r>
          </a:p>
        </p:txBody>
      </p:sp>
    </p:spTree>
    <p:extLst>
      <p:ext uri="{BB962C8B-B14F-4D97-AF65-F5344CB8AC3E}">
        <p14:creationId xmlns:p14="http://schemas.microsoft.com/office/powerpoint/2010/main" val="1420930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A8866-1593-45C6-A9DF-78AFBA6C1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and continue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00B68B1-51A8-4E27-86C5-BCB831913A7F}"/>
              </a:ext>
            </a:extLst>
          </p:cNvPr>
          <p:cNvSpPr txBox="1">
            <a:spLocks/>
          </p:cNvSpPr>
          <p:nvPr/>
        </p:nvSpPr>
        <p:spPr>
          <a:xfrm>
            <a:off x="685801" y="2171901"/>
            <a:ext cx="5957658" cy="3541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break keyword will stop the loop in its tracks </a:t>
            </a:r>
          </a:p>
          <a:p>
            <a:pPr lvl="1"/>
            <a:r>
              <a:rPr lang="en-US" sz="1800" dirty="0"/>
              <a:t>No matter where we are in the loop, the break keyword breaks us out of the loop before it can do anything else</a:t>
            </a:r>
          </a:p>
          <a:p>
            <a:r>
              <a:rPr lang="en-US" sz="2000" dirty="0"/>
              <a:t>The continue keyword will stop the current iteration in its tracks rather than the whole loop</a:t>
            </a:r>
          </a:p>
          <a:p>
            <a:pPr lvl="1"/>
            <a:r>
              <a:rPr lang="en-US" sz="1800" dirty="0"/>
              <a:t>In essence, if we encounter a continue, we jump to the very end of the for loop and go back to checking the condition and then continue with other iterations</a:t>
            </a:r>
          </a:p>
          <a:p>
            <a:r>
              <a:rPr lang="en-US" sz="2000" dirty="0"/>
              <a:t>Let’s trace these!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C0E0A5-2637-4895-8081-BB4A94D31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0369" y="1744287"/>
            <a:ext cx="3887485" cy="15549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25D8B4-36E4-4805-8B11-EA83FE9D9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0369" y="3758739"/>
            <a:ext cx="3891791" cy="163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579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8D7DA-B888-4105-8FA3-78231BA3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4: things to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A6688-CBAC-4A6D-8452-7338B1564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Recall short circuit evaluation!</a:t>
            </a:r>
          </a:p>
          <a:p>
            <a:pPr lvl="1"/>
            <a:r>
              <a:rPr lang="en-US" sz="2200" dirty="0"/>
              <a:t>In an AND statement (&amp;&amp;), if one clause is false, the whole statement is false</a:t>
            </a:r>
          </a:p>
          <a:p>
            <a:pPr lvl="1"/>
            <a:r>
              <a:rPr lang="en-US" sz="2200" dirty="0"/>
              <a:t>In an OR statement (||), if one clause is true, the whole statement is true</a:t>
            </a:r>
          </a:p>
          <a:p>
            <a:r>
              <a:rPr lang="en-US" sz="2400" dirty="0"/>
              <a:t>The pre-increment and post-increment operators are still very important!</a:t>
            </a:r>
          </a:p>
          <a:p>
            <a:pPr lvl="1"/>
            <a:r>
              <a:rPr lang="en-US" sz="2200" dirty="0"/>
              <a:t>Make sure you know the difference… could be detrimental!</a:t>
            </a:r>
          </a:p>
          <a:p>
            <a:r>
              <a:rPr lang="en-US" sz="2400" dirty="0"/>
              <a:t>You’ll also be tracing some while loops </a:t>
            </a:r>
          </a:p>
          <a:p>
            <a:pPr lvl="1"/>
            <a:r>
              <a:rPr lang="en-US" sz="2200" dirty="0"/>
              <a:t>These are pretty straightforward, but make sure you know what you’re doing as far as mathematical operations go</a:t>
            </a:r>
          </a:p>
        </p:txBody>
      </p:sp>
    </p:spTree>
    <p:extLst>
      <p:ext uri="{BB962C8B-B14F-4D97-AF65-F5344CB8AC3E}">
        <p14:creationId xmlns:p14="http://schemas.microsoft.com/office/powerpoint/2010/main" val="1296529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0D3A3-1413-493A-B283-1DDCBEAFB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5DD3D-1A4C-46E3-B4F0-B02070CEC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Now it’s YOUR turn to write code!</a:t>
            </a:r>
          </a:p>
          <a:p>
            <a:r>
              <a:rPr lang="en-US" sz="2400" dirty="0"/>
              <a:t>This seems intimidating, but it’s really not that bad once you get into it</a:t>
            </a:r>
          </a:p>
          <a:p>
            <a:pPr lvl="1"/>
            <a:r>
              <a:rPr lang="en-US" sz="2200" dirty="0"/>
              <a:t>This first assignment will have you simulate the Monty Hall problem</a:t>
            </a:r>
          </a:p>
          <a:p>
            <a:r>
              <a:rPr lang="en-US" sz="2400" dirty="0"/>
              <a:t>You’ll be putting together everything that you’ve learned so far, so make sure to have notes handy when you get to work </a:t>
            </a:r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6064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37969-B52E-4080-82BD-AED77AC6B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F6F7A-3ED4-4AC2-B8E5-C49B051F0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17469"/>
            <a:ext cx="10131425" cy="4450080"/>
          </a:xfrm>
        </p:spPr>
        <p:txBody>
          <a:bodyPr>
            <a:normAutofit/>
          </a:bodyPr>
          <a:lstStyle/>
          <a:p>
            <a:r>
              <a:rPr lang="en-US" sz="2400" dirty="0"/>
              <a:t>In order to generate random numbers, we have to create a Random object:</a:t>
            </a:r>
          </a:p>
          <a:p>
            <a:endParaRPr lang="en-US" sz="2400" dirty="0"/>
          </a:p>
          <a:p>
            <a:r>
              <a:rPr lang="en-US" sz="2400" dirty="0"/>
              <a:t>In order to get a random number and store it into a variable, we’ll do something like this: </a:t>
            </a:r>
          </a:p>
          <a:p>
            <a:endParaRPr lang="en-US" sz="2400" dirty="0"/>
          </a:p>
          <a:p>
            <a:r>
              <a:rPr lang="en-US" sz="2400" dirty="0"/>
              <a:t>This will generate a random integer as low as zero but as high as 9</a:t>
            </a:r>
          </a:p>
          <a:p>
            <a:pPr lvl="1"/>
            <a:r>
              <a:rPr lang="en-US" sz="2200" dirty="0"/>
              <a:t>The number we put in the </a:t>
            </a:r>
            <a:r>
              <a:rPr lang="en-US" sz="2200" dirty="0" err="1"/>
              <a:t>nextInt</a:t>
            </a:r>
            <a:r>
              <a:rPr lang="en-US" sz="2200" dirty="0"/>
              <a:t>() bit is EXCLUSIVE, so it won’t be included in the range of numbers we could generate</a:t>
            </a:r>
          </a:p>
          <a:p>
            <a:pPr lvl="1"/>
            <a:r>
              <a:rPr lang="en-US" sz="2200" dirty="0"/>
              <a:t>If we wanted to include 10, we would set that number to 11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3D8269-23D3-4BA1-9AFA-00C5C5A67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735" y="2566481"/>
            <a:ext cx="3879710" cy="5341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F169DC-8526-4AF6-85DA-F42AB82C5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735" y="3601259"/>
            <a:ext cx="3281194" cy="70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314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7E675-BDE6-4693-8E51-4F396F729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actual problem…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8F035-64B8-4C11-99DF-6FF9F697C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Suppose you're on a game show, and you're given the choice of three doors</a:t>
            </a:r>
          </a:p>
          <a:p>
            <a:pPr lvl="1"/>
            <a:r>
              <a:rPr lang="en-US" sz="1800" dirty="0"/>
              <a:t>Behind one door is a car; behind the others, goats. </a:t>
            </a:r>
          </a:p>
          <a:p>
            <a:r>
              <a:rPr lang="en-US" sz="2000" dirty="0"/>
              <a:t>You pick a door, say No. 1, and the host, who knows what's behind the doors, opens another door, say No. 3, which always has a goat. </a:t>
            </a:r>
          </a:p>
          <a:p>
            <a:r>
              <a:rPr lang="en-US" sz="2000" dirty="0"/>
              <a:t>He then says to you, "Do you want to pick door No. 2?" </a:t>
            </a:r>
          </a:p>
          <a:p>
            <a:r>
              <a:rPr lang="en-US" sz="2000" dirty="0"/>
              <a:t>Is it to your advantage to switch your choice? </a:t>
            </a:r>
          </a:p>
          <a:p>
            <a:endParaRPr lang="en-US" sz="2000" dirty="0"/>
          </a:p>
          <a:p>
            <a:r>
              <a:rPr lang="en-US" sz="2000" dirty="0"/>
              <a:t>Your actual task will be to simulate this scenario… over and over again!</a:t>
            </a:r>
          </a:p>
        </p:txBody>
      </p:sp>
    </p:spTree>
    <p:extLst>
      <p:ext uri="{BB962C8B-B14F-4D97-AF65-F5344CB8AC3E}">
        <p14:creationId xmlns:p14="http://schemas.microsoft.com/office/powerpoint/2010/main" val="2238450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9E787-6D96-49C2-BEBB-2AD2BA4D0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65618-F9AC-4C36-BE32-032229A1F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professor recommends using three </a:t>
            </a:r>
            <a:r>
              <a:rPr lang="en-US" sz="2000" dirty="0" err="1"/>
              <a:t>boolean</a:t>
            </a:r>
            <a:r>
              <a:rPr lang="en-US" sz="2000" dirty="0"/>
              <a:t> variables to represent each of the doors</a:t>
            </a:r>
          </a:p>
          <a:p>
            <a:r>
              <a:rPr lang="en-US" sz="2000" dirty="0"/>
              <a:t>You’ll have to use the Random object we talked about a couple of slides ago to determine which door will have a car (true) and which doors will have goats (false)</a:t>
            </a:r>
          </a:p>
          <a:p>
            <a:pPr lvl="1"/>
            <a:r>
              <a:rPr lang="en-US" sz="1800" dirty="0"/>
              <a:t>If statements might be useful here in conjunction with Random</a:t>
            </a:r>
          </a:p>
          <a:p>
            <a:r>
              <a:rPr lang="en-US" sz="2000" dirty="0"/>
              <a:t>You should also have some variable for the player to randomly select a door for the player to choose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470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A3251-584B-45F5-8C6D-19BA74D6F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and the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483B2-EC9C-406D-8A18-1D27024A5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Before we decide whether to switch or stay, we have to eliminate one of the doors that the player did not pick that contains a goat</a:t>
            </a:r>
          </a:p>
          <a:p>
            <a:pPr lvl="1"/>
            <a:r>
              <a:rPr lang="en-US" sz="1800" dirty="0"/>
              <a:t>The player can either </a:t>
            </a:r>
            <a:r>
              <a:rPr lang="en-US" sz="1800" b="1" dirty="0"/>
              <a:t>stay </a:t>
            </a:r>
            <a:r>
              <a:rPr lang="en-US" sz="1800" dirty="0"/>
              <a:t>with their first choice or </a:t>
            </a:r>
            <a:r>
              <a:rPr lang="en-US" sz="1800" b="1" dirty="0"/>
              <a:t>switch </a:t>
            </a:r>
            <a:r>
              <a:rPr lang="en-US" sz="1800" dirty="0"/>
              <a:t>to the other door that remains</a:t>
            </a:r>
            <a:endParaRPr lang="en-US" sz="1600" dirty="0"/>
          </a:p>
          <a:p>
            <a:r>
              <a:rPr lang="en-US" sz="2000" dirty="0"/>
              <a:t>If the player picks the door with the car, this is counted as a win, but if the player picks a door with the goat, this is a loss. </a:t>
            </a:r>
          </a:p>
          <a:p>
            <a:pPr lvl="1"/>
            <a:r>
              <a:rPr lang="en-US" sz="1800" dirty="0"/>
              <a:t>After you get the process figured out, you’ll have to simulate it 5,000 times with the player staying and another 5,000 times with the player switching!</a:t>
            </a:r>
          </a:p>
          <a:p>
            <a:pPr lvl="2"/>
            <a:r>
              <a:rPr lang="en-US" sz="1600" dirty="0"/>
              <a:t>This sounds like a lot, but…. </a:t>
            </a:r>
            <a:r>
              <a:rPr lang="en-US" sz="1600" b="1" dirty="0"/>
              <a:t>loops</a:t>
            </a:r>
            <a:r>
              <a:rPr lang="en-US" sz="1600" dirty="0"/>
              <a:t>!</a:t>
            </a:r>
          </a:p>
          <a:p>
            <a:pPr lvl="1"/>
            <a:r>
              <a:rPr lang="en-US" sz="1800" dirty="0"/>
              <a:t>You’ll want to keep track of </a:t>
            </a:r>
            <a:r>
              <a:rPr lang="en-US" sz="1800" b="1" dirty="0"/>
              <a:t>the total number of wins</a:t>
            </a:r>
            <a:r>
              <a:rPr lang="en-US" sz="1800" dirty="0"/>
              <a:t> and divide it by the total number of times you looped through the program </a:t>
            </a:r>
          </a:p>
        </p:txBody>
      </p:sp>
    </p:spTree>
    <p:extLst>
      <p:ext uri="{BB962C8B-B14F-4D97-AF65-F5344CB8AC3E}">
        <p14:creationId xmlns:p14="http://schemas.microsoft.com/office/powerpoint/2010/main" val="3860018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8F829-BB87-46A5-9DD0-D116467D9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EE893-B321-479B-8902-7D62BC10F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Logarithms</a:t>
            </a:r>
          </a:p>
          <a:p>
            <a:r>
              <a:rPr lang="en-US" sz="2400" dirty="0"/>
              <a:t>Loops</a:t>
            </a:r>
          </a:p>
          <a:p>
            <a:pPr lvl="1"/>
            <a:r>
              <a:rPr lang="en-US" sz="2200" dirty="0"/>
              <a:t>Do while loop</a:t>
            </a:r>
          </a:p>
          <a:p>
            <a:pPr lvl="1"/>
            <a:r>
              <a:rPr lang="en-US" sz="2200" dirty="0"/>
              <a:t>While loop</a:t>
            </a:r>
          </a:p>
          <a:p>
            <a:pPr lvl="1"/>
            <a:r>
              <a:rPr lang="en-US" sz="2200" dirty="0"/>
              <a:t>For loop</a:t>
            </a:r>
          </a:p>
          <a:p>
            <a:pPr lvl="1"/>
            <a:r>
              <a:rPr lang="en-US" sz="2200" dirty="0"/>
              <a:t>Break and continue</a:t>
            </a:r>
          </a:p>
          <a:p>
            <a:r>
              <a:rPr lang="en-US" sz="2400" dirty="0"/>
              <a:t>Assignment 4 hints</a:t>
            </a:r>
          </a:p>
          <a:p>
            <a:r>
              <a:rPr lang="en-US" sz="2400" dirty="0"/>
              <a:t>Project 1 hints</a:t>
            </a:r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16901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27CE9-D16D-43FB-BCD8-381B92DEF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general advice!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D1ECD-6ABB-40E1-8500-FF0C30B82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First and foremost, don’t be afraid to ask for help</a:t>
            </a:r>
          </a:p>
          <a:p>
            <a:pPr lvl="1"/>
            <a:r>
              <a:rPr lang="en-US" sz="1800" dirty="0"/>
              <a:t>You’re all in the Slack – use it! You can ask the professor, myself, any of the other TAs, or each other any questions you need answered</a:t>
            </a:r>
          </a:p>
          <a:p>
            <a:pPr lvl="1"/>
            <a:r>
              <a:rPr lang="en-US" sz="1800" dirty="0"/>
              <a:t>No question is a dumb question!</a:t>
            </a:r>
          </a:p>
          <a:p>
            <a:r>
              <a:rPr lang="en-US" sz="2000" dirty="0"/>
              <a:t>Take it step by step and don’t try to do it all at once</a:t>
            </a:r>
          </a:p>
          <a:p>
            <a:pPr lvl="1"/>
            <a:r>
              <a:rPr lang="en-US" sz="1800" dirty="0"/>
              <a:t>Start early! You’ll regret it if you don’t (and I speak from experience…)</a:t>
            </a:r>
          </a:p>
          <a:p>
            <a:pPr lvl="1"/>
            <a:r>
              <a:rPr lang="en-US" sz="1800" dirty="0"/>
              <a:t>Go through the problem on paper a couple of times so you understand how it works, and do your best to translate your process into code</a:t>
            </a:r>
          </a:p>
          <a:p>
            <a:r>
              <a:rPr lang="en-US" sz="2000" dirty="0"/>
              <a:t>READ THE PROJECT DESCRIPTION CAREFULLY!</a:t>
            </a:r>
          </a:p>
          <a:p>
            <a:pPr lvl="1"/>
            <a:r>
              <a:rPr lang="en-US" sz="1800" dirty="0"/>
              <a:t>Seriously… words can’t express how much easier it gets when you sit down and read </a:t>
            </a:r>
          </a:p>
        </p:txBody>
      </p:sp>
    </p:spTree>
    <p:extLst>
      <p:ext uri="{BB962C8B-B14F-4D97-AF65-F5344CB8AC3E}">
        <p14:creationId xmlns:p14="http://schemas.microsoft.com/office/powerpoint/2010/main" val="1295239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3B5D4-3A5B-494B-ABC3-B11EE3227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logarithms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AD6AC-FF3D-4848-9117-2E394EE4B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2446558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effectLst/>
              </a:rPr>
              <a:t>The (base-2) logarithm of x is the number y such that: 2</a:t>
            </a:r>
            <a:r>
              <a:rPr lang="en-US" sz="2000" baseline="30000" dirty="0">
                <a:effectLst/>
              </a:rPr>
              <a:t>y</a:t>
            </a:r>
            <a:r>
              <a:rPr lang="en-US" sz="2000" dirty="0">
                <a:effectLst/>
              </a:rPr>
              <a:t> = x</a:t>
            </a:r>
          </a:p>
          <a:p>
            <a:r>
              <a:rPr lang="en-US" sz="2000" dirty="0">
                <a:effectLst/>
              </a:rPr>
              <a:t>log</a:t>
            </a:r>
            <a:r>
              <a:rPr lang="en-US" sz="2000" baseline="-25000" dirty="0">
                <a:effectLst/>
              </a:rPr>
              <a:t>2</a:t>
            </a:r>
            <a:r>
              <a:rPr lang="en-US" sz="2000" dirty="0">
                <a:effectLst/>
              </a:rPr>
              <a:t>(16) = 4</a:t>
            </a:r>
          </a:p>
          <a:p>
            <a:pPr lvl="1"/>
            <a:r>
              <a:rPr lang="en-US" sz="1800" dirty="0">
                <a:effectLst/>
              </a:rPr>
              <a:t>Because 2</a:t>
            </a:r>
            <a:r>
              <a:rPr lang="en-US" sz="1800" baseline="30000" dirty="0">
                <a:effectLst/>
              </a:rPr>
              <a:t>4</a:t>
            </a:r>
            <a:r>
              <a:rPr lang="en-US" sz="1800" dirty="0">
                <a:effectLst/>
              </a:rPr>
              <a:t> = 16</a:t>
            </a:r>
          </a:p>
          <a:p>
            <a:r>
              <a:rPr lang="en-US" sz="2000" dirty="0"/>
              <a:t>In other words, if we’re trying to find the base-2 logarithm of a number, we’re trying to figure out how many times we can divide that number by 2</a:t>
            </a:r>
          </a:p>
          <a:p>
            <a:pPr lvl="1"/>
            <a:r>
              <a:rPr lang="en-US" sz="1800" dirty="0"/>
              <a:t>This can be a little weird with decimals (as I’m sure some of you know), but this is how we would do such a logarithm in Java: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7CCB13-E9D7-41A9-89B0-8F3662EBC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519" y="4711348"/>
            <a:ext cx="5128961" cy="195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202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EE0E1-EF79-44D1-BFD3-183CEC4A1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C8F40-6F37-478F-A232-86994A50D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Exactly what it sounds like!</a:t>
            </a:r>
          </a:p>
          <a:p>
            <a:r>
              <a:rPr lang="en-US" sz="2400" dirty="0"/>
              <a:t>Avoids the need to write the same block of code over and over again </a:t>
            </a:r>
          </a:p>
          <a:p>
            <a:pPr lvl="1"/>
            <a:r>
              <a:rPr lang="en-US" sz="2200" dirty="0"/>
              <a:t>Loops will check to see if a condition is true and execute the code inside of it any number of times depending on whether the condition stays true</a:t>
            </a:r>
          </a:p>
          <a:p>
            <a:pPr lvl="2"/>
            <a:r>
              <a:rPr lang="en-US" sz="2000" dirty="0"/>
              <a:t>Almost like an if statement if it ran over and over…</a:t>
            </a:r>
          </a:p>
          <a:p>
            <a:r>
              <a:rPr lang="en-US" sz="2400" dirty="0"/>
              <a:t>Three types</a:t>
            </a:r>
          </a:p>
          <a:p>
            <a:pPr lvl="1"/>
            <a:r>
              <a:rPr lang="en-US" sz="2200" dirty="0"/>
              <a:t>While loop</a:t>
            </a:r>
          </a:p>
          <a:p>
            <a:pPr lvl="1"/>
            <a:r>
              <a:rPr lang="en-US" sz="2200" dirty="0"/>
              <a:t>Do-while loop</a:t>
            </a:r>
          </a:p>
          <a:p>
            <a:pPr lvl="1"/>
            <a:r>
              <a:rPr lang="en-US" sz="2200" dirty="0"/>
              <a:t>For loop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58232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19A8E-3A85-47EF-903A-8152F6779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45160-11B2-4FF6-8E31-098436BFF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2524144"/>
          </a:xfrm>
        </p:spPr>
        <p:txBody>
          <a:bodyPr/>
          <a:lstStyle/>
          <a:p>
            <a:r>
              <a:rPr lang="en-US" sz="2000" dirty="0"/>
              <a:t>In plain English: “While this condition is true, do this action”</a:t>
            </a:r>
          </a:p>
          <a:p>
            <a:r>
              <a:rPr lang="en-US" sz="2000" dirty="0"/>
              <a:t>This is a loop that you’ll want to use when you’re not entirely sure how many times you want to run it</a:t>
            </a:r>
          </a:p>
          <a:p>
            <a:pPr lvl="1"/>
            <a:r>
              <a:rPr lang="en-US" sz="1800" dirty="0"/>
              <a:t>We check for a condition, and while that condition is true, we execute the code within the while loop (in the curly brackets!) </a:t>
            </a:r>
          </a:p>
          <a:p>
            <a:pPr lvl="1"/>
            <a:r>
              <a:rPr lang="en-US" sz="1800" dirty="0"/>
              <a:t>When the condition is false, we jump out of the loop and run the code that comes after 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58EF25-289B-4940-804B-67B38D35B329}"/>
              </a:ext>
            </a:extLst>
          </p:cNvPr>
          <p:cNvSpPr/>
          <p:nvPr/>
        </p:nvSpPr>
        <p:spPr>
          <a:xfrm>
            <a:off x="2983374" y="4511041"/>
            <a:ext cx="5536277" cy="201722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code before while loop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b="1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code inside the while loop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code after while loop</a:t>
            </a:r>
          </a:p>
        </p:txBody>
      </p:sp>
    </p:spTree>
    <p:extLst>
      <p:ext uri="{BB962C8B-B14F-4D97-AF65-F5344CB8AC3E}">
        <p14:creationId xmlns:p14="http://schemas.microsoft.com/office/powerpoint/2010/main" val="4260930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5E894-37B6-400F-9FB0-617BA38D5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C4513-86F7-43BD-B851-11C401D99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163886" cy="3920682"/>
          </a:xfrm>
        </p:spPr>
        <p:txBody>
          <a:bodyPr>
            <a:normAutofit/>
          </a:bodyPr>
          <a:lstStyle/>
          <a:p>
            <a:r>
              <a:rPr lang="en-US" sz="2000" dirty="0"/>
              <a:t>Let’s look at an example together</a:t>
            </a:r>
          </a:p>
          <a:p>
            <a:pPr lvl="1"/>
            <a:r>
              <a:rPr lang="en-US" sz="1800" dirty="0"/>
              <a:t>We initialize two variables: x = 1 and sum = 0</a:t>
            </a:r>
          </a:p>
          <a:p>
            <a:pPr lvl="1"/>
            <a:r>
              <a:rPr lang="en-US" sz="1800" dirty="0"/>
              <a:t>Our condition is while the value stored in x is greater than or equal to 10</a:t>
            </a:r>
          </a:p>
          <a:p>
            <a:pPr lvl="2"/>
            <a:r>
              <a:rPr lang="en-US" sz="1600" dirty="0"/>
              <a:t>If this is true, we will add x to sum and then increment x </a:t>
            </a:r>
          </a:p>
          <a:p>
            <a:pPr lvl="1"/>
            <a:r>
              <a:rPr lang="en-US" sz="1800" dirty="0"/>
              <a:t>When x is equal to 10, we jump out of the loop and execute that line of code</a:t>
            </a:r>
          </a:p>
          <a:p>
            <a:r>
              <a:rPr lang="en-US" sz="2000" dirty="0"/>
              <a:t>What will sum equal at the end?</a:t>
            </a:r>
          </a:p>
          <a:p>
            <a:pPr lvl="1"/>
            <a:r>
              <a:rPr lang="en-US" sz="1800" dirty="0"/>
              <a:t>Let’s trace it!</a:t>
            </a:r>
          </a:p>
          <a:p>
            <a:pPr lvl="1"/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C6FC98-F47B-4862-B0AD-129F69EF3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737" y="2564475"/>
            <a:ext cx="4990410" cy="249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030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EE38-0479-4E06-8BA1-8BB218B09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while loops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66F88D7-BD72-4223-BB76-45AE986B6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41538"/>
            <a:ext cx="10131425" cy="2650596"/>
          </a:xfrm>
        </p:spPr>
        <p:txBody>
          <a:bodyPr>
            <a:normAutofit/>
          </a:bodyPr>
          <a:lstStyle/>
          <a:p>
            <a:r>
              <a:rPr lang="en-US" sz="2000" dirty="0"/>
              <a:t>In plain English: “Do this action, and while the condition is true, do it again”</a:t>
            </a:r>
          </a:p>
          <a:p>
            <a:r>
              <a:rPr lang="en-US" sz="2000" dirty="0"/>
              <a:t>A variant of a while loop that always runs at least once</a:t>
            </a:r>
          </a:p>
          <a:p>
            <a:pPr lvl="1"/>
            <a:r>
              <a:rPr lang="en-US" sz="1800" dirty="0"/>
              <a:t>Works just like the while loop except for the fact that the first condition evaluation happens after the first iteration of the loop</a:t>
            </a:r>
          </a:p>
          <a:p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36541B-DCF5-41A3-90EF-999672FF7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211" y="4137248"/>
            <a:ext cx="4943216" cy="248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58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68983-59DE-420D-B91B-96B6C17C1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while vs 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8D7D3-C7FB-40EA-91AB-279F40CF1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2064172"/>
          </a:xfrm>
        </p:spPr>
        <p:txBody>
          <a:bodyPr/>
          <a:lstStyle/>
          <a:p>
            <a:r>
              <a:rPr lang="en-US" sz="2000" dirty="0"/>
              <a:t>Let’s compare: below, we have two loops. One is a do-while loop and another is a while loop.</a:t>
            </a:r>
          </a:p>
          <a:p>
            <a:pPr lvl="1"/>
            <a:r>
              <a:rPr lang="en-US" sz="1800" dirty="0"/>
              <a:t>The loops have the same code in them and they check for the same condition</a:t>
            </a:r>
          </a:p>
          <a:p>
            <a:pPr lvl="1"/>
            <a:r>
              <a:rPr lang="en-US" sz="1800" dirty="0"/>
              <a:t>What will each one print out? Will they print the same thing?</a:t>
            </a:r>
          </a:p>
          <a:p>
            <a:pPr lvl="1"/>
            <a:r>
              <a:rPr lang="en-US" sz="1800" dirty="0"/>
              <a:t>Let’s trace them!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29B9FF-25A5-47A2-A09F-CE9F23BF8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919" y="4206240"/>
            <a:ext cx="3705742" cy="18957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AC23FF-5B4C-4B52-A25E-0BE331CF7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326" y="4206240"/>
            <a:ext cx="3772234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397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4F231-0758-49C8-9DF3-B8E0E8AF8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6830A-C3CC-41D1-8C82-5A62F075F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184804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While loops are all well and good when you don’t know how many times you’ll loop, but what if you do know?</a:t>
            </a:r>
          </a:p>
          <a:p>
            <a:pPr lvl="1"/>
            <a:r>
              <a:rPr lang="en-US" sz="1800" dirty="0"/>
              <a:t>For loops are better for this </a:t>
            </a:r>
          </a:p>
          <a:p>
            <a:r>
              <a:rPr lang="en-US" sz="2000" dirty="0"/>
              <a:t>With for loops, you initialize a variable, check a condition, then modify that variable…</a:t>
            </a:r>
          </a:p>
          <a:p>
            <a:pPr lvl="1"/>
            <a:r>
              <a:rPr lang="en-US" sz="1800" dirty="0"/>
              <a:t>This sounds confusing… we’ll get into it a bit more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85EF75-7B21-44DC-9082-C31535660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002" y="3990108"/>
            <a:ext cx="4652132" cy="246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653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244</TotalTime>
  <Words>1490</Words>
  <Application>Microsoft Office PowerPoint</Application>
  <PresentationFormat>Widescreen</PresentationFormat>
  <Paragraphs>139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Celestial</vt:lpstr>
      <vt:lpstr>Cs7 recitation</vt:lpstr>
      <vt:lpstr>agenda</vt:lpstr>
      <vt:lpstr>logarithms</vt:lpstr>
      <vt:lpstr>loops</vt:lpstr>
      <vt:lpstr>While loops</vt:lpstr>
      <vt:lpstr>While loops</vt:lpstr>
      <vt:lpstr>Do while loops</vt:lpstr>
      <vt:lpstr>Do while vs while loops</vt:lpstr>
      <vt:lpstr>For loops</vt:lpstr>
      <vt:lpstr>For loops</vt:lpstr>
      <vt:lpstr>For loops</vt:lpstr>
      <vt:lpstr>For loops vs. while loops</vt:lpstr>
      <vt:lpstr>Break and continue</vt:lpstr>
      <vt:lpstr>Assignment 4: things to review</vt:lpstr>
      <vt:lpstr>Project time!</vt:lpstr>
      <vt:lpstr>Random numbers</vt:lpstr>
      <vt:lpstr>The actual problem… </vt:lpstr>
      <vt:lpstr>The doors</vt:lpstr>
      <vt:lpstr>Switching and the result</vt:lpstr>
      <vt:lpstr>My general advice!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Cs7 recitation</dc:title>
  <dc:creator>Rojtas, Lindsey E</dc:creator>
  <cp:lastModifiedBy>Rojtas, Lindsey E</cp:lastModifiedBy>
  <cp:revision>3</cp:revision>
  <dcterms:created xsi:type="dcterms:W3CDTF">2022-02-17T19:49:40Z</dcterms:created>
  <dcterms:modified xsi:type="dcterms:W3CDTF">2022-02-17T23:54:27Z</dcterms:modified>
</cp:coreProperties>
</file>