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1FC78-3F58-43A0-AC7C-3747BF201C1B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1ADEE-A635-45E2-9E1B-B95BCA6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C131-19BE-4E51-87CC-71F80999D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8C40-4CC4-4A06-B13D-F8FFA3119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1:00p-1:50p</a:t>
            </a:r>
          </a:p>
          <a:p>
            <a:r>
              <a:rPr lang="en-US" dirty="0"/>
              <a:t>Lindsey rojtas</a:t>
            </a:r>
          </a:p>
        </p:txBody>
      </p:sp>
    </p:spTree>
    <p:extLst>
      <p:ext uri="{BB962C8B-B14F-4D97-AF65-F5344CB8AC3E}">
        <p14:creationId xmlns:p14="http://schemas.microsoft.com/office/powerpoint/2010/main" val="13067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B5DD-EA87-4581-98D1-D011FD7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precedence: the </a:t>
            </a:r>
            <a:r>
              <a:rPr lang="en-US" dirty="0" err="1"/>
              <a:t>pemdas</a:t>
            </a:r>
            <a:r>
              <a:rPr lang="en-US" dirty="0"/>
              <a:t>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E086-A597-489F-B832-7B0F21D2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Similar to actual math, Java has an order of operations that you should follow!</a:t>
            </a:r>
          </a:p>
          <a:p>
            <a:pPr lvl="1"/>
            <a:r>
              <a:rPr lang="en-US" sz="1800" dirty="0"/>
              <a:t>Post-increment and post-decrement (a++ and a--)</a:t>
            </a:r>
          </a:p>
          <a:p>
            <a:pPr lvl="1"/>
            <a:r>
              <a:rPr lang="en-US" sz="1800" dirty="0"/>
              <a:t>Pre-increment and pre-decrement (++a and –a)</a:t>
            </a:r>
          </a:p>
          <a:p>
            <a:pPr lvl="1"/>
            <a:r>
              <a:rPr lang="en-US" sz="1800" dirty="0"/>
              <a:t>Multiplication, division, modulo (*, /, and %)</a:t>
            </a:r>
          </a:p>
          <a:p>
            <a:pPr lvl="1"/>
            <a:r>
              <a:rPr lang="en-US" sz="1800" dirty="0"/>
              <a:t>Addition and subtraction (+ and -)</a:t>
            </a:r>
          </a:p>
          <a:p>
            <a:pPr lvl="1"/>
            <a:r>
              <a:rPr lang="en-US" sz="1800" dirty="0"/>
              <a:t>Relational operators (&lt;, &gt;, &lt;=, and &gt;=)</a:t>
            </a:r>
          </a:p>
          <a:p>
            <a:pPr lvl="1"/>
            <a:r>
              <a:rPr lang="en-US" sz="1800" dirty="0"/>
              <a:t>Equality and inequality (== and !=)</a:t>
            </a:r>
          </a:p>
          <a:p>
            <a:pPr lvl="1"/>
            <a:r>
              <a:rPr lang="en-US" sz="1800" dirty="0"/>
              <a:t>Assignment and assignment-arithmetic  (=, +=, -=, *=, /=, and %=)</a:t>
            </a:r>
          </a:p>
        </p:txBody>
      </p:sp>
    </p:spTree>
    <p:extLst>
      <p:ext uri="{BB962C8B-B14F-4D97-AF65-F5344CB8AC3E}">
        <p14:creationId xmlns:p14="http://schemas.microsoft.com/office/powerpoint/2010/main" val="379726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36B3-F653-4628-B3AE-BBF51988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45EC-62AA-4875-BE5B-7A54F7A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Remember how we said types are forever?</a:t>
            </a:r>
          </a:p>
          <a:p>
            <a:pPr lvl="1"/>
            <a:r>
              <a:rPr lang="en-US" sz="2200" dirty="0" err="1"/>
              <a:t>Noooot</a:t>
            </a:r>
            <a:r>
              <a:rPr lang="en-US" sz="2200" dirty="0"/>
              <a:t> exactly…</a:t>
            </a:r>
          </a:p>
          <a:p>
            <a:r>
              <a:rPr lang="en-US" sz="2400" dirty="0"/>
              <a:t>If we find that we want a variable we have to be a different type than it is, we can use </a:t>
            </a:r>
            <a:r>
              <a:rPr lang="en-US" sz="2400" b="1" dirty="0"/>
              <a:t>type casting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doing so will convert the variable into that type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This can be done by putting the desired type in parentheses before the variable/value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PRIMITIVES ONLY! We can’t do this with Strings (for now…)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585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C1E-5601-4BC3-9462-2515BFA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 (narrowing)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CC4B-80BA-4508-9526-1C3A3203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explicit casting, we </a:t>
            </a:r>
            <a:r>
              <a:rPr lang="en-US" sz="2400" b="1" dirty="0"/>
              <a:t>explicitly</a:t>
            </a:r>
            <a:r>
              <a:rPr lang="en-US" sz="2400" dirty="0"/>
              <a:t> specify the target type in parentheses</a:t>
            </a:r>
          </a:p>
          <a:p>
            <a:r>
              <a:rPr lang="en-US" sz="2400" dirty="0"/>
              <a:t>If we want to cast from a larger type to a smaller type, we </a:t>
            </a:r>
            <a:r>
              <a:rPr lang="en-US" sz="2400" b="1" dirty="0"/>
              <a:t>must</a:t>
            </a:r>
            <a:r>
              <a:rPr lang="en-US" sz="2400" dirty="0"/>
              <a:t> do it explicitly or we’ll end up with an error</a:t>
            </a:r>
          </a:p>
          <a:p>
            <a:pPr lvl="1"/>
            <a:r>
              <a:rPr lang="en-US" sz="2200" dirty="0"/>
              <a:t>Double </a:t>
            </a:r>
            <a:r>
              <a:rPr lang="en-US" sz="2200" dirty="0">
                <a:sym typeface="Wingdings" panose="05000000000000000000" pitchFamily="2" charset="2"/>
              </a:rPr>
              <a:t> float  long  int  short  byte 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So if we want to cast a double to an int, for example, we’d have to do it explicitly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 a = 6.7;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b = (int)a; 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b will hold the value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920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EE48-0D70-47F4-8D91-1509C440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casting (widening)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DCF3-ECCB-4F03-A1AC-F8AC341F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When we go from a smaller to a larger type, we can cast </a:t>
            </a:r>
            <a:r>
              <a:rPr lang="en-US" sz="2400" b="1" dirty="0"/>
              <a:t>implicitly</a:t>
            </a:r>
            <a:r>
              <a:rPr lang="en-US" sz="2400" dirty="0"/>
              <a:t>, as in we don’t have to use parentheses when type casting</a:t>
            </a:r>
          </a:p>
          <a:p>
            <a:pPr lvl="1"/>
            <a:r>
              <a:rPr lang="en-US" sz="2200" dirty="0"/>
              <a:t>Java will do this automatically! </a:t>
            </a:r>
          </a:p>
          <a:p>
            <a:pPr lvl="1"/>
            <a:r>
              <a:rPr lang="en-US" sz="2200" dirty="0"/>
              <a:t>Byte </a:t>
            </a:r>
            <a:r>
              <a:rPr lang="en-US" sz="2200" dirty="0">
                <a:sym typeface="Wingdings" panose="05000000000000000000" pitchFamily="2" charset="2"/>
              </a:rPr>
              <a:t> short  int  long  float  double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So if we want to cast a short to a long, we can do that implicitly!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a = 6;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 b = a; 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b will hold the value 6.0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901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CE2C-233B-4181-A07C-D4CD3B9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1CC6-7199-43A7-BD96-375F5076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think in ones and zeros (or in other words, trues and </a:t>
            </a:r>
            <a:r>
              <a:rPr lang="en-US" sz="2400" dirty="0" err="1"/>
              <a:t>falses</a:t>
            </a:r>
            <a:r>
              <a:rPr lang="en-US" sz="2400" dirty="0"/>
              <a:t>, </a:t>
            </a:r>
            <a:r>
              <a:rPr lang="en-US" sz="2400" dirty="0" err="1"/>
              <a:t>ons</a:t>
            </a:r>
            <a:r>
              <a:rPr lang="en-US" sz="2400" dirty="0"/>
              <a:t> and offs, etc.)</a:t>
            </a:r>
          </a:p>
          <a:p>
            <a:pPr lvl="1"/>
            <a:r>
              <a:rPr lang="en-US" sz="2200" dirty="0"/>
              <a:t>This is called </a:t>
            </a:r>
            <a:r>
              <a:rPr lang="en-US" sz="2200" dirty="0" err="1"/>
              <a:t>boolean</a:t>
            </a:r>
            <a:r>
              <a:rPr lang="en-US" sz="2200" dirty="0"/>
              <a:t> logic!</a:t>
            </a:r>
          </a:p>
          <a:p>
            <a:r>
              <a:rPr lang="en-US" sz="2400" dirty="0"/>
              <a:t>A </a:t>
            </a:r>
            <a:r>
              <a:rPr lang="en-US" sz="2400" b="1" dirty="0" err="1"/>
              <a:t>boolean</a:t>
            </a:r>
            <a:r>
              <a:rPr lang="en-US" sz="2400" b="1" dirty="0"/>
              <a:t> expression</a:t>
            </a:r>
            <a:r>
              <a:rPr lang="en-US" sz="2400" dirty="0"/>
              <a:t> is an expression that returns a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</a:p>
          <a:p>
            <a:pPr lvl="1"/>
            <a:r>
              <a:rPr lang="en-US" sz="2200" b="1" dirty="0"/>
              <a:t>Relational operators </a:t>
            </a:r>
            <a:r>
              <a:rPr lang="en-US" sz="2200" dirty="0"/>
              <a:t>are used to create </a:t>
            </a:r>
            <a:r>
              <a:rPr lang="en-US" sz="2200" dirty="0" err="1"/>
              <a:t>boolean</a:t>
            </a:r>
            <a:r>
              <a:rPr lang="en-US" sz="2200" dirty="0"/>
              <a:t> expressions </a:t>
            </a:r>
          </a:p>
          <a:p>
            <a:pPr lvl="1"/>
            <a:r>
              <a:rPr lang="en-US" sz="2200" dirty="0"/>
              <a:t>We can also use logical operators…</a:t>
            </a:r>
          </a:p>
        </p:txBody>
      </p:sp>
    </p:spTree>
    <p:extLst>
      <p:ext uri="{BB962C8B-B14F-4D97-AF65-F5344CB8AC3E}">
        <p14:creationId xmlns:p14="http://schemas.microsoft.com/office/powerpoint/2010/main" val="281332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1EF1-F729-4337-B639-7D834131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8CEA-EB2B-4938-AD21-735B5D64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088101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types of logical operators</a:t>
            </a:r>
          </a:p>
          <a:p>
            <a:pPr lvl="1"/>
            <a:r>
              <a:rPr lang="en-US" sz="2200" dirty="0"/>
              <a:t>AND (a &amp;&amp; b) </a:t>
            </a:r>
            <a:r>
              <a:rPr lang="en-US" sz="2200" dirty="0">
                <a:sym typeface="Wingdings" panose="05000000000000000000" pitchFamily="2" charset="2"/>
              </a:rPr>
              <a:t> evaluates to true if both a and b are true ONLY</a:t>
            </a:r>
            <a:endParaRPr lang="en-US" sz="2200" dirty="0"/>
          </a:p>
          <a:p>
            <a:pPr lvl="1"/>
            <a:r>
              <a:rPr lang="en-US" sz="2200" dirty="0"/>
              <a:t>OR (a || b) </a:t>
            </a:r>
            <a:r>
              <a:rPr lang="en-US" sz="2200" dirty="0">
                <a:sym typeface="Wingdings" panose="05000000000000000000" pitchFamily="2" charset="2"/>
              </a:rPr>
              <a:t> evaluates to true if either a or b are true, or both, but not neither</a:t>
            </a:r>
            <a:endParaRPr lang="en-US" sz="2200" dirty="0"/>
          </a:p>
          <a:p>
            <a:pPr lvl="1"/>
            <a:r>
              <a:rPr lang="en-US" sz="2200" dirty="0"/>
              <a:t>NOT(!a) </a:t>
            </a:r>
            <a:r>
              <a:rPr lang="en-US" sz="2200" dirty="0">
                <a:sym typeface="Wingdings" panose="05000000000000000000" pitchFamily="2" charset="2"/>
              </a:rPr>
              <a:t> evaluates to true if a is false</a:t>
            </a:r>
            <a:endParaRPr lang="en-US" sz="22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4BDACAD-B455-406A-A4B8-4F6CAAD15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83076"/>
              </p:ext>
            </p:extLst>
          </p:nvPr>
        </p:nvGraphicFramePr>
        <p:xfrm>
          <a:off x="685801" y="4590159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3E0AD5-1EE8-4770-9525-96D46A593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48192"/>
              </p:ext>
            </p:extLst>
          </p:nvPr>
        </p:nvGraphicFramePr>
        <p:xfrm>
          <a:off x="4679388" y="4590159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57E73-54BA-43D9-A4F0-CA93BC71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55136"/>
              </p:ext>
            </p:extLst>
          </p:nvPr>
        </p:nvGraphicFramePr>
        <p:xfrm>
          <a:off x="8672975" y="4590159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F0BA-B6C0-4059-9E99-84875390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30C1-545C-4385-9A0D-C78424BD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precedence order for logical operators is as follows:</a:t>
            </a:r>
          </a:p>
          <a:p>
            <a:pPr lvl="1"/>
            <a:r>
              <a:rPr lang="en-US" sz="2200" dirty="0"/>
              <a:t>NOT (!)</a:t>
            </a:r>
          </a:p>
          <a:p>
            <a:pPr lvl="1"/>
            <a:r>
              <a:rPr lang="en-US" sz="2200" dirty="0"/>
              <a:t>AND (&amp;&amp;)</a:t>
            </a:r>
          </a:p>
          <a:p>
            <a:pPr lvl="1"/>
            <a:r>
              <a:rPr lang="en-US" sz="2200" dirty="0"/>
              <a:t>OR (||)</a:t>
            </a:r>
          </a:p>
          <a:p>
            <a:r>
              <a:rPr lang="en-US" sz="2400" dirty="0"/>
              <a:t>Use parentheses to make your </a:t>
            </a:r>
            <a:r>
              <a:rPr lang="en-US" sz="2400" dirty="0" err="1"/>
              <a:t>boolean</a:t>
            </a:r>
            <a:r>
              <a:rPr lang="en-US" sz="2400" dirty="0"/>
              <a:t> logic statements easier to read – you’ll thank yourself later and it’ll be easier to trace if something goes wrong!</a:t>
            </a:r>
          </a:p>
        </p:txBody>
      </p:sp>
    </p:spTree>
    <p:extLst>
      <p:ext uri="{BB962C8B-B14F-4D97-AF65-F5344CB8AC3E}">
        <p14:creationId xmlns:p14="http://schemas.microsoft.com/office/powerpoint/2010/main" val="19537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65E5-13A4-4B69-8F26-3431A8FF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98FE-506D-42B5-A809-0794961B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two sections to this assignment</a:t>
            </a:r>
          </a:p>
          <a:p>
            <a:pPr lvl="1"/>
            <a:r>
              <a:rPr lang="en-US" sz="2200" dirty="0"/>
              <a:t>Formatting output</a:t>
            </a:r>
          </a:p>
          <a:p>
            <a:pPr lvl="2"/>
            <a:r>
              <a:rPr lang="en-US" sz="2000" dirty="0"/>
              <a:t>Review escape characters and String rules!</a:t>
            </a:r>
          </a:p>
          <a:p>
            <a:pPr lvl="1"/>
            <a:r>
              <a:rPr lang="en-US" sz="2200" dirty="0"/>
              <a:t>Math in Java</a:t>
            </a:r>
          </a:p>
          <a:p>
            <a:pPr lvl="2"/>
            <a:r>
              <a:rPr lang="en-US" sz="2000" dirty="0"/>
              <a:t>Review operator precedence, implicit casting, and </a:t>
            </a:r>
            <a:r>
              <a:rPr lang="en-US" sz="2000" dirty="0" err="1"/>
              <a:t>boolean</a:t>
            </a:r>
            <a:r>
              <a:rPr lang="en-US" sz="2000" dirty="0"/>
              <a:t> logic!</a:t>
            </a:r>
          </a:p>
        </p:txBody>
      </p:sp>
    </p:spTree>
    <p:extLst>
      <p:ext uri="{BB962C8B-B14F-4D97-AF65-F5344CB8AC3E}">
        <p14:creationId xmlns:p14="http://schemas.microsoft.com/office/powerpoint/2010/main" val="324926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CE4-79FF-44D6-9AD6-F5A55F5A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1: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581E-7EA2-4CFD-A34B-087DB92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part of the assignment, you’ll be putting a singular string into the </a:t>
            </a:r>
            <a:r>
              <a:rPr lang="en-US" sz="2000" dirty="0" err="1"/>
              <a:t>System.out.println</a:t>
            </a:r>
            <a:r>
              <a:rPr lang="en-US" sz="2000" dirty="0"/>
              <a:t>(); statement in order to get the desired output</a:t>
            </a:r>
          </a:p>
          <a:p>
            <a:r>
              <a:rPr lang="en-US" sz="2000" dirty="0"/>
              <a:t>For this, you’ll want to recall your escape characters:</a:t>
            </a:r>
          </a:p>
          <a:p>
            <a:pPr lvl="1"/>
            <a:r>
              <a:rPr lang="en-US" sz="1800" dirty="0"/>
              <a:t>\n </a:t>
            </a:r>
            <a:r>
              <a:rPr lang="en-US" sz="1800" dirty="0">
                <a:sym typeface="Wingdings" panose="05000000000000000000" pitchFamily="2" charset="2"/>
              </a:rPr>
              <a:t> new line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\t  tab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\’  single quote within a String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\”  double quote within a String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\\  backslash within a String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564BF-7CA6-4215-A1F6-B828CFE7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36" y="3429000"/>
            <a:ext cx="6820895" cy="30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BF539-926C-449B-9CFA-4DD27FA1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96" y="4162264"/>
            <a:ext cx="375337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?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240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A53-56A8-4574-ADE7-8D44780F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CCF8-B02D-4D42-AC32-6729F397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Operators</a:t>
            </a:r>
          </a:p>
          <a:p>
            <a:r>
              <a:rPr lang="en-US" sz="2000" dirty="0"/>
              <a:t>String Concatenation</a:t>
            </a:r>
          </a:p>
          <a:p>
            <a:r>
              <a:rPr lang="en-US" sz="2000" dirty="0"/>
              <a:t>Operator Precedence</a:t>
            </a:r>
          </a:p>
          <a:p>
            <a:r>
              <a:rPr lang="en-US" sz="2000" dirty="0"/>
              <a:t>Casting</a:t>
            </a:r>
          </a:p>
          <a:p>
            <a:r>
              <a:rPr lang="en-US" sz="2000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410703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?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68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0.75 (4 is implicitly cast to a double; no integers, so decimal division)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?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139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0.75 (4 is implicitly cast to a double; no integers, so decimal division)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1 (we’re working with integers, so use integer division! no decimals or rounding)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?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70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0.75 (4 is implicitly cast to a double; no integers, so decimal division)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1 (we’re working with integers, so use integer division! no decimals or rounding)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6 (23 % 11 is 1 (because 23/11 is 2 remainder 1), then add 5)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?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0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0.75 (4 is implicitly cast to a double; no integers, so decimal division)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1 (we’re working with integers, so use integer division! no decimals or rounding)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6 (23 % 11 is 1 (because 23/11 is 2 remainder 1), then add 5)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false (true &amp;&amp; true &amp;&amp; false evals to false!)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?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917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0.75 (4 is implicitly cast to a double; no integers, so decimal division)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1 (we’re working with integers, so use integer division! no decimals or rounding)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6 (23 % 11 is 1 (because 23/11 is 2 remainder 1), then add 5)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false (true &amp;&amp; true &amp;&amp; false evals to false!)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ERROR (</a:t>
            </a:r>
            <a:r>
              <a:rPr lang="en-US" sz="2200" dirty="0" err="1">
                <a:sym typeface="Wingdings" panose="05000000000000000000" pitchFamily="2" charset="2"/>
              </a:rPr>
              <a:t>kinda</a:t>
            </a:r>
            <a:r>
              <a:rPr lang="en-US" sz="2200" dirty="0">
                <a:sym typeface="Wingdings" panose="05000000000000000000" pitchFamily="2" charset="2"/>
              </a:rPr>
              <a:t>… you can’t concatenate a char to a number!)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8438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B837-F07A-436B-A95A-51E994C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part 2: 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3D0A-BD33-47E0-84B0-163A1C68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When you get to this part of the assignment, make sure you review operator precedence and implicit casting; it’ll be important!</a:t>
            </a:r>
          </a:p>
          <a:p>
            <a:pPr lvl="1"/>
            <a:r>
              <a:rPr lang="en-US" sz="2200" dirty="0"/>
              <a:t>There’s a chance that the arithmetic given may result in an error; watch out for that!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sz="2200" dirty="0"/>
              <a:t>12 + 2.4 </a:t>
            </a:r>
            <a:r>
              <a:rPr lang="en-US" sz="2200" dirty="0">
                <a:sym typeface="Wingdings" panose="05000000000000000000" pitchFamily="2" charset="2"/>
              </a:rPr>
              <a:t> 14.4 (the 12 is an integer, but it is implicitly cast to a double)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3.0 / 4  0.75 (4 is implicitly cast to a double; no integers, so decimal division)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21 / 11  1 (we’re working with integers, so use integer division! no decimals or rounding)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23 % 11 + 5  6 (23 % 11 is 1 (because 23/11 is 2 remainder 1), then add 5)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true &amp;&amp; (true || false) &amp;&amp; (false || false)  false (true &amp;&amp; true &amp;&amp; false evals to false!)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‘x’ + 42  ERROR (</a:t>
            </a:r>
            <a:r>
              <a:rPr lang="en-US" sz="2200" dirty="0" err="1">
                <a:sym typeface="Wingdings" panose="05000000000000000000" pitchFamily="2" charset="2"/>
              </a:rPr>
              <a:t>kinda</a:t>
            </a:r>
            <a:r>
              <a:rPr lang="en-US" sz="2200" dirty="0">
                <a:sym typeface="Wingdings" panose="05000000000000000000" pitchFamily="2" charset="2"/>
              </a:rPr>
              <a:t>… you can’t concatenate a char to a number!)</a:t>
            </a:r>
          </a:p>
          <a:p>
            <a:pPr lvl="1"/>
            <a:r>
              <a:rPr lang="en-US" sz="2200" dirty="0"/>
              <a:t>“x” + 42 </a:t>
            </a:r>
            <a:r>
              <a:rPr lang="en-US" sz="2200" dirty="0">
                <a:sym typeface="Wingdings" panose="05000000000000000000" pitchFamily="2" charset="2"/>
              </a:rPr>
              <a:t> “x42” (this is what we wanted from the last expression!)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850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140F-2CC7-4FF9-AC7F-94A64E8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D86B-3D13-4ABA-A4D1-A1203188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Operators</a:t>
            </a:r>
            <a:r>
              <a:rPr lang="en-US" sz="2000" dirty="0"/>
              <a:t> are used to perform operations on variables and values</a:t>
            </a:r>
          </a:p>
          <a:p>
            <a:r>
              <a:rPr lang="en-US" sz="2000" dirty="0"/>
              <a:t>The values of the operation are the </a:t>
            </a:r>
            <a:r>
              <a:rPr lang="en-US" sz="2000" b="1" i="1" dirty="0"/>
              <a:t>operands</a:t>
            </a:r>
          </a:p>
          <a:p>
            <a:r>
              <a:rPr lang="en-US" sz="2000" dirty="0"/>
              <a:t>The operation itself is defined by an </a:t>
            </a:r>
            <a:r>
              <a:rPr lang="en-US" sz="2000" b="1" i="1" dirty="0"/>
              <a:t>operator</a:t>
            </a:r>
          </a:p>
          <a:p>
            <a:r>
              <a:rPr lang="en-US" sz="2000" dirty="0"/>
              <a:t>This is sort of like doing math… </a:t>
            </a:r>
          </a:p>
          <a:p>
            <a:pPr lvl="1"/>
            <a:r>
              <a:rPr lang="en-US" sz="1800" dirty="0"/>
              <a:t>1 + 2 </a:t>
            </a:r>
            <a:r>
              <a:rPr lang="en-US" sz="1800" dirty="0">
                <a:sym typeface="Wingdings" panose="05000000000000000000" pitchFamily="2" charset="2"/>
              </a:rPr>
              <a:t> 1 and 2 are operands, + is the operator, addition is the operation we’re performing!</a:t>
            </a:r>
          </a:p>
          <a:p>
            <a:r>
              <a:rPr lang="en-US" sz="2000" dirty="0">
                <a:sym typeface="Wingdings" panose="05000000000000000000" pitchFamily="2" charset="2"/>
              </a:rPr>
              <a:t>There are a few different types of operators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Assignment operators, comparison operators, arithmetic operators, arithmetic assignment operators,  increment/decrement operators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09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D35-098D-44CE-99C5-AD7D7A5C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7EFC-EBF8-4A38-929C-77C8239A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05396"/>
            <a:ext cx="10131425" cy="1945178"/>
          </a:xfrm>
        </p:spPr>
        <p:txBody>
          <a:bodyPr>
            <a:normAutofit/>
          </a:bodyPr>
          <a:lstStyle/>
          <a:p>
            <a:r>
              <a:rPr lang="en-US" sz="2400" dirty="0"/>
              <a:t>There’s only one, really: the equals sign (=)!</a:t>
            </a:r>
          </a:p>
          <a:p>
            <a:pPr lvl="1"/>
            <a:r>
              <a:rPr lang="en-US" sz="2200" dirty="0"/>
              <a:t>We’ve seen this before; we use it when we initialize and </a:t>
            </a:r>
            <a:r>
              <a:rPr lang="en-US" sz="2200" b="1" i="1" dirty="0"/>
              <a:t>assign</a:t>
            </a:r>
            <a:r>
              <a:rPr lang="en-US" sz="2200" dirty="0"/>
              <a:t> values to variables!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C3A85-0B2E-4631-A789-4DB54AFC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97" y="4458333"/>
            <a:ext cx="6458231" cy="10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E8EF-3B70-4165-877A-4261D755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FCBD-10A0-4ED9-95F2-8A685A5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US" sz="2000" dirty="0"/>
              <a:t>a == b </a:t>
            </a:r>
            <a:r>
              <a:rPr lang="en-US" sz="2000" dirty="0">
                <a:sym typeface="Wingdings" panose="05000000000000000000" pitchFamily="2" charset="2"/>
              </a:rPr>
              <a:t> Check to see if a and b are equal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THIS IS DIFFERENT FROM THE ASSIGNMENT OPERATOR!!! = assigns a value, == checks for equality</a:t>
            </a:r>
          </a:p>
          <a:p>
            <a:r>
              <a:rPr lang="en-US" sz="2000" dirty="0">
                <a:sym typeface="Wingdings" panose="05000000000000000000" pitchFamily="2" charset="2"/>
              </a:rPr>
              <a:t>a !=  b Check to see if a and b are not equal</a:t>
            </a:r>
          </a:p>
          <a:p>
            <a:r>
              <a:rPr lang="en-US" sz="2000" dirty="0">
                <a:sym typeface="Wingdings" panose="05000000000000000000" pitchFamily="2" charset="2"/>
              </a:rPr>
              <a:t>a &gt; b   Check to see if a is greater than b</a:t>
            </a:r>
          </a:p>
          <a:p>
            <a:r>
              <a:rPr lang="en-US" sz="2000" dirty="0">
                <a:sym typeface="Wingdings" panose="05000000000000000000" pitchFamily="2" charset="2"/>
              </a:rPr>
              <a:t>a &gt;= b  Check to see if a is greater than or equal to b</a:t>
            </a:r>
          </a:p>
          <a:p>
            <a:r>
              <a:rPr lang="en-US" sz="2000" dirty="0">
                <a:sym typeface="Wingdings" panose="05000000000000000000" pitchFamily="2" charset="2"/>
              </a:rPr>
              <a:t>a &lt; b  Check to see if a is less than b</a:t>
            </a:r>
          </a:p>
          <a:p>
            <a:r>
              <a:rPr lang="en-US" sz="2000" dirty="0">
                <a:sym typeface="Wingdings" panose="05000000000000000000" pitchFamily="2" charset="2"/>
              </a:rPr>
              <a:t>a &lt;= b  Check to see if a is less than or equal to 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When we assign these expressions to a variable, it will return a </a:t>
            </a:r>
            <a:r>
              <a:rPr lang="en-US" sz="2000" b="1" dirty="0"/>
              <a:t>Boolean</a:t>
            </a:r>
            <a:r>
              <a:rPr lang="en-US" sz="2000" dirty="0"/>
              <a:t>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a = 3 and b = 4 and we declare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check = (a != b);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800" dirty="0"/>
              <a:t> will store the value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8781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49B9-B766-4584-B413-1DFDA3D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72C1-F5C1-4AF8-9D8D-6F570C74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 + b </a:t>
            </a:r>
            <a:r>
              <a:rPr lang="en-US" sz="2400" dirty="0">
                <a:sym typeface="Wingdings" panose="05000000000000000000" pitchFamily="2" charset="2"/>
              </a:rPr>
              <a:t> adds values of a and b together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a – b  subtracts value of b from value of a</a:t>
            </a:r>
          </a:p>
          <a:p>
            <a:r>
              <a:rPr lang="en-US" sz="2400" dirty="0">
                <a:sym typeface="Wingdings" panose="05000000000000000000" pitchFamily="2" charset="2"/>
              </a:rPr>
              <a:t>a * b  multiplies a and b together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a / b  divides a by b (without remainder if we’re dealing with integers!)</a:t>
            </a:r>
          </a:p>
          <a:p>
            <a:r>
              <a:rPr lang="en-US" sz="2400" dirty="0">
                <a:sym typeface="Wingdings" panose="05000000000000000000" pitchFamily="2" charset="2"/>
              </a:rPr>
              <a:t>a % b  takes the remainder of a / b (if we’re dealing with integers!)</a:t>
            </a:r>
          </a:p>
          <a:p>
            <a:r>
              <a:rPr lang="en-US" sz="2400" dirty="0"/>
              <a:t>When we assign these expressions to a variable, the result of these operations will be stored in it</a:t>
            </a:r>
          </a:p>
          <a:p>
            <a:pPr lvl="1"/>
            <a:r>
              <a:rPr lang="en-US" sz="2400" dirty="0"/>
              <a:t>If a = 3 and b = 4 and we declare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(a + b);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dirty="0"/>
              <a:t> will store the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6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76DC-7D73-431F-9172-99379CBB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assign and do math at the same time?: arithmetic assignment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9117-6D34-4D9F-B4D9-4F494C4D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+= b </a:t>
            </a:r>
            <a:r>
              <a:rPr lang="en-US" sz="2000" dirty="0">
                <a:sym typeface="Wingdings" panose="05000000000000000000" pitchFamily="2" charset="2"/>
              </a:rPr>
              <a:t> adds values of a and b together </a:t>
            </a:r>
            <a:r>
              <a:rPr lang="en-US" sz="2000" b="1" dirty="0">
                <a:sym typeface="Wingdings" panose="05000000000000000000" pitchFamily="2" charset="2"/>
              </a:rPr>
              <a:t>and stores the result in a</a:t>
            </a:r>
            <a:endParaRPr lang="en-US" sz="2000" dirty="0"/>
          </a:p>
          <a:p>
            <a:r>
              <a:rPr lang="en-US" sz="2000" dirty="0"/>
              <a:t>a -= b </a:t>
            </a:r>
            <a:r>
              <a:rPr lang="en-US" sz="2000" dirty="0">
                <a:sym typeface="Wingdings" panose="05000000000000000000" pitchFamily="2" charset="2"/>
              </a:rPr>
              <a:t>  subtracts value of b from value of a </a:t>
            </a:r>
            <a:r>
              <a:rPr lang="en-US" sz="2000" b="1" dirty="0">
                <a:sym typeface="Wingdings" panose="05000000000000000000" pitchFamily="2" charset="2"/>
              </a:rPr>
              <a:t>and stores the result in a</a:t>
            </a:r>
            <a:endParaRPr lang="en-US" sz="2000" dirty="0"/>
          </a:p>
          <a:p>
            <a:r>
              <a:rPr lang="en-US" sz="2000" dirty="0"/>
              <a:t>a *= b </a:t>
            </a:r>
            <a:r>
              <a:rPr lang="en-US" sz="2000" dirty="0">
                <a:sym typeface="Wingdings" panose="05000000000000000000" pitchFamily="2" charset="2"/>
              </a:rPr>
              <a:t>  multiplies a and b together </a:t>
            </a:r>
            <a:r>
              <a:rPr lang="en-US" sz="2000" b="1" dirty="0">
                <a:sym typeface="Wingdings" panose="05000000000000000000" pitchFamily="2" charset="2"/>
              </a:rPr>
              <a:t>and stores the result in a </a:t>
            </a:r>
            <a:endParaRPr lang="en-US" sz="2000" dirty="0"/>
          </a:p>
          <a:p>
            <a:r>
              <a:rPr lang="en-US" sz="2000" dirty="0"/>
              <a:t>a /= b </a:t>
            </a:r>
            <a:r>
              <a:rPr lang="en-US" sz="2000" dirty="0">
                <a:sym typeface="Wingdings" panose="05000000000000000000" pitchFamily="2" charset="2"/>
              </a:rPr>
              <a:t> divides a by b (without remainder if we’re dealing with integers!) </a:t>
            </a:r>
            <a:r>
              <a:rPr lang="en-US" sz="2000" b="1" dirty="0">
                <a:sym typeface="Wingdings" panose="05000000000000000000" pitchFamily="2" charset="2"/>
              </a:rPr>
              <a:t>and stores the result in a</a:t>
            </a:r>
            <a:endParaRPr lang="en-US" sz="2000" dirty="0"/>
          </a:p>
          <a:p>
            <a:r>
              <a:rPr lang="en-US" sz="2000" dirty="0"/>
              <a:t>a %= b </a:t>
            </a:r>
            <a:r>
              <a:rPr lang="en-US" sz="2000" dirty="0">
                <a:sym typeface="Wingdings" panose="05000000000000000000" pitchFamily="2" charset="2"/>
              </a:rPr>
              <a:t> takes the remainder of a / b (if we’re dealing with integers!) </a:t>
            </a:r>
            <a:r>
              <a:rPr lang="en-US" sz="2000" b="1" dirty="0">
                <a:sym typeface="Wingdings" panose="05000000000000000000" pitchFamily="2" charset="2"/>
              </a:rPr>
              <a:t>and stores the result in a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1800" dirty="0"/>
              <a:t>If a = 3 and b = 4 and we assign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*= b;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/>
              <a:t> will store the value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891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E587-9217-4426-983C-1AB70AC2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FCB1-CE8B-436A-9ABB-66F47A30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740275"/>
          </a:xfrm>
        </p:spPr>
        <p:txBody>
          <a:bodyPr>
            <a:normAutofit/>
          </a:bodyPr>
          <a:lstStyle/>
          <a:p>
            <a:r>
              <a:rPr lang="en-US" sz="2400" dirty="0"/>
              <a:t>We can use the increment/decrement operators to increase or decrease a variable’s value by 1!</a:t>
            </a:r>
          </a:p>
          <a:p>
            <a:pPr lvl="1"/>
            <a:r>
              <a:rPr lang="en-US" sz="2200" dirty="0"/>
              <a:t>Pre-increment (++a;) </a:t>
            </a:r>
            <a:r>
              <a:rPr lang="en-US" sz="2200" dirty="0">
                <a:sym typeface="Wingdings" panose="05000000000000000000" pitchFamily="2" charset="2"/>
              </a:rPr>
              <a:t> increment, then use the resulting value</a:t>
            </a:r>
            <a:endParaRPr lang="en-US" sz="2200" dirty="0"/>
          </a:p>
          <a:p>
            <a:pPr lvl="1"/>
            <a:r>
              <a:rPr lang="en-US" sz="2200" dirty="0"/>
              <a:t>Pre-decrement (--a;) </a:t>
            </a:r>
            <a:r>
              <a:rPr lang="en-US" sz="2200" dirty="0">
                <a:sym typeface="Wingdings" panose="05000000000000000000" pitchFamily="2" charset="2"/>
              </a:rPr>
              <a:t> decrement, then use the resulting value</a:t>
            </a:r>
            <a:endParaRPr lang="en-US" sz="2200" dirty="0"/>
          </a:p>
          <a:p>
            <a:pPr lvl="1"/>
            <a:r>
              <a:rPr lang="en-US" sz="2200" dirty="0"/>
              <a:t>Post-increment (a++;) </a:t>
            </a:r>
            <a:r>
              <a:rPr lang="en-US" sz="2200" dirty="0">
                <a:sym typeface="Wingdings" panose="05000000000000000000" pitchFamily="2" charset="2"/>
              </a:rPr>
              <a:t> use the resulting value, then increment</a:t>
            </a:r>
            <a:endParaRPr lang="en-US" sz="2200" dirty="0"/>
          </a:p>
          <a:p>
            <a:pPr lvl="1"/>
            <a:r>
              <a:rPr lang="en-US" sz="2200" dirty="0"/>
              <a:t>Post-decrement (a--;) </a:t>
            </a:r>
            <a:r>
              <a:rPr lang="en-US" sz="2200" dirty="0">
                <a:sym typeface="Wingdings" panose="05000000000000000000" pitchFamily="2" charset="2"/>
              </a:rPr>
              <a:t> use the resulting value, then decrement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6B016-F71A-4759-9F2F-0D65FB1E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21" y="5061841"/>
            <a:ext cx="2553884" cy="895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26C49-327E-4B0B-A3DC-0C870F81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096" y="5045031"/>
            <a:ext cx="2433710" cy="929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6B942-795E-4D74-8647-6F1E37083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96" y="6079971"/>
            <a:ext cx="2407015" cy="57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E7FB7E-7237-4EE7-9E11-D73D6EB0B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021" y="6037655"/>
            <a:ext cx="2553884" cy="6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8F8D-0260-474B-9C8A-33FBE198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1ABE-892A-4F8C-8C6C-E7CA81C5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“add”, or </a:t>
            </a:r>
            <a:r>
              <a:rPr lang="en-US" sz="2400" b="1" dirty="0"/>
              <a:t>concatenate</a:t>
            </a:r>
            <a:r>
              <a:rPr lang="en-US" sz="2400" dirty="0"/>
              <a:t> Strings together! 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hello = “Hello”; String world = “World”;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hello + world;</a:t>
            </a:r>
          </a:p>
          <a:p>
            <a:pPr lvl="2"/>
            <a:r>
              <a:rPr lang="en-US" sz="2000" dirty="0"/>
              <a:t>“HelloWorld” ! </a:t>
            </a:r>
          </a:p>
          <a:p>
            <a:r>
              <a:rPr lang="en-US" sz="2400" dirty="0"/>
              <a:t>You can add escape characters or even numbers to Strings!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hello = “Hello”; String world = “World”; 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hellotabworldone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hello + “\t” + world + 1; </a:t>
            </a:r>
          </a:p>
          <a:p>
            <a:pPr lvl="2"/>
            <a:r>
              <a:rPr lang="en-US" sz="2000" dirty="0"/>
              <a:t>“Hello 	World1” ! </a:t>
            </a:r>
          </a:p>
        </p:txBody>
      </p:sp>
    </p:spTree>
    <p:extLst>
      <p:ext uri="{BB962C8B-B14F-4D97-AF65-F5344CB8AC3E}">
        <p14:creationId xmlns:p14="http://schemas.microsoft.com/office/powerpoint/2010/main" val="1669288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207</TotalTime>
  <Words>2569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Celestial</vt:lpstr>
      <vt:lpstr>Cs7 recitation</vt:lpstr>
      <vt:lpstr>agenda</vt:lpstr>
      <vt:lpstr>Operators</vt:lpstr>
      <vt:lpstr>Assignment operators</vt:lpstr>
      <vt:lpstr>Comparison operators</vt:lpstr>
      <vt:lpstr>Arithmetic operations</vt:lpstr>
      <vt:lpstr>What if we want to assign and do math at the same time?: arithmetic assignment variables </vt:lpstr>
      <vt:lpstr>Increment/decrement operators</vt:lpstr>
      <vt:lpstr>String concatenation</vt:lpstr>
      <vt:lpstr>Operator precedence: the pemdas of java</vt:lpstr>
      <vt:lpstr>Type casting</vt:lpstr>
      <vt:lpstr>Explicit casting (narrowing)</vt:lpstr>
      <vt:lpstr>Implicit casting (widening)</vt:lpstr>
      <vt:lpstr>Boolean logic</vt:lpstr>
      <vt:lpstr>Logical operators</vt:lpstr>
      <vt:lpstr>Logical operator precedence</vt:lpstr>
      <vt:lpstr>Assignment 2 hints</vt:lpstr>
      <vt:lpstr>Assignment 2 part 1: printing</vt:lpstr>
      <vt:lpstr>Assignment 2 part 2: math in java</vt:lpstr>
      <vt:lpstr>Assignment 2 part 2: math in java</vt:lpstr>
      <vt:lpstr>Assignment 2 part 2: math in java</vt:lpstr>
      <vt:lpstr>Assignment 2 part 2: math in java</vt:lpstr>
      <vt:lpstr>Assignment 2 part 2: math in java</vt:lpstr>
      <vt:lpstr>Assignment 2 part 2: math in java</vt:lpstr>
      <vt:lpstr>Assignment 2 part 2: math in java</vt:lpstr>
      <vt:lpstr>Assignment 2 part 2: math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 recitation</dc:title>
  <dc:creator>Rojtas, Lindsey E</dc:creator>
  <cp:lastModifiedBy>Rojtas, Lindsey E</cp:lastModifiedBy>
  <cp:revision>2</cp:revision>
  <dcterms:created xsi:type="dcterms:W3CDTF">2022-02-03T21:02:05Z</dcterms:created>
  <dcterms:modified xsi:type="dcterms:W3CDTF">2022-02-04T00:29:21Z</dcterms:modified>
</cp:coreProperties>
</file>