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303" r:id="rId4"/>
    <p:sldId id="503" r:id="rId5"/>
    <p:sldId id="504" r:id="rId6"/>
    <p:sldId id="478" r:id="rId7"/>
    <p:sldId id="505" r:id="rId8"/>
    <p:sldId id="515" r:id="rId9"/>
    <p:sldId id="516" r:id="rId10"/>
    <p:sldId id="517" r:id="rId11"/>
    <p:sldId id="518" r:id="rId12"/>
    <p:sldId id="506" r:id="rId13"/>
    <p:sldId id="507" r:id="rId14"/>
    <p:sldId id="508" r:id="rId15"/>
    <p:sldId id="510" r:id="rId16"/>
    <p:sldId id="511" r:id="rId17"/>
    <p:sldId id="512" r:id="rId18"/>
    <p:sldId id="519" r:id="rId19"/>
    <p:sldId id="513" r:id="rId20"/>
    <p:sldId id="514" r:id="rId21"/>
    <p:sldId id="520" r:id="rId22"/>
    <p:sldId id="509" r:id="rId23"/>
    <p:sldId id="521" r:id="rId24"/>
    <p:sldId id="479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E5268-F2E9-4B0C-9556-2DC3056EF792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0EA7A-D6D3-410E-8EF1-3E4AB7F907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462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137" y="6356350"/>
            <a:ext cx="3199263" cy="365125"/>
          </a:xfrm>
          <a:prstGeom prst="rect">
            <a:avLst/>
          </a:prstGeom>
        </p:spPr>
        <p:txBody>
          <a:bodyPr/>
          <a:lstStyle/>
          <a:p>
            <a:fld id="{C6A56D0E-A893-432C-9385-ACDD0D2D1C0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15084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3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137" y="6356350"/>
            <a:ext cx="3199263" cy="365125"/>
          </a:xfrm>
          <a:prstGeom prst="rect">
            <a:avLst/>
          </a:prstGeom>
        </p:spPr>
        <p:txBody>
          <a:bodyPr/>
          <a:lstStyle/>
          <a:p>
            <a:fld id="{C6A56D0E-A893-432C-9385-ACDD0D2D1C0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15084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696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137" y="6356350"/>
            <a:ext cx="3199263" cy="365125"/>
          </a:xfrm>
          <a:prstGeom prst="rect">
            <a:avLst/>
          </a:prstGeom>
        </p:spPr>
        <p:txBody>
          <a:bodyPr/>
          <a:lstStyle/>
          <a:p>
            <a:fld id="{C6A56D0E-A893-432C-9385-ACDD0D2D1C0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15084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5744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07200" y="1905000"/>
            <a:ext cx="4572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07200" y="4038600"/>
            <a:ext cx="4572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264651" y="62372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algn="l">
              <a:defRPr/>
            </a:pPr>
            <a:endParaRPr kumimoji="0" lang="en-US" sz="1800">
              <a:solidFill>
                <a:srgbClr val="000000"/>
              </a:solidFill>
              <a:effectLst/>
              <a:latin typeface="Arial" charset="0"/>
              <a:ea typeface="Arial Unicode M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68800" y="6308725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algn="l">
              <a:defRPr/>
            </a:pPr>
            <a:endParaRPr kumimoji="0" lang="en-US" sz="1800">
              <a:solidFill>
                <a:srgbClr val="000000"/>
              </a:solidFill>
              <a:effectLst/>
              <a:latin typeface="Arial" charset="0"/>
              <a:ea typeface="Arial Unicode M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1600" y="65532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fld id="{B69B7BB2-87DD-499E-A7A0-72C7A8C5EED6}" type="slidenum">
              <a:rPr kumimoji="0" lang="en-US" sz="1800">
                <a:solidFill>
                  <a:srgbClr val="000000"/>
                </a:solidFill>
                <a:effectLst/>
                <a:latin typeface="Arial" charset="0"/>
                <a:ea typeface="Arial Unicode MS"/>
                <a:cs typeface="Arial" charset="0"/>
              </a:rPr>
              <a:pPr algn="l">
                <a:defRPr/>
              </a:pPr>
              <a:t>‹#›</a:t>
            </a:fld>
            <a:endParaRPr kumimoji="0" lang="en-US" sz="1800">
              <a:solidFill>
                <a:srgbClr val="000000"/>
              </a:solidFill>
              <a:effectLst/>
              <a:latin typeface="Arial" charset="0"/>
              <a:ea typeface="Arial Unicode M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23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971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0636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964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625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938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6373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39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137" y="6356350"/>
            <a:ext cx="3199263" cy="365125"/>
          </a:xfrm>
          <a:prstGeom prst="rect">
            <a:avLst/>
          </a:prstGeom>
        </p:spPr>
        <p:txBody>
          <a:bodyPr/>
          <a:lstStyle/>
          <a:p>
            <a:fld id="{C6A56D0E-A893-432C-9385-ACDD0D2D1C0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15084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8718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1221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8264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4598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801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137" y="6356350"/>
            <a:ext cx="3199263" cy="365125"/>
          </a:xfrm>
          <a:prstGeom prst="rect">
            <a:avLst/>
          </a:prstGeom>
        </p:spPr>
        <p:txBody>
          <a:bodyPr/>
          <a:lstStyle/>
          <a:p>
            <a:fld id="{C6A56D0E-A893-432C-9385-ACDD0D2D1C0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15084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673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2137" y="6356350"/>
            <a:ext cx="3199263" cy="365125"/>
          </a:xfrm>
          <a:prstGeom prst="rect">
            <a:avLst/>
          </a:prstGeom>
        </p:spPr>
        <p:txBody>
          <a:bodyPr/>
          <a:lstStyle/>
          <a:p>
            <a:fld id="{C6A56D0E-A893-432C-9385-ACDD0D2D1C0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15084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687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2137" y="6356350"/>
            <a:ext cx="3199263" cy="365125"/>
          </a:xfrm>
          <a:prstGeom prst="rect">
            <a:avLst/>
          </a:prstGeom>
        </p:spPr>
        <p:txBody>
          <a:bodyPr/>
          <a:lstStyle/>
          <a:p>
            <a:fld id="{C6A56D0E-A893-432C-9385-ACDD0D2D1C0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15084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01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137" y="6356350"/>
            <a:ext cx="3199263" cy="365125"/>
          </a:xfrm>
          <a:prstGeom prst="rect">
            <a:avLst/>
          </a:prstGeom>
        </p:spPr>
        <p:txBody>
          <a:bodyPr/>
          <a:lstStyle/>
          <a:p>
            <a:fld id="{C6A56D0E-A893-432C-9385-ACDD0D2D1C0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15084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701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2137" y="6356350"/>
            <a:ext cx="3199263" cy="365125"/>
          </a:xfrm>
          <a:prstGeom prst="rect">
            <a:avLst/>
          </a:prstGeom>
        </p:spPr>
        <p:txBody>
          <a:bodyPr/>
          <a:lstStyle/>
          <a:p>
            <a:fld id="{C6A56D0E-A893-432C-9385-ACDD0D2D1C0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15084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45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2137" y="6356350"/>
            <a:ext cx="3199263" cy="365125"/>
          </a:xfrm>
          <a:prstGeom prst="rect">
            <a:avLst/>
          </a:prstGeom>
        </p:spPr>
        <p:txBody>
          <a:bodyPr/>
          <a:lstStyle/>
          <a:p>
            <a:fld id="{C6A56D0E-A893-432C-9385-ACDD0D2D1C0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15084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936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2137" y="6356350"/>
            <a:ext cx="3199263" cy="365125"/>
          </a:xfrm>
          <a:prstGeom prst="rect">
            <a:avLst/>
          </a:prstGeom>
        </p:spPr>
        <p:txBody>
          <a:bodyPr/>
          <a:lstStyle/>
          <a:p>
            <a:fld id="{C6A56D0E-A893-432C-9385-ACDD0D2D1C0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15084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0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3189"/>
            <a:ext cx="10515600" cy="480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204714" y="6321804"/>
            <a:ext cx="11764371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d-ID" dirty="0" smtClean="0"/>
              <a:t>Program Studi </a:t>
            </a:r>
            <a:r>
              <a:rPr lang="en-US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Informasi</a:t>
            </a:r>
            <a:r>
              <a:rPr lang="en-US" baseline="0" dirty="0" smtClean="0"/>
              <a:t> | </a:t>
            </a:r>
            <a:r>
              <a:rPr lang="id-ID" dirty="0" smtClean="0"/>
              <a:t>Informatika</a:t>
            </a:r>
            <a:r>
              <a:rPr lang="id-ID" baseline="0" dirty="0" smtClean="0"/>
              <a:t> – STT Terpadu Nurul Fikri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4184" y="6356349"/>
            <a:ext cx="1514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2A22441-6924-444F-8DD4-EDEB59FB6915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1193801"/>
            <a:ext cx="105156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6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80FA-515A-481B-B1F1-C57AA60D4964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61D2-A549-41F5-A312-D1A1DC3EA1EE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204714" y="6321804"/>
            <a:ext cx="11764371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d-ID" dirty="0" smtClean="0"/>
              <a:t>Program Studi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| </a:t>
            </a:r>
            <a:r>
              <a:rPr lang="en-US" dirty="0" err="1" smtClean="0"/>
              <a:t>Informatika</a:t>
            </a:r>
            <a:r>
              <a:rPr lang="id-ID" baseline="0" dirty="0" smtClean="0"/>
              <a:t> – STT Terpadu Nurul Fikri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451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en/refs.database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en/refs.database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accent1"/>
                </a:solidFill>
              </a:rPr>
              <a:t>Pemrograman</a:t>
            </a:r>
            <a:r>
              <a:rPr lang="en-US" sz="4800" b="1" dirty="0" smtClean="0">
                <a:solidFill>
                  <a:schemeClr val="accent1"/>
                </a:solidFill>
              </a:rPr>
              <a:t> Web</a:t>
            </a:r>
            <a:endParaRPr lang="id-ID" sz="4800" b="1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solidFill>
                  <a:srgbClr val="FF0000"/>
                </a:solidFill>
              </a:rPr>
              <a:t>Sirojul Munir | rojulman@nurulfikri.ac.id</a:t>
            </a:r>
            <a:endParaRPr lang="id-ID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2056569"/>
            <a:ext cx="2377994" cy="23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 Object :: new PDO()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5207915"/>
          </a:xfrm>
        </p:spPr>
        <p:txBody>
          <a:bodyPr>
            <a:normAutofit fontScale="62500" lnSpcReduction="20000"/>
          </a:bodyPr>
          <a:lstStyle/>
          <a:p>
            <a:pPr lvl="0" fontAlgn="base">
              <a:spcAft>
                <a:spcPct val="0"/>
              </a:spcAft>
            </a:pPr>
            <a:r>
              <a:rPr lang="en-US" altLang="en-US" dirty="0" smtClean="0"/>
              <a:t>Create Connection :: PDO Instance Class</a:t>
            </a:r>
            <a:endParaRPr lang="en-US" altLang="en-US" sz="2100" b="1" dirty="0" smtClean="0">
              <a:solidFill>
                <a:srgbClr val="0000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alt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$host 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9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'127.0.0.1'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900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9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900" b="1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dblatihan</a:t>
            </a:r>
            <a:r>
              <a:rPr lang="en-US" altLang="en-US" sz="29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$user 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9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'root'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$pass 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9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$charset 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9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'utf8mb4'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900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9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900" b="1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mysql:host</a:t>
            </a:r>
            <a:r>
              <a:rPr lang="en-US" altLang="en-US" sz="29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900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altLang="en-US" sz="2900" b="1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;dbname</a:t>
            </a:r>
            <a:r>
              <a:rPr lang="en-US" altLang="en-US" sz="29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900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900" b="1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;charset</a:t>
            </a:r>
            <a:r>
              <a:rPr lang="en-US" altLang="en-US" sz="29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$charset</a:t>
            </a:r>
            <a:r>
              <a:rPr lang="en-US" altLang="en-US" sz="29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900" b="1" dirty="0" smtClean="0">
              <a:solidFill>
                <a:srgbClr val="0000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900" b="1" dirty="0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 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[</a:t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ATTR_ERRMODE            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 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ERRMODE_EXCEPTION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ATTR_DEFAULT_FETCH_MODE 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 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FETCH_ASSOC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ATTR_EMULATE_PREPARES   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 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b="1" dirty="0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900" b="1" dirty="0" err="1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new 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900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$user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$pass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en-US" sz="29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$opt</a:t>
            </a:r>
            <a:r>
              <a:rPr lang="en-US" altLang="en-US" sz="29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altLang="en-US" sz="29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764"/>
            <a:ext cx="10817180" cy="3713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Database MySQL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PDO_MYSQL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$host </a:t>
            </a:r>
            <a: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0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'127.0.0.1'</a:t>
            </a:r>
            <a: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b="1" dirty="0" err="1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altLang="en-US" sz="20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 smtClean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dblatihan</a:t>
            </a:r>
            <a:r>
              <a:rPr lang="en-US" altLang="en-US" sz="20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b="1" dirty="0" err="1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dbuser</a:t>
            </a:r>
            <a:r>
              <a:rPr lang="en-US" altLang="en-US" sz="20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0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'root'</a:t>
            </a:r>
            <a: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b="1" dirty="0" err="1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dbpass</a:t>
            </a:r>
            <a:r>
              <a:rPr lang="en-US" altLang="en-US" sz="20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000" b="1" dirty="0" smtClean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altLang="en-US" sz="2000" b="1" dirty="0" smtClean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=new PDO("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mysql:host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host;dbname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",$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dbuser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,$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dbpass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(PDO::ATTR_ERRMODE,PDO::ERRMODE_EXCEPTION);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}catch(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$e){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echo $e-&gt;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 Connection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705"/>
            <a:ext cx="11886127" cy="3713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PDO_POSTGREQL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=new PDO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pgsql:host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host;dbname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dbuser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dbpass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Database SQLite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PDO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sqlite:my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/database/path/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Database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Ms.Access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PDO('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odbc:Driver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={Microsoft Access Driver(*.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)};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DBQ=C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database.mdb;Uid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=Admin');</a:t>
            </a:r>
          </a:p>
        </p:txBody>
      </p:sp>
    </p:spTree>
    <p:extLst>
      <p:ext uri="{BB962C8B-B14F-4D97-AF65-F5344CB8AC3E}">
        <p14:creationId xmlns:p14="http://schemas.microsoft.com/office/powerpoint/2010/main" val="29877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PDO::Function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3189"/>
            <a:ext cx="10945969" cy="4803774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FF0000"/>
                </a:solidFill>
              </a:rPr>
              <a:t>exec( )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SQL, </a:t>
            </a:r>
            <a:r>
              <a:rPr lang="en-US" dirty="0" err="1" smtClean="0"/>
              <a:t>jika</a:t>
            </a:r>
            <a:r>
              <a:rPr lang="en-US" dirty="0" smtClean="0"/>
              <a:t> SQL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$sql1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id integer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key,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kode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varchar(2)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UNIQUE,nama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varchar(50) not null 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 $sql1 )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$sql2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kode,nama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VALUES (‘TI’,’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Informatika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 $sql2 );</a:t>
            </a:r>
          </a:p>
        </p:txBody>
      </p:sp>
    </p:spTree>
    <p:extLst>
      <p:ext uri="{BB962C8B-B14F-4D97-AF65-F5344CB8AC3E}">
        <p14:creationId xmlns:p14="http://schemas.microsoft.com/office/powerpoint/2010/main" val="40715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PDO::Function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3189"/>
            <a:ext cx="10945969" cy="4803774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b="1" dirty="0">
                <a:solidFill>
                  <a:srgbClr val="FF0000"/>
                </a:solidFill>
              </a:rPr>
              <a:t>query ( )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query </a:t>
            </a:r>
            <a:r>
              <a:rPr lang="en-US" dirty="0" err="1" smtClean="0"/>
              <a:t>berupa</a:t>
            </a:r>
            <a:r>
              <a:rPr lang="en-US" dirty="0" smtClean="0"/>
              <a:t> object </a:t>
            </a:r>
            <a:r>
              <a:rPr lang="en-US" dirty="0" err="1" smtClean="0"/>
              <a:t>ResultSet</a:t>
            </a:r>
            <a:r>
              <a:rPr lang="en-US" dirty="0" smtClean="0"/>
              <a:t> (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/>
              <a:t> </a:t>
            </a:r>
            <a:r>
              <a:rPr lang="en-US" dirty="0" smtClean="0"/>
              <a:t>data/record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query( $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oreach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$row) 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echo '&lt;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/&gt;'$row[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$row[‘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 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PDO::Function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3189"/>
            <a:ext cx="10945969" cy="4803774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FF0000"/>
                </a:solidFill>
              </a:rPr>
              <a:t>prepare() &amp; execute </a:t>
            </a:r>
            <a:r>
              <a:rPr lang="en-US" b="1" dirty="0">
                <a:solidFill>
                  <a:srgbClr val="FF0000"/>
                </a:solidFill>
              </a:rPr>
              <a:t>( )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prepareStatement</a:t>
            </a:r>
            <a:endParaRPr lang="en-US" dirty="0" smtClean="0"/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kode,nama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VALUES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(?,?)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$statement1 = $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prepare( $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ar_data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['TE', 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Teknik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Elektro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']; // array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$statement1-&gt;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execute(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ar_data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$statement2 = $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prodi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id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$statement2-&gt;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execute(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array(2)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479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PDO::Function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3189"/>
            <a:ext cx="10945969" cy="4803774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FF0000"/>
                </a:solidFill>
              </a:rPr>
              <a:t>fetch(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prepareStatement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query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FROM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id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=?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$statement1 = 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prepare( $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$statement1-&gt;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execute(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array(2)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$row = $statement1-&gt;fetch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$row['id']. ' -- ' . $row['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PDO::Function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3189"/>
            <a:ext cx="10945969" cy="4803774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FF0000"/>
                </a:solidFill>
              </a:rPr>
              <a:t>fetch(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PDO::FETCH_NUM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 enumerated array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PDO::FETCH_ASSOC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 associative array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PDO::FETCH_BOTH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both of the above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PDO::FETCH_OBJ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 object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PDO::FETCH_LAZY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allows all three (numeric associative and object) methods without memory overhead.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$statement = $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-&gt;prepare(“SELECT * FROM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produk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$row = $statement1-&gt;fetch(PDO::FETCH_OBJ);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$row-&gt;id . ‘ – ‘ . $row-&gt;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PDO::Function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3189"/>
            <a:ext cx="10945969" cy="4803774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b="1" dirty="0" err="1" smtClean="0">
                <a:solidFill>
                  <a:srgbClr val="FF0000"/>
                </a:solidFill>
              </a:rPr>
              <a:t>fetchAll</a:t>
            </a:r>
            <a:r>
              <a:rPr lang="en-US" b="1" dirty="0" smtClean="0">
                <a:solidFill>
                  <a:srgbClr val="FF0000"/>
                </a:solidFill>
              </a:rPr>
              <a:t>(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prepareStatement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query (</a:t>
            </a:r>
            <a:r>
              <a:rPr lang="en-US" dirty="0" err="1" smtClean="0"/>
              <a:t>resulset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FROM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$statement1 = 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-&gt;prepare( 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$statement1-&gt;execute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$statement1-&gt;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$row['id']. ' -- ' . $row['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PDO::Function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3189"/>
            <a:ext cx="10945969" cy="4803774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b="1" dirty="0" err="1" smtClean="0">
                <a:solidFill>
                  <a:srgbClr val="FF0000"/>
                </a:solidFill>
              </a:rPr>
              <a:t>rowCount</a:t>
            </a:r>
            <a:r>
              <a:rPr lang="en-US" b="1" dirty="0" smtClean="0">
                <a:solidFill>
                  <a:srgbClr val="FF0000"/>
                </a:solidFill>
              </a:rPr>
              <a:t>(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query (affected rows)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: INSERT, UPDATE </a:t>
            </a:r>
            <a:r>
              <a:rPr lang="en-US" dirty="0" err="1" smtClean="0"/>
              <a:t>atau</a:t>
            </a:r>
            <a:r>
              <a:rPr lang="en-US" dirty="0" smtClean="0"/>
              <a:t> DELETE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$statement1 = 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-&gt;prepare( 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$statement1-&gt;execute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$statement-&gt;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'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Yang DIHAPUS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PHP  - Database</a:t>
            </a:r>
            <a:endParaRPr lang="id-ID" sz="4800" b="1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Sirojul Munir | rojulman@nurulfikri.ac.id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PDO::Function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3189"/>
            <a:ext cx="10945969" cy="4803774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: </a:t>
            </a:r>
            <a:r>
              <a:rPr lang="en-US" b="1" dirty="0" err="1" smtClean="0">
                <a:solidFill>
                  <a:srgbClr val="FF0000"/>
                </a:solidFill>
              </a:rPr>
              <a:t>fetchColumn</a:t>
            </a:r>
            <a:r>
              <a:rPr lang="en-US" b="1" dirty="0" smtClean="0">
                <a:solidFill>
                  <a:srgbClr val="FF0000"/>
                </a:solidFill>
              </a:rPr>
              <a:t>(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aggregate : COUNT, MAX, MIN, AVG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query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COUNT(id)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-&gt;query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fetchColumn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 : ' .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784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 ::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73189"/>
            <a:ext cx="6953518" cy="4803774"/>
          </a:xfrm>
        </p:spPr>
        <p:txBody>
          <a:bodyPr/>
          <a:lstStyle/>
          <a:p>
            <a:r>
              <a:rPr lang="en-US" dirty="0" smtClean="0"/>
              <a:t>Kumpulan query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block transaction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transaction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query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(error exception)</a:t>
            </a:r>
          </a:p>
          <a:p>
            <a:r>
              <a:rPr lang="en-US" dirty="0" err="1" smtClean="0"/>
              <a:t>Berikut</a:t>
            </a:r>
            <a:r>
              <a:rPr lang="en-US" dirty="0" smtClean="0"/>
              <a:t> method </a:t>
            </a:r>
            <a:r>
              <a:rPr lang="en-US" dirty="0" err="1" smtClean="0"/>
              <a:t>untuk</a:t>
            </a:r>
            <a:r>
              <a:rPr lang="en-US" dirty="0" smtClean="0"/>
              <a:t> transaction </a:t>
            </a:r>
            <a:r>
              <a:rPr lang="en-US" dirty="0" err="1" smtClean="0"/>
              <a:t>menggunakan</a:t>
            </a:r>
            <a:r>
              <a:rPr lang="en-US" dirty="0" smtClean="0"/>
              <a:t> PDO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beginTransaction</a:t>
            </a:r>
            <a:r>
              <a:rPr lang="en-US" altLang="en-US" b="1" dirty="0">
                <a:solidFill>
                  <a:srgbClr val="FF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to start a transaction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commit</a:t>
            </a:r>
            <a:r>
              <a:rPr lang="en-US" altLang="en-US" b="1" dirty="0">
                <a:solidFill>
                  <a:srgbClr val="FF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to commit one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rollback</a:t>
            </a:r>
            <a:r>
              <a:rPr lang="en-US" altLang="en-US" b="1" dirty="0">
                <a:solidFill>
                  <a:srgbClr val="FF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to cancel all the changes you made since transaction start.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77" y="3151702"/>
            <a:ext cx="4351846" cy="3025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45" y="139499"/>
            <a:ext cx="2871988" cy="28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 ::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dbh</a:t>
            </a:r>
            <a:r>
              <a:rPr lang="en-US" dirty="0" smtClean="0"/>
              <a:t>-&gt;</a:t>
            </a:r>
            <a:r>
              <a:rPr lang="en-US" b="1" dirty="0" err="1">
                <a:solidFill>
                  <a:srgbClr val="FF0000"/>
                </a:solidFill>
              </a:rPr>
              <a:t>beginTransaction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smtClean="0"/>
              <a:t>$</a:t>
            </a:r>
            <a:r>
              <a:rPr lang="en-US" dirty="0" err="1" smtClean="0"/>
              <a:t>dbh</a:t>
            </a:r>
            <a:r>
              <a:rPr lang="en-US" dirty="0" smtClean="0"/>
              <a:t>-&gt;</a:t>
            </a:r>
            <a:r>
              <a:rPr lang="en-US" dirty="0"/>
              <a:t>prepare("INSERT INTO </a:t>
            </a:r>
            <a:r>
              <a:rPr lang="en-US" dirty="0" smtClean="0"/>
              <a:t>users </a:t>
            </a:r>
            <a:r>
              <a:rPr lang="en-US" dirty="0"/>
              <a:t>(name) VALUES (?)");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smtClean="0"/>
              <a:t>(['</a:t>
            </a:r>
            <a:r>
              <a:rPr lang="en-US" dirty="0" err="1" smtClean="0"/>
              <a:t>Indra</a:t>
            </a:r>
            <a:r>
              <a:rPr lang="en-US" dirty="0" smtClean="0"/>
              <a:t>','Rio‘,</a:t>
            </a:r>
            <a:r>
              <a:rPr lang="en-US" dirty="0"/>
              <a:t> </a:t>
            </a:r>
            <a:r>
              <a:rPr lang="en-US" dirty="0" smtClean="0"/>
              <a:t>'Edo'] </a:t>
            </a:r>
            <a:r>
              <a:rPr lang="en-US" dirty="0"/>
              <a:t>as $name)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-&gt;execute([$name]);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dbh</a:t>
            </a:r>
            <a:r>
              <a:rPr lang="en-US" dirty="0" smtClean="0"/>
              <a:t>-&gt;</a:t>
            </a:r>
            <a:r>
              <a:rPr lang="en-US" b="1" dirty="0">
                <a:solidFill>
                  <a:srgbClr val="FF0000"/>
                </a:solidFill>
              </a:rPr>
              <a:t>commit();</a:t>
            </a:r>
          </a:p>
          <a:p>
            <a:pPr marL="0" indent="0">
              <a:buNone/>
            </a:pPr>
            <a:r>
              <a:rPr lang="en-US" dirty="0"/>
              <a:t>}catch (Exception $e){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dbh</a:t>
            </a:r>
            <a:r>
              <a:rPr lang="en-US" dirty="0" smtClean="0"/>
              <a:t>-&gt;</a:t>
            </a:r>
            <a:r>
              <a:rPr lang="en-US" b="1" dirty="0">
                <a:solidFill>
                  <a:srgbClr val="FF0000"/>
                </a:solidFill>
              </a:rPr>
              <a:t>rollback();</a:t>
            </a:r>
          </a:p>
          <a:p>
            <a:pPr marL="0" indent="0">
              <a:buNone/>
            </a:pPr>
            <a:r>
              <a:rPr lang="en-US" dirty="0"/>
              <a:t>    throw $e;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6550" indent="-336550">
              <a:lnSpc>
                <a:spcPct val="78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8" charset="0"/>
              <a:buChar char="•"/>
              <a:tabLst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 dirty="0"/>
              <a:t>http://php.net/manual/en/book.pdo.php</a:t>
            </a:r>
          </a:p>
          <a:p>
            <a:pPr marL="336550" indent="-336550">
              <a:lnSpc>
                <a:spcPct val="78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8" charset="0"/>
              <a:buChar char="•"/>
              <a:tabLst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 dirty="0" smtClean="0"/>
              <a:t>https</a:t>
            </a:r>
            <a:r>
              <a:rPr lang="en-US" dirty="0"/>
              <a:t>://phpdelusions.net/pdo</a:t>
            </a:r>
          </a:p>
        </p:txBody>
      </p:sp>
    </p:spTree>
    <p:extLst>
      <p:ext uri="{BB962C8B-B14F-4D97-AF65-F5344CB8AC3E}">
        <p14:creationId xmlns:p14="http://schemas.microsoft.com/office/powerpoint/2010/main" val="128976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– Server -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7" y="1344020"/>
            <a:ext cx="10135672" cy="3897681"/>
          </a:xfrm>
        </p:spPr>
      </p:pic>
    </p:spTree>
    <p:extLst>
      <p:ext uri="{BB962C8B-B14F-4D97-AF65-F5344CB8AC3E}">
        <p14:creationId xmlns:p14="http://schemas.microsoft.com/office/powerpoint/2010/main" val="11991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 – Database Support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4676"/>
            <a:ext cx="4608032" cy="46962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569" y="1374676"/>
            <a:ext cx="3966283" cy="24018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Native Library </a:t>
            </a:r>
          </a:p>
          <a:p>
            <a:pPr lvl="1"/>
            <a:r>
              <a:rPr lang="en-US" dirty="0" err="1" smtClean="0"/>
              <a:t>php-mysql</a:t>
            </a:r>
            <a:endParaRPr lang="en-US" dirty="0" smtClean="0"/>
          </a:p>
          <a:p>
            <a:pPr lvl="1"/>
            <a:r>
              <a:rPr lang="en-US" dirty="0" err="1" smtClean="0"/>
              <a:t>php-pgsql</a:t>
            </a:r>
            <a:endParaRPr lang="en-US" dirty="0" smtClean="0"/>
          </a:p>
          <a:p>
            <a:pPr lvl="1"/>
            <a:r>
              <a:rPr lang="en-US" dirty="0" err="1" smtClean="0"/>
              <a:t>php-oci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hp-odbc</a:t>
            </a:r>
            <a:endParaRPr lang="en-US" dirty="0" smtClean="0"/>
          </a:p>
          <a:p>
            <a:pPr lvl="1"/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68" y="3776563"/>
            <a:ext cx="7845323" cy="12592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19507" y="5562532"/>
            <a:ext cx="44408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php.net/manual/en/refs.database.php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 – Database </a:t>
            </a:r>
            <a:r>
              <a:rPr lang="en-US" dirty="0" err="1" smtClean="0"/>
              <a:t>Abstraksi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09" y="1561464"/>
            <a:ext cx="4147455" cy="1918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4" y="1365161"/>
            <a:ext cx="6735653" cy="47523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55774" y="5932798"/>
            <a:ext cx="4440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php.net/manual/en/refs.database.php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 – PDO (PHP Data 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157"/>
            <a:ext cx="10515600" cy="52336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Mulai</a:t>
            </a:r>
            <a:r>
              <a:rPr lang="en-US" dirty="0" smtClean="0"/>
              <a:t> PHP 5.0 , PDO </a:t>
            </a:r>
            <a:r>
              <a:rPr lang="en-US" dirty="0" err="1" smtClean="0"/>
              <a:t>menjadi</a:t>
            </a:r>
            <a:r>
              <a:rPr lang="en-US" dirty="0" smtClean="0"/>
              <a:t> Library default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/</a:t>
            </a:r>
            <a:r>
              <a:rPr lang="en-US" dirty="0" err="1" smtClean="0"/>
              <a:t>akses</a:t>
            </a:r>
            <a:r>
              <a:rPr lang="en-US" dirty="0" smtClean="0"/>
              <a:t> database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 smtClean="0">
                <a:latin typeface="+mj-lt"/>
              </a:rPr>
              <a:t>PDO Database Driver Support:</a:t>
            </a:r>
          </a:p>
          <a:p>
            <a:r>
              <a:rPr lang="en-US" sz="2600" dirty="0" smtClean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. PDO_DBLIB, support database </a:t>
            </a:r>
            <a:r>
              <a:rPr lang="en-US" sz="2600" dirty="0" err="1">
                <a:latin typeface="+mj-lt"/>
              </a:rPr>
              <a:t>FreeTDS</a:t>
            </a:r>
            <a:r>
              <a:rPr lang="en-US" sz="2600" dirty="0">
                <a:latin typeface="+mj-lt"/>
              </a:rPr>
              <a:t> / Microsoft SQL Server / Sybase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2. PDO_FIREBIRD , Firebird/</a:t>
            </a:r>
            <a:r>
              <a:rPr lang="en-US" sz="2600" dirty="0" err="1">
                <a:latin typeface="+mj-lt"/>
              </a:rPr>
              <a:t>Interbase</a:t>
            </a:r>
            <a:r>
              <a:rPr lang="en-US" sz="2600" dirty="0">
                <a:latin typeface="+mj-lt"/>
              </a:rPr>
              <a:t> 6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3. PDO_IBM , IBM DB2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4. PDO_INFORMIX , IBM Informix Dynamic Server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5. PDO_MYSQL , MySQL 3.x/4.x/5.x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6. PDO_OCI , Oracle Call Interface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7. PDO_ODBC , ODBC v3 (IBM DB2, </a:t>
            </a:r>
            <a:r>
              <a:rPr lang="en-US" sz="2600" dirty="0" err="1">
                <a:latin typeface="+mj-lt"/>
              </a:rPr>
              <a:t>unixODBC</a:t>
            </a:r>
            <a:r>
              <a:rPr lang="en-US" sz="2600" dirty="0">
                <a:latin typeface="+mj-lt"/>
              </a:rPr>
              <a:t> and win32 ODBC)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8. PDO_PGSQL , PostgreSQL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9. PDO_SQLITE , SQLite 3 and SQLite 2</a:t>
            </a:r>
            <a:endParaRPr lang="en-US" sz="2600" dirty="0" smtClean="0">
              <a:latin typeface="+mj-lt"/>
            </a:endParaRPr>
          </a:p>
          <a:p>
            <a:endParaRPr lang="en-US" sz="2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1705065"/>
            <a:ext cx="4381499" cy="1265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8450" y="1875924"/>
            <a:ext cx="534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(PDO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getAvailableDrivers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 :: Data Source Name (DSN)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database :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lvl="1" fontAlgn="base">
              <a:spcAft>
                <a:spcPct val="0"/>
              </a:spcAft>
            </a:pP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driver, host,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(schema)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altLang="en-US" dirty="0"/>
              <a:t>, as well as less frequently used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altLang="en-US" dirty="0"/>
              <a:t> and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unix_socket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go </a:t>
            </a:r>
            <a:r>
              <a:rPr lang="en-US" altLang="en-US" dirty="0" smtClean="0"/>
              <a:t>into </a:t>
            </a:r>
            <a:r>
              <a:rPr lang="en-US" altLang="en-US" b="1" dirty="0">
                <a:solidFill>
                  <a:schemeClr val="accent1"/>
                </a:solidFill>
              </a:rPr>
              <a:t>DSN</a:t>
            </a:r>
            <a:r>
              <a:rPr lang="en-US" altLang="en-US" dirty="0"/>
              <a:t>;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altLang="en-US" dirty="0"/>
              <a:t> and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password </a:t>
            </a:r>
            <a:r>
              <a:rPr lang="en-US" altLang="en-US" dirty="0"/>
              <a:t>go to constructor; 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all other options go into options array.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 :: Data Source Name (DSN)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database :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lvl="1" fontAlgn="base">
              <a:spcAft>
                <a:spcPct val="0"/>
              </a:spcAft>
            </a:pP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driver, host,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(schema)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altLang="en-US" dirty="0"/>
              <a:t>, as well as less frequently used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altLang="en-US" dirty="0"/>
              <a:t> and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unix_socket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go </a:t>
            </a:r>
            <a:r>
              <a:rPr lang="en-US" altLang="en-US" dirty="0" smtClean="0"/>
              <a:t>into </a:t>
            </a:r>
            <a:r>
              <a:rPr lang="en-US" altLang="en-US" b="1" dirty="0">
                <a:solidFill>
                  <a:schemeClr val="accent1"/>
                </a:solidFill>
              </a:rPr>
              <a:t>DSN</a:t>
            </a:r>
            <a:r>
              <a:rPr lang="en-US" altLang="en-US" dirty="0"/>
              <a:t>;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altLang="en-US" dirty="0"/>
              <a:t> and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password </a:t>
            </a:r>
            <a:r>
              <a:rPr lang="en-US" altLang="en-US" dirty="0"/>
              <a:t>go to constructor; </a:t>
            </a:r>
            <a:endParaRPr lang="en-US" altLang="en-US" dirty="0" smtClean="0"/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sz="2900" b="1" dirty="0" smtClean="0">
              <a:solidFill>
                <a:srgbClr val="0000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$host</a:t>
            </a:r>
            <a:r>
              <a:rPr lang="en-US" altLang="en-US" sz="22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2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'127.0.0.1'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200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2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200" b="1" dirty="0" smtClean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b="1" dirty="0" err="1" smtClean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dblatihan</a:t>
            </a:r>
            <a:r>
              <a:rPr lang="en-US" altLang="en-US" sz="2200" b="1" dirty="0" smtClean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b="1" dirty="0" smtClean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2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 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2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'root'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2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 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2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2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 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2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'utf8mb4'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 smtClean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200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altLang="en-US" sz="22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altLang="en-US" sz="22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b="1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mysql:host</a:t>
            </a:r>
            <a:r>
              <a:rPr lang="en-US" altLang="en-US" sz="22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2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200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altLang="en-US" sz="2200" b="1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;dbname</a:t>
            </a:r>
            <a:r>
              <a:rPr lang="en-US" altLang="en-US" sz="22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2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200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200" b="1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;charset</a:t>
            </a:r>
            <a:r>
              <a:rPr lang="en-US" altLang="en-US" sz="22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2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$charset</a:t>
            </a:r>
            <a:r>
              <a:rPr lang="en-US" altLang="en-US" sz="2200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PDO :: Data Source Name (DSN)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 altLang="en-US" dirty="0" smtClean="0"/>
              <a:t>all </a:t>
            </a:r>
            <a:r>
              <a:rPr lang="en-US" altLang="en-US" dirty="0"/>
              <a:t>other options go into options array.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 smtClean="0">
              <a:solidFill>
                <a:srgbClr val="0000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$opt 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[</a:t>
            </a:r>
            <a:b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ATTR_ERRMODE            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 </a:t>
            </a: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ERRMODE_EXCEPTION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ATTR_DEFAULT_FETCH_MODE 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 </a:t>
            </a: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FETCH_ASSOC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ATTR_EMULATE_PREPARES   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 </a:t>
            </a:r>
            <a:r>
              <a:rPr lang="en-US" altLang="en-US" sz="1800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1036</Words>
  <Application>Microsoft Office PowerPoint</Application>
  <PresentationFormat>Widescreen</PresentationFormat>
  <Paragraphs>177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Courier New</vt:lpstr>
      <vt:lpstr>Palatino</vt:lpstr>
      <vt:lpstr>Office Theme</vt:lpstr>
      <vt:lpstr>Custom Design</vt:lpstr>
      <vt:lpstr>Pemrograman Web</vt:lpstr>
      <vt:lpstr>PHP  - Database</vt:lpstr>
      <vt:lpstr>Client – Server - Database</vt:lpstr>
      <vt:lpstr>PHP – Database Support</vt:lpstr>
      <vt:lpstr>PHP – Database Abstraksi</vt:lpstr>
      <vt:lpstr>PHP – PDO (PHP Data Object)</vt:lpstr>
      <vt:lpstr>PDO :: Data Source Name (DSN)</vt:lpstr>
      <vt:lpstr>PDO :: Data Source Name (DSN)</vt:lpstr>
      <vt:lpstr>PDO :: Data Source Name (DSN)</vt:lpstr>
      <vt:lpstr>PDO Object :: new PDO()</vt:lpstr>
      <vt:lpstr>PDO Exception</vt:lpstr>
      <vt:lpstr>PDO Connection Database </vt:lpstr>
      <vt:lpstr>PDO::Function </vt:lpstr>
      <vt:lpstr>PDO::Function </vt:lpstr>
      <vt:lpstr>PDO::Function </vt:lpstr>
      <vt:lpstr>PDO::Function </vt:lpstr>
      <vt:lpstr>PDO::Function </vt:lpstr>
      <vt:lpstr>PDO::Function </vt:lpstr>
      <vt:lpstr>PDO::Function </vt:lpstr>
      <vt:lpstr>PDO::Function </vt:lpstr>
      <vt:lpstr>PDO :: Transaction</vt:lpstr>
      <vt:lpstr>PDO :: Transaction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rojulman</dc:creator>
  <cp:lastModifiedBy>Rojulman</cp:lastModifiedBy>
  <cp:revision>298</cp:revision>
  <dcterms:created xsi:type="dcterms:W3CDTF">2014-09-29T02:25:20Z</dcterms:created>
  <dcterms:modified xsi:type="dcterms:W3CDTF">2018-12-13T05:15:04Z</dcterms:modified>
</cp:coreProperties>
</file>