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wZYhPwpc1Ox0fTeckv0asWbB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A079E-EDE1-45D7-A474-5837DDF064CB}">
  <a:tblStyle styleId="{E1CA079E-EDE1-45D7-A474-5837DDF064C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7.jp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-1"/>
            <a:ext cx="12192000" cy="6858001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353725" y="2122416"/>
            <a:ext cx="2575420" cy="4534250"/>
          </a:xfrm>
          <a:prstGeom prst="roundRect">
            <a:avLst>
              <a:gd fmla="val 23615" name="adj"/>
            </a:avLst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10250835" y="2776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1400600"/>
              </a:tblGrid>
              <a:tr h="89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안진훈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김준균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변영준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김인기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"/>
          <p:cNvSpPr/>
          <p:nvPr/>
        </p:nvSpPr>
        <p:spPr>
          <a:xfrm>
            <a:off x="9605770" y="3910652"/>
            <a:ext cx="505683" cy="505683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05769" y="5712150"/>
            <a:ext cx="505683" cy="505683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605769" y="4811401"/>
            <a:ext cx="505683" cy="505683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605770" y="3009903"/>
            <a:ext cx="505683" cy="505683"/>
          </a:xfrm>
          <a:prstGeom prst="roundRect">
            <a:avLst>
              <a:gd fmla="val 23615" name="adj"/>
            </a:avLst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761190" y="3165324"/>
            <a:ext cx="194840" cy="194839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9761190" y="4066073"/>
            <a:ext cx="194840" cy="194839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761190" y="4966822"/>
            <a:ext cx="194840" cy="194839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9761190" y="5867571"/>
            <a:ext cx="194840" cy="194839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-1" y="0"/>
            <a:ext cx="7902429" cy="1610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0039525" y="2353144"/>
            <a:ext cx="1203820" cy="59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조조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0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Ambari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4" name="Google Shape;384;p10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10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387" name="Google Shape;387;p10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88" name="Google Shape;388;p10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389" name="Google Shape;389;p10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391" name="Google Shape;391;p10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392" name="Google Shape;392;p10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94" name="Google Shape;394;p10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395" name="Google Shape;395;p10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6" name="Google Shape;396;p10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p10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9" name="Google Shape;399;p10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400" name="Google Shape;400;p10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" name="Google Shape;402;p10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p10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04" name="Google Shape;404;p10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05" name="Google Shape;405;p10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7" name="Google Shape;407;p10"/>
          <p:cNvSpPr/>
          <p:nvPr/>
        </p:nvSpPr>
        <p:spPr>
          <a:xfrm>
            <a:off x="2942101" y="1950365"/>
            <a:ext cx="9054255" cy="4414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ambari 프로젝트는 </a:t>
            </a:r>
            <a:r>
              <a:rPr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하둡 관리를 보다 쉽게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만들기 위한 것을 목표로 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이를 위해 하둡 cluster에 대한 provisioning, managing, monitoring 가능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Provision a Hadoop Cluster </a:t>
            </a:r>
            <a:b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여러 host에 Hadoop services를 설치하기 위한 wizar를 제공한다. </a:t>
            </a:r>
            <a:b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Cluster들에 대한 Hadoop services들의 configuratio을 제공한다.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 Hadoop Cluster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전체 cluster들에 대해서 hadoop services들의 </a:t>
            </a:r>
            <a:r>
              <a:rPr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정지기동 및 설정변경의 중앙관리를 제공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 Hadoop 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hadoop cluster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들의 </a:t>
            </a:r>
            <a:r>
              <a:rPr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상태와 현재정보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제공하는 </a:t>
            </a:r>
            <a:r>
              <a:rPr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대쉬보드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제공한다. </a:t>
            </a:r>
            <a:b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metrics collection을 위해서 Ambari Metrics System을 사용한다.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system alert 를 위해서 Ambari Alert Framework 를 사용한다.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21" y="1405217"/>
            <a:ext cx="3375659" cy="101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Ambari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6" name="Google Shape;416;p11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1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418" name="Google Shape;418;p11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419" name="Google Shape;419;p11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0" name="Google Shape;420;p11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421" name="Google Shape;421;p11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423" name="Google Shape;423;p11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424" name="Google Shape;424;p11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26" name="Google Shape;426;p11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427" name="Google Shape;427;p11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8" name="Google Shape;428;p11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429" name="Google Shape;429;p11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1" name="Google Shape;431;p11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36" name="Google Shape;436;p1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37" name="Google Shape;437;p11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9" name="Google Shape;4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378" y="1384131"/>
            <a:ext cx="9228620" cy="517442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1"/>
          <p:cNvSpPr/>
          <p:nvPr/>
        </p:nvSpPr>
        <p:spPr>
          <a:xfrm>
            <a:off x="3039707" y="1381874"/>
            <a:ext cx="9766569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설치된 서비스들의 상태를 지표 및 그래프로 출력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2"/>
          <p:cNvSpPr/>
          <p:nvPr/>
        </p:nvSpPr>
        <p:spPr>
          <a:xfrm>
            <a:off x="8162488" y="2395771"/>
            <a:ext cx="3232019" cy="3429764"/>
          </a:xfrm>
          <a:prstGeom prst="roundRect">
            <a:avLst>
              <a:gd fmla="val 16667" name="adj"/>
            </a:avLst>
          </a:prstGeom>
          <a:solidFill>
            <a:srgbClr val="BFDC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2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12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8" name="Google Shape;448;p12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49" name="Google Shape;449;p12"/>
          <p:cNvGrpSpPr/>
          <p:nvPr/>
        </p:nvGrpSpPr>
        <p:grpSpPr>
          <a:xfrm>
            <a:off x="206351" y="675182"/>
            <a:ext cx="1609749" cy="514350"/>
            <a:chOff x="206351" y="1817313"/>
            <a:chExt cx="1609749" cy="514350"/>
          </a:xfrm>
        </p:grpSpPr>
        <p:sp>
          <p:nvSpPr>
            <p:cNvPr id="450" name="Google Shape;450;p12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2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아키텍처</a:t>
              </a:r>
              <a:endParaRPr/>
            </a:p>
          </p:txBody>
        </p:sp>
        <p:grpSp>
          <p:nvGrpSpPr>
            <p:cNvPr id="452" name="Google Shape;452;p12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453" name="Google Shape;453;p12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" name="Google Shape;454;p12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55" name="Google Shape;455;p12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456" name="Google Shape;456;p12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7" name="Google Shape;457;p12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458" name="Google Shape;458;p12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" name="Google Shape;459;p12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" name="Google Shape;460;p12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461" name="Google Shape;461;p12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" name="Google Shape;462;p12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463;p12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" name="Google Shape;464;p12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65" name="Google Shape;465;p12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Network?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6" name="Google Shape;466;p12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12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grpSp>
        <p:nvGrpSpPr>
          <p:cNvPr id="468" name="Google Shape;468;p12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69" name="Google Shape;469;p12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1" name="Google Shape;471;p12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pic>
        <p:nvPicPr>
          <p:cNvPr id="472" name="Google Shape;4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122" y="2461883"/>
            <a:ext cx="5163027" cy="275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2"/>
          <p:cNvSpPr/>
          <p:nvPr/>
        </p:nvSpPr>
        <p:spPr>
          <a:xfrm>
            <a:off x="8303253" y="3068111"/>
            <a:ext cx="2923474" cy="149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“대용량, 빠르게, 정확하게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효율적으로”</a:t>
            </a:r>
            <a:endParaRPr/>
          </a:p>
        </p:txBody>
      </p:sp>
      <p:sp>
        <p:nvSpPr>
          <p:cNvPr id="474" name="Google Shape;474;p12"/>
          <p:cNvSpPr/>
          <p:nvPr/>
        </p:nvSpPr>
        <p:spPr>
          <a:xfrm>
            <a:off x="8303253" y="4335787"/>
            <a:ext cx="2923474" cy="455103"/>
          </a:xfrm>
          <a:prstGeom prst="rect">
            <a:avLst/>
          </a:prstGeom>
          <a:gradFill>
            <a:gsLst>
              <a:gs pos="0">
                <a:srgbClr val="2A4B86"/>
              </a:gs>
              <a:gs pos="48000">
                <a:srgbClr val="4875C5"/>
              </a:gs>
              <a:gs pos="100000">
                <a:srgbClr val="8DA9D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안정성</a:t>
            </a:r>
            <a:endParaRPr/>
          </a:p>
        </p:txBody>
      </p:sp>
      <p:sp>
        <p:nvSpPr>
          <p:cNvPr id="475" name="Google Shape;475;p12"/>
          <p:cNvSpPr/>
          <p:nvPr/>
        </p:nvSpPr>
        <p:spPr>
          <a:xfrm>
            <a:off x="2580708" y="5301713"/>
            <a:ext cx="8813799" cy="532209"/>
          </a:xfrm>
          <a:prstGeom prst="rect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안정적인 네트워크 환경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3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Reporting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482" name="Google Shape;482;p13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3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4" name="Google Shape;484;p13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13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486" name="Google Shape;486;p13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87" name="Google Shape;487;p13"/>
          <p:cNvGrpSpPr/>
          <p:nvPr/>
        </p:nvGrpSpPr>
        <p:grpSpPr>
          <a:xfrm>
            <a:off x="206351" y="2131513"/>
            <a:ext cx="1609749" cy="514350"/>
            <a:chOff x="206351" y="1817313"/>
            <a:chExt cx="1609749" cy="514350"/>
          </a:xfrm>
        </p:grpSpPr>
        <p:sp>
          <p:nvSpPr>
            <p:cNvPr id="488" name="Google Shape;488;p13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Error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Reporting</a:t>
              </a:r>
              <a:endParaRPr b="1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13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491" name="Google Shape;491;p13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494" name="Google Shape;494;p13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8" name="Google Shape;498;p13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499" name="Google Shape;499;p13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503" name="Google Shape;503;p13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504" name="Google Shape;504;p13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6" name="Google Shape;506;p13"/>
          <p:cNvSpPr/>
          <p:nvPr/>
        </p:nvSpPr>
        <p:spPr>
          <a:xfrm>
            <a:off x="2710481" y="1682110"/>
            <a:ext cx="9054255" cy="4414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 설치 시 네트워크 접속 거부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iptables –F : 방화벽 해제 여부 점검 =&gt; 설치 과정에서 많은 이슈 발생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방화벽 설정이 제대로 이루어지지 않을 시 DataNode가 실행되지 않는 이슈 발생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/etc/hosts : 네트워크 클러스터가 구축되지 않은 상태에서 다중 호스트가 지정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ELK 네트워크 에러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 파이프라인 구축 오류 : 포트 병목 시 기획했던 아키텍처에 이슈를 만들 수 있다.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접근 거부 에러 : </a:t>
            </a:r>
            <a:r>
              <a:rPr b="0" i="0" lang="ko-KR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 실행권한 설정이 잘못되어 있어 발생하는 오류</a:t>
            </a:r>
            <a:endParaRPr b="0" i="0" sz="18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Linux 에서는 보안상 이유로 1 ~ 1024 ( Known 포트) 에 대해서는 root 권한이 있는 사용자 이외에는 해당 포트를 사용할 수 없도록 제한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ELK Stack(Filebeat, Elasticsearch, logstash, kibana)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3505199" y="2738920"/>
            <a:ext cx="6997702" cy="2437087"/>
            <a:chOff x="3505199" y="2483426"/>
            <a:chExt cx="6997702" cy="2437087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28086" l="49239" r="0" t="0"/>
            <a:stretch/>
          </p:blipFill>
          <p:spPr>
            <a:xfrm>
              <a:off x="5777723" y="2483426"/>
              <a:ext cx="4725178" cy="2437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28086" l="0" r="75587" t="0"/>
            <a:stretch/>
          </p:blipFill>
          <p:spPr>
            <a:xfrm>
              <a:off x="3505199" y="2483427"/>
              <a:ext cx="2272524" cy="24370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103121" y="1596208"/>
            <a:ext cx="6068342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ELK Stack(Filebeat, Elasticsearch, Logstash, Kibana)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656776" y="2229992"/>
            <a:ext cx="6068342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요구 목표: 실시간 데이터 관제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619763" y="5149456"/>
            <a:ext cx="696023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907147" y="5338233"/>
            <a:ext cx="1011628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정형화/필터링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666395" y="5149456"/>
            <a:ext cx="804469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6" name="Google Shape;116;p2"/>
          <p:cNvGrpSpPr/>
          <p:nvPr/>
        </p:nvGrpSpPr>
        <p:grpSpPr>
          <a:xfrm>
            <a:off x="206351" y="675182"/>
            <a:ext cx="1609749" cy="514350"/>
            <a:chOff x="206351" y="1817313"/>
            <a:chExt cx="1609749" cy="514350"/>
          </a:xfrm>
        </p:grpSpPr>
        <p:sp>
          <p:nvSpPr>
            <p:cNvPr id="117" name="Google Shape;117;p2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아키텍처</a:t>
              </a:r>
              <a:endParaRPr/>
            </a:p>
          </p:txBody>
        </p:sp>
        <p:grpSp>
          <p:nvGrpSpPr>
            <p:cNvPr id="119" name="Google Shape;119;p2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123" name="Google Shape;123;p2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7" name="Google Shape;127;p2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128" name="Google Shape;128;p2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32" name="Google Shape;132;p2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133" name="Google Shape;133;p2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3525606" y="4102217"/>
            <a:ext cx="1816100" cy="838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A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2370983" y="1622534"/>
            <a:ext cx="4177681" cy="264808"/>
          </a:xfrm>
          <a:prstGeom prst="rect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3" name="Google Shape;143;p3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4" name="Google Shape;144;p3"/>
          <p:cNvGrpSpPr/>
          <p:nvPr/>
        </p:nvGrpSpPr>
        <p:grpSpPr>
          <a:xfrm>
            <a:off x="206351" y="675182"/>
            <a:ext cx="1609749" cy="514350"/>
            <a:chOff x="206351" y="1817313"/>
            <a:chExt cx="1609749" cy="514350"/>
          </a:xfrm>
        </p:grpSpPr>
        <p:sp>
          <p:nvSpPr>
            <p:cNvPr id="145" name="Google Shape;145;p3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아키텍처</a:t>
              </a:r>
              <a:endParaRPr/>
            </a:p>
          </p:txBody>
        </p:sp>
        <p:grpSp>
          <p:nvGrpSpPr>
            <p:cNvPr id="147" name="Google Shape;147;p3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50" name="Google Shape;150;p3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151" name="Google Shape;151;p3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2" name="Google Shape;152;p3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60" name="Google Shape;160;p3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 Architecture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164" name="Google Shape;164;p3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166;p3"/>
          <p:cNvSpPr/>
          <p:nvPr/>
        </p:nvSpPr>
        <p:spPr>
          <a:xfrm>
            <a:off x="2370983" y="2166009"/>
            <a:ext cx="9168162" cy="8239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989" y="2050744"/>
            <a:ext cx="895475" cy="10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5060" y="1966862"/>
            <a:ext cx="1228896" cy="10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0221" y="2079323"/>
            <a:ext cx="885949" cy="100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0924" y="2188087"/>
            <a:ext cx="2257740" cy="74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 rot="-5400000">
            <a:off x="7515216" y="3958953"/>
            <a:ext cx="2390260" cy="51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3"/>
          <p:cNvSpPr/>
          <p:nvPr/>
        </p:nvSpPr>
        <p:spPr>
          <a:xfrm rot="5400000">
            <a:off x="6024687" y="3958953"/>
            <a:ext cx="2390260" cy="51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464" y="3514008"/>
            <a:ext cx="2447524" cy="61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1034" y="5527085"/>
            <a:ext cx="1836948" cy="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5645" y="4115810"/>
            <a:ext cx="2229161" cy="65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4109060" y="1604176"/>
            <a:ext cx="701526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6548664" y="1622534"/>
            <a:ext cx="2927899" cy="264808"/>
          </a:xfrm>
          <a:prstGeom prst="rect">
            <a:avLst/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503360" y="1604176"/>
            <a:ext cx="1018507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적재/처리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9479300" y="1622534"/>
            <a:ext cx="2059846" cy="264808"/>
          </a:xfrm>
          <a:prstGeom prst="rect">
            <a:avLst/>
          </a:prstGeom>
          <a:gradFill>
            <a:gsLst>
              <a:gs pos="0">
                <a:srgbClr val="B0500F"/>
              </a:gs>
              <a:gs pos="48000">
                <a:srgbClr val="ED8037"/>
              </a:gs>
              <a:gs pos="100000">
                <a:srgbClr val="F4B08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10020755" y="1604176"/>
            <a:ext cx="976936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시각화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Spark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4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192" name="Google Shape;192;p4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" name="Google Shape;193;p4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194" name="Google Shape;194;p4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196" name="Google Shape;196;p4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197" name="Google Shape;197;p4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99" name="Google Shape;199;p4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200" name="Google Shape;200;p4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1" name="Google Shape;201;p4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202" name="Google Shape;202;p4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4" name="Google Shape;204;p4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205" name="Google Shape;205;p4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09" name="Google Shape;209;p4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210" name="Google Shape;210;p4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2656776" y="3169534"/>
            <a:ext cx="88773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RDD(Resilient Distributed Dataset)와 </a:t>
            </a:r>
            <a:r>
              <a:rPr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컴퓨팅 클러스터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오픈소스 병렬처리 프레임 워크로 기존과 달리 메모리에서 대량의 데이터를 처리하므로 디스크 기반 프레임 워크보다 빠름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각종 데이터소스들과 연결하여 사용이 가능(ES, HDFS등)하며 구조적 데이터 처리에 초점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복잡한 SQL 파일을 처리할 때 기존의 Mapreduce보다 최대 100배 빠른 처리 속도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Elasticsearch는 기본적으로 </a:t>
            </a:r>
            <a:r>
              <a:rPr b="0" i="0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검색 엔진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158" y="1569583"/>
            <a:ext cx="1836948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5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5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224" name="Google Shape;224;p5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5" name="Google Shape;225;p5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226" name="Google Shape;226;p5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228" name="Google Shape;228;p5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31" name="Google Shape;231;p5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232" name="Google Shape;232;p5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3" name="Google Shape;233;p5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41" name="Google Shape;241;p5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242" name="Google Shape;242;p5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2219080" y="1939755"/>
            <a:ext cx="9766569" cy="1233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대용량 데이터를 </a:t>
            </a: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처리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위한 JAVA 기반의 오픈소스 프레임워크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신뢰성 있고, 확장성 있는 분산 컴퓨팅을 위한 오픈소스 프레임워크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프로그래밍 모델을 사용하여 대용량 데이터의 분산 처리를 할 수 있는 프레임워크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2542807" y="4148903"/>
            <a:ext cx="2923474" cy="149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선형적인 확장성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글로벌 네임스페이스 제공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비용절감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데이터분석 처리에 활용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6592282" y="4148903"/>
            <a:ext cx="5178804" cy="177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응용프로그램 기반의 파일 시스템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불변 파일만 저장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관리를 </a:t>
            </a: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NameNode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저장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→ Standby NameNode의 필요성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처리 용량증가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NameNode 이중화 문제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Hadoop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p6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6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257" name="Google Shape;257;p6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8" name="Google Shape;258;p6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259" name="Google Shape;259;p6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261" name="Google Shape;261;p6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64" name="Google Shape;264;p6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265" name="Google Shape;265;p6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6" name="Google Shape;266;p6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9" name="Google Shape;269;p6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74" name="Google Shape;274;p6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275" name="Google Shape;275;p6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7" name="Google Shape;277;p6"/>
          <p:cNvSpPr txBox="1"/>
          <p:nvPr/>
        </p:nvSpPr>
        <p:spPr>
          <a:xfrm>
            <a:off x="2103121" y="1453125"/>
            <a:ext cx="5578398" cy="171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HDFS(Hadoop Distributed Files System)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파일 분산을 위한 Layer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Block(Chunk) 단위로 파일관리 (저장/복제/삭제)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복제기능을 통해 안전성/신뢰성을 보장</a:t>
            </a:r>
            <a:endParaRPr/>
          </a:p>
        </p:txBody>
      </p:sp>
      <p:sp>
        <p:nvSpPr>
          <p:cNvPr id="278" name="Google Shape;278;p6"/>
          <p:cNvSpPr txBox="1"/>
          <p:nvPr/>
        </p:nvSpPr>
        <p:spPr>
          <a:xfrm>
            <a:off x="7476134" y="1453125"/>
            <a:ext cx="464396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MapReduce(YARN)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효율적 파일 분석을 위한 프레임워크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대용량 데이터를 소규모 분산 처리 후 사용자가 지정한 데이터로 저용량 변환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네트워크 환경설정</a:t>
            </a: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매우 중요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391" y="3684226"/>
            <a:ext cx="5053285" cy="286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Zookeeper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7" name="Google Shape;287;p7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7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290" name="Google Shape;290;p7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1" name="Google Shape;291;p7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292" name="Google Shape;292;p7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294" name="Google Shape;294;p7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295" name="Google Shape;295;p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97" name="Google Shape;297;p7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298" name="Google Shape;298;p7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99" name="Google Shape;299;p7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300" name="Google Shape;300;p7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07" name="Google Shape;307;p7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308" name="Google Shape;308;p7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0" name="Google Shape;310;p7"/>
          <p:cNvSpPr/>
          <p:nvPr/>
        </p:nvSpPr>
        <p:spPr>
          <a:xfrm>
            <a:off x="2370983" y="1492611"/>
            <a:ext cx="9766569" cy="1627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시스템의 코디네이션 서비스를 제공하는 오픈소스 프로젝트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빠른 데이터 읽기 속도, 우수한 안정성, 단순함, 체계성으로 차별화를 갖는 코디네이터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레지스터의 공유 계층 구조 네임스페이스(znode)를 통한 프로세스 간의 상호 조정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3624044" y="3636286"/>
            <a:ext cx="3302672" cy="201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서버 간의 정보 공유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투입/제거 시 이벤트 처리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모니터링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7398411" y="3888061"/>
            <a:ext cx="34818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락 처리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 상황 판단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Zookeeper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0" name="Google Shape;320;p8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8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322" name="Google Shape;322;p8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323" name="Google Shape;323;p8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4" name="Google Shape;324;p8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325" name="Google Shape;325;p8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30" name="Google Shape;330;p8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331" name="Google Shape;331;p8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2" name="Google Shape;332;p8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333" name="Google Shape;333;p8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5" name="Google Shape;335;p8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336" name="Google Shape;336;p8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40" name="Google Shape;340;p8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341" name="Google Shape;341;p8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주키퍼, Zookeeper] 아파치 주키퍼(Apache Zookeeper) 소개 및 아키텍처" id="343" name="Google Shape;3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353" y="2338514"/>
            <a:ext cx="7599362" cy="27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8"/>
          <p:cNvSpPr/>
          <p:nvPr/>
        </p:nvSpPr>
        <p:spPr>
          <a:xfrm>
            <a:off x="6618914" y="2684477"/>
            <a:ext cx="822121" cy="21811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2370983" y="554166"/>
            <a:ext cx="9400103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</a:t>
            </a:r>
            <a:endParaRPr b="0" i="0" sz="48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2" name="Google Shape;352;p9"/>
          <p:cNvCxnSpPr/>
          <p:nvPr/>
        </p:nvCxnSpPr>
        <p:spPr>
          <a:xfrm>
            <a:off x="3227893" y="675182"/>
            <a:ext cx="0" cy="576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9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fmla="val 24456" name="adj"/>
            </a:avLst>
          </a:prstGeom>
          <a:solidFill>
            <a:srgbClr val="323F4F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</a:t>
            </a: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-1" y="0"/>
            <a:ext cx="3624045" cy="356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 클라우드와 플랫폼 구축 Review</a:t>
            </a:r>
            <a:endParaRPr/>
          </a:p>
        </p:txBody>
      </p:sp>
      <p:graphicFrame>
        <p:nvGraphicFramePr>
          <p:cNvPr id="355" name="Google Shape;355;p9"/>
          <p:cNvGraphicFramePr/>
          <p:nvPr/>
        </p:nvGraphicFramePr>
        <p:xfrm>
          <a:off x="652855" y="569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{E1CA079E-EDE1-45D7-A474-5837DDF064CB}</a:tableStyleId>
              </a:tblPr>
              <a:tblGrid>
                <a:gridCol w="8917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아키텍처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>
                          <a:solidFill>
                            <a:srgbClr val="829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Reporting</a:t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 u="none" cap="none" strike="noStrike">
                        <a:solidFill>
                          <a:srgbClr val="829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6" name="Google Shape;356;p9"/>
          <p:cNvGrpSpPr/>
          <p:nvPr/>
        </p:nvGrpSpPr>
        <p:grpSpPr>
          <a:xfrm>
            <a:off x="206351" y="1391421"/>
            <a:ext cx="1609749" cy="514350"/>
            <a:chOff x="206351" y="1817313"/>
            <a:chExt cx="1609749" cy="514350"/>
          </a:xfrm>
        </p:grpSpPr>
        <p:sp>
          <p:nvSpPr>
            <p:cNvPr id="357" name="Google Shape;357;p9"/>
            <p:cNvSpPr/>
            <p:nvPr/>
          </p:nvSpPr>
          <p:spPr>
            <a:xfrm rot="-5400000">
              <a:off x="833792" y="1349355"/>
              <a:ext cx="514350" cy="145026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2F5496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 txBox="1"/>
            <p:nvPr/>
          </p:nvSpPr>
          <p:spPr>
            <a:xfrm>
              <a:off x="390925" y="1842416"/>
              <a:ext cx="1425158" cy="464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5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특징</a:t>
              </a:r>
              <a:endParaRPr/>
            </a:p>
          </p:txBody>
        </p:sp>
        <p:grpSp>
          <p:nvGrpSpPr>
            <p:cNvPr id="359" name="Google Shape;359;p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fmla="val 33182" name="adj"/>
                </a:avLst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 rot="-54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62" name="Google Shape;362;p9"/>
          <p:cNvGrpSpPr/>
          <p:nvPr/>
        </p:nvGrpSpPr>
        <p:grpSpPr>
          <a:xfrm>
            <a:off x="313321" y="836430"/>
            <a:ext cx="193117" cy="1625453"/>
            <a:chOff x="313321" y="1990753"/>
            <a:chExt cx="193117" cy="1625453"/>
          </a:xfrm>
        </p:grpSpPr>
        <p:sp>
          <p:nvSpPr>
            <p:cNvPr id="363" name="Google Shape;363;p9"/>
            <p:cNvSpPr/>
            <p:nvPr/>
          </p:nvSpPr>
          <p:spPr>
            <a:xfrm>
              <a:off x="344056" y="2706062"/>
              <a:ext cx="131646" cy="173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4" name="Google Shape;364;p9"/>
            <p:cNvGrpSpPr/>
            <p:nvPr/>
          </p:nvGrpSpPr>
          <p:grpSpPr>
            <a:xfrm>
              <a:off x="313321" y="1990753"/>
              <a:ext cx="193117" cy="153620"/>
              <a:chOff x="6124" y="305"/>
              <a:chExt cx="841" cy="669"/>
            </a:xfrm>
          </p:grpSpPr>
          <p:sp>
            <p:nvSpPr>
              <p:cNvPr id="365" name="Google Shape;365;p9"/>
              <p:cNvSpPr/>
              <p:nvPr/>
            </p:nvSpPr>
            <p:spPr>
              <a:xfrm>
                <a:off x="6244" y="440"/>
                <a:ext cx="601" cy="534"/>
              </a:xfrm>
              <a:custGeom>
                <a:rect b="b" l="l" r="r" t="t"/>
                <a:pathLst>
                  <a:path extrusionOk="0" h="1602" w="18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6124" y="305"/>
                <a:ext cx="841" cy="394"/>
              </a:xfrm>
              <a:custGeom>
                <a:rect b="b" l="l" r="r" t="t"/>
                <a:pathLst>
                  <a:path extrusionOk="0" h="1181" w="2522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" name="Google Shape;367;p9"/>
            <p:cNvGrpSpPr/>
            <p:nvPr/>
          </p:nvGrpSpPr>
          <p:grpSpPr>
            <a:xfrm>
              <a:off x="345833" y="3441482"/>
              <a:ext cx="128093" cy="174724"/>
              <a:chOff x="2597" y="4163"/>
              <a:chExt cx="217" cy="296"/>
            </a:xfrm>
          </p:grpSpPr>
          <p:sp>
            <p:nvSpPr>
              <p:cNvPr id="368" name="Google Shape;368;p9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435D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72" name="Google Shape;372;p9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373" name="Google Shape;373;p9"/>
            <p:cNvSpPr/>
            <p:nvPr/>
          </p:nvSpPr>
          <p:spPr>
            <a:xfrm rot="-5400000">
              <a:off x="5469434" y="1721207"/>
              <a:ext cx="254570" cy="284522"/>
            </a:xfrm>
            <a:prstGeom prst="rtTriangle">
              <a:avLst/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fmla="val 33182" name="adj"/>
              </a:avLst>
            </a:prstGeom>
            <a:solidFill>
              <a:srgbClr val="93C4F1"/>
            </a:solidFill>
            <a:ln>
              <a:noFill/>
            </a:ln>
          </p:spPr>
          <p:txBody>
            <a:bodyPr anchorCtr="0" anchor="ctr" bIns="4570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5" name="Google Shape;375;p9"/>
          <p:cNvSpPr txBox="1"/>
          <p:nvPr>
            <p:ph idx="1" type="body"/>
          </p:nvPr>
        </p:nvSpPr>
        <p:spPr>
          <a:xfrm>
            <a:off x="5075339" y="1719956"/>
            <a:ext cx="6849578" cy="4107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ko-KR" sz="1800">
                <a:latin typeface="Arial"/>
                <a:ea typeface="Arial"/>
                <a:cs typeface="Arial"/>
                <a:sym typeface="Arial"/>
              </a:rPr>
              <a:t>메시지를 기본적으로 메모리에 저장하는 기존 메시징 시스템과는 달리 </a:t>
            </a:r>
            <a:r>
              <a:rPr b="0" i="0"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메시지를 파일 시스템에 저장</a:t>
            </a:r>
            <a:r>
              <a:rPr b="0" i="0" lang="ko-KR" sz="1800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Arial"/>
                <a:ea typeface="Arial"/>
                <a:cs typeface="Arial"/>
                <a:sym typeface="Arial"/>
              </a:rPr>
              <a:t>	→ 카프카 재시작으로 인한 메</a:t>
            </a:r>
            <a:r>
              <a:rPr lang="ko-KR" sz="1800">
                <a:latin typeface="Arial"/>
                <a:ea typeface="Arial"/>
                <a:cs typeface="Arial"/>
                <a:sym typeface="Arial"/>
              </a:rPr>
              <a:t>시</a:t>
            </a:r>
            <a:r>
              <a:rPr b="0" i="0" lang="ko-KR" sz="1800">
                <a:latin typeface="Arial"/>
                <a:ea typeface="Arial"/>
                <a:cs typeface="Arial"/>
                <a:sym typeface="Arial"/>
              </a:rPr>
              <a:t>지 유실 우려 감소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ko-KR" sz="1800">
                <a:latin typeface="Arial"/>
                <a:ea typeface="Arial"/>
                <a:cs typeface="Arial"/>
                <a:sym typeface="Arial"/>
              </a:rPr>
              <a:t>을 기준으로 메시지를 관리하여 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lang="ko-KR" sz="1800">
                <a:latin typeface="Arial"/>
                <a:ea typeface="Arial"/>
                <a:cs typeface="Arial"/>
                <a:sym typeface="Arial"/>
              </a:rPr>
              <a:t>가 메시지를 생성한 뒤 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r>
              <a:rPr lang="ko-KR" sz="1800">
                <a:latin typeface="Arial"/>
                <a:ea typeface="Arial"/>
                <a:cs typeface="Arial"/>
                <a:sym typeface="Arial"/>
              </a:rPr>
              <a:t>에게 전달한다. 이후 topic에 해당하는 </a:t>
            </a: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lang="ko-KR" sz="1800">
                <a:latin typeface="Arial"/>
                <a:ea typeface="Arial"/>
                <a:cs typeface="Arial"/>
                <a:sym typeface="Arial"/>
              </a:rPr>
              <a:t>가 메시지를 가져가서 처리하는 방식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Consumer가 메시지를 사용한다고 메시지가 사라지는 것이 아니라 보존 기간이 지나야 사라짐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ache kafka 개요" id="376" name="Google Shape;3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655" y="1836860"/>
            <a:ext cx="2454223" cy="111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2020-12-15T02:52:31Z</dcterms:created>
  <dc:creator>조현석</dc:creator>
</cp:coreProperties>
</file>