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L0ADfWqLAEKjRw7paEd13M/YM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66248D-F8C4-4452-BD36-29B80B4EC6C4}">
  <a:tblStyle styleId="{FC66248D-F8C4-4452-BD36-29B80B4EC6C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51C8D3B-6F6D-42AF-AB08-262BE4745308}"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71FDA30-5621-44ED-AD7F-866B4F29E715}" styleName="Table_2">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5" name="Google Shape;5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3" name="Google Shape;5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1" name="Google Shape;56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8" name="Google Shape;5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6" name="Google Shape;6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4" name="Google Shape;6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2" name="Google Shape;6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0" name="Google Shape;6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7" name="Google Shape;69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5" name="Google Shape;71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3" name="Google Shape;73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1" name="Google Shape;75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9" name="Google Shape;76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7" name="Google Shape;78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 name="Shape 11"/>
        <p:cNvGrpSpPr/>
        <p:nvPr/>
      </p:nvGrpSpPr>
      <p:grpSpPr>
        <a:xfrm>
          <a:off x="0" y="0"/>
          <a:ext cx="0" cy="0"/>
          <a:chOff x="0" y="0"/>
          <a:chExt cx="0" cy="0"/>
        </a:xfrm>
      </p:grpSpPr>
      <p:sp>
        <p:nvSpPr>
          <p:cNvPr id="12" name="Google Shape;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20.pn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data.go.kr/data/15000581/openapi.do"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F1F4"/>
        </a:solidFill>
      </p:bgPr>
    </p:bg>
    <p:spTree>
      <p:nvGrpSpPr>
        <p:cNvPr id="83" name="Shape 83"/>
        <p:cNvGrpSpPr/>
        <p:nvPr/>
      </p:nvGrpSpPr>
      <p:grpSpPr>
        <a:xfrm>
          <a:off x="0" y="0"/>
          <a:ext cx="0" cy="0"/>
          <a:chOff x="0" y="0"/>
          <a:chExt cx="0" cy="0"/>
        </a:xfrm>
      </p:grpSpPr>
      <p:sp>
        <p:nvSpPr>
          <p:cNvPr id="84" name="Google Shape;84;p1"/>
          <p:cNvSpPr/>
          <p:nvPr/>
        </p:nvSpPr>
        <p:spPr>
          <a:xfrm flipH="1">
            <a:off x="377372" y="0"/>
            <a:ext cx="11437256" cy="5651759"/>
          </a:xfrm>
          <a:prstGeom prst="round2SameRect">
            <a:avLst>
              <a:gd fmla="val 0" name="adj1"/>
              <a:gd fmla="val 0" name="adj2"/>
            </a:avLst>
          </a:prstGeom>
          <a:solidFill>
            <a:srgbClr val="DADCE8"/>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5" name="Google Shape;85;p1"/>
          <p:cNvGrpSpPr/>
          <p:nvPr/>
        </p:nvGrpSpPr>
        <p:grpSpPr>
          <a:xfrm>
            <a:off x="5004571" y="1209034"/>
            <a:ext cx="3744293" cy="3367148"/>
            <a:chOff x="5859348" y="406247"/>
            <a:chExt cx="5362512" cy="4822372"/>
          </a:xfrm>
        </p:grpSpPr>
        <p:grpSp>
          <p:nvGrpSpPr>
            <p:cNvPr id="86" name="Google Shape;86;p1"/>
            <p:cNvGrpSpPr/>
            <p:nvPr/>
          </p:nvGrpSpPr>
          <p:grpSpPr>
            <a:xfrm>
              <a:off x="5859348" y="406247"/>
              <a:ext cx="5362512" cy="4822372"/>
              <a:chOff x="888998" y="414694"/>
              <a:chExt cx="5362512" cy="4822372"/>
            </a:xfrm>
          </p:grpSpPr>
          <p:sp>
            <p:nvSpPr>
              <p:cNvPr id="87" name="Google Shape;87;p1"/>
              <p:cNvSpPr/>
              <p:nvPr/>
            </p:nvSpPr>
            <p:spPr>
              <a:xfrm flipH="1">
                <a:off x="888999" y="414694"/>
                <a:ext cx="5362511" cy="602342"/>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 name="Google Shape;88;p1"/>
              <p:cNvSpPr/>
              <p:nvPr/>
            </p:nvSpPr>
            <p:spPr>
              <a:xfrm flipH="1">
                <a:off x="888998" y="1017037"/>
                <a:ext cx="5362511" cy="4220029"/>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89" name="Google Shape;89;p1"/>
              <p:cNvGrpSpPr/>
              <p:nvPr/>
            </p:nvGrpSpPr>
            <p:grpSpPr>
              <a:xfrm>
                <a:off x="1311053" y="3266154"/>
                <a:ext cx="4551295" cy="1690242"/>
                <a:chOff x="1311053" y="3316954"/>
                <a:chExt cx="4551295" cy="1690242"/>
              </a:xfrm>
            </p:grpSpPr>
            <p:sp>
              <p:nvSpPr>
                <p:cNvPr id="90" name="Google Shape;90;p1"/>
                <p:cNvSpPr/>
                <p:nvPr/>
              </p:nvSpPr>
              <p:spPr>
                <a:xfrm>
                  <a:off x="1311053" y="3328823"/>
                  <a:ext cx="2158311" cy="167837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1" name="Google Shape;91;p1"/>
                <p:cNvSpPr/>
                <p:nvPr/>
              </p:nvSpPr>
              <p:spPr>
                <a:xfrm>
                  <a:off x="3594603" y="3316954"/>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 name="Google Shape;92;p1"/>
                <p:cNvSpPr/>
                <p:nvPr/>
              </p:nvSpPr>
              <p:spPr>
                <a:xfrm>
                  <a:off x="3594603" y="3683832"/>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3" name="Google Shape;93;p1"/>
                <p:cNvSpPr/>
                <p:nvPr/>
              </p:nvSpPr>
              <p:spPr>
                <a:xfrm>
                  <a:off x="3594603" y="4050710"/>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grpSp>
          <p:nvGrpSpPr>
            <p:cNvPr id="94" name="Google Shape;94;p1"/>
            <p:cNvGrpSpPr/>
            <p:nvPr/>
          </p:nvGrpSpPr>
          <p:grpSpPr>
            <a:xfrm>
              <a:off x="10007503" y="602342"/>
              <a:ext cx="1007161" cy="255941"/>
              <a:chOff x="1863401" y="378540"/>
              <a:chExt cx="1007161" cy="255941"/>
            </a:xfrm>
          </p:grpSpPr>
          <p:sp>
            <p:nvSpPr>
              <p:cNvPr id="95" name="Google Shape;95;p1"/>
              <p:cNvSpPr/>
              <p:nvPr/>
            </p:nvSpPr>
            <p:spPr>
              <a:xfrm flipH="1">
                <a:off x="1863401" y="378542"/>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96" name="Google Shape;96;p1"/>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97" name="Google Shape;97;p1"/>
              <p:cNvSpPr/>
              <p:nvPr/>
            </p:nvSpPr>
            <p:spPr>
              <a:xfrm flipH="1">
                <a:off x="2239012" y="378541"/>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98" name="Google Shape;98;p1"/>
              <p:cNvCxnSpPr/>
              <p:nvPr/>
            </p:nvCxnSpPr>
            <p:spPr>
              <a:xfrm>
                <a:off x="2366980" y="440705"/>
                <a:ext cx="0" cy="144000"/>
              </a:xfrm>
              <a:prstGeom prst="straightConnector1">
                <a:avLst/>
              </a:prstGeom>
              <a:noFill/>
              <a:ln cap="rnd" cmpd="sng" w="38100">
                <a:solidFill>
                  <a:srgbClr val="747A90"/>
                </a:solidFill>
                <a:prstDash val="solid"/>
                <a:miter lim="800000"/>
                <a:headEnd len="sm" w="sm" type="none"/>
                <a:tailEnd len="sm" w="sm" type="none"/>
              </a:ln>
            </p:spPr>
          </p:cxnSp>
          <p:cxnSp>
            <p:nvCxnSpPr>
              <p:cNvPr id="99" name="Google Shape;99;p1"/>
              <p:cNvCxnSpPr/>
              <p:nvPr/>
            </p:nvCxnSpPr>
            <p:spPr>
              <a:xfrm rot="10800000">
                <a:off x="2366979" y="440703"/>
                <a:ext cx="0" cy="144000"/>
              </a:xfrm>
              <a:prstGeom prst="straightConnector1">
                <a:avLst/>
              </a:prstGeom>
              <a:noFill/>
              <a:ln cap="rnd" cmpd="sng" w="38100">
                <a:solidFill>
                  <a:srgbClr val="747A90"/>
                </a:solidFill>
                <a:prstDash val="solid"/>
                <a:miter lim="800000"/>
                <a:headEnd len="sm" w="sm" type="none"/>
                <a:tailEnd len="sm" w="sm" type="none"/>
              </a:ln>
            </p:spPr>
          </p:cxnSp>
          <p:sp>
            <p:nvSpPr>
              <p:cNvPr id="100" name="Google Shape;100;p1"/>
              <p:cNvSpPr/>
              <p:nvPr/>
            </p:nvSpPr>
            <p:spPr>
              <a:xfrm flipH="1">
                <a:off x="2614623" y="378540"/>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101" name="Google Shape;101;p1"/>
              <p:cNvSpPr/>
              <p:nvPr/>
            </p:nvSpPr>
            <p:spPr>
              <a:xfrm flipH="1">
                <a:off x="2690822" y="461791"/>
                <a:ext cx="103539" cy="1035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102" name="Google Shape;102;p1"/>
          <p:cNvSpPr/>
          <p:nvPr/>
        </p:nvSpPr>
        <p:spPr>
          <a:xfrm flipH="1">
            <a:off x="377372" y="5651760"/>
            <a:ext cx="11437256" cy="603897"/>
          </a:xfrm>
          <a:prstGeom prst="round2SameRect">
            <a:avLst>
              <a:gd fmla="val 0" name="adj1"/>
              <a:gd fmla="val 27614"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03" name="Google Shape;103;p1"/>
          <p:cNvGrpSpPr/>
          <p:nvPr/>
        </p:nvGrpSpPr>
        <p:grpSpPr>
          <a:xfrm>
            <a:off x="11306815" y="5830761"/>
            <a:ext cx="272505" cy="272505"/>
            <a:chOff x="11205557" y="5766827"/>
            <a:chExt cx="373763" cy="373763"/>
          </a:xfrm>
        </p:grpSpPr>
        <p:sp>
          <p:nvSpPr>
            <p:cNvPr id="104" name="Google Shape;104;p1"/>
            <p:cNvSpPr/>
            <p:nvPr/>
          </p:nvSpPr>
          <p:spPr>
            <a:xfrm flipH="1">
              <a:off x="11205557" y="5766827"/>
              <a:ext cx="373763" cy="373763"/>
            </a:xfrm>
            <a:prstGeom prst="ellipse">
              <a:avLst/>
            </a:prstGeom>
            <a:solidFill>
              <a:schemeClr val="lt1"/>
            </a:solid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105" name="Google Shape;105;p1"/>
            <p:cNvSpPr/>
            <p:nvPr/>
          </p:nvSpPr>
          <p:spPr>
            <a:xfrm flipH="1">
              <a:off x="11302663" y="5886905"/>
              <a:ext cx="179550" cy="179550"/>
            </a:xfrm>
            <a:prstGeom prst="arc">
              <a:avLst>
                <a:gd fmla="val 17958770" name="adj1"/>
                <a:gd fmla="val 14529894" name="adj2"/>
              </a:avLst>
            </a:prstGeom>
            <a:no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06" name="Google Shape;106;p1"/>
            <p:cNvCxnSpPr/>
            <p:nvPr/>
          </p:nvCxnSpPr>
          <p:spPr>
            <a:xfrm>
              <a:off x="11392438" y="5835670"/>
              <a:ext cx="0" cy="144000"/>
            </a:xfrm>
            <a:prstGeom prst="straightConnector1">
              <a:avLst/>
            </a:prstGeom>
            <a:noFill/>
            <a:ln cap="rnd" cmpd="sng" w="25400">
              <a:solidFill>
                <a:srgbClr val="747A90"/>
              </a:solidFill>
              <a:prstDash val="solid"/>
              <a:miter lim="800000"/>
              <a:headEnd len="sm" w="sm" type="none"/>
              <a:tailEnd len="sm" w="sm" type="none"/>
            </a:ln>
          </p:spPr>
        </p:cxnSp>
      </p:grpSp>
      <p:grpSp>
        <p:nvGrpSpPr>
          <p:cNvPr id="107" name="Google Shape;107;p1"/>
          <p:cNvGrpSpPr/>
          <p:nvPr/>
        </p:nvGrpSpPr>
        <p:grpSpPr>
          <a:xfrm>
            <a:off x="7835405" y="1944977"/>
            <a:ext cx="3744106" cy="3366980"/>
            <a:chOff x="5859348" y="406247"/>
            <a:chExt cx="5362512" cy="4822372"/>
          </a:xfrm>
        </p:grpSpPr>
        <p:grpSp>
          <p:nvGrpSpPr>
            <p:cNvPr id="108" name="Google Shape;108;p1"/>
            <p:cNvGrpSpPr/>
            <p:nvPr/>
          </p:nvGrpSpPr>
          <p:grpSpPr>
            <a:xfrm>
              <a:off x="5859348" y="406247"/>
              <a:ext cx="5362512" cy="4822372"/>
              <a:chOff x="888998" y="414694"/>
              <a:chExt cx="5362512" cy="4822372"/>
            </a:xfrm>
          </p:grpSpPr>
          <p:sp>
            <p:nvSpPr>
              <p:cNvPr id="109" name="Google Shape;109;p1"/>
              <p:cNvSpPr/>
              <p:nvPr/>
            </p:nvSpPr>
            <p:spPr>
              <a:xfrm flipH="1">
                <a:off x="888999" y="414694"/>
                <a:ext cx="5362511" cy="602342"/>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0" name="Google Shape;110;p1"/>
              <p:cNvSpPr/>
              <p:nvPr/>
            </p:nvSpPr>
            <p:spPr>
              <a:xfrm flipH="1">
                <a:off x="888998" y="1017037"/>
                <a:ext cx="5362511" cy="4220029"/>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11" name="Google Shape;111;p1"/>
              <p:cNvGrpSpPr/>
              <p:nvPr/>
            </p:nvGrpSpPr>
            <p:grpSpPr>
              <a:xfrm>
                <a:off x="1311053" y="3266154"/>
                <a:ext cx="4551295" cy="1690242"/>
                <a:chOff x="1311053" y="3316954"/>
                <a:chExt cx="4551295" cy="1690242"/>
              </a:xfrm>
            </p:grpSpPr>
            <p:sp>
              <p:nvSpPr>
                <p:cNvPr id="112" name="Google Shape;112;p1"/>
                <p:cNvSpPr/>
                <p:nvPr/>
              </p:nvSpPr>
              <p:spPr>
                <a:xfrm>
                  <a:off x="1311053" y="3328823"/>
                  <a:ext cx="2158311" cy="167837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3" name="Google Shape;113;p1"/>
                <p:cNvSpPr/>
                <p:nvPr/>
              </p:nvSpPr>
              <p:spPr>
                <a:xfrm>
                  <a:off x="3594603" y="3316954"/>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4" name="Google Shape;114;p1"/>
                <p:cNvSpPr/>
                <p:nvPr/>
              </p:nvSpPr>
              <p:spPr>
                <a:xfrm>
                  <a:off x="3594603" y="3683832"/>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5" name="Google Shape;115;p1"/>
                <p:cNvSpPr/>
                <p:nvPr/>
              </p:nvSpPr>
              <p:spPr>
                <a:xfrm>
                  <a:off x="3594603" y="4050710"/>
                  <a:ext cx="2267745" cy="19718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grpSp>
          <p:nvGrpSpPr>
            <p:cNvPr id="116" name="Google Shape;116;p1"/>
            <p:cNvGrpSpPr/>
            <p:nvPr/>
          </p:nvGrpSpPr>
          <p:grpSpPr>
            <a:xfrm>
              <a:off x="10007503" y="602342"/>
              <a:ext cx="1007161" cy="255941"/>
              <a:chOff x="1863401" y="378540"/>
              <a:chExt cx="1007161" cy="255941"/>
            </a:xfrm>
          </p:grpSpPr>
          <p:sp>
            <p:nvSpPr>
              <p:cNvPr id="117" name="Google Shape;117;p1"/>
              <p:cNvSpPr/>
              <p:nvPr/>
            </p:nvSpPr>
            <p:spPr>
              <a:xfrm flipH="1">
                <a:off x="1863401" y="378542"/>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18" name="Google Shape;118;p1"/>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119" name="Google Shape;119;p1"/>
              <p:cNvSpPr/>
              <p:nvPr/>
            </p:nvSpPr>
            <p:spPr>
              <a:xfrm flipH="1">
                <a:off x="2239012" y="378541"/>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20" name="Google Shape;120;p1"/>
              <p:cNvCxnSpPr/>
              <p:nvPr/>
            </p:nvCxnSpPr>
            <p:spPr>
              <a:xfrm>
                <a:off x="2366980" y="440705"/>
                <a:ext cx="0" cy="144000"/>
              </a:xfrm>
              <a:prstGeom prst="straightConnector1">
                <a:avLst/>
              </a:prstGeom>
              <a:noFill/>
              <a:ln cap="rnd" cmpd="sng" w="38100">
                <a:solidFill>
                  <a:srgbClr val="747A90"/>
                </a:solidFill>
                <a:prstDash val="solid"/>
                <a:miter lim="800000"/>
                <a:headEnd len="sm" w="sm" type="none"/>
                <a:tailEnd len="sm" w="sm" type="none"/>
              </a:ln>
            </p:spPr>
          </p:cxnSp>
          <p:cxnSp>
            <p:nvCxnSpPr>
              <p:cNvPr id="121" name="Google Shape;121;p1"/>
              <p:cNvCxnSpPr/>
              <p:nvPr/>
            </p:nvCxnSpPr>
            <p:spPr>
              <a:xfrm rot="10800000">
                <a:off x="2366979" y="440703"/>
                <a:ext cx="0" cy="144000"/>
              </a:xfrm>
              <a:prstGeom prst="straightConnector1">
                <a:avLst/>
              </a:prstGeom>
              <a:noFill/>
              <a:ln cap="rnd" cmpd="sng" w="38100">
                <a:solidFill>
                  <a:srgbClr val="747A90"/>
                </a:solidFill>
                <a:prstDash val="solid"/>
                <a:miter lim="800000"/>
                <a:headEnd len="sm" w="sm" type="none"/>
                <a:tailEnd len="sm" w="sm" type="none"/>
              </a:ln>
            </p:spPr>
          </p:cxnSp>
          <p:sp>
            <p:nvSpPr>
              <p:cNvPr id="122" name="Google Shape;122;p1"/>
              <p:cNvSpPr/>
              <p:nvPr/>
            </p:nvSpPr>
            <p:spPr>
              <a:xfrm flipH="1">
                <a:off x="2614623" y="378540"/>
                <a:ext cx="255939" cy="2559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123" name="Google Shape;123;p1"/>
              <p:cNvSpPr/>
              <p:nvPr/>
            </p:nvSpPr>
            <p:spPr>
              <a:xfrm flipH="1">
                <a:off x="2690822" y="461791"/>
                <a:ext cx="103539" cy="103539"/>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grpSp>
        <p:nvGrpSpPr>
          <p:cNvPr id="124" name="Google Shape;124;p1"/>
          <p:cNvGrpSpPr/>
          <p:nvPr/>
        </p:nvGrpSpPr>
        <p:grpSpPr>
          <a:xfrm>
            <a:off x="0" y="378663"/>
            <a:ext cx="517204" cy="262045"/>
            <a:chOff x="0" y="378663"/>
            <a:chExt cx="517204" cy="262045"/>
          </a:xfrm>
        </p:grpSpPr>
        <p:grpSp>
          <p:nvGrpSpPr>
            <p:cNvPr id="125" name="Google Shape;125;p1"/>
            <p:cNvGrpSpPr/>
            <p:nvPr/>
          </p:nvGrpSpPr>
          <p:grpSpPr>
            <a:xfrm>
              <a:off x="0" y="378663"/>
              <a:ext cx="517204" cy="223678"/>
              <a:chOff x="-10532" y="378663"/>
              <a:chExt cx="517204" cy="223678"/>
            </a:xfrm>
          </p:grpSpPr>
          <p:sp>
            <p:nvSpPr>
              <p:cNvPr id="126" name="Google Shape;126;p1"/>
              <p:cNvSpPr/>
              <p:nvPr/>
            </p:nvSpPr>
            <p:spPr>
              <a:xfrm flipH="1">
                <a:off x="248071" y="378663"/>
                <a:ext cx="258601" cy="223678"/>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7" name="Google Shape;127;p1"/>
              <p:cNvSpPr/>
              <p:nvPr/>
            </p:nvSpPr>
            <p:spPr>
              <a:xfrm flipH="1">
                <a:off x="-10532" y="378663"/>
                <a:ext cx="258601" cy="2236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28" name="Google Shape;128;p1"/>
            <p:cNvSpPr/>
            <p:nvPr/>
          </p:nvSpPr>
          <p:spPr>
            <a:xfrm flipH="1" rot="10800000">
              <a:off x="47625" y="604708"/>
              <a:ext cx="460384"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29" name="Google Shape;129;p1"/>
          <p:cNvGrpSpPr/>
          <p:nvPr/>
        </p:nvGrpSpPr>
        <p:grpSpPr>
          <a:xfrm>
            <a:off x="0" y="696653"/>
            <a:ext cx="517204" cy="262045"/>
            <a:chOff x="0" y="378663"/>
            <a:chExt cx="517204" cy="262045"/>
          </a:xfrm>
        </p:grpSpPr>
        <p:grpSp>
          <p:nvGrpSpPr>
            <p:cNvPr id="130" name="Google Shape;130;p1"/>
            <p:cNvGrpSpPr/>
            <p:nvPr/>
          </p:nvGrpSpPr>
          <p:grpSpPr>
            <a:xfrm>
              <a:off x="0" y="378663"/>
              <a:ext cx="517204" cy="223678"/>
              <a:chOff x="-10532" y="378663"/>
              <a:chExt cx="517204" cy="223678"/>
            </a:xfrm>
          </p:grpSpPr>
          <p:sp>
            <p:nvSpPr>
              <p:cNvPr id="131" name="Google Shape;131;p1"/>
              <p:cNvSpPr/>
              <p:nvPr/>
            </p:nvSpPr>
            <p:spPr>
              <a:xfrm flipH="1">
                <a:off x="248071" y="378663"/>
                <a:ext cx="258601" cy="223678"/>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2" name="Google Shape;132;p1"/>
              <p:cNvSpPr/>
              <p:nvPr/>
            </p:nvSpPr>
            <p:spPr>
              <a:xfrm flipH="1">
                <a:off x="-10532" y="378663"/>
                <a:ext cx="258601" cy="2236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33" name="Google Shape;133;p1"/>
            <p:cNvSpPr/>
            <p:nvPr/>
          </p:nvSpPr>
          <p:spPr>
            <a:xfrm flipH="1" rot="10800000">
              <a:off x="47625" y="604708"/>
              <a:ext cx="460384"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34" name="Google Shape;134;p1"/>
          <p:cNvGrpSpPr/>
          <p:nvPr/>
        </p:nvGrpSpPr>
        <p:grpSpPr>
          <a:xfrm>
            <a:off x="752473" y="5868086"/>
            <a:ext cx="605548" cy="822427"/>
            <a:chOff x="752474" y="5868085"/>
            <a:chExt cx="871166" cy="985891"/>
          </a:xfrm>
        </p:grpSpPr>
        <p:sp>
          <p:nvSpPr>
            <p:cNvPr id="135" name="Google Shape;135;p1"/>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6" name="Google Shape;136;p1"/>
            <p:cNvSpPr/>
            <p:nvPr/>
          </p:nvSpPr>
          <p:spPr>
            <a:xfrm>
              <a:off x="876780" y="6006339"/>
              <a:ext cx="659920" cy="60116"/>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7" name="Google Shape;137;p1"/>
            <p:cNvSpPr/>
            <p:nvPr/>
          </p:nvSpPr>
          <p:spPr>
            <a:xfrm>
              <a:off x="857250" y="6196712"/>
              <a:ext cx="330200" cy="46226"/>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38" name="Google Shape;138;p1"/>
            <p:cNvSpPr/>
            <p:nvPr/>
          </p:nvSpPr>
          <p:spPr>
            <a:xfrm>
              <a:off x="889000" y="6350000"/>
              <a:ext cx="508000" cy="69850"/>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39" name="Google Shape;139;p1"/>
          <p:cNvGrpSpPr/>
          <p:nvPr/>
        </p:nvGrpSpPr>
        <p:grpSpPr>
          <a:xfrm>
            <a:off x="1494272" y="5868087"/>
            <a:ext cx="605548" cy="822425"/>
            <a:chOff x="752474" y="5868085"/>
            <a:chExt cx="871166" cy="985891"/>
          </a:xfrm>
        </p:grpSpPr>
        <p:sp>
          <p:nvSpPr>
            <p:cNvPr id="140" name="Google Shape;140;p1"/>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1" name="Google Shape;141;p1"/>
            <p:cNvSpPr/>
            <p:nvPr/>
          </p:nvSpPr>
          <p:spPr>
            <a:xfrm flipH="1" rot="10800000">
              <a:off x="876780" y="6018827"/>
              <a:ext cx="659920" cy="45719"/>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2" name="Google Shape;142;p1"/>
            <p:cNvSpPr/>
            <p:nvPr/>
          </p:nvSpPr>
          <p:spPr>
            <a:xfrm>
              <a:off x="857249" y="6196712"/>
              <a:ext cx="481563" cy="45719"/>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3" name="Google Shape;143;p1"/>
            <p:cNvSpPr/>
            <p:nvPr/>
          </p:nvSpPr>
          <p:spPr>
            <a:xfrm flipH="1" rot="10800000">
              <a:off x="889000" y="6364273"/>
              <a:ext cx="272940" cy="45719"/>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44" name="Google Shape;144;p1"/>
          <p:cNvGrpSpPr/>
          <p:nvPr/>
        </p:nvGrpSpPr>
        <p:grpSpPr>
          <a:xfrm>
            <a:off x="3155996" y="1316852"/>
            <a:ext cx="628129" cy="628129"/>
            <a:chOff x="8846116" y="4168827"/>
            <a:chExt cx="1083168" cy="1083168"/>
          </a:xfrm>
        </p:grpSpPr>
        <p:sp>
          <p:nvSpPr>
            <p:cNvPr id="145" name="Google Shape;145;p1"/>
            <p:cNvSpPr/>
            <p:nvPr/>
          </p:nvSpPr>
          <p:spPr>
            <a:xfrm>
              <a:off x="8846116" y="4168827"/>
              <a:ext cx="1083168" cy="1083168"/>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pic>
          <p:nvPicPr>
            <p:cNvPr id="146" name="Google Shape;146;p1"/>
            <p:cNvPicPr preferRelativeResize="0"/>
            <p:nvPr/>
          </p:nvPicPr>
          <p:blipFill rotWithShape="1">
            <a:blip r:embed="rId3">
              <a:alphaModFix/>
            </a:blip>
            <a:srcRect b="0" l="0" r="0" t="0"/>
            <a:stretch/>
          </p:blipFill>
          <p:spPr>
            <a:xfrm>
              <a:off x="9036131" y="4358843"/>
              <a:ext cx="703135" cy="703135"/>
            </a:xfrm>
            <a:prstGeom prst="rect">
              <a:avLst/>
            </a:prstGeom>
            <a:noFill/>
            <a:ln>
              <a:noFill/>
            </a:ln>
          </p:spPr>
        </p:pic>
      </p:grpSp>
      <p:grpSp>
        <p:nvGrpSpPr>
          <p:cNvPr id="147" name="Google Shape;147;p1"/>
          <p:cNvGrpSpPr/>
          <p:nvPr/>
        </p:nvGrpSpPr>
        <p:grpSpPr>
          <a:xfrm>
            <a:off x="1923961" y="1313049"/>
            <a:ext cx="628118" cy="628118"/>
            <a:chOff x="2899657" y="4303429"/>
            <a:chExt cx="1083168" cy="1083168"/>
          </a:xfrm>
        </p:grpSpPr>
        <p:sp>
          <p:nvSpPr>
            <p:cNvPr id="148" name="Google Shape;148;p1"/>
            <p:cNvSpPr/>
            <p:nvPr/>
          </p:nvSpPr>
          <p:spPr>
            <a:xfrm>
              <a:off x="2899657" y="4303429"/>
              <a:ext cx="1083168" cy="1083168"/>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pic>
          <p:nvPicPr>
            <p:cNvPr id="149" name="Google Shape;149;p1"/>
            <p:cNvPicPr preferRelativeResize="0"/>
            <p:nvPr/>
          </p:nvPicPr>
          <p:blipFill rotWithShape="1">
            <a:blip r:embed="rId4">
              <a:alphaModFix/>
            </a:blip>
            <a:srcRect b="0" l="0" r="0" t="0"/>
            <a:stretch/>
          </p:blipFill>
          <p:spPr>
            <a:xfrm>
              <a:off x="3075175" y="4478947"/>
              <a:ext cx="732133" cy="732133"/>
            </a:xfrm>
            <a:prstGeom prst="rect">
              <a:avLst/>
            </a:prstGeom>
            <a:noFill/>
            <a:ln>
              <a:noFill/>
            </a:ln>
          </p:spPr>
        </p:pic>
      </p:grpSp>
      <p:sp>
        <p:nvSpPr>
          <p:cNvPr id="150" name="Google Shape;150;p1"/>
          <p:cNvSpPr/>
          <p:nvPr/>
        </p:nvSpPr>
        <p:spPr>
          <a:xfrm>
            <a:off x="2952094" y="2102411"/>
            <a:ext cx="1035934" cy="78483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4B4541"/>
                </a:solidFill>
                <a:latin typeface="Malgun Gothic"/>
                <a:ea typeface="Malgun Gothic"/>
                <a:cs typeface="Malgun Gothic"/>
                <a:sym typeface="Malgun Gothic"/>
              </a:rPr>
              <a:t>김기환</a:t>
            </a:r>
            <a:endParaRPr b="1" i="0" sz="12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SWOT 분석</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IMC </a:t>
            </a:r>
            <a:endParaRPr b="0" i="0" sz="900" u="none" cap="none" strike="noStrike">
              <a:solidFill>
                <a:srgbClr val="4B4541"/>
              </a:solidFill>
              <a:latin typeface="Malgun Gothic"/>
              <a:ea typeface="Malgun Gothic"/>
              <a:cs typeface="Malgun Gothic"/>
              <a:sym typeface="Malgun Gothic"/>
            </a:endParaRPr>
          </a:p>
        </p:txBody>
      </p:sp>
      <p:grpSp>
        <p:nvGrpSpPr>
          <p:cNvPr id="151" name="Google Shape;151;p1"/>
          <p:cNvGrpSpPr/>
          <p:nvPr/>
        </p:nvGrpSpPr>
        <p:grpSpPr>
          <a:xfrm>
            <a:off x="668694" y="262474"/>
            <a:ext cx="5602742" cy="4822443"/>
            <a:chOff x="5859359" y="406247"/>
            <a:chExt cx="5362501" cy="4822443"/>
          </a:xfrm>
        </p:grpSpPr>
        <p:grpSp>
          <p:nvGrpSpPr>
            <p:cNvPr id="152" name="Google Shape;152;p1"/>
            <p:cNvGrpSpPr/>
            <p:nvPr/>
          </p:nvGrpSpPr>
          <p:grpSpPr>
            <a:xfrm>
              <a:off x="5859359" y="406247"/>
              <a:ext cx="5362501" cy="4822443"/>
              <a:chOff x="889009" y="414694"/>
              <a:chExt cx="5362501" cy="4822443"/>
            </a:xfrm>
          </p:grpSpPr>
          <p:sp>
            <p:nvSpPr>
              <p:cNvPr id="153" name="Google Shape;153;p1"/>
              <p:cNvSpPr/>
              <p:nvPr/>
            </p:nvSpPr>
            <p:spPr>
              <a:xfrm flipH="1">
                <a:off x="889010" y="414694"/>
                <a:ext cx="53625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54" name="Google Shape;154;p1"/>
              <p:cNvSpPr/>
              <p:nvPr/>
            </p:nvSpPr>
            <p:spPr>
              <a:xfrm flipH="1">
                <a:off x="889009" y="1017037"/>
                <a:ext cx="53625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55" name="Google Shape;155;p1"/>
            <p:cNvGrpSpPr/>
            <p:nvPr/>
          </p:nvGrpSpPr>
          <p:grpSpPr>
            <a:xfrm>
              <a:off x="10007542" y="602342"/>
              <a:ext cx="1007122" cy="255902"/>
              <a:chOff x="1863440" y="378540"/>
              <a:chExt cx="1007122" cy="255902"/>
            </a:xfrm>
          </p:grpSpPr>
          <p:sp>
            <p:nvSpPr>
              <p:cNvPr id="156" name="Google Shape;156;p1"/>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57" name="Google Shape;157;p1"/>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158" name="Google Shape;158;p1"/>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59" name="Google Shape;159;p1"/>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160" name="Google Shape;160;p1"/>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161" name="Google Shape;161;p1"/>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162" name="Google Shape;162;p1"/>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pic>
        <p:nvPicPr>
          <p:cNvPr id="163" name="Google Shape;163;p1"/>
          <p:cNvPicPr preferRelativeResize="0"/>
          <p:nvPr/>
        </p:nvPicPr>
        <p:blipFill rotWithShape="1">
          <a:blip r:embed="rId5">
            <a:alphaModFix/>
          </a:blip>
          <a:srcRect b="0" l="0" r="0" t="0"/>
          <a:stretch/>
        </p:blipFill>
        <p:spPr>
          <a:xfrm>
            <a:off x="1181650" y="1381575"/>
            <a:ext cx="822424" cy="822424"/>
          </a:xfrm>
          <a:prstGeom prst="rect">
            <a:avLst/>
          </a:prstGeom>
          <a:noFill/>
          <a:ln>
            <a:noFill/>
          </a:ln>
        </p:spPr>
      </p:pic>
      <p:pic>
        <p:nvPicPr>
          <p:cNvPr id="164" name="Google Shape;164;p1"/>
          <p:cNvPicPr preferRelativeResize="0"/>
          <p:nvPr/>
        </p:nvPicPr>
        <p:blipFill rotWithShape="1">
          <a:blip r:embed="rId6">
            <a:alphaModFix/>
          </a:blip>
          <a:srcRect b="0" l="0" r="0" t="0"/>
          <a:stretch/>
        </p:blipFill>
        <p:spPr>
          <a:xfrm>
            <a:off x="2662650" y="1316112"/>
            <a:ext cx="822426" cy="953346"/>
          </a:xfrm>
          <a:prstGeom prst="rect">
            <a:avLst/>
          </a:prstGeom>
          <a:noFill/>
          <a:ln>
            <a:noFill/>
          </a:ln>
        </p:spPr>
      </p:pic>
      <p:pic>
        <p:nvPicPr>
          <p:cNvPr id="165" name="Google Shape;165;p1"/>
          <p:cNvPicPr preferRelativeResize="0"/>
          <p:nvPr/>
        </p:nvPicPr>
        <p:blipFill rotWithShape="1">
          <a:blip r:embed="rId7">
            <a:alphaModFix/>
          </a:blip>
          <a:srcRect b="0" l="0" r="0" t="0"/>
          <a:stretch/>
        </p:blipFill>
        <p:spPr>
          <a:xfrm>
            <a:off x="8658000" y="2713425"/>
            <a:ext cx="953350" cy="953350"/>
          </a:xfrm>
          <a:prstGeom prst="rect">
            <a:avLst/>
          </a:prstGeom>
          <a:noFill/>
          <a:ln>
            <a:noFill/>
          </a:ln>
        </p:spPr>
      </p:pic>
      <p:pic>
        <p:nvPicPr>
          <p:cNvPr id="166" name="Google Shape;166;p1"/>
          <p:cNvPicPr preferRelativeResize="0"/>
          <p:nvPr/>
        </p:nvPicPr>
        <p:blipFill rotWithShape="1">
          <a:blip r:embed="rId8">
            <a:alphaModFix/>
          </a:blip>
          <a:srcRect b="0" l="0" r="0" t="0"/>
          <a:stretch/>
        </p:blipFill>
        <p:spPr>
          <a:xfrm>
            <a:off x="3988025" y="1219700"/>
            <a:ext cx="1495309" cy="822425"/>
          </a:xfrm>
          <a:prstGeom prst="rect">
            <a:avLst/>
          </a:prstGeom>
          <a:noFill/>
          <a:ln>
            <a:noFill/>
          </a:ln>
        </p:spPr>
      </p:pic>
      <p:grpSp>
        <p:nvGrpSpPr>
          <p:cNvPr id="167" name="Google Shape;167;p1"/>
          <p:cNvGrpSpPr/>
          <p:nvPr/>
        </p:nvGrpSpPr>
        <p:grpSpPr>
          <a:xfrm>
            <a:off x="2821337" y="1381565"/>
            <a:ext cx="6790016" cy="5647735"/>
            <a:chOff x="2595337" y="1206240"/>
            <a:chExt cx="6790016" cy="5647735"/>
          </a:xfrm>
        </p:grpSpPr>
        <p:grpSp>
          <p:nvGrpSpPr>
            <p:cNvPr id="168" name="Google Shape;168;p1"/>
            <p:cNvGrpSpPr/>
            <p:nvPr/>
          </p:nvGrpSpPr>
          <p:grpSpPr>
            <a:xfrm>
              <a:off x="3995437" y="1206240"/>
              <a:ext cx="4150462" cy="4087449"/>
              <a:chOff x="3995437" y="1206240"/>
              <a:chExt cx="4150462" cy="4087449"/>
            </a:xfrm>
          </p:grpSpPr>
          <p:sp>
            <p:nvSpPr>
              <p:cNvPr id="169" name="Google Shape;169;p1"/>
              <p:cNvSpPr/>
              <p:nvPr/>
            </p:nvSpPr>
            <p:spPr>
              <a:xfrm flipH="1">
                <a:off x="3995437" y="3372281"/>
                <a:ext cx="495600" cy="688500"/>
              </a:xfrm>
              <a:prstGeom prst="ellipse">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0" name="Google Shape;170;p1"/>
              <p:cNvSpPr/>
              <p:nvPr/>
            </p:nvSpPr>
            <p:spPr>
              <a:xfrm flipH="1">
                <a:off x="7501639" y="3344622"/>
                <a:ext cx="495600" cy="688500"/>
              </a:xfrm>
              <a:prstGeom prst="ellipse">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71" name="Google Shape;171;p1"/>
              <p:cNvGrpSpPr/>
              <p:nvPr/>
            </p:nvGrpSpPr>
            <p:grpSpPr>
              <a:xfrm>
                <a:off x="4106233" y="1206240"/>
                <a:ext cx="4039666" cy="4087449"/>
                <a:chOff x="4106233" y="1206240"/>
                <a:chExt cx="4039666" cy="4087449"/>
              </a:xfrm>
            </p:grpSpPr>
            <p:sp>
              <p:nvSpPr>
                <p:cNvPr id="172" name="Google Shape;172;p1"/>
                <p:cNvSpPr/>
                <p:nvPr/>
              </p:nvSpPr>
              <p:spPr>
                <a:xfrm>
                  <a:off x="4106233" y="1206240"/>
                  <a:ext cx="4039666" cy="3373925"/>
                </a:xfrm>
                <a:custGeom>
                  <a:rect b="b" l="l" r="r" t="t"/>
                  <a:pathLst>
                    <a:path extrusionOk="0" h="2686" w="3216">
                      <a:moveTo>
                        <a:pt x="269" y="2633"/>
                      </a:moveTo>
                      <a:lnTo>
                        <a:pt x="231" y="2581"/>
                      </a:lnTo>
                      <a:lnTo>
                        <a:pt x="162" y="2378"/>
                      </a:lnTo>
                      <a:lnTo>
                        <a:pt x="100" y="2024"/>
                      </a:lnTo>
                      <a:lnTo>
                        <a:pt x="92" y="1949"/>
                      </a:lnTo>
                      <a:lnTo>
                        <a:pt x="38" y="1625"/>
                      </a:lnTo>
                      <a:lnTo>
                        <a:pt x="0" y="1166"/>
                      </a:lnTo>
                      <a:lnTo>
                        <a:pt x="15" y="1121"/>
                      </a:lnTo>
                      <a:lnTo>
                        <a:pt x="85" y="1008"/>
                      </a:lnTo>
                      <a:lnTo>
                        <a:pt x="239" y="880"/>
                      </a:lnTo>
                      <a:lnTo>
                        <a:pt x="308" y="865"/>
                      </a:lnTo>
                      <a:lnTo>
                        <a:pt x="269" y="790"/>
                      </a:lnTo>
                      <a:lnTo>
                        <a:pt x="292" y="677"/>
                      </a:lnTo>
                      <a:lnTo>
                        <a:pt x="423" y="587"/>
                      </a:lnTo>
                      <a:lnTo>
                        <a:pt x="462" y="572"/>
                      </a:lnTo>
                      <a:lnTo>
                        <a:pt x="500" y="542"/>
                      </a:lnTo>
                      <a:lnTo>
                        <a:pt x="816" y="369"/>
                      </a:lnTo>
                      <a:lnTo>
                        <a:pt x="1177" y="241"/>
                      </a:lnTo>
                      <a:lnTo>
                        <a:pt x="1416" y="181"/>
                      </a:lnTo>
                      <a:lnTo>
                        <a:pt x="1431" y="173"/>
                      </a:lnTo>
                      <a:lnTo>
                        <a:pt x="1293" y="121"/>
                      </a:lnTo>
                      <a:lnTo>
                        <a:pt x="1193" y="106"/>
                      </a:lnTo>
                      <a:lnTo>
                        <a:pt x="1216" y="75"/>
                      </a:lnTo>
                      <a:lnTo>
                        <a:pt x="1316" y="83"/>
                      </a:lnTo>
                      <a:lnTo>
                        <a:pt x="1493" y="143"/>
                      </a:lnTo>
                      <a:lnTo>
                        <a:pt x="1524" y="166"/>
                      </a:lnTo>
                      <a:lnTo>
                        <a:pt x="1470" y="106"/>
                      </a:lnTo>
                      <a:lnTo>
                        <a:pt x="1277" y="8"/>
                      </a:lnTo>
                      <a:lnTo>
                        <a:pt x="1323" y="0"/>
                      </a:lnTo>
                      <a:lnTo>
                        <a:pt x="1547" y="91"/>
                      </a:lnTo>
                      <a:lnTo>
                        <a:pt x="1693" y="151"/>
                      </a:lnTo>
                      <a:lnTo>
                        <a:pt x="1954" y="233"/>
                      </a:lnTo>
                      <a:lnTo>
                        <a:pt x="2285" y="309"/>
                      </a:lnTo>
                      <a:lnTo>
                        <a:pt x="2439" y="369"/>
                      </a:lnTo>
                      <a:lnTo>
                        <a:pt x="2485" y="422"/>
                      </a:lnTo>
                      <a:lnTo>
                        <a:pt x="2508" y="474"/>
                      </a:lnTo>
                      <a:lnTo>
                        <a:pt x="2524" y="580"/>
                      </a:lnTo>
                      <a:lnTo>
                        <a:pt x="2562" y="595"/>
                      </a:lnTo>
                      <a:lnTo>
                        <a:pt x="2670" y="617"/>
                      </a:lnTo>
                      <a:lnTo>
                        <a:pt x="2970" y="783"/>
                      </a:lnTo>
                      <a:lnTo>
                        <a:pt x="3155" y="1001"/>
                      </a:lnTo>
                      <a:lnTo>
                        <a:pt x="3216" y="1144"/>
                      </a:lnTo>
                      <a:lnTo>
                        <a:pt x="3101" y="1031"/>
                      </a:lnTo>
                      <a:lnTo>
                        <a:pt x="2955" y="971"/>
                      </a:lnTo>
                      <a:lnTo>
                        <a:pt x="2939" y="971"/>
                      </a:lnTo>
                      <a:lnTo>
                        <a:pt x="2970" y="1008"/>
                      </a:lnTo>
                      <a:lnTo>
                        <a:pt x="3116" y="1212"/>
                      </a:lnTo>
                      <a:lnTo>
                        <a:pt x="3186" y="1377"/>
                      </a:lnTo>
                      <a:lnTo>
                        <a:pt x="3186" y="1460"/>
                      </a:lnTo>
                      <a:lnTo>
                        <a:pt x="3147" y="1573"/>
                      </a:lnTo>
                      <a:lnTo>
                        <a:pt x="3039" y="1716"/>
                      </a:lnTo>
                      <a:lnTo>
                        <a:pt x="2885" y="2009"/>
                      </a:lnTo>
                      <a:lnTo>
                        <a:pt x="2816" y="2235"/>
                      </a:lnTo>
                      <a:lnTo>
                        <a:pt x="2793" y="2370"/>
                      </a:lnTo>
                      <a:lnTo>
                        <a:pt x="2747" y="2581"/>
                      </a:lnTo>
                      <a:lnTo>
                        <a:pt x="2701" y="2671"/>
                      </a:lnTo>
                      <a:lnTo>
                        <a:pt x="2678" y="2686"/>
                      </a:lnTo>
                      <a:lnTo>
                        <a:pt x="2655" y="2656"/>
                      </a:lnTo>
                      <a:lnTo>
                        <a:pt x="2624" y="2348"/>
                      </a:lnTo>
                      <a:lnTo>
                        <a:pt x="2624" y="1716"/>
                      </a:lnTo>
                      <a:lnTo>
                        <a:pt x="2632" y="1535"/>
                      </a:lnTo>
                      <a:lnTo>
                        <a:pt x="2624" y="1497"/>
                      </a:lnTo>
                      <a:lnTo>
                        <a:pt x="2501" y="1422"/>
                      </a:lnTo>
                      <a:lnTo>
                        <a:pt x="2247" y="1332"/>
                      </a:lnTo>
                      <a:lnTo>
                        <a:pt x="2185" y="1317"/>
                      </a:lnTo>
                      <a:lnTo>
                        <a:pt x="2231" y="1347"/>
                      </a:lnTo>
                      <a:lnTo>
                        <a:pt x="2401" y="1512"/>
                      </a:lnTo>
                      <a:lnTo>
                        <a:pt x="2462" y="1663"/>
                      </a:lnTo>
                      <a:lnTo>
                        <a:pt x="2447" y="1738"/>
                      </a:lnTo>
                      <a:lnTo>
                        <a:pt x="2370" y="1588"/>
                      </a:lnTo>
                      <a:lnTo>
                        <a:pt x="2247" y="1497"/>
                      </a:lnTo>
                      <a:lnTo>
                        <a:pt x="2231" y="1497"/>
                      </a:lnTo>
                      <a:lnTo>
                        <a:pt x="2262" y="1558"/>
                      </a:lnTo>
                      <a:lnTo>
                        <a:pt x="2370" y="1866"/>
                      </a:lnTo>
                      <a:lnTo>
                        <a:pt x="2385" y="2002"/>
                      </a:lnTo>
                      <a:lnTo>
                        <a:pt x="2362" y="2069"/>
                      </a:lnTo>
                      <a:lnTo>
                        <a:pt x="2339" y="2092"/>
                      </a:lnTo>
                      <a:lnTo>
                        <a:pt x="2301" y="1896"/>
                      </a:lnTo>
                      <a:lnTo>
                        <a:pt x="2185" y="1625"/>
                      </a:lnTo>
                      <a:lnTo>
                        <a:pt x="2047" y="1460"/>
                      </a:lnTo>
                      <a:lnTo>
                        <a:pt x="1901" y="1370"/>
                      </a:lnTo>
                      <a:lnTo>
                        <a:pt x="1831" y="1332"/>
                      </a:lnTo>
                      <a:lnTo>
                        <a:pt x="1754" y="1309"/>
                      </a:lnTo>
                      <a:lnTo>
                        <a:pt x="1547" y="1287"/>
                      </a:lnTo>
                      <a:lnTo>
                        <a:pt x="1200" y="1317"/>
                      </a:lnTo>
                      <a:lnTo>
                        <a:pt x="1000" y="1370"/>
                      </a:lnTo>
                      <a:lnTo>
                        <a:pt x="823" y="1415"/>
                      </a:lnTo>
                      <a:lnTo>
                        <a:pt x="554" y="1400"/>
                      </a:lnTo>
                      <a:lnTo>
                        <a:pt x="523" y="1392"/>
                      </a:lnTo>
                      <a:lnTo>
                        <a:pt x="562" y="1603"/>
                      </a:lnTo>
                      <a:lnTo>
                        <a:pt x="446" y="1512"/>
                      </a:lnTo>
                      <a:lnTo>
                        <a:pt x="423" y="1648"/>
                      </a:lnTo>
                      <a:lnTo>
                        <a:pt x="462" y="1708"/>
                      </a:lnTo>
                      <a:lnTo>
                        <a:pt x="492" y="1851"/>
                      </a:lnTo>
                      <a:lnTo>
                        <a:pt x="400" y="1761"/>
                      </a:lnTo>
                      <a:lnTo>
                        <a:pt x="385" y="1761"/>
                      </a:lnTo>
                      <a:lnTo>
                        <a:pt x="416" y="1813"/>
                      </a:lnTo>
                      <a:lnTo>
                        <a:pt x="416" y="1911"/>
                      </a:lnTo>
                      <a:lnTo>
                        <a:pt x="392" y="1874"/>
                      </a:lnTo>
                      <a:lnTo>
                        <a:pt x="331" y="1866"/>
                      </a:lnTo>
                      <a:lnTo>
                        <a:pt x="323" y="1866"/>
                      </a:lnTo>
                      <a:lnTo>
                        <a:pt x="323" y="1964"/>
                      </a:lnTo>
                      <a:lnTo>
                        <a:pt x="323" y="2393"/>
                      </a:lnTo>
                      <a:lnTo>
                        <a:pt x="300" y="2603"/>
                      </a:lnTo>
                      <a:lnTo>
                        <a:pt x="269" y="2633"/>
                      </a:lnTo>
                      <a:close/>
                    </a:path>
                  </a:pathLst>
                </a:custGeom>
                <a:solidFill>
                  <a:srgbClr val="747A9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173" name="Google Shape;173;p1"/>
                <p:cNvSpPr/>
                <p:nvPr/>
              </p:nvSpPr>
              <p:spPr>
                <a:xfrm>
                  <a:off x="4200807" y="2295957"/>
                  <a:ext cx="3555079" cy="2997732"/>
                </a:xfrm>
                <a:custGeom>
                  <a:rect b="b" l="l" r="r" t="t"/>
                  <a:pathLst>
                    <a:path extrusionOk="0" h="2997732" w="3555079">
                      <a:moveTo>
                        <a:pt x="15593" y="1209243"/>
                      </a:moveTo>
                      <a:cubicBezTo>
                        <a:pt x="58985" y="1467476"/>
                        <a:pt x="176460" y="2507818"/>
                        <a:pt x="307693" y="2803093"/>
                      </a:cubicBezTo>
                      <a:cubicBezTo>
                        <a:pt x="438926" y="3098368"/>
                        <a:pt x="500310" y="2952318"/>
                        <a:pt x="802993" y="2980893"/>
                      </a:cubicBezTo>
                      <a:cubicBezTo>
                        <a:pt x="1105676" y="3009468"/>
                        <a:pt x="1720568" y="2997826"/>
                        <a:pt x="2123793" y="2974543"/>
                      </a:cubicBezTo>
                      <a:cubicBezTo>
                        <a:pt x="2527018" y="2951260"/>
                        <a:pt x="3005385" y="3017935"/>
                        <a:pt x="3222343" y="2841193"/>
                      </a:cubicBezTo>
                      <a:cubicBezTo>
                        <a:pt x="3439301" y="2664451"/>
                        <a:pt x="3386385" y="2137401"/>
                        <a:pt x="3425543" y="1914093"/>
                      </a:cubicBezTo>
                      <a:cubicBezTo>
                        <a:pt x="3464701" y="1690785"/>
                        <a:pt x="3438243" y="1617760"/>
                        <a:pt x="3457293" y="1501343"/>
                      </a:cubicBezTo>
                      <a:cubicBezTo>
                        <a:pt x="3476343" y="1384926"/>
                        <a:pt x="3596993" y="1393393"/>
                        <a:pt x="3539843" y="1215593"/>
                      </a:cubicBezTo>
                      <a:cubicBezTo>
                        <a:pt x="3482693" y="1037793"/>
                        <a:pt x="3295368" y="628218"/>
                        <a:pt x="3114393" y="434543"/>
                      </a:cubicBezTo>
                      <a:cubicBezTo>
                        <a:pt x="2933418" y="240868"/>
                        <a:pt x="2749268" y="120218"/>
                        <a:pt x="2453993" y="53543"/>
                      </a:cubicBezTo>
                      <a:cubicBezTo>
                        <a:pt x="2158718" y="-13132"/>
                        <a:pt x="1674001" y="-15249"/>
                        <a:pt x="1342743" y="34493"/>
                      </a:cubicBezTo>
                      <a:cubicBezTo>
                        <a:pt x="1011485" y="84235"/>
                        <a:pt x="669643" y="253568"/>
                        <a:pt x="466443" y="351993"/>
                      </a:cubicBezTo>
                      <a:cubicBezTo>
                        <a:pt x="263243" y="450418"/>
                        <a:pt x="193393" y="474760"/>
                        <a:pt x="123543" y="625043"/>
                      </a:cubicBezTo>
                      <a:cubicBezTo>
                        <a:pt x="53693" y="775326"/>
                        <a:pt x="63218" y="1159501"/>
                        <a:pt x="47343" y="1253693"/>
                      </a:cubicBezTo>
                      <a:cubicBezTo>
                        <a:pt x="31468" y="1347885"/>
                        <a:pt x="-27799" y="951010"/>
                        <a:pt x="15593" y="1209243"/>
                      </a:cubicBezTo>
                      <a:close/>
                    </a:path>
                  </a:pathLst>
                </a:custGeom>
                <a:solidFill>
                  <a:srgbClr val="747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sp>
          <p:nvSpPr>
            <p:cNvPr id="174" name="Google Shape;174;p1"/>
            <p:cNvSpPr/>
            <p:nvPr/>
          </p:nvSpPr>
          <p:spPr>
            <a:xfrm>
              <a:off x="8758053" y="5634866"/>
              <a:ext cx="627300" cy="988500"/>
            </a:xfrm>
            <a:prstGeom prst="rtTriangle">
              <a:avLst/>
            </a:prstGeom>
            <a:solidFill>
              <a:srgbClr val="747A90"/>
            </a:solidFill>
            <a:ln cap="rnd" cmpd="sng" w="504825">
              <a:solidFill>
                <a:srgbClr val="747A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5" name="Google Shape;175;p1"/>
            <p:cNvSpPr/>
            <p:nvPr/>
          </p:nvSpPr>
          <p:spPr>
            <a:xfrm flipH="1">
              <a:off x="2595337" y="5634865"/>
              <a:ext cx="627300" cy="988500"/>
            </a:xfrm>
            <a:prstGeom prst="rtTriangle">
              <a:avLst/>
            </a:prstGeom>
            <a:solidFill>
              <a:srgbClr val="747A90"/>
            </a:solidFill>
            <a:ln cap="rnd" cmpd="sng" w="504825">
              <a:solidFill>
                <a:srgbClr val="747A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6" name="Google Shape;176;p1"/>
            <p:cNvSpPr/>
            <p:nvPr/>
          </p:nvSpPr>
          <p:spPr>
            <a:xfrm flipH="1">
              <a:off x="2825123" y="3688825"/>
              <a:ext cx="6299073" cy="3165150"/>
            </a:xfrm>
            <a:custGeom>
              <a:rect b="b" l="l" r="r" t="t"/>
              <a:pathLst>
                <a:path extrusionOk="0" h="3165150" w="8483600">
                  <a:moveTo>
                    <a:pt x="353988" y="0"/>
                  </a:moveTo>
                  <a:lnTo>
                    <a:pt x="8129612" y="0"/>
                  </a:lnTo>
                  <a:cubicBezTo>
                    <a:pt x="8325114" y="0"/>
                    <a:pt x="8483600" y="158486"/>
                    <a:pt x="8483600" y="353988"/>
                  </a:cubicBezTo>
                  <a:lnTo>
                    <a:pt x="8331200" y="3155820"/>
                  </a:lnTo>
                  <a:lnTo>
                    <a:pt x="8321675" y="3160582"/>
                  </a:lnTo>
                  <a:lnTo>
                    <a:pt x="149289" y="3165150"/>
                  </a:lnTo>
                  <a:cubicBezTo>
                    <a:pt x="149289" y="3162040"/>
                    <a:pt x="149290" y="3158930"/>
                    <a:pt x="149290" y="3155820"/>
                  </a:cubicBezTo>
                  <a:lnTo>
                    <a:pt x="0" y="353988"/>
                  </a:lnTo>
                  <a:cubicBezTo>
                    <a:pt x="0" y="158486"/>
                    <a:pt x="158486" y="0"/>
                    <a:pt x="353988" y="0"/>
                  </a:cubicBezTo>
                  <a:close/>
                </a:path>
              </a:pathLst>
            </a:cu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3300"/>
                <a:buFont typeface="Arial"/>
                <a:buNone/>
              </a:pPr>
              <a:r>
                <a:rPr b="1" i="1" lang="en-US" sz="3300" u="none" cap="none" strike="noStrike">
                  <a:solidFill>
                    <a:srgbClr val="747A90"/>
                  </a:solidFill>
                  <a:latin typeface="Malgun Gothic"/>
                  <a:ea typeface="Malgun Gothic"/>
                  <a:cs typeface="Malgun Gothic"/>
                  <a:sym typeface="Malgun Gothic"/>
                </a:rPr>
                <a:t>실시간 미세먼지 측정 </a:t>
              </a:r>
              <a:endParaRPr b="0" i="0" sz="15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747A90"/>
                  </a:solidFill>
                  <a:latin typeface="Malgun Gothic"/>
                  <a:ea typeface="Malgun Gothic"/>
                  <a:cs typeface="Malgun Gothic"/>
                  <a:sym typeface="Malgun Gothic"/>
                </a:rPr>
                <a:t>공공데이터 Open API + ELK Stack 활용</a:t>
              </a:r>
              <a:endParaRPr b="0" i="0" sz="1300" u="none" cap="none" strike="noStrike">
                <a:solidFill>
                  <a:srgbClr val="747A90"/>
                </a:solidFill>
                <a:latin typeface="Malgun Gothic"/>
                <a:ea typeface="Malgun Gothic"/>
                <a:cs typeface="Malgun Gothic"/>
                <a:sym typeface="Malgun Gothic"/>
              </a:endParaRPr>
            </a:p>
          </p:txBody>
        </p:sp>
      </p:grpSp>
      <p:pic>
        <p:nvPicPr>
          <p:cNvPr id="177" name="Google Shape;177;p1"/>
          <p:cNvPicPr preferRelativeResize="0"/>
          <p:nvPr/>
        </p:nvPicPr>
        <p:blipFill rotWithShape="1">
          <a:blip r:embed="rId9">
            <a:alphaModFix/>
          </a:blip>
          <a:srcRect b="0" l="0" r="0" t="0"/>
          <a:stretch/>
        </p:blipFill>
        <p:spPr>
          <a:xfrm>
            <a:off x="1300600" y="2610425"/>
            <a:ext cx="2687414" cy="953350"/>
          </a:xfrm>
          <a:prstGeom prst="rect">
            <a:avLst/>
          </a:prstGeom>
          <a:noFill/>
          <a:ln cap="flat" cmpd="sng" w="38100">
            <a:solidFill>
              <a:srgbClr val="747A90"/>
            </a:solidFill>
            <a:prstDash val="solid"/>
            <a:miter lim="8000"/>
            <a:headEnd len="sm" w="sm" type="none"/>
            <a:tailEnd len="sm" w="sm" type="none"/>
          </a:ln>
        </p:spPr>
      </p:pic>
      <p:pic>
        <p:nvPicPr>
          <p:cNvPr id="178" name="Google Shape;178;p1"/>
          <p:cNvPicPr preferRelativeResize="0"/>
          <p:nvPr/>
        </p:nvPicPr>
        <p:blipFill rotWithShape="1">
          <a:blip r:embed="rId10">
            <a:alphaModFix/>
          </a:blip>
          <a:srcRect b="0" l="0" r="0" t="0"/>
          <a:stretch/>
        </p:blipFill>
        <p:spPr>
          <a:xfrm>
            <a:off x="9611350" y="2688951"/>
            <a:ext cx="1495299" cy="1002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0"/>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397" name="Google Shape;397;p10"/>
          <p:cNvGrpSpPr/>
          <p:nvPr/>
        </p:nvGrpSpPr>
        <p:grpSpPr>
          <a:xfrm>
            <a:off x="225" y="0"/>
            <a:ext cx="12191554" cy="6857996"/>
            <a:chOff x="889098" y="414694"/>
            <a:chExt cx="10413901" cy="4822443"/>
          </a:xfrm>
        </p:grpSpPr>
        <p:sp>
          <p:nvSpPr>
            <p:cNvPr id="398" name="Google Shape;398;p10"/>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99" name="Google Shape;399;p10"/>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00" name="Google Shape;400;p10"/>
            <p:cNvGrpSpPr/>
            <p:nvPr/>
          </p:nvGrpSpPr>
          <p:grpSpPr>
            <a:xfrm>
              <a:off x="9890984" y="619236"/>
              <a:ext cx="1007122" cy="255902"/>
              <a:chOff x="1863440" y="378540"/>
              <a:chExt cx="1007122" cy="255902"/>
            </a:xfrm>
          </p:grpSpPr>
          <p:sp>
            <p:nvSpPr>
              <p:cNvPr id="401" name="Google Shape;401;p10"/>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02" name="Google Shape;402;p10"/>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03" name="Google Shape;403;p10"/>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04" name="Google Shape;404;p10"/>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05" name="Google Shape;405;p10"/>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406" name="Google Shape;406;p10"/>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407" name="Google Shape;407;p10"/>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408" name="Google Shape;408;p10"/>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XML</a:t>
            </a:r>
            <a:endParaRPr b="0" i="0" sz="3000" u="none" cap="none" strike="noStrike">
              <a:solidFill>
                <a:srgbClr val="000000"/>
              </a:solidFill>
              <a:latin typeface="Malgun Gothic"/>
              <a:ea typeface="Malgun Gothic"/>
              <a:cs typeface="Malgun Gothic"/>
              <a:sym typeface="Malgun Gothic"/>
            </a:endParaRPr>
          </a:p>
        </p:txBody>
      </p:sp>
      <p:pic>
        <p:nvPicPr>
          <p:cNvPr id="409" name="Google Shape;409;p10"/>
          <p:cNvPicPr preferRelativeResize="0"/>
          <p:nvPr/>
        </p:nvPicPr>
        <p:blipFill rotWithShape="1">
          <a:blip r:embed="rId3">
            <a:alphaModFix/>
          </a:blip>
          <a:srcRect b="0" l="0" r="0" t="0"/>
          <a:stretch/>
        </p:blipFill>
        <p:spPr>
          <a:xfrm>
            <a:off x="981075" y="995363"/>
            <a:ext cx="10229850" cy="5724525"/>
          </a:xfrm>
          <a:prstGeom prst="rect">
            <a:avLst/>
          </a:prstGeom>
          <a:noFill/>
          <a:ln cap="flat" cmpd="sng" w="38100">
            <a:solidFill>
              <a:srgbClr val="747A9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1"/>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415" name="Google Shape;415;p11"/>
          <p:cNvGrpSpPr/>
          <p:nvPr/>
        </p:nvGrpSpPr>
        <p:grpSpPr>
          <a:xfrm>
            <a:off x="225" y="0"/>
            <a:ext cx="12191554" cy="6857996"/>
            <a:chOff x="889098" y="414694"/>
            <a:chExt cx="10413901" cy="4822443"/>
          </a:xfrm>
        </p:grpSpPr>
        <p:sp>
          <p:nvSpPr>
            <p:cNvPr id="416" name="Google Shape;416;p11"/>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7" name="Google Shape;417;p11"/>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18" name="Google Shape;418;p11"/>
            <p:cNvGrpSpPr/>
            <p:nvPr/>
          </p:nvGrpSpPr>
          <p:grpSpPr>
            <a:xfrm>
              <a:off x="9890984" y="619236"/>
              <a:ext cx="1007122" cy="255902"/>
              <a:chOff x="1863440" y="378540"/>
              <a:chExt cx="1007122" cy="255902"/>
            </a:xfrm>
          </p:grpSpPr>
          <p:sp>
            <p:nvSpPr>
              <p:cNvPr id="419" name="Google Shape;419;p11"/>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20" name="Google Shape;420;p11"/>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21" name="Google Shape;421;p11"/>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22" name="Google Shape;422;p11"/>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23" name="Google Shape;423;p11"/>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424" name="Google Shape;424;p11"/>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425" name="Google Shape;425;p11"/>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426" name="Google Shape;426;p11"/>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Logstash Conf파일 설정</a:t>
            </a:r>
            <a:endParaRPr b="0" i="0" sz="3000" u="none" cap="none" strike="noStrike">
              <a:solidFill>
                <a:srgbClr val="000000"/>
              </a:solidFill>
              <a:latin typeface="Malgun Gothic"/>
              <a:ea typeface="Malgun Gothic"/>
              <a:cs typeface="Malgun Gothic"/>
              <a:sym typeface="Malgun Gothic"/>
            </a:endParaRPr>
          </a:p>
        </p:txBody>
      </p:sp>
      <p:pic>
        <p:nvPicPr>
          <p:cNvPr id="427" name="Google Shape;427;p11"/>
          <p:cNvPicPr preferRelativeResize="0"/>
          <p:nvPr/>
        </p:nvPicPr>
        <p:blipFill rotWithShape="1">
          <a:blip r:embed="rId3">
            <a:alphaModFix/>
          </a:blip>
          <a:srcRect b="0" l="0" r="0" t="0"/>
          <a:stretch/>
        </p:blipFill>
        <p:spPr>
          <a:xfrm>
            <a:off x="674425" y="1116525"/>
            <a:ext cx="10978701" cy="5433400"/>
          </a:xfrm>
          <a:prstGeom prst="rect">
            <a:avLst/>
          </a:prstGeom>
          <a:noFill/>
          <a:ln>
            <a:noFill/>
          </a:ln>
        </p:spPr>
      </p:pic>
      <p:cxnSp>
        <p:nvCxnSpPr>
          <p:cNvPr id="428" name="Google Shape;428;p11"/>
          <p:cNvCxnSpPr/>
          <p:nvPr/>
        </p:nvCxnSpPr>
        <p:spPr>
          <a:xfrm>
            <a:off x="5371200" y="3308450"/>
            <a:ext cx="3362100" cy="0"/>
          </a:xfrm>
          <a:prstGeom prst="straightConnector1">
            <a:avLst/>
          </a:prstGeom>
          <a:noFill/>
          <a:ln cap="flat" cmpd="sng" w="9525">
            <a:solidFill>
              <a:srgbClr val="FF0000"/>
            </a:solidFill>
            <a:prstDash val="solid"/>
            <a:round/>
            <a:headEnd len="sm" w="sm" type="none"/>
            <a:tailEnd len="sm" w="sm" type="none"/>
          </a:ln>
        </p:spPr>
      </p:cxnSp>
      <p:cxnSp>
        <p:nvCxnSpPr>
          <p:cNvPr id="429" name="Google Shape;429;p11"/>
          <p:cNvCxnSpPr/>
          <p:nvPr/>
        </p:nvCxnSpPr>
        <p:spPr>
          <a:xfrm flipH="1" rot="10800000">
            <a:off x="3059000" y="3616500"/>
            <a:ext cx="5299200" cy="5100"/>
          </a:xfrm>
          <a:prstGeom prst="straightConnector1">
            <a:avLst/>
          </a:prstGeom>
          <a:noFill/>
          <a:ln cap="flat" cmpd="sng" w="9525">
            <a:solidFill>
              <a:srgbClr val="FF0000"/>
            </a:solidFill>
            <a:prstDash val="solid"/>
            <a:round/>
            <a:headEnd len="sm" w="sm" type="none"/>
            <a:tailEnd len="sm" w="sm" type="none"/>
          </a:ln>
        </p:spPr>
      </p:cxnSp>
      <p:cxnSp>
        <p:nvCxnSpPr>
          <p:cNvPr id="430" name="Google Shape;430;p11"/>
          <p:cNvCxnSpPr/>
          <p:nvPr/>
        </p:nvCxnSpPr>
        <p:spPr>
          <a:xfrm>
            <a:off x="3067350" y="3951375"/>
            <a:ext cx="3603000" cy="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2"/>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436" name="Google Shape;436;p12"/>
          <p:cNvGrpSpPr/>
          <p:nvPr/>
        </p:nvGrpSpPr>
        <p:grpSpPr>
          <a:xfrm>
            <a:off x="225" y="0"/>
            <a:ext cx="12191554" cy="6857996"/>
            <a:chOff x="889098" y="414694"/>
            <a:chExt cx="10413901" cy="4822443"/>
          </a:xfrm>
        </p:grpSpPr>
        <p:sp>
          <p:nvSpPr>
            <p:cNvPr id="437" name="Google Shape;437;p12"/>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38" name="Google Shape;438;p12"/>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39" name="Google Shape;439;p12"/>
            <p:cNvGrpSpPr/>
            <p:nvPr/>
          </p:nvGrpSpPr>
          <p:grpSpPr>
            <a:xfrm>
              <a:off x="9890984" y="619236"/>
              <a:ext cx="1007122" cy="255902"/>
              <a:chOff x="1863440" y="378540"/>
              <a:chExt cx="1007122" cy="255902"/>
            </a:xfrm>
          </p:grpSpPr>
          <p:sp>
            <p:nvSpPr>
              <p:cNvPr id="440" name="Google Shape;440;p12"/>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41" name="Google Shape;441;p12"/>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42" name="Google Shape;442;p12"/>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43" name="Google Shape;443;p12"/>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44" name="Google Shape;444;p12"/>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445" name="Google Shape;445;p12"/>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446" name="Google Shape;446;p12"/>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447" name="Google Shape;447;p12"/>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Logstash Conf파일 설정</a:t>
            </a:r>
            <a:endParaRPr b="0" i="0" sz="3000" u="none" cap="none" strike="noStrike">
              <a:solidFill>
                <a:srgbClr val="000000"/>
              </a:solidFill>
              <a:latin typeface="Malgun Gothic"/>
              <a:ea typeface="Malgun Gothic"/>
              <a:cs typeface="Malgun Gothic"/>
              <a:sym typeface="Malgun Gothic"/>
            </a:endParaRPr>
          </a:p>
        </p:txBody>
      </p:sp>
      <p:pic>
        <p:nvPicPr>
          <p:cNvPr id="448" name="Google Shape;448;p12"/>
          <p:cNvPicPr preferRelativeResize="0"/>
          <p:nvPr/>
        </p:nvPicPr>
        <p:blipFill rotWithShape="1">
          <a:blip r:embed="rId3">
            <a:alphaModFix/>
          </a:blip>
          <a:srcRect b="0" l="0" r="0" t="0"/>
          <a:stretch/>
        </p:blipFill>
        <p:spPr>
          <a:xfrm>
            <a:off x="1607350" y="937600"/>
            <a:ext cx="9175250" cy="5786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3"/>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454" name="Google Shape;454;p13"/>
          <p:cNvGrpSpPr/>
          <p:nvPr/>
        </p:nvGrpSpPr>
        <p:grpSpPr>
          <a:xfrm>
            <a:off x="225" y="0"/>
            <a:ext cx="12191554" cy="6857996"/>
            <a:chOff x="889098" y="414694"/>
            <a:chExt cx="10413901" cy="4822443"/>
          </a:xfrm>
        </p:grpSpPr>
        <p:sp>
          <p:nvSpPr>
            <p:cNvPr id="455" name="Google Shape;455;p13"/>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56" name="Google Shape;456;p13"/>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57" name="Google Shape;457;p13"/>
            <p:cNvGrpSpPr/>
            <p:nvPr/>
          </p:nvGrpSpPr>
          <p:grpSpPr>
            <a:xfrm>
              <a:off x="9890984" y="619236"/>
              <a:ext cx="1007122" cy="255902"/>
              <a:chOff x="1863440" y="378540"/>
              <a:chExt cx="1007122" cy="255902"/>
            </a:xfrm>
          </p:grpSpPr>
          <p:sp>
            <p:nvSpPr>
              <p:cNvPr id="458" name="Google Shape;458;p13"/>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59" name="Google Shape;459;p13"/>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60" name="Google Shape;460;p13"/>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61" name="Google Shape;461;p13"/>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62" name="Google Shape;462;p13"/>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463" name="Google Shape;463;p13"/>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464" name="Google Shape;464;p13"/>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465" name="Google Shape;465;p13"/>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Logstash Conf파일 설정</a:t>
            </a:r>
            <a:endParaRPr b="0" i="0" sz="3000" u="none" cap="none" strike="noStrike">
              <a:solidFill>
                <a:srgbClr val="000000"/>
              </a:solidFill>
              <a:latin typeface="Malgun Gothic"/>
              <a:ea typeface="Malgun Gothic"/>
              <a:cs typeface="Malgun Gothic"/>
              <a:sym typeface="Malgun Gothic"/>
            </a:endParaRPr>
          </a:p>
        </p:txBody>
      </p:sp>
      <p:pic>
        <p:nvPicPr>
          <p:cNvPr id="466" name="Google Shape;466;p13"/>
          <p:cNvPicPr preferRelativeResize="0"/>
          <p:nvPr/>
        </p:nvPicPr>
        <p:blipFill rotWithShape="1">
          <a:blip r:embed="rId3">
            <a:alphaModFix/>
          </a:blip>
          <a:srcRect b="0" l="0" r="0" t="0"/>
          <a:stretch/>
        </p:blipFill>
        <p:spPr>
          <a:xfrm>
            <a:off x="1661525" y="1415675"/>
            <a:ext cx="8504926" cy="476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472" name="Google Shape;472;p14"/>
          <p:cNvGrpSpPr/>
          <p:nvPr/>
        </p:nvGrpSpPr>
        <p:grpSpPr>
          <a:xfrm>
            <a:off x="225" y="150400"/>
            <a:ext cx="12191554" cy="6857996"/>
            <a:chOff x="889098" y="414694"/>
            <a:chExt cx="10413901" cy="4822443"/>
          </a:xfrm>
        </p:grpSpPr>
        <p:sp>
          <p:nvSpPr>
            <p:cNvPr id="473" name="Google Shape;473;p14"/>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4" name="Google Shape;474;p14"/>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75" name="Google Shape;475;p14"/>
            <p:cNvGrpSpPr/>
            <p:nvPr/>
          </p:nvGrpSpPr>
          <p:grpSpPr>
            <a:xfrm>
              <a:off x="9890984" y="619236"/>
              <a:ext cx="1007122" cy="255902"/>
              <a:chOff x="1863440" y="378540"/>
              <a:chExt cx="1007122" cy="255902"/>
            </a:xfrm>
          </p:grpSpPr>
          <p:sp>
            <p:nvSpPr>
              <p:cNvPr id="476" name="Google Shape;476;p14"/>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77" name="Google Shape;477;p14"/>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78" name="Google Shape;478;p14"/>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79" name="Google Shape;479;p14"/>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80" name="Google Shape;480;p14"/>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481" name="Google Shape;481;p14"/>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482" name="Google Shape;482;p14"/>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483" name="Google Shape;483;p14"/>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Logstash Conf파일 설정</a:t>
            </a:r>
            <a:endParaRPr b="0" i="0" sz="3000" u="none" cap="none" strike="noStrike">
              <a:solidFill>
                <a:srgbClr val="000000"/>
              </a:solidFill>
              <a:latin typeface="Malgun Gothic"/>
              <a:ea typeface="Malgun Gothic"/>
              <a:cs typeface="Malgun Gothic"/>
              <a:sym typeface="Malgun Gothic"/>
            </a:endParaRPr>
          </a:p>
        </p:txBody>
      </p:sp>
      <p:pic>
        <p:nvPicPr>
          <p:cNvPr id="484" name="Google Shape;484;p14"/>
          <p:cNvPicPr preferRelativeResize="0"/>
          <p:nvPr/>
        </p:nvPicPr>
        <p:blipFill rotWithShape="1">
          <a:blip r:embed="rId3">
            <a:alphaModFix/>
          </a:blip>
          <a:srcRect b="14087" l="19258" r="1907" t="33205"/>
          <a:stretch/>
        </p:blipFill>
        <p:spPr>
          <a:xfrm>
            <a:off x="122963" y="2022600"/>
            <a:ext cx="11830824" cy="4449038"/>
          </a:xfrm>
          <a:prstGeom prst="rect">
            <a:avLst/>
          </a:prstGeom>
          <a:noFill/>
          <a:ln>
            <a:noFill/>
          </a:ln>
        </p:spPr>
      </p:pic>
      <p:sp>
        <p:nvSpPr>
          <p:cNvPr id="485" name="Google Shape;485;p14"/>
          <p:cNvSpPr/>
          <p:nvPr/>
        </p:nvSpPr>
        <p:spPr>
          <a:xfrm>
            <a:off x="360950" y="1171850"/>
            <a:ext cx="2398853" cy="6464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FF"/>
                </a:solidFill>
                <a:latin typeface="Arial"/>
              </a:rPr>
              <a:t>Before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5"/>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491" name="Google Shape;491;p15"/>
          <p:cNvGrpSpPr/>
          <p:nvPr/>
        </p:nvGrpSpPr>
        <p:grpSpPr>
          <a:xfrm>
            <a:off x="225" y="0"/>
            <a:ext cx="12191554" cy="6857996"/>
            <a:chOff x="889098" y="414694"/>
            <a:chExt cx="10413901" cy="4822443"/>
          </a:xfrm>
        </p:grpSpPr>
        <p:sp>
          <p:nvSpPr>
            <p:cNvPr id="492" name="Google Shape;492;p15"/>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93" name="Google Shape;493;p15"/>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94" name="Google Shape;494;p15"/>
            <p:cNvGrpSpPr/>
            <p:nvPr/>
          </p:nvGrpSpPr>
          <p:grpSpPr>
            <a:xfrm>
              <a:off x="9890984" y="619236"/>
              <a:ext cx="1007122" cy="255902"/>
              <a:chOff x="1863440" y="378540"/>
              <a:chExt cx="1007122" cy="255902"/>
            </a:xfrm>
          </p:grpSpPr>
          <p:sp>
            <p:nvSpPr>
              <p:cNvPr id="495" name="Google Shape;495;p15"/>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96" name="Google Shape;496;p15"/>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497" name="Google Shape;497;p15"/>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498" name="Google Shape;498;p15"/>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499" name="Google Shape;499;p15"/>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00" name="Google Shape;500;p15"/>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01" name="Google Shape;501;p15"/>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02" name="Google Shape;502;p15"/>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API &gt; Logstash Conf파일 설정</a:t>
            </a:r>
            <a:endParaRPr b="0" i="0" sz="3000" u="none" cap="none" strike="noStrike">
              <a:solidFill>
                <a:srgbClr val="000000"/>
              </a:solidFill>
              <a:latin typeface="Malgun Gothic"/>
              <a:ea typeface="Malgun Gothic"/>
              <a:cs typeface="Malgun Gothic"/>
              <a:sym typeface="Malgun Gothic"/>
            </a:endParaRPr>
          </a:p>
        </p:txBody>
      </p:sp>
      <p:pic>
        <p:nvPicPr>
          <p:cNvPr id="503" name="Google Shape;503;p15"/>
          <p:cNvPicPr preferRelativeResize="0"/>
          <p:nvPr/>
        </p:nvPicPr>
        <p:blipFill rotWithShape="1">
          <a:blip r:embed="rId3">
            <a:alphaModFix/>
          </a:blip>
          <a:srcRect b="0" l="0" r="0" t="0"/>
          <a:stretch/>
        </p:blipFill>
        <p:spPr>
          <a:xfrm>
            <a:off x="0" y="1272500"/>
            <a:ext cx="12192001" cy="5183675"/>
          </a:xfrm>
          <a:prstGeom prst="rect">
            <a:avLst/>
          </a:prstGeom>
          <a:noFill/>
          <a:ln>
            <a:noFill/>
          </a:ln>
        </p:spPr>
      </p:pic>
      <p:sp>
        <p:nvSpPr>
          <p:cNvPr id="504" name="Google Shape;504;p15"/>
          <p:cNvSpPr/>
          <p:nvPr/>
        </p:nvSpPr>
        <p:spPr>
          <a:xfrm>
            <a:off x="146650" y="997725"/>
            <a:ext cx="1916124" cy="6464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FF"/>
                </a:solidFill>
                <a:latin typeface="Arial"/>
              </a:rPr>
              <a:t>After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6"/>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510" name="Google Shape;510;p16"/>
          <p:cNvGrpSpPr/>
          <p:nvPr/>
        </p:nvGrpSpPr>
        <p:grpSpPr>
          <a:xfrm>
            <a:off x="225" y="-80375"/>
            <a:ext cx="12191554" cy="6857996"/>
            <a:chOff x="889098" y="414694"/>
            <a:chExt cx="10413901" cy="4822443"/>
          </a:xfrm>
        </p:grpSpPr>
        <p:sp>
          <p:nvSpPr>
            <p:cNvPr id="511" name="Google Shape;511;p16"/>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12" name="Google Shape;512;p16"/>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13" name="Google Shape;513;p16"/>
            <p:cNvGrpSpPr/>
            <p:nvPr/>
          </p:nvGrpSpPr>
          <p:grpSpPr>
            <a:xfrm>
              <a:off x="9890984" y="619236"/>
              <a:ext cx="1007122" cy="255902"/>
              <a:chOff x="1863440" y="378540"/>
              <a:chExt cx="1007122" cy="255902"/>
            </a:xfrm>
          </p:grpSpPr>
          <p:sp>
            <p:nvSpPr>
              <p:cNvPr id="514" name="Google Shape;514;p16"/>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15" name="Google Shape;515;p16"/>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516" name="Google Shape;516;p16"/>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17" name="Google Shape;517;p16"/>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518" name="Google Shape;518;p16"/>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19" name="Google Shape;519;p16"/>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20" name="Google Shape;520;p16"/>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21" name="Google Shape;521;p16"/>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Python &gt; CSV file </a:t>
            </a:r>
            <a:endParaRPr b="0" i="0" sz="3000" u="none" cap="none" strike="noStrike">
              <a:solidFill>
                <a:srgbClr val="000000"/>
              </a:solidFill>
              <a:latin typeface="Malgun Gothic"/>
              <a:ea typeface="Malgun Gothic"/>
              <a:cs typeface="Malgun Gothic"/>
              <a:sym typeface="Malgun Gothic"/>
            </a:endParaRPr>
          </a:p>
        </p:txBody>
      </p:sp>
      <p:pic>
        <p:nvPicPr>
          <p:cNvPr id="522" name="Google Shape;522;p16"/>
          <p:cNvPicPr preferRelativeResize="0"/>
          <p:nvPr/>
        </p:nvPicPr>
        <p:blipFill rotWithShape="1">
          <a:blip r:embed="rId3">
            <a:alphaModFix/>
          </a:blip>
          <a:srcRect b="44802" l="0" r="0" t="0"/>
          <a:stretch/>
        </p:blipFill>
        <p:spPr>
          <a:xfrm>
            <a:off x="53200" y="1299275"/>
            <a:ext cx="11970349" cy="4822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7"/>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528" name="Google Shape;528;p17"/>
          <p:cNvGrpSpPr/>
          <p:nvPr/>
        </p:nvGrpSpPr>
        <p:grpSpPr>
          <a:xfrm>
            <a:off x="225" y="-80375"/>
            <a:ext cx="12191554" cy="6857996"/>
            <a:chOff x="889098" y="414694"/>
            <a:chExt cx="10413901" cy="4822443"/>
          </a:xfrm>
        </p:grpSpPr>
        <p:sp>
          <p:nvSpPr>
            <p:cNvPr id="529" name="Google Shape;529;p17"/>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30" name="Google Shape;530;p17"/>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31" name="Google Shape;531;p17"/>
            <p:cNvGrpSpPr/>
            <p:nvPr/>
          </p:nvGrpSpPr>
          <p:grpSpPr>
            <a:xfrm>
              <a:off x="9890984" y="619236"/>
              <a:ext cx="1007122" cy="255902"/>
              <a:chOff x="1863440" y="378540"/>
              <a:chExt cx="1007122" cy="255902"/>
            </a:xfrm>
          </p:grpSpPr>
          <p:sp>
            <p:nvSpPr>
              <p:cNvPr id="532" name="Google Shape;532;p17"/>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33" name="Google Shape;533;p17"/>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534" name="Google Shape;534;p17"/>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35" name="Google Shape;535;p17"/>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536" name="Google Shape;536;p17"/>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37" name="Google Shape;537;p17"/>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38" name="Google Shape;538;p17"/>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39" name="Google Shape;539;p17"/>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Python &gt; CSV file </a:t>
            </a:r>
            <a:endParaRPr b="0" i="0" sz="3000" u="none" cap="none" strike="noStrike">
              <a:solidFill>
                <a:srgbClr val="000000"/>
              </a:solidFill>
              <a:latin typeface="Malgun Gothic"/>
              <a:ea typeface="Malgun Gothic"/>
              <a:cs typeface="Malgun Gothic"/>
              <a:sym typeface="Malgun Gothic"/>
            </a:endParaRPr>
          </a:p>
        </p:txBody>
      </p:sp>
      <p:pic>
        <p:nvPicPr>
          <p:cNvPr id="540" name="Google Shape;540;p17"/>
          <p:cNvPicPr preferRelativeResize="0"/>
          <p:nvPr/>
        </p:nvPicPr>
        <p:blipFill rotWithShape="1">
          <a:blip r:embed="rId3">
            <a:alphaModFix/>
          </a:blip>
          <a:srcRect b="-900" l="801" r="30661" t="55120"/>
          <a:stretch/>
        </p:blipFill>
        <p:spPr>
          <a:xfrm>
            <a:off x="1433338" y="1116525"/>
            <a:ext cx="9210075" cy="5310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8"/>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546" name="Google Shape;546;p18"/>
          <p:cNvGrpSpPr/>
          <p:nvPr/>
        </p:nvGrpSpPr>
        <p:grpSpPr>
          <a:xfrm>
            <a:off x="225" y="-80375"/>
            <a:ext cx="12191554" cy="6857996"/>
            <a:chOff x="889098" y="414694"/>
            <a:chExt cx="10413901" cy="4822443"/>
          </a:xfrm>
        </p:grpSpPr>
        <p:sp>
          <p:nvSpPr>
            <p:cNvPr id="547" name="Google Shape;547;p18"/>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48" name="Google Shape;548;p18"/>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49" name="Google Shape;549;p18"/>
            <p:cNvGrpSpPr/>
            <p:nvPr/>
          </p:nvGrpSpPr>
          <p:grpSpPr>
            <a:xfrm>
              <a:off x="9890984" y="619236"/>
              <a:ext cx="1007122" cy="255902"/>
              <a:chOff x="1863440" y="378540"/>
              <a:chExt cx="1007122" cy="255902"/>
            </a:xfrm>
          </p:grpSpPr>
          <p:sp>
            <p:nvSpPr>
              <p:cNvPr id="550" name="Google Shape;550;p18"/>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51" name="Google Shape;551;p18"/>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552" name="Google Shape;552;p18"/>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53" name="Google Shape;553;p18"/>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554" name="Google Shape;554;p18"/>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55" name="Google Shape;555;p18"/>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56" name="Google Shape;556;p18"/>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57" name="Google Shape;557;p18"/>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Python &gt; CSV file </a:t>
            </a:r>
            <a:endParaRPr b="0" i="0" sz="3000" u="none" cap="none" strike="noStrike">
              <a:solidFill>
                <a:srgbClr val="000000"/>
              </a:solidFill>
              <a:latin typeface="Malgun Gothic"/>
              <a:ea typeface="Malgun Gothic"/>
              <a:cs typeface="Malgun Gothic"/>
              <a:sym typeface="Malgun Gothic"/>
            </a:endParaRPr>
          </a:p>
        </p:txBody>
      </p:sp>
      <p:pic>
        <p:nvPicPr>
          <p:cNvPr id="558" name="Google Shape;558;p18"/>
          <p:cNvPicPr preferRelativeResize="0"/>
          <p:nvPr/>
        </p:nvPicPr>
        <p:blipFill rotWithShape="1">
          <a:blip r:embed="rId3">
            <a:alphaModFix/>
          </a:blip>
          <a:srcRect b="0" l="0" r="0" t="0"/>
          <a:stretch/>
        </p:blipFill>
        <p:spPr>
          <a:xfrm>
            <a:off x="1350300" y="922275"/>
            <a:ext cx="10336426" cy="577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9"/>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564" name="Google Shape;564;p19"/>
          <p:cNvGrpSpPr/>
          <p:nvPr/>
        </p:nvGrpSpPr>
        <p:grpSpPr>
          <a:xfrm>
            <a:off x="225" y="-80375"/>
            <a:ext cx="12191554" cy="6857996"/>
            <a:chOff x="889098" y="414694"/>
            <a:chExt cx="10413901" cy="4822443"/>
          </a:xfrm>
        </p:grpSpPr>
        <p:sp>
          <p:nvSpPr>
            <p:cNvPr id="565" name="Google Shape;565;p19"/>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66" name="Google Shape;566;p19"/>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67" name="Google Shape;567;p19"/>
            <p:cNvGrpSpPr/>
            <p:nvPr/>
          </p:nvGrpSpPr>
          <p:grpSpPr>
            <a:xfrm>
              <a:off x="9890984" y="619236"/>
              <a:ext cx="1007122" cy="255902"/>
              <a:chOff x="1863440" y="378540"/>
              <a:chExt cx="1007122" cy="255902"/>
            </a:xfrm>
          </p:grpSpPr>
          <p:sp>
            <p:nvSpPr>
              <p:cNvPr id="568" name="Google Shape;568;p19"/>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69" name="Google Shape;569;p19"/>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570" name="Google Shape;570;p19"/>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71" name="Google Shape;571;p19"/>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572" name="Google Shape;572;p19"/>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73" name="Google Shape;573;p19"/>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74" name="Google Shape;574;p19"/>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75" name="Google Shape;575;p19"/>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Python &gt; CSV file </a:t>
            </a:r>
            <a:endParaRPr b="0" i="0" sz="3000" u="none" cap="none" strike="noStrike">
              <a:solidFill>
                <a:srgbClr val="000000"/>
              </a:solidFill>
              <a:latin typeface="Malgun Gothic"/>
              <a:ea typeface="Malgun Gothic"/>
              <a:cs typeface="Malgun Gothic"/>
              <a:sym typeface="Malgun Gothic"/>
            </a:endParaRPr>
          </a:p>
        </p:txBody>
      </p:sp>
      <p:pic>
        <p:nvPicPr>
          <p:cNvPr id="576" name="Google Shape;576;p19"/>
          <p:cNvPicPr preferRelativeResize="0"/>
          <p:nvPr/>
        </p:nvPicPr>
        <p:blipFill rotWithShape="1">
          <a:blip r:embed="rId3">
            <a:alphaModFix/>
          </a:blip>
          <a:srcRect b="0" l="0" r="0" t="45784"/>
          <a:stretch/>
        </p:blipFill>
        <p:spPr>
          <a:xfrm>
            <a:off x="6204675" y="1190475"/>
            <a:ext cx="4972075" cy="4823675"/>
          </a:xfrm>
          <a:prstGeom prst="rect">
            <a:avLst/>
          </a:prstGeom>
          <a:noFill/>
          <a:ln cap="flat" cmpd="sng" w="38100">
            <a:solidFill>
              <a:srgbClr val="747A90"/>
            </a:solidFill>
            <a:prstDash val="solid"/>
            <a:miter lim="8000"/>
            <a:headEnd len="sm" w="sm" type="none"/>
            <a:tailEnd len="sm" w="sm" type="none"/>
          </a:ln>
        </p:spPr>
      </p:pic>
      <p:pic>
        <p:nvPicPr>
          <p:cNvPr id="577" name="Google Shape;577;p19"/>
          <p:cNvPicPr preferRelativeResize="0"/>
          <p:nvPr/>
        </p:nvPicPr>
        <p:blipFill rotWithShape="1">
          <a:blip r:embed="rId3">
            <a:alphaModFix/>
          </a:blip>
          <a:srcRect b="48586" l="0" r="0" t="0"/>
          <a:stretch/>
        </p:blipFill>
        <p:spPr>
          <a:xfrm>
            <a:off x="760950" y="1190475"/>
            <a:ext cx="5242800" cy="482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F1F4"/>
        </a:solidFill>
      </p:bgPr>
    </p:bg>
    <p:spTree>
      <p:nvGrpSpPr>
        <p:cNvPr id="182" name="Shape 182"/>
        <p:cNvGrpSpPr/>
        <p:nvPr/>
      </p:nvGrpSpPr>
      <p:grpSpPr>
        <a:xfrm>
          <a:off x="0" y="0"/>
          <a:ext cx="0" cy="0"/>
          <a:chOff x="0" y="0"/>
          <a:chExt cx="0" cy="0"/>
        </a:xfrm>
      </p:grpSpPr>
      <p:grpSp>
        <p:nvGrpSpPr>
          <p:cNvPr id="183" name="Google Shape;183;p2"/>
          <p:cNvGrpSpPr/>
          <p:nvPr/>
        </p:nvGrpSpPr>
        <p:grpSpPr>
          <a:xfrm>
            <a:off x="0" y="0"/>
            <a:ext cx="11814628" cy="6850450"/>
            <a:chOff x="0" y="0"/>
            <a:chExt cx="11814628" cy="6850450"/>
          </a:xfrm>
        </p:grpSpPr>
        <p:sp>
          <p:nvSpPr>
            <p:cNvPr id="184" name="Google Shape;184;p2"/>
            <p:cNvSpPr/>
            <p:nvPr/>
          </p:nvSpPr>
          <p:spPr>
            <a:xfrm flipH="1">
              <a:off x="5503359" y="6017277"/>
              <a:ext cx="1185281" cy="833173"/>
            </a:xfrm>
            <a:prstGeom prst="trapezoid">
              <a:avLst>
                <a:gd fmla="val 14330" name="adj"/>
              </a:avLst>
            </a:prstGeom>
            <a:gradFill>
              <a:gsLst>
                <a:gs pos="0">
                  <a:schemeClr val="lt1"/>
                </a:gs>
                <a:gs pos="54000">
                  <a:schemeClr val="lt1"/>
                </a:gs>
                <a:gs pos="55000">
                  <a:srgbClr val="D8D8D8"/>
                </a:gs>
                <a:gs pos="100000">
                  <a:srgbClr val="D8D8D8"/>
                </a:gs>
              </a:gsLst>
              <a:lin ang="16200000" scaled="0"/>
            </a:gra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85" name="Google Shape;185;p2"/>
            <p:cNvGrpSpPr/>
            <p:nvPr/>
          </p:nvGrpSpPr>
          <p:grpSpPr>
            <a:xfrm>
              <a:off x="0" y="0"/>
              <a:ext cx="11814628" cy="6690513"/>
              <a:chOff x="0" y="0"/>
              <a:chExt cx="11814628" cy="6690513"/>
            </a:xfrm>
          </p:grpSpPr>
          <p:sp>
            <p:nvSpPr>
              <p:cNvPr id="186" name="Google Shape;186;p2"/>
              <p:cNvSpPr/>
              <p:nvPr/>
            </p:nvSpPr>
            <p:spPr>
              <a:xfrm flipH="1">
                <a:off x="377372" y="0"/>
                <a:ext cx="11437256" cy="5651759"/>
              </a:xfrm>
              <a:prstGeom prst="round2SameRect">
                <a:avLst>
                  <a:gd fmla="val 0" name="adj1"/>
                  <a:gd fmla="val 0" name="adj2"/>
                </a:avLst>
              </a:prstGeom>
              <a:solidFill>
                <a:srgbClr val="DADCE8"/>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87" name="Google Shape;187;p2"/>
              <p:cNvSpPr/>
              <p:nvPr/>
            </p:nvSpPr>
            <p:spPr>
              <a:xfrm flipH="1">
                <a:off x="377372" y="5651760"/>
                <a:ext cx="11437256" cy="603897"/>
              </a:xfrm>
              <a:prstGeom prst="round2SameRect">
                <a:avLst>
                  <a:gd fmla="val 0" name="adj1"/>
                  <a:gd fmla="val 27614"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88" name="Google Shape;188;p2"/>
              <p:cNvGrpSpPr/>
              <p:nvPr/>
            </p:nvGrpSpPr>
            <p:grpSpPr>
              <a:xfrm>
                <a:off x="11306815" y="5830761"/>
                <a:ext cx="272505" cy="272505"/>
                <a:chOff x="11205557" y="5766827"/>
                <a:chExt cx="373763" cy="373763"/>
              </a:xfrm>
            </p:grpSpPr>
            <p:sp>
              <p:nvSpPr>
                <p:cNvPr id="189" name="Google Shape;189;p2"/>
                <p:cNvSpPr/>
                <p:nvPr/>
              </p:nvSpPr>
              <p:spPr>
                <a:xfrm flipH="1">
                  <a:off x="11205557" y="5766827"/>
                  <a:ext cx="373763" cy="373763"/>
                </a:xfrm>
                <a:prstGeom prst="ellipse">
                  <a:avLst/>
                </a:prstGeom>
                <a:solidFill>
                  <a:schemeClr val="lt1"/>
                </a:solid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190" name="Google Shape;190;p2"/>
                <p:cNvSpPr/>
                <p:nvPr/>
              </p:nvSpPr>
              <p:spPr>
                <a:xfrm flipH="1">
                  <a:off x="11302663" y="5886905"/>
                  <a:ext cx="179550" cy="179550"/>
                </a:xfrm>
                <a:prstGeom prst="arc">
                  <a:avLst>
                    <a:gd fmla="val 17958770" name="adj1"/>
                    <a:gd fmla="val 14529894" name="adj2"/>
                  </a:avLst>
                </a:prstGeom>
                <a:no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191" name="Google Shape;191;p2"/>
                <p:cNvCxnSpPr/>
                <p:nvPr/>
              </p:nvCxnSpPr>
              <p:spPr>
                <a:xfrm>
                  <a:off x="11392438" y="5835670"/>
                  <a:ext cx="0" cy="144000"/>
                </a:xfrm>
                <a:prstGeom prst="straightConnector1">
                  <a:avLst/>
                </a:prstGeom>
                <a:noFill/>
                <a:ln cap="rnd" cmpd="sng" w="25400">
                  <a:solidFill>
                    <a:srgbClr val="747A90"/>
                  </a:solidFill>
                  <a:prstDash val="solid"/>
                  <a:miter lim="800000"/>
                  <a:headEnd len="sm" w="sm" type="none"/>
                  <a:tailEnd len="sm" w="sm" type="none"/>
                </a:ln>
              </p:spPr>
            </p:cxnSp>
          </p:grpSp>
          <p:grpSp>
            <p:nvGrpSpPr>
              <p:cNvPr id="192" name="Google Shape;192;p2"/>
              <p:cNvGrpSpPr/>
              <p:nvPr/>
            </p:nvGrpSpPr>
            <p:grpSpPr>
              <a:xfrm>
                <a:off x="752473" y="5868086"/>
                <a:ext cx="605548" cy="822427"/>
                <a:chOff x="752474" y="5868085"/>
                <a:chExt cx="871166" cy="985891"/>
              </a:xfrm>
            </p:grpSpPr>
            <p:sp>
              <p:nvSpPr>
                <p:cNvPr id="193" name="Google Shape;193;p2"/>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4" name="Google Shape;194;p2"/>
                <p:cNvSpPr/>
                <p:nvPr/>
              </p:nvSpPr>
              <p:spPr>
                <a:xfrm>
                  <a:off x="876780" y="6006339"/>
                  <a:ext cx="659920" cy="60116"/>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5" name="Google Shape;195;p2"/>
                <p:cNvSpPr/>
                <p:nvPr/>
              </p:nvSpPr>
              <p:spPr>
                <a:xfrm>
                  <a:off x="857250" y="6196712"/>
                  <a:ext cx="330200" cy="46226"/>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6" name="Google Shape;196;p2"/>
                <p:cNvSpPr/>
                <p:nvPr/>
              </p:nvSpPr>
              <p:spPr>
                <a:xfrm>
                  <a:off x="889000" y="6350000"/>
                  <a:ext cx="508000" cy="69850"/>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97" name="Google Shape;197;p2"/>
              <p:cNvGrpSpPr/>
              <p:nvPr/>
            </p:nvGrpSpPr>
            <p:grpSpPr>
              <a:xfrm>
                <a:off x="1494272" y="5868087"/>
                <a:ext cx="605548" cy="822425"/>
                <a:chOff x="752474" y="5868085"/>
                <a:chExt cx="871166" cy="985891"/>
              </a:xfrm>
            </p:grpSpPr>
            <p:sp>
              <p:nvSpPr>
                <p:cNvPr id="198" name="Google Shape;198;p2"/>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99" name="Google Shape;199;p2"/>
                <p:cNvSpPr/>
                <p:nvPr/>
              </p:nvSpPr>
              <p:spPr>
                <a:xfrm flipH="1" rot="10800000">
                  <a:off x="876780" y="6018827"/>
                  <a:ext cx="659920" cy="45719"/>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0" name="Google Shape;200;p2"/>
                <p:cNvSpPr/>
                <p:nvPr/>
              </p:nvSpPr>
              <p:spPr>
                <a:xfrm>
                  <a:off x="857249" y="6196712"/>
                  <a:ext cx="481563" cy="45719"/>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1" name="Google Shape;201;p2"/>
                <p:cNvSpPr/>
                <p:nvPr/>
              </p:nvSpPr>
              <p:spPr>
                <a:xfrm flipH="1" rot="10800000">
                  <a:off x="889000" y="6364273"/>
                  <a:ext cx="272940" cy="45719"/>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02" name="Google Shape;202;p2"/>
              <p:cNvGrpSpPr/>
              <p:nvPr/>
            </p:nvGrpSpPr>
            <p:grpSpPr>
              <a:xfrm>
                <a:off x="0" y="378663"/>
                <a:ext cx="517204" cy="262045"/>
                <a:chOff x="0" y="378663"/>
                <a:chExt cx="517204" cy="262045"/>
              </a:xfrm>
            </p:grpSpPr>
            <p:grpSp>
              <p:nvGrpSpPr>
                <p:cNvPr id="203" name="Google Shape;203;p2"/>
                <p:cNvGrpSpPr/>
                <p:nvPr/>
              </p:nvGrpSpPr>
              <p:grpSpPr>
                <a:xfrm>
                  <a:off x="0" y="378663"/>
                  <a:ext cx="517204" cy="223678"/>
                  <a:chOff x="-10532" y="378663"/>
                  <a:chExt cx="517204" cy="223678"/>
                </a:xfrm>
              </p:grpSpPr>
              <p:sp>
                <p:nvSpPr>
                  <p:cNvPr id="204" name="Google Shape;204;p2"/>
                  <p:cNvSpPr/>
                  <p:nvPr/>
                </p:nvSpPr>
                <p:spPr>
                  <a:xfrm flipH="1">
                    <a:off x="248071" y="378663"/>
                    <a:ext cx="258601" cy="223678"/>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5" name="Google Shape;205;p2"/>
                  <p:cNvSpPr/>
                  <p:nvPr/>
                </p:nvSpPr>
                <p:spPr>
                  <a:xfrm flipH="1">
                    <a:off x="-10532" y="378663"/>
                    <a:ext cx="258601" cy="2236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06" name="Google Shape;206;p2"/>
                <p:cNvSpPr/>
                <p:nvPr/>
              </p:nvSpPr>
              <p:spPr>
                <a:xfrm flipH="1" rot="10800000">
                  <a:off x="47625" y="604708"/>
                  <a:ext cx="460384"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grpSp>
      <p:grpSp>
        <p:nvGrpSpPr>
          <p:cNvPr id="207" name="Google Shape;207;p2"/>
          <p:cNvGrpSpPr/>
          <p:nvPr/>
        </p:nvGrpSpPr>
        <p:grpSpPr>
          <a:xfrm>
            <a:off x="889098" y="414694"/>
            <a:ext cx="10413901" cy="4822443"/>
            <a:chOff x="889098" y="414694"/>
            <a:chExt cx="10413901" cy="4822443"/>
          </a:xfrm>
        </p:grpSpPr>
        <p:sp>
          <p:nvSpPr>
            <p:cNvPr id="208" name="Google Shape;208;p2"/>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09" name="Google Shape;209;p2"/>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10" name="Google Shape;210;p2"/>
            <p:cNvGrpSpPr/>
            <p:nvPr/>
          </p:nvGrpSpPr>
          <p:grpSpPr>
            <a:xfrm>
              <a:off x="9890984" y="619236"/>
              <a:ext cx="1007122" cy="255902"/>
              <a:chOff x="1863440" y="378540"/>
              <a:chExt cx="1007122" cy="255902"/>
            </a:xfrm>
          </p:grpSpPr>
          <p:sp>
            <p:nvSpPr>
              <p:cNvPr id="211" name="Google Shape;211;p2"/>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212" name="Google Shape;212;p2"/>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213" name="Google Shape;213;p2"/>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214" name="Google Shape;214;p2"/>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215" name="Google Shape;215;p2"/>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216" name="Google Shape;216;p2"/>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217" name="Google Shape;217;p2"/>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nvGrpSpPr>
            <p:cNvPr id="218" name="Google Shape;218;p2"/>
            <p:cNvGrpSpPr/>
            <p:nvPr/>
          </p:nvGrpSpPr>
          <p:grpSpPr>
            <a:xfrm>
              <a:off x="1669278" y="1782809"/>
              <a:ext cx="628206" cy="628206"/>
              <a:chOff x="1651388" y="2172798"/>
              <a:chExt cx="1083300" cy="1083300"/>
            </a:xfrm>
          </p:grpSpPr>
          <p:sp>
            <p:nvSpPr>
              <p:cNvPr id="219" name="Google Shape;219;p2"/>
              <p:cNvSpPr/>
              <p:nvPr/>
            </p:nvSpPr>
            <p:spPr>
              <a:xfrm>
                <a:off x="1651388" y="2172798"/>
                <a:ext cx="1083300" cy="1083300"/>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pic>
            <p:nvPicPr>
              <p:cNvPr id="220" name="Google Shape;220;p2"/>
              <p:cNvPicPr preferRelativeResize="0"/>
              <p:nvPr/>
            </p:nvPicPr>
            <p:blipFill rotWithShape="1">
              <a:blip r:embed="rId3">
                <a:alphaModFix/>
              </a:blip>
              <a:srcRect b="0" l="0" r="0" t="0"/>
              <a:stretch/>
            </p:blipFill>
            <p:spPr>
              <a:xfrm>
                <a:off x="1799711" y="2321121"/>
                <a:ext cx="786521" cy="786521"/>
              </a:xfrm>
              <a:prstGeom prst="rect">
                <a:avLst/>
              </a:prstGeom>
              <a:noFill/>
              <a:ln>
                <a:noFill/>
              </a:ln>
            </p:spPr>
          </p:pic>
        </p:grpSp>
        <p:sp>
          <p:nvSpPr>
            <p:cNvPr id="221" name="Google Shape;221;p2"/>
            <p:cNvSpPr/>
            <p:nvPr/>
          </p:nvSpPr>
          <p:spPr>
            <a:xfrm>
              <a:off x="9931585" y="1798433"/>
              <a:ext cx="628206" cy="628206"/>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grpSp>
          <p:nvGrpSpPr>
            <p:cNvPr id="222" name="Google Shape;222;p2"/>
            <p:cNvGrpSpPr/>
            <p:nvPr/>
          </p:nvGrpSpPr>
          <p:grpSpPr>
            <a:xfrm>
              <a:off x="2896964" y="1798408"/>
              <a:ext cx="628206" cy="628206"/>
              <a:chOff x="8723358" y="1778931"/>
              <a:chExt cx="1083300" cy="1083300"/>
            </a:xfrm>
          </p:grpSpPr>
          <p:sp>
            <p:nvSpPr>
              <p:cNvPr id="223" name="Google Shape;223;p2"/>
              <p:cNvSpPr/>
              <p:nvPr/>
            </p:nvSpPr>
            <p:spPr>
              <a:xfrm>
                <a:off x="8723358" y="1778931"/>
                <a:ext cx="1083300" cy="1083300"/>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pic>
            <p:nvPicPr>
              <p:cNvPr id="224" name="Google Shape;224;p2"/>
              <p:cNvPicPr preferRelativeResize="0"/>
              <p:nvPr/>
            </p:nvPicPr>
            <p:blipFill rotWithShape="1">
              <a:blip r:embed="rId4">
                <a:alphaModFix/>
              </a:blip>
              <a:srcRect b="0" l="0" r="0" t="0"/>
              <a:stretch/>
            </p:blipFill>
            <p:spPr>
              <a:xfrm>
                <a:off x="8896567" y="1952140"/>
                <a:ext cx="736749" cy="736749"/>
              </a:xfrm>
              <a:prstGeom prst="rect">
                <a:avLst/>
              </a:prstGeom>
              <a:noFill/>
              <a:ln>
                <a:noFill/>
              </a:ln>
            </p:spPr>
          </p:pic>
        </p:grpSp>
        <p:pic>
          <p:nvPicPr>
            <p:cNvPr id="225" name="Google Shape;225;p2"/>
            <p:cNvPicPr preferRelativeResize="0"/>
            <p:nvPr/>
          </p:nvPicPr>
          <p:blipFill rotWithShape="1">
            <a:blip r:embed="rId5">
              <a:alphaModFix/>
            </a:blip>
            <a:srcRect b="0" l="0" r="0" t="0"/>
            <a:stretch/>
          </p:blipFill>
          <p:spPr>
            <a:xfrm>
              <a:off x="10033366" y="1884591"/>
              <a:ext cx="424564" cy="424564"/>
            </a:xfrm>
            <a:prstGeom prst="rect">
              <a:avLst/>
            </a:prstGeom>
            <a:noFill/>
            <a:ln>
              <a:noFill/>
            </a:ln>
          </p:spPr>
        </p:pic>
        <p:sp>
          <p:nvSpPr>
            <p:cNvPr id="226" name="Google Shape;226;p2"/>
            <p:cNvSpPr/>
            <p:nvPr/>
          </p:nvSpPr>
          <p:spPr>
            <a:xfrm>
              <a:off x="8544792" y="2546783"/>
              <a:ext cx="1035900" cy="784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4B4541"/>
                  </a:solidFill>
                  <a:latin typeface="Malgun Gothic"/>
                  <a:ea typeface="Malgun Gothic"/>
                  <a:cs typeface="Malgun Gothic"/>
                  <a:sym typeface="Malgun Gothic"/>
                </a:rPr>
                <a:t>김기환</a:t>
              </a:r>
              <a:endParaRPr b="1" i="0" sz="12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ELK 구축</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문서 작성 </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t/>
              </a:r>
              <a:endParaRPr b="0" i="0" sz="900" u="none" cap="none" strike="noStrike">
                <a:solidFill>
                  <a:srgbClr val="4B4541"/>
                </a:solidFill>
                <a:latin typeface="Malgun Gothic"/>
                <a:ea typeface="Malgun Gothic"/>
                <a:cs typeface="Malgun Gothic"/>
                <a:sym typeface="Malgun Gothic"/>
              </a:endParaRPr>
            </a:p>
          </p:txBody>
        </p:sp>
        <p:sp>
          <p:nvSpPr>
            <p:cNvPr id="227" name="Google Shape;227;p2"/>
            <p:cNvSpPr/>
            <p:nvPr/>
          </p:nvSpPr>
          <p:spPr>
            <a:xfrm>
              <a:off x="9772405" y="2570373"/>
              <a:ext cx="1035900" cy="10617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4B4541"/>
                  </a:solidFill>
                  <a:latin typeface="Malgun Gothic"/>
                  <a:ea typeface="Malgun Gothic"/>
                  <a:cs typeface="Malgun Gothic"/>
                  <a:sym typeface="Malgun Gothic"/>
                </a:rPr>
                <a:t>엄윤주</a:t>
              </a:r>
              <a:endParaRPr b="1" i="0" sz="12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ELK 구축</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PPT 작성</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200"/>
                <a:buFont typeface="Arial"/>
                <a:buNone/>
              </a:pPr>
              <a:r>
                <a:t/>
              </a:r>
              <a:endParaRPr b="0" i="0" sz="1200" u="none" cap="none" strike="noStrike">
                <a:solidFill>
                  <a:srgbClr val="4B4541"/>
                </a:solidFill>
                <a:latin typeface="Arial"/>
                <a:ea typeface="Arial"/>
                <a:cs typeface="Arial"/>
                <a:sym typeface="Arial"/>
              </a:endParaRPr>
            </a:p>
          </p:txBody>
        </p:sp>
        <p:sp>
          <p:nvSpPr>
            <p:cNvPr id="228" name="Google Shape;228;p2"/>
            <p:cNvSpPr/>
            <p:nvPr/>
          </p:nvSpPr>
          <p:spPr>
            <a:xfrm>
              <a:off x="2737785" y="2570633"/>
              <a:ext cx="1035900" cy="784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4B4541"/>
                  </a:solidFill>
                  <a:latin typeface="Malgun Gothic"/>
                  <a:ea typeface="Malgun Gothic"/>
                  <a:cs typeface="Malgun Gothic"/>
                  <a:sym typeface="Malgun Gothic"/>
                </a:rPr>
                <a:t>강다희</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ELK 구축      </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DB 담당</a:t>
              </a:r>
              <a:endParaRPr b="0" i="0" sz="900" u="none" cap="none" strike="noStrike">
                <a:solidFill>
                  <a:srgbClr val="4B4541"/>
                </a:solidFill>
                <a:latin typeface="Malgun Gothic"/>
                <a:ea typeface="Malgun Gothic"/>
                <a:cs typeface="Malgun Gothic"/>
                <a:sym typeface="Malgun Gothic"/>
              </a:endParaRPr>
            </a:p>
          </p:txBody>
        </p:sp>
        <p:sp>
          <p:nvSpPr>
            <p:cNvPr id="229" name="Google Shape;229;p2"/>
            <p:cNvSpPr/>
            <p:nvPr/>
          </p:nvSpPr>
          <p:spPr>
            <a:xfrm>
              <a:off x="1200475" y="2547005"/>
              <a:ext cx="1513500" cy="1468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4B4541"/>
                  </a:solidFill>
                  <a:latin typeface="Malgun Gothic"/>
                  <a:ea typeface="Malgun Gothic"/>
                  <a:cs typeface="Malgun Gothic"/>
                  <a:sym typeface="Malgun Gothic"/>
                </a:rPr>
                <a:t>김현조</a:t>
              </a:r>
              <a:endParaRPr b="1" i="0" sz="12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팀장</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데이터 수집 / 시각화</a:t>
              </a:r>
              <a:endParaRPr b="0" i="0" sz="900" u="none" cap="none" strike="noStrike">
                <a:solidFill>
                  <a:srgbClr val="4B4541"/>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900"/>
                <a:buFont typeface="Arial"/>
                <a:buNone/>
              </a:pPr>
              <a:r>
                <a:rPr b="0" i="0" lang="en-US" sz="900" u="none" cap="none" strike="noStrike">
                  <a:solidFill>
                    <a:srgbClr val="4B4541"/>
                  </a:solidFill>
                  <a:latin typeface="Malgun Gothic"/>
                  <a:ea typeface="Malgun Gothic"/>
                  <a:cs typeface="Malgun Gothic"/>
                  <a:sym typeface="Malgun Gothic"/>
                </a:rPr>
                <a:t>ELK 구축</a:t>
              </a:r>
              <a:endParaRPr b="0" i="0" sz="900" u="none" cap="none" strike="noStrike">
                <a:solidFill>
                  <a:srgbClr val="4B4541"/>
                </a:solidFill>
                <a:latin typeface="Malgun Gothic"/>
                <a:ea typeface="Malgun Gothic"/>
                <a:cs typeface="Malgun Gothic"/>
                <a:sym typeface="Malgun Gothic"/>
              </a:endParaRPr>
            </a:p>
          </p:txBody>
        </p:sp>
      </p:grpSp>
      <p:grpSp>
        <p:nvGrpSpPr>
          <p:cNvPr id="230" name="Google Shape;230;p2"/>
          <p:cNvGrpSpPr/>
          <p:nvPr/>
        </p:nvGrpSpPr>
        <p:grpSpPr>
          <a:xfrm>
            <a:off x="8757096" y="1768027"/>
            <a:ext cx="628206" cy="628206"/>
            <a:chOff x="8846116" y="4168827"/>
            <a:chExt cx="1083300" cy="1083300"/>
          </a:xfrm>
        </p:grpSpPr>
        <p:sp>
          <p:nvSpPr>
            <p:cNvPr id="231" name="Google Shape;231;p2"/>
            <p:cNvSpPr/>
            <p:nvPr/>
          </p:nvSpPr>
          <p:spPr>
            <a:xfrm>
              <a:off x="8846116" y="4168827"/>
              <a:ext cx="1083300" cy="1083300"/>
            </a:xfrm>
            <a:prstGeom prst="ellipse">
              <a:avLst/>
            </a:prstGeom>
            <a:solidFill>
              <a:schemeClr val="lt1"/>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Malgun Gothic"/>
                <a:ea typeface="Malgun Gothic"/>
                <a:cs typeface="Malgun Gothic"/>
                <a:sym typeface="Malgun Gothic"/>
              </a:endParaRPr>
            </a:p>
          </p:txBody>
        </p:sp>
        <p:pic>
          <p:nvPicPr>
            <p:cNvPr id="232" name="Google Shape;232;p2"/>
            <p:cNvPicPr preferRelativeResize="0"/>
            <p:nvPr/>
          </p:nvPicPr>
          <p:blipFill rotWithShape="1">
            <a:blip r:embed="rId6">
              <a:alphaModFix/>
            </a:blip>
            <a:srcRect b="0" l="0" r="0" t="0"/>
            <a:stretch/>
          </p:blipFill>
          <p:spPr>
            <a:xfrm>
              <a:off x="9036131" y="4358843"/>
              <a:ext cx="703135" cy="703135"/>
            </a:xfrm>
            <a:prstGeom prst="rect">
              <a:avLst/>
            </a:prstGeom>
            <a:noFill/>
            <a:ln>
              <a:noFill/>
            </a:ln>
          </p:spPr>
        </p:pic>
      </p:grpSp>
      <p:grpSp>
        <p:nvGrpSpPr>
          <p:cNvPr id="233" name="Google Shape;233;p2"/>
          <p:cNvGrpSpPr/>
          <p:nvPr/>
        </p:nvGrpSpPr>
        <p:grpSpPr>
          <a:xfrm>
            <a:off x="2595337" y="1206240"/>
            <a:ext cx="6790016" cy="5647735"/>
            <a:chOff x="2595337" y="1206240"/>
            <a:chExt cx="6790016" cy="5647735"/>
          </a:xfrm>
        </p:grpSpPr>
        <p:grpSp>
          <p:nvGrpSpPr>
            <p:cNvPr id="234" name="Google Shape;234;p2"/>
            <p:cNvGrpSpPr/>
            <p:nvPr/>
          </p:nvGrpSpPr>
          <p:grpSpPr>
            <a:xfrm>
              <a:off x="3995437" y="1206240"/>
              <a:ext cx="4150462" cy="4087449"/>
              <a:chOff x="3995437" y="1206240"/>
              <a:chExt cx="4150462" cy="4087449"/>
            </a:xfrm>
          </p:grpSpPr>
          <p:sp>
            <p:nvSpPr>
              <p:cNvPr id="235" name="Google Shape;235;p2"/>
              <p:cNvSpPr/>
              <p:nvPr/>
            </p:nvSpPr>
            <p:spPr>
              <a:xfrm flipH="1">
                <a:off x="3995437" y="3372281"/>
                <a:ext cx="495600" cy="688500"/>
              </a:xfrm>
              <a:prstGeom prst="ellipse">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36" name="Google Shape;236;p2"/>
              <p:cNvSpPr/>
              <p:nvPr/>
            </p:nvSpPr>
            <p:spPr>
              <a:xfrm flipH="1">
                <a:off x="7501639" y="3344622"/>
                <a:ext cx="495600" cy="688500"/>
              </a:xfrm>
              <a:prstGeom prst="ellipse">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37" name="Google Shape;237;p2"/>
              <p:cNvGrpSpPr/>
              <p:nvPr/>
            </p:nvGrpSpPr>
            <p:grpSpPr>
              <a:xfrm>
                <a:off x="4106233" y="1206240"/>
                <a:ext cx="4039666" cy="4087449"/>
                <a:chOff x="4106233" y="1206240"/>
                <a:chExt cx="4039666" cy="4087449"/>
              </a:xfrm>
            </p:grpSpPr>
            <p:sp>
              <p:nvSpPr>
                <p:cNvPr id="238" name="Google Shape;238;p2"/>
                <p:cNvSpPr/>
                <p:nvPr/>
              </p:nvSpPr>
              <p:spPr>
                <a:xfrm>
                  <a:off x="4106233" y="1206240"/>
                  <a:ext cx="4039666" cy="3373925"/>
                </a:xfrm>
                <a:custGeom>
                  <a:rect b="b" l="l" r="r" t="t"/>
                  <a:pathLst>
                    <a:path extrusionOk="0" h="2686" w="3216">
                      <a:moveTo>
                        <a:pt x="269" y="2633"/>
                      </a:moveTo>
                      <a:lnTo>
                        <a:pt x="231" y="2581"/>
                      </a:lnTo>
                      <a:lnTo>
                        <a:pt x="162" y="2378"/>
                      </a:lnTo>
                      <a:lnTo>
                        <a:pt x="100" y="2024"/>
                      </a:lnTo>
                      <a:lnTo>
                        <a:pt x="92" y="1949"/>
                      </a:lnTo>
                      <a:lnTo>
                        <a:pt x="38" y="1625"/>
                      </a:lnTo>
                      <a:lnTo>
                        <a:pt x="0" y="1166"/>
                      </a:lnTo>
                      <a:lnTo>
                        <a:pt x="15" y="1121"/>
                      </a:lnTo>
                      <a:lnTo>
                        <a:pt x="85" y="1008"/>
                      </a:lnTo>
                      <a:lnTo>
                        <a:pt x="239" y="880"/>
                      </a:lnTo>
                      <a:lnTo>
                        <a:pt x="308" y="865"/>
                      </a:lnTo>
                      <a:lnTo>
                        <a:pt x="269" y="790"/>
                      </a:lnTo>
                      <a:lnTo>
                        <a:pt x="292" y="677"/>
                      </a:lnTo>
                      <a:lnTo>
                        <a:pt x="423" y="587"/>
                      </a:lnTo>
                      <a:lnTo>
                        <a:pt x="462" y="572"/>
                      </a:lnTo>
                      <a:lnTo>
                        <a:pt x="500" y="542"/>
                      </a:lnTo>
                      <a:lnTo>
                        <a:pt x="816" y="369"/>
                      </a:lnTo>
                      <a:lnTo>
                        <a:pt x="1177" y="241"/>
                      </a:lnTo>
                      <a:lnTo>
                        <a:pt x="1416" y="181"/>
                      </a:lnTo>
                      <a:lnTo>
                        <a:pt x="1431" y="173"/>
                      </a:lnTo>
                      <a:lnTo>
                        <a:pt x="1293" y="121"/>
                      </a:lnTo>
                      <a:lnTo>
                        <a:pt x="1193" y="106"/>
                      </a:lnTo>
                      <a:lnTo>
                        <a:pt x="1216" y="75"/>
                      </a:lnTo>
                      <a:lnTo>
                        <a:pt x="1316" y="83"/>
                      </a:lnTo>
                      <a:lnTo>
                        <a:pt x="1493" y="143"/>
                      </a:lnTo>
                      <a:lnTo>
                        <a:pt x="1524" y="166"/>
                      </a:lnTo>
                      <a:lnTo>
                        <a:pt x="1470" y="106"/>
                      </a:lnTo>
                      <a:lnTo>
                        <a:pt x="1277" y="8"/>
                      </a:lnTo>
                      <a:lnTo>
                        <a:pt x="1323" y="0"/>
                      </a:lnTo>
                      <a:lnTo>
                        <a:pt x="1547" y="91"/>
                      </a:lnTo>
                      <a:lnTo>
                        <a:pt x="1693" y="151"/>
                      </a:lnTo>
                      <a:lnTo>
                        <a:pt x="1954" y="233"/>
                      </a:lnTo>
                      <a:lnTo>
                        <a:pt x="2285" y="309"/>
                      </a:lnTo>
                      <a:lnTo>
                        <a:pt x="2439" y="369"/>
                      </a:lnTo>
                      <a:lnTo>
                        <a:pt x="2485" y="422"/>
                      </a:lnTo>
                      <a:lnTo>
                        <a:pt x="2508" y="474"/>
                      </a:lnTo>
                      <a:lnTo>
                        <a:pt x="2524" y="580"/>
                      </a:lnTo>
                      <a:lnTo>
                        <a:pt x="2562" y="595"/>
                      </a:lnTo>
                      <a:lnTo>
                        <a:pt x="2670" y="617"/>
                      </a:lnTo>
                      <a:lnTo>
                        <a:pt x="2970" y="783"/>
                      </a:lnTo>
                      <a:lnTo>
                        <a:pt x="3155" y="1001"/>
                      </a:lnTo>
                      <a:lnTo>
                        <a:pt x="3216" y="1144"/>
                      </a:lnTo>
                      <a:lnTo>
                        <a:pt x="3101" y="1031"/>
                      </a:lnTo>
                      <a:lnTo>
                        <a:pt x="2955" y="971"/>
                      </a:lnTo>
                      <a:lnTo>
                        <a:pt x="2939" y="971"/>
                      </a:lnTo>
                      <a:lnTo>
                        <a:pt x="2970" y="1008"/>
                      </a:lnTo>
                      <a:lnTo>
                        <a:pt x="3116" y="1212"/>
                      </a:lnTo>
                      <a:lnTo>
                        <a:pt x="3186" y="1377"/>
                      </a:lnTo>
                      <a:lnTo>
                        <a:pt x="3186" y="1460"/>
                      </a:lnTo>
                      <a:lnTo>
                        <a:pt x="3147" y="1573"/>
                      </a:lnTo>
                      <a:lnTo>
                        <a:pt x="3039" y="1716"/>
                      </a:lnTo>
                      <a:lnTo>
                        <a:pt x="2885" y="2009"/>
                      </a:lnTo>
                      <a:lnTo>
                        <a:pt x="2816" y="2235"/>
                      </a:lnTo>
                      <a:lnTo>
                        <a:pt x="2793" y="2370"/>
                      </a:lnTo>
                      <a:lnTo>
                        <a:pt x="2747" y="2581"/>
                      </a:lnTo>
                      <a:lnTo>
                        <a:pt x="2701" y="2671"/>
                      </a:lnTo>
                      <a:lnTo>
                        <a:pt x="2678" y="2686"/>
                      </a:lnTo>
                      <a:lnTo>
                        <a:pt x="2655" y="2656"/>
                      </a:lnTo>
                      <a:lnTo>
                        <a:pt x="2624" y="2348"/>
                      </a:lnTo>
                      <a:lnTo>
                        <a:pt x="2624" y="1716"/>
                      </a:lnTo>
                      <a:lnTo>
                        <a:pt x="2632" y="1535"/>
                      </a:lnTo>
                      <a:lnTo>
                        <a:pt x="2624" y="1497"/>
                      </a:lnTo>
                      <a:lnTo>
                        <a:pt x="2501" y="1422"/>
                      </a:lnTo>
                      <a:lnTo>
                        <a:pt x="2247" y="1332"/>
                      </a:lnTo>
                      <a:lnTo>
                        <a:pt x="2185" y="1317"/>
                      </a:lnTo>
                      <a:lnTo>
                        <a:pt x="2231" y="1347"/>
                      </a:lnTo>
                      <a:lnTo>
                        <a:pt x="2401" y="1512"/>
                      </a:lnTo>
                      <a:lnTo>
                        <a:pt x="2462" y="1663"/>
                      </a:lnTo>
                      <a:lnTo>
                        <a:pt x="2447" y="1738"/>
                      </a:lnTo>
                      <a:lnTo>
                        <a:pt x="2370" y="1588"/>
                      </a:lnTo>
                      <a:lnTo>
                        <a:pt x="2247" y="1497"/>
                      </a:lnTo>
                      <a:lnTo>
                        <a:pt x="2231" y="1497"/>
                      </a:lnTo>
                      <a:lnTo>
                        <a:pt x="2262" y="1558"/>
                      </a:lnTo>
                      <a:lnTo>
                        <a:pt x="2370" y="1866"/>
                      </a:lnTo>
                      <a:lnTo>
                        <a:pt x="2385" y="2002"/>
                      </a:lnTo>
                      <a:lnTo>
                        <a:pt x="2362" y="2069"/>
                      </a:lnTo>
                      <a:lnTo>
                        <a:pt x="2339" y="2092"/>
                      </a:lnTo>
                      <a:lnTo>
                        <a:pt x="2301" y="1896"/>
                      </a:lnTo>
                      <a:lnTo>
                        <a:pt x="2185" y="1625"/>
                      </a:lnTo>
                      <a:lnTo>
                        <a:pt x="2047" y="1460"/>
                      </a:lnTo>
                      <a:lnTo>
                        <a:pt x="1901" y="1370"/>
                      </a:lnTo>
                      <a:lnTo>
                        <a:pt x="1831" y="1332"/>
                      </a:lnTo>
                      <a:lnTo>
                        <a:pt x="1754" y="1309"/>
                      </a:lnTo>
                      <a:lnTo>
                        <a:pt x="1547" y="1287"/>
                      </a:lnTo>
                      <a:lnTo>
                        <a:pt x="1200" y="1317"/>
                      </a:lnTo>
                      <a:lnTo>
                        <a:pt x="1000" y="1370"/>
                      </a:lnTo>
                      <a:lnTo>
                        <a:pt x="823" y="1415"/>
                      </a:lnTo>
                      <a:lnTo>
                        <a:pt x="554" y="1400"/>
                      </a:lnTo>
                      <a:lnTo>
                        <a:pt x="523" y="1392"/>
                      </a:lnTo>
                      <a:lnTo>
                        <a:pt x="562" y="1603"/>
                      </a:lnTo>
                      <a:lnTo>
                        <a:pt x="446" y="1512"/>
                      </a:lnTo>
                      <a:lnTo>
                        <a:pt x="423" y="1648"/>
                      </a:lnTo>
                      <a:lnTo>
                        <a:pt x="462" y="1708"/>
                      </a:lnTo>
                      <a:lnTo>
                        <a:pt x="492" y="1851"/>
                      </a:lnTo>
                      <a:lnTo>
                        <a:pt x="400" y="1761"/>
                      </a:lnTo>
                      <a:lnTo>
                        <a:pt x="385" y="1761"/>
                      </a:lnTo>
                      <a:lnTo>
                        <a:pt x="416" y="1813"/>
                      </a:lnTo>
                      <a:lnTo>
                        <a:pt x="416" y="1911"/>
                      </a:lnTo>
                      <a:lnTo>
                        <a:pt x="392" y="1874"/>
                      </a:lnTo>
                      <a:lnTo>
                        <a:pt x="331" y="1866"/>
                      </a:lnTo>
                      <a:lnTo>
                        <a:pt x="323" y="1866"/>
                      </a:lnTo>
                      <a:lnTo>
                        <a:pt x="323" y="1964"/>
                      </a:lnTo>
                      <a:lnTo>
                        <a:pt x="323" y="2393"/>
                      </a:lnTo>
                      <a:lnTo>
                        <a:pt x="300" y="2603"/>
                      </a:lnTo>
                      <a:lnTo>
                        <a:pt x="269" y="2633"/>
                      </a:lnTo>
                      <a:close/>
                    </a:path>
                  </a:pathLst>
                </a:custGeom>
                <a:solidFill>
                  <a:srgbClr val="747A9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algun Gothic"/>
                    <a:ea typeface="Malgun Gothic"/>
                    <a:cs typeface="Malgun Gothic"/>
                    <a:sym typeface="Malgun Gothic"/>
                  </a:endParaRPr>
                </a:p>
              </p:txBody>
            </p:sp>
            <p:sp>
              <p:nvSpPr>
                <p:cNvPr id="239" name="Google Shape;239;p2"/>
                <p:cNvSpPr/>
                <p:nvPr/>
              </p:nvSpPr>
              <p:spPr>
                <a:xfrm>
                  <a:off x="4200807" y="2295957"/>
                  <a:ext cx="3555079" cy="2997732"/>
                </a:xfrm>
                <a:custGeom>
                  <a:rect b="b" l="l" r="r" t="t"/>
                  <a:pathLst>
                    <a:path extrusionOk="0" h="2997732" w="3555079">
                      <a:moveTo>
                        <a:pt x="15593" y="1209243"/>
                      </a:moveTo>
                      <a:cubicBezTo>
                        <a:pt x="58985" y="1467476"/>
                        <a:pt x="176460" y="2507818"/>
                        <a:pt x="307693" y="2803093"/>
                      </a:cubicBezTo>
                      <a:cubicBezTo>
                        <a:pt x="438926" y="3098368"/>
                        <a:pt x="500310" y="2952318"/>
                        <a:pt x="802993" y="2980893"/>
                      </a:cubicBezTo>
                      <a:cubicBezTo>
                        <a:pt x="1105676" y="3009468"/>
                        <a:pt x="1720568" y="2997826"/>
                        <a:pt x="2123793" y="2974543"/>
                      </a:cubicBezTo>
                      <a:cubicBezTo>
                        <a:pt x="2527018" y="2951260"/>
                        <a:pt x="3005385" y="3017935"/>
                        <a:pt x="3222343" y="2841193"/>
                      </a:cubicBezTo>
                      <a:cubicBezTo>
                        <a:pt x="3439301" y="2664451"/>
                        <a:pt x="3386385" y="2137401"/>
                        <a:pt x="3425543" y="1914093"/>
                      </a:cubicBezTo>
                      <a:cubicBezTo>
                        <a:pt x="3464701" y="1690785"/>
                        <a:pt x="3438243" y="1617760"/>
                        <a:pt x="3457293" y="1501343"/>
                      </a:cubicBezTo>
                      <a:cubicBezTo>
                        <a:pt x="3476343" y="1384926"/>
                        <a:pt x="3596993" y="1393393"/>
                        <a:pt x="3539843" y="1215593"/>
                      </a:cubicBezTo>
                      <a:cubicBezTo>
                        <a:pt x="3482693" y="1037793"/>
                        <a:pt x="3295368" y="628218"/>
                        <a:pt x="3114393" y="434543"/>
                      </a:cubicBezTo>
                      <a:cubicBezTo>
                        <a:pt x="2933418" y="240868"/>
                        <a:pt x="2749268" y="120218"/>
                        <a:pt x="2453993" y="53543"/>
                      </a:cubicBezTo>
                      <a:cubicBezTo>
                        <a:pt x="2158718" y="-13132"/>
                        <a:pt x="1674001" y="-15249"/>
                        <a:pt x="1342743" y="34493"/>
                      </a:cubicBezTo>
                      <a:cubicBezTo>
                        <a:pt x="1011485" y="84235"/>
                        <a:pt x="669643" y="253568"/>
                        <a:pt x="466443" y="351993"/>
                      </a:cubicBezTo>
                      <a:cubicBezTo>
                        <a:pt x="263243" y="450418"/>
                        <a:pt x="193393" y="474760"/>
                        <a:pt x="123543" y="625043"/>
                      </a:cubicBezTo>
                      <a:cubicBezTo>
                        <a:pt x="53693" y="775326"/>
                        <a:pt x="63218" y="1159501"/>
                        <a:pt x="47343" y="1253693"/>
                      </a:cubicBezTo>
                      <a:cubicBezTo>
                        <a:pt x="31468" y="1347885"/>
                        <a:pt x="-27799" y="951010"/>
                        <a:pt x="15593" y="1209243"/>
                      </a:cubicBezTo>
                      <a:close/>
                    </a:path>
                  </a:pathLst>
                </a:custGeom>
                <a:solidFill>
                  <a:srgbClr val="747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sp>
          <p:nvSpPr>
            <p:cNvPr id="240" name="Google Shape;240;p2"/>
            <p:cNvSpPr/>
            <p:nvPr/>
          </p:nvSpPr>
          <p:spPr>
            <a:xfrm>
              <a:off x="8758053" y="5634866"/>
              <a:ext cx="627300" cy="988500"/>
            </a:xfrm>
            <a:prstGeom prst="rtTriangle">
              <a:avLst/>
            </a:prstGeom>
            <a:solidFill>
              <a:srgbClr val="747A90"/>
            </a:solidFill>
            <a:ln cap="rnd" cmpd="sng" w="504825">
              <a:solidFill>
                <a:srgbClr val="747A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1" name="Google Shape;241;p2"/>
            <p:cNvSpPr/>
            <p:nvPr/>
          </p:nvSpPr>
          <p:spPr>
            <a:xfrm flipH="1">
              <a:off x="2595337" y="5634865"/>
              <a:ext cx="627300" cy="988500"/>
            </a:xfrm>
            <a:prstGeom prst="rtTriangle">
              <a:avLst/>
            </a:prstGeom>
            <a:solidFill>
              <a:srgbClr val="747A90"/>
            </a:solidFill>
            <a:ln cap="rnd" cmpd="sng" w="504825">
              <a:solidFill>
                <a:srgbClr val="747A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2" name="Google Shape;242;p2"/>
            <p:cNvSpPr/>
            <p:nvPr/>
          </p:nvSpPr>
          <p:spPr>
            <a:xfrm flipH="1">
              <a:off x="2825123" y="3688825"/>
              <a:ext cx="6299073" cy="3165150"/>
            </a:xfrm>
            <a:custGeom>
              <a:rect b="b" l="l" r="r" t="t"/>
              <a:pathLst>
                <a:path extrusionOk="0" h="3165150" w="8483600">
                  <a:moveTo>
                    <a:pt x="353988" y="0"/>
                  </a:moveTo>
                  <a:lnTo>
                    <a:pt x="8129612" y="0"/>
                  </a:lnTo>
                  <a:cubicBezTo>
                    <a:pt x="8325114" y="0"/>
                    <a:pt x="8483600" y="158486"/>
                    <a:pt x="8483600" y="353988"/>
                  </a:cubicBezTo>
                  <a:lnTo>
                    <a:pt x="8331200" y="3155820"/>
                  </a:lnTo>
                  <a:lnTo>
                    <a:pt x="8321675" y="3160582"/>
                  </a:lnTo>
                  <a:lnTo>
                    <a:pt x="149289" y="3165150"/>
                  </a:lnTo>
                  <a:cubicBezTo>
                    <a:pt x="149289" y="3162040"/>
                    <a:pt x="149290" y="3158930"/>
                    <a:pt x="149290" y="3155820"/>
                  </a:cubicBezTo>
                  <a:lnTo>
                    <a:pt x="0" y="353988"/>
                  </a:lnTo>
                  <a:cubicBezTo>
                    <a:pt x="0" y="158486"/>
                    <a:pt x="158486" y="0"/>
                    <a:pt x="353988" y="0"/>
                  </a:cubicBezTo>
                  <a:close/>
                </a:path>
              </a:pathLst>
            </a:cu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3200"/>
                <a:buFont typeface="Arial"/>
                <a:buNone/>
              </a:pPr>
              <a:r>
                <a:rPr b="1" i="1" lang="en-US" sz="3200" u="none" cap="none" strike="noStrike">
                  <a:solidFill>
                    <a:srgbClr val="747A90"/>
                  </a:solidFill>
                  <a:latin typeface="Malgun Gothic"/>
                  <a:ea typeface="Malgun Gothic"/>
                  <a:cs typeface="Malgun Gothic"/>
                  <a:sym typeface="Malgun Gothic"/>
                </a:rPr>
                <a:t>TEAM MEMBER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3200"/>
                <a:buFont typeface="Arial"/>
                <a:buNone/>
              </a:pPr>
              <a:r>
                <a:rPr b="1" i="0" lang="en-US" sz="3200" u="none" cap="none" strike="noStrike">
                  <a:solidFill>
                    <a:srgbClr val="747A90"/>
                  </a:solidFill>
                  <a:latin typeface="Malgun Gothic"/>
                  <a:ea typeface="Malgun Gothic"/>
                  <a:cs typeface="Malgun Gothic"/>
                  <a:sym typeface="Malgun Gothic"/>
                </a:rPr>
                <a:t>2조 수고했조</a:t>
              </a:r>
              <a:endParaRPr b="1" i="0" sz="2900" u="none" cap="none" strike="noStrike">
                <a:solidFill>
                  <a:srgbClr val="747A90"/>
                </a:solidFill>
                <a:latin typeface="Malgun Gothic"/>
                <a:ea typeface="Malgun Gothic"/>
                <a:cs typeface="Malgun Gothic"/>
                <a:sym typeface="Malgun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7"/>
                                        </p:tgtEl>
                                      </p:cBhvr>
                                    </p:animEffect>
                                    <p:set>
                                      <p:cBhvr>
                                        <p:cTn dur="1" fill="hold">
                                          <p:stCondLst>
                                            <p:cond delay="500"/>
                                          </p:stCondLst>
                                        </p:cTn>
                                        <p:tgtEl>
                                          <p:spTgt spid="2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0"/>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583" name="Google Shape;583;p20"/>
          <p:cNvGrpSpPr/>
          <p:nvPr/>
        </p:nvGrpSpPr>
        <p:grpSpPr>
          <a:xfrm>
            <a:off x="225" y="-80375"/>
            <a:ext cx="12191554" cy="6857996"/>
            <a:chOff x="889098" y="414694"/>
            <a:chExt cx="10413901" cy="4822443"/>
          </a:xfrm>
        </p:grpSpPr>
        <p:sp>
          <p:nvSpPr>
            <p:cNvPr id="584" name="Google Shape;584;p20"/>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5" name="Google Shape;585;p20"/>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86" name="Google Shape;586;p20"/>
            <p:cNvGrpSpPr/>
            <p:nvPr/>
          </p:nvGrpSpPr>
          <p:grpSpPr>
            <a:xfrm>
              <a:off x="9890984" y="619236"/>
              <a:ext cx="1007122" cy="255902"/>
              <a:chOff x="1863440" y="378540"/>
              <a:chExt cx="1007122" cy="255902"/>
            </a:xfrm>
          </p:grpSpPr>
          <p:sp>
            <p:nvSpPr>
              <p:cNvPr id="587" name="Google Shape;587;p20"/>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88" name="Google Shape;588;p20"/>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589" name="Google Shape;589;p20"/>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590" name="Google Shape;590;p20"/>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591" name="Google Shape;591;p20"/>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592" name="Google Shape;592;p20"/>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593" name="Google Shape;593;p20"/>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594" name="Google Shape;594;p20"/>
          <p:cNvSpPr txBox="1"/>
          <p:nvPr/>
        </p:nvSpPr>
        <p:spPr>
          <a:xfrm>
            <a:off x="360950" y="150400"/>
            <a:ext cx="9369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Python &gt; Visualization / x:시간 y:지역별 PM10 농도 </a:t>
            </a:r>
            <a:endParaRPr b="0" i="0" sz="3000" u="none" cap="none" strike="noStrike">
              <a:solidFill>
                <a:srgbClr val="000000"/>
              </a:solidFill>
              <a:latin typeface="Malgun Gothic"/>
              <a:ea typeface="Malgun Gothic"/>
              <a:cs typeface="Malgun Gothic"/>
              <a:sym typeface="Malgun Gothic"/>
            </a:endParaRPr>
          </a:p>
        </p:txBody>
      </p:sp>
      <p:pic>
        <p:nvPicPr>
          <p:cNvPr id="595" name="Google Shape;595;p20"/>
          <p:cNvPicPr preferRelativeResize="0"/>
          <p:nvPr/>
        </p:nvPicPr>
        <p:blipFill rotWithShape="1">
          <a:blip r:embed="rId3">
            <a:alphaModFix/>
          </a:blip>
          <a:srcRect b="0" l="0" r="0" t="0"/>
          <a:stretch/>
        </p:blipFill>
        <p:spPr>
          <a:xfrm>
            <a:off x="325425" y="937575"/>
            <a:ext cx="11425876" cy="567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1"/>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601" name="Google Shape;601;p21"/>
          <p:cNvGrpSpPr/>
          <p:nvPr/>
        </p:nvGrpSpPr>
        <p:grpSpPr>
          <a:xfrm>
            <a:off x="225" y="-80375"/>
            <a:ext cx="12191554" cy="6857996"/>
            <a:chOff x="889098" y="414694"/>
            <a:chExt cx="10413901" cy="4822443"/>
          </a:xfrm>
        </p:grpSpPr>
        <p:sp>
          <p:nvSpPr>
            <p:cNvPr id="602" name="Google Shape;602;p21"/>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03" name="Google Shape;603;p21"/>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04" name="Google Shape;604;p21"/>
            <p:cNvGrpSpPr/>
            <p:nvPr/>
          </p:nvGrpSpPr>
          <p:grpSpPr>
            <a:xfrm>
              <a:off x="9890984" y="619236"/>
              <a:ext cx="1007122" cy="255902"/>
              <a:chOff x="1863440" y="378540"/>
              <a:chExt cx="1007122" cy="255902"/>
            </a:xfrm>
          </p:grpSpPr>
          <p:sp>
            <p:nvSpPr>
              <p:cNvPr id="605" name="Google Shape;605;p21"/>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06" name="Google Shape;606;p21"/>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607" name="Google Shape;607;p21"/>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08" name="Google Shape;608;p21"/>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609" name="Google Shape;609;p21"/>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610" name="Google Shape;610;p21"/>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611" name="Google Shape;611;p21"/>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612" name="Google Shape;612;p21"/>
          <p:cNvSpPr txBox="1"/>
          <p:nvPr/>
        </p:nvSpPr>
        <p:spPr>
          <a:xfrm>
            <a:off x="360950" y="150400"/>
            <a:ext cx="9820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chemeClr val="dk1"/>
                </a:solidFill>
                <a:latin typeface="Malgun Gothic"/>
                <a:ea typeface="Malgun Gothic"/>
                <a:cs typeface="Malgun Gothic"/>
                <a:sym typeface="Malgun Gothic"/>
              </a:rPr>
              <a:t>Python &gt; Visualization / x:시간 y:지역별 PM10 농도 </a:t>
            </a:r>
            <a:endParaRPr b="0" i="0" sz="3000" u="none" cap="none" strike="noStrike">
              <a:solidFill>
                <a:srgbClr val="000000"/>
              </a:solidFill>
              <a:latin typeface="Malgun Gothic"/>
              <a:ea typeface="Malgun Gothic"/>
              <a:cs typeface="Malgun Gothic"/>
              <a:sym typeface="Malgun Gothic"/>
            </a:endParaRPr>
          </a:p>
        </p:txBody>
      </p:sp>
      <p:pic>
        <p:nvPicPr>
          <p:cNvPr id="613" name="Google Shape;613;p21"/>
          <p:cNvPicPr preferRelativeResize="0"/>
          <p:nvPr/>
        </p:nvPicPr>
        <p:blipFill rotWithShape="1">
          <a:blip r:embed="rId3">
            <a:alphaModFix/>
          </a:blip>
          <a:srcRect b="0" l="0" r="0" t="0"/>
          <a:stretch/>
        </p:blipFill>
        <p:spPr>
          <a:xfrm>
            <a:off x="1242950" y="796900"/>
            <a:ext cx="9706095" cy="5815350"/>
          </a:xfrm>
          <a:prstGeom prst="rect">
            <a:avLst/>
          </a:prstGeom>
          <a:noFill/>
          <a:ln cap="flat" cmpd="sng" w="38100">
            <a:solidFill>
              <a:srgbClr val="747A90"/>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2"/>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619" name="Google Shape;619;p22"/>
          <p:cNvGrpSpPr/>
          <p:nvPr/>
        </p:nvGrpSpPr>
        <p:grpSpPr>
          <a:xfrm>
            <a:off x="225" y="-80375"/>
            <a:ext cx="12191554" cy="6857996"/>
            <a:chOff x="889098" y="414694"/>
            <a:chExt cx="10413901" cy="4822443"/>
          </a:xfrm>
        </p:grpSpPr>
        <p:sp>
          <p:nvSpPr>
            <p:cNvPr id="620" name="Google Shape;620;p22"/>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21" name="Google Shape;621;p22"/>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22" name="Google Shape;622;p22"/>
            <p:cNvGrpSpPr/>
            <p:nvPr/>
          </p:nvGrpSpPr>
          <p:grpSpPr>
            <a:xfrm>
              <a:off x="9890984" y="619236"/>
              <a:ext cx="1007122" cy="255902"/>
              <a:chOff x="1863440" y="378540"/>
              <a:chExt cx="1007122" cy="255902"/>
            </a:xfrm>
          </p:grpSpPr>
          <p:sp>
            <p:nvSpPr>
              <p:cNvPr id="623" name="Google Shape;623;p22"/>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24" name="Google Shape;624;p22"/>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625" name="Google Shape;625;p22"/>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26" name="Google Shape;626;p22"/>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627" name="Google Shape;627;p22"/>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628" name="Google Shape;628;p22"/>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629" name="Google Shape;629;p22"/>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630" name="Google Shape;630;p22"/>
          <p:cNvSpPr txBox="1"/>
          <p:nvPr/>
        </p:nvSpPr>
        <p:spPr>
          <a:xfrm>
            <a:off x="360950" y="150400"/>
            <a:ext cx="10091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chemeClr val="dk1"/>
                </a:solidFill>
                <a:latin typeface="Malgun Gothic"/>
                <a:ea typeface="Malgun Gothic"/>
                <a:cs typeface="Malgun Gothic"/>
                <a:sym typeface="Malgun Gothic"/>
              </a:rPr>
              <a:t>Python &gt; Visualization / 권역별 평균 PM10 농도</a:t>
            </a:r>
            <a:endParaRPr b="0" i="0" sz="3000" u="none" cap="none" strike="noStrike">
              <a:solidFill>
                <a:srgbClr val="000000"/>
              </a:solidFill>
              <a:latin typeface="Malgun Gothic"/>
              <a:ea typeface="Malgun Gothic"/>
              <a:cs typeface="Malgun Gothic"/>
              <a:sym typeface="Malgun Gothic"/>
            </a:endParaRPr>
          </a:p>
        </p:txBody>
      </p:sp>
      <p:pic>
        <p:nvPicPr>
          <p:cNvPr id="631" name="Google Shape;631;p22"/>
          <p:cNvPicPr preferRelativeResize="0"/>
          <p:nvPr/>
        </p:nvPicPr>
        <p:blipFill rotWithShape="1">
          <a:blip r:embed="rId3">
            <a:alphaModFix/>
          </a:blip>
          <a:srcRect b="0" l="0" r="0" t="0"/>
          <a:stretch/>
        </p:blipFill>
        <p:spPr>
          <a:xfrm>
            <a:off x="4052349" y="915274"/>
            <a:ext cx="4087300" cy="5669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3"/>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637" name="Google Shape;637;p23"/>
          <p:cNvGrpSpPr/>
          <p:nvPr/>
        </p:nvGrpSpPr>
        <p:grpSpPr>
          <a:xfrm>
            <a:off x="225" y="0"/>
            <a:ext cx="12191554" cy="6857996"/>
            <a:chOff x="889098" y="414694"/>
            <a:chExt cx="10413901" cy="4822443"/>
          </a:xfrm>
        </p:grpSpPr>
        <p:sp>
          <p:nvSpPr>
            <p:cNvPr id="638" name="Google Shape;638;p23"/>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9" name="Google Shape;639;p23"/>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40" name="Google Shape;640;p23"/>
            <p:cNvGrpSpPr/>
            <p:nvPr/>
          </p:nvGrpSpPr>
          <p:grpSpPr>
            <a:xfrm>
              <a:off x="9890984" y="619236"/>
              <a:ext cx="1007122" cy="255902"/>
              <a:chOff x="1863440" y="378540"/>
              <a:chExt cx="1007122" cy="255902"/>
            </a:xfrm>
          </p:grpSpPr>
          <p:sp>
            <p:nvSpPr>
              <p:cNvPr id="641" name="Google Shape;641;p23"/>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42" name="Google Shape;642;p23"/>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643" name="Google Shape;643;p23"/>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44" name="Google Shape;644;p23"/>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645" name="Google Shape;645;p23"/>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646" name="Google Shape;646;p23"/>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647" name="Google Shape;647;p23"/>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648" name="Google Shape;648;p23"/>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CSV file &gt; MariaDB load</a:t>
            </a:r>
            <a:endParaRPr b="0" i="0" sz="3000" u="none" cap="none" strike="noStrike">
              <a:solidFill>
                <a:srgbClr val="000000"/>
              </a:solidFill>
              <a:latin typeface="Malgun Gothic"/>
              <a:ea typeface="Malgun Gothic"/>
              <a:cs typeface="Malgun Gothic"/>
              <a:sym typeface="Malgun Gothic"/>
            </a:endParaRPr>
          </a:p>
        </p:txBody>
      </p:sp>
      <p:pic>
        <p:nvPicPr>
          <p:cNvPr id="649" name="Google Shape;649;p23"/>
          <p:cNvPicPr preferRelativeResize="0"/>
          <p:nvPr/>
        </p:nvPicPr>
        <p:blipFill rotWithShape="1">
          <a:blip r:embed="rId3">
            <a:alphaModFix/>
          </a:blip>
          <a:srcRect b="0" l="0" r="0" t="0"/>
          <a:stretch/>
        </p:blipFill>
        <p:spPr>
          <a:xfrm>
            <a:off x="0" y="1413700"/>
            <a:ext cx="12191999" cy="443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4"/>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655" name="Google Shape;655;p24"/>
          <p:cNvGrpSpPr/>
          <p:nvPr/>
        </p:nvGrpSpPr>
        <p:grpSpPr>
          <a:xfrm>
            <a:off x="-57400" y="0"/>
            <a:ext cx="12191554" cy="6857996"/>
            <a:chOff x="889098" y="414694"/>
            <a:chExt cx="10413901" cy="4822443"/>
          </a:xfrm>
        </p:grpSpPr>
        <p:sp>
          <p:nvSpPr>
            <p:cNvPr id="656" name="Google Shape;656;p24"/>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57" name="Google Shape;657;p24"/>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658" name="Google Shape;658;p24"/>
            <p:cNvGrpSpPr/>
            <p:nvPr/>
          </p:nvGrpSpPr>
          <p:grpSpPr>
            <a:xfrm>
              <a:off x="9890984" y="619236"/>
              <a:ext cx="1007122" cy="255902"/>
              <a:chOff x="1863440" y="378540"/>
              <a:chExt cx="1007122" cy="255902"/>
            </a:xfrm>
          </p:grpSpPr>
          <p:sp>
            <p:nvSpPr>
              <p:cNvPr id="659" name="Google Shape;659;p24"/>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60" name="Google Shape;660;p24"/>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661" name="Google Shape;661;p24"/>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62" name="Google Shape;662;p24"/>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663" name="Google Shape;663;p24"/>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664" name="Google Shape;664;p24"/>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665" name="Google Shape;665;p24"/>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666" name="Google Shape;666;p24"/>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Trial &amp; Error</a:t>
            </a:r>
            <a:endParaRPr b="0" i="0" sz="3000" u="none" cap="none" strike="noStrike">
              <a:solidFill>
                <a:srgbClr val="000000"/>
              </a:solidFill>
              <a:latin typeface="Malgun Gothic"/>
              <a:ea typeface="Malgun Gothic"/>
              <a:cs typeface="Malgun Gothic"/>
              <a:sym typeface="Malgun Gothic"/>
            </a:endParaRPr>
          </a:p>
        </p:txBody>
      </p:sp>
      <p:sp>
        <p:nvSpPr>
          <p:cNvPr id="667" name="Google Shape;667;p24"/>
          <p:cNvSpPr txBox="1"/>
          <p:nvPr/>
        </p:nvSpPr>
        <p:spPr>
          <a:xfrm>
            <a:off x="321475" y="1165325"/>
            <a:ext cx="11479200" cy="4925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Malgun Gothic"/>
              <a:buAutoNum type="arabicParenR"/>
            </a:pPr>
            <a:r>
              <a:rPr b="0" i="0" lang="en-US" sz="2200" u="none" cap="none" strike="noStrike">
                <a:solidFill>
                  <a:srgbClr val="000000"/>
                </a:solidFill>
                <a:latin typeface="Malgun Gothic"/>
                <a:ea typeface="Malgun Gothic"/>
                <a:cs typeface="Malgun Gothic"/>
                <a:sym typeface="Malgun Gothic"/>
              </a:rPr>
              <a:t>Logstash filter plugin </a:t>
            </a:r>
            <a:endParaRPr b="0" i="0" sz="2200" u="none" cap="none" strike="noStrike">
              <a:solidFill>
                <a:srgbClr val="000000"/>
              </a:solidFill>
              <a:latin typeface="Malgun Gothic"/>
              <a:ea typeface="Malgun Gothic"/>
              <a:cs typeface="Malgun Gothic"/>
              <a:sym typeface="Malgun Gothic"/>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Kibana에 데이터가 각각의 필드값이 아닌 ‘List’ 안에 딕셔너리 구조로 뭉쳐서 나옴</a:t>
            </a:r>
            <a:endParaRPr b="0" i="0" sz="20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filter &gt; Split 필요</a:t>
            </a:r>
            <a:endParaRPr b="0" i="0" sz="20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filter &gt; mutate &gt;  Add_field 새로운 필드값 지정 ( ex: 지역명)</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355600" lvl="0" marL="457200" marR="0" rtl="0" algn="l">
              <a:lnSpc>
                <a:spcPct val="100000"/>
              </a:lnSpc>
              <a:spcBef>
                <a:spcPts val="0"/>
              </a:spcBef>
              <a:spcAft>
                <a:spcPts val="0"/>
              </a:spcAft>
              <a:buClr>
                <a:srgbClr val="000000"/>
              </a:buClr>
              <a:buSzPts val="2000"/>
              <a:buFont typeface="Malgun Gothic"/>
              <a:buAutoNum type="arabicParenR"/>
            </a:pPr>
            <a:r>
              <a:rPr b="0" i="0" lang="en-US" sz="2200" u="none" cap="none" strike="noStrike">
                <a:solidFill>
                  <a:srgbClr val="000000"/>
                </a:solidFill>
                <a:latin typeface="Malgun Gothic"/>
                <a:ea typeface="Malgun Gothic"/>
                <a:cs typeface="Malgun Gothic"/>
                <a:sym typeface="Malgun Gothic"/>
              </a:rPr>
              <a:t>MariaDB load</a:t>
            </a:r>
            <a:r>
              <a:rPr b="0" i="0" lang="en-US" sz="2000" u="none" cap="none" strike="noStrike">
                <a:solidFill>
                  <a:srgbClr val="000000"/>
                </a:solidFill>
                <a:latin typeface="Malgun Gothic"/>
                <a:ea typeface="Malgun Gothic"/>
                <a:cs typeface="Malgun Gothic"/>
                <a:sym typeface="Malgun Gothic"/>
              </a:rPr>
              <a:t> </a:t>
            </a:r>
            <a:endParaRPr b="0" i="0" sz="2000" u="none" cap="none" strike="noStrike">
              <a:solidFill>
                <a:srgbClr val="000000"/>
              </a:solidFill>
              <a:latin typeface="Malgun Gothic"/>
              <a:ea typeface="Malgun Gothic"/>
              <a:cs typeface="Malgun Gothic"/>
              <a:sym typeface="Malgun Gothic"/>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db에 데이터를 적재할 때 중복값 등 전처리 필요</a:t>
            </a:r>
            <a:endParaRPr b="0" i="0" sz="20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null 값 처리 필요</a:t>
            </a:r>
            <a:endParaRPr b="0" i="0" sz="2000" u="none" cap="none" strike="noStrike">
              <a:solidFill>
                <a:srgbClr val="000000"/>
              </a:solidFill>
              <a:latin typeface="Malgun Gothic"/>
              <a:ea typeface="Malgun Gothic"/>
              <a:cs typeface="Malgun Gothic"/>
              <a:sym typeface="Malgun Gothic"/>
            </a:endParaRPr>
          </a:p>
          <a:p>
            <a:pPr indent="-355600" lvl="1"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permission error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368300" lvl="0" marL="457200" marR="0" rtl="0" algn="l">
              <a:lnSpc>
                <a:spcPct val="100000"/>
              </a:lnSpc>
              <a:spcBef>
                <a:spcPts val="0"/>
              </a:spcBef>
              <a:spcAft>
                <a:spcPts val="0"/>
              </a:spcAft>
              <a:buClr>
                <a:srgbClr val="000000"/>
              </a:buClr>
              <a:buSzPts val="2200"/>
              <a:buFont typeface="Malgun Gothic"/>
              <a:buAutoNum type="arabicParenR"/>
            </a:pPr>
            <a:r>
              <a:rPr b="0" i="0" lang="en-US" sz="2200" u="none" cap="none" strike="noStrike">
                <a:solidFill>
                  <a:srgbClr val="000000"/>
                </a:solidFill>
                <a:latin typeface="Malgun Gothic"/>
                <a:ea typeface="Malgun Gothic"/>
                <a:cs typeface="Malgun Gothic"/>
                <a:sym typeface="Malgun Gothic"/>
              </a:rPr>
              <a:t>데이터의 양</a:t>
            </a:r>
            <a:endParaRPr b="0" i="0" sz="2200" u="none" cap="none" strike="noStrike">
              <a:solidFill>
                <a:srgbClr val="000000"/>
              </a:solidFill>
              <a:latin typeface="Malgun Gothic"/>
              <a:ea typeface="Malgun Gothic"/>
              <a:cs typeface="Malgun Gothic"/>
              <a:sym typeface="Malgun Gothic"/>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355600" lvl="0" marL="914400" marR="0" rtl="0" algn="l">
              <a:lnSpc>
                <a:spcPct val="100000"/>
              </a:lnSpc>
              <a:spcBef>
                <a:spcPts val="0"/>
              </a:spcBef>
              <a:spcAft>
                <a:spcPts val="0"/>
              </a:spcAft>
              <a:buClr>
                <a:srgbClr val="000000"/>
              </a:buClr>
              <a:buSzPts val="2000"/>
              <a:buFont typeface="Malgun Gothic"/>
              <a:buAutoNum type="alphaLcParenR"/>
            </a:pPr>
            <a:r>
              <a:rPr b="0" i="0" lang="en-US" sz="2000" u="none" cap="none" strike="noStrike">
                <a:solidFill>
                  <a:srgbClr val="000000"/>
                </a:solidFill>
                <a:latin typeface="Malgun Gothic"/>
                <a:ea typeface="Malgun Gothic"/>
                <a:cs typeface="Malgun Gothic"/>
                <a:sym typeface="Malgun Gothic"/>
              </a:rPr>
              <a:t>실시간 대용량 데이터 확보 필요</a:t>
            </a:r>
            <a:endParaRPr b="0" i="0" sz="20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F1F4"/>
        </a:solidFill>
      </p:bgPr>
    </p:bg>
    <p:spTree>
      <p:nvGrpSpPr>
        <p:cNvPr id="671" name="Shape 671"/>
        <p:cNvGrpSpPr/>
        <p:nvPr/>
      </p:nvGrpSpPr>
      <p:grpSpPr>
        <a:xfrm>
          <a:off x="0" y="0"/>
          <a:ext cx="0" cy="0"/>
          <a:chOff x="0" y="0"/>
          <a:chExt cx="0" cy="0"/>
        </a:xfrm>
      </p:grpSpPr>
      <p:sp>
        <p:nvSpPr>
          <p:cNvPr id="672" name="Google Shape;672;p25"/>
          <p:cNvSpPr/>
          <p:nvPr/>
        </p:nvSpPr>
        <p:spPr>
          <a:xfrm flipH="1">
            <a:off x="5503340" y="6017277"/>
            <a:ext cx="1185300" cy="833100"/>
          </a:xfrm>
          <a:prstGeom prst="trapezoid">
            <a:avLst>
              <a:gd fmla="val 14330" name="adj"/>
            </a:avLst>
          </a:prstGeom>
          <a:gradFill>
            <a:gsLst>
              <a:gs pos="0">
                <a:schemeClr val="lt1"/>
              </a:gs>
              <a:gs pos="54000">
                <a:schemeClr val="lt1"/>
              </a:gs>
              <a:gs pos="55000">
                <a:srgbClr val="D8D8D8"/>
              </a:gs>
              <a:gs pos="100000">
                <a:srgbClr val="D8D8D8"/>
              </a:gs>
            </a:gsLst>
            <a:lin ang="16200038" scaled="0"/>
          </a:gra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3" name="Google Shape;673;p25"/>
          <p:cNvSpPr/>
          <p:nvPr/>
        </p:nvSpPr>
        <p:spPr>
          <a:xfrm flipH="1">
            <a:off x="377428" y="0"/>
            <a:ext cx="11437200" cy="5651700"/>
          </a:xfrm>
          <a:prstGeom prst="round2SameRect">
            <a:avLst>
              <a:gd fmla="val 0" name="adj1"/>
              <a:gd fmla="val 0" name="adj2"/>
            </a:avLst>
          </a:prstGeom>
          <a:solidFill>
            <a:srgbClr val="DADCE8"/>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4" name="Google Shape;674;p25"/>
          <p:cNvSpPr/>
          <p:nvPr/>
        </p:nvSpPr>
        <p:spPr>
          <a:xfrm flipH="1">
            <a:off x="377428" y="5651760"/>
            <a:ext cx="11437200" cy="603900"/>
          </a:xfrm>
          <a:prstGeom prst="round2SameRect">
            <a:avLst>
              <a:gd fmla="val 0" name="adj1"/>
              <a:gd fmla="val 27614"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747A90"/>
              </a:solidFill>
              <a:latin typeface="Arial"/>
              <a:ea typeface="Arial"/>
              <a:cs typeface="Arial"/>
              <a:sym typeface="Arial"/>
            </a:endParaRPr>
          </a:p>
        </p:txBody>
      </p:sp>
      <p:grpSp>
        <p:nvGrpSpPr>
          <p:cNvPr id="675" name="Google Shape;675;p25"/>
          <p:cNvGrpSpPr/>
          <p:nvPr/>
        </p:nvGrpSpPr>
        <p:grpSpPr>
          <a:xfrm>
            <a:off x="11306956" y="5830847"/>
            <a:ext cx="272538" cy="272538"/>
            <a:chOff x="11205520" y="5766827"/>
            <a:chExt cx="373800" cy="373800"/>
          </a:xfrm>
        </p:grpSpPr>
        <p:sp>
          <p:nvSpPr>
            <p:cNvPr id="676" name="Google Shape;676;p25"/>
            <p:cNvSpPr/>
            <p:nvPr/>
          </p:nvSpPr>
          <p:spPr>
            <a:xfrm flipH="1">
              <a:off x="11205520" y="5766827"/>
              <a:ext cx="373800" cy="373800"/>
            </a:xfrm>
            <a:prstGeom prst="ellipse">
              <a:avLst/>
            </a:prstGeom>
            <a:solidFill>
              <a:schemeClr val="lt1"/>
            </a:solid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677" name="Google Shape;677;p25"/>
            <p:cNvSpPr/>
            <p:nvPr/>
          </p:nvSpPr>
          <p:spPr>
            <a:xfrm flipH="1">
              <a:off x="11302813" y="5886905"/>
              <a:ext cx="179400" cy="179400"/>
            </a:xfrm>
            <a:prstGeom prst="arc">
              <a:avLst>
                <a:gd fmla="val 17958770" name="adj1"/>
                <a:gd fmla="val 14529894" name="adj2"/>
              </a:avLst>
            </a:prstGeom>
            <a:no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678" name="Google Shape;678;p25"/>
            <p:cNvCxnSpPr/>
            <p:nvPr/>
          </p:nvCxnSpPr>
          <p:spPr>
            <a:xfrm>
              <a:off x="11392438" y="5835670"/>
              <a:ext cx="0" cy="144000"/>
            </a:xfrm>
            <a:prstGeom prst="straightConnector1">
              <a:avLst/>
            </a:prstGeom>
            <a:noFill/>
            <a:ln cap="rnd" cmpd="sng" w="25400">
              <a:solidFill>
                <a:srgbClr val="747A90"/>
              </a:solidFill>
              <a:prstDash val="solid"/>
              <a:miter lim="800000"/>
              <a:headEnd len="sm" w="sm" type="none"/>
              <a:tailEnd len="sm" w="sm" type="none"/>
            </a:ln>
          </p:spPr>
        </p:cxnSp>
      </p:grpSp>
      <p:grpSp>
        <p:nvGrpSpPr>
          <p:cNvPr id="679" name="Google Shape;679;p25"/>
          <p:cNvGrpSpPr/>
          <p:nvPr/>
        </p:nvGrpSpPr>
        <p:grpSpPr>
          <a:xfrm>
            <a:off x="1" y="378663"/>
            <a:ext cx="517203" cy="262045"/>
            <a:chOff x="1" y="378663"/>
            <a:chExt cx="517203" cy="262045"/>
          </a:xfrm>
        </p:grpSpPr>
        <p:grpSp>
          <p:nvGrpSpPr>
            <p:cNvPr id="680" name="Google Shape;680;p25"/>
            <p:cNvGrpSpPr/>
            <p:nvPr/>
          </p:nvGrpSpPr>
          <p:grpSpPr>
            <a:xfrm>
              <a:off x="1" y="378663"/>
              <a:ext cx="517203" cy="223800"/>
              <a:chOff x="-10531" y="378663"/>
              <a:chExt cx="517203" cy="223800"/>
            </a:xfrm>
          </p:grpSpPr>
          <p:sp>
            <p:nvSpPr>
              <p:cNvPr id="681" name="Google Shape;681;p25"/>
              <p:cNvSpPr/>
              <p:nvPr/>
            </p:nvSpPr>
            <p:spPr>
              <a:xfrm flipH="1">
                <a:off x="248072" y="378663"/>
                <a:ext cx="258600" cy="223800"/>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2" name="Google Shape;682;p25"/>
              <p:cNvSpPr/>
              <p:nvPr/>
            </p:nvSpPr>
            <p:spPr>
              <a:xfrm flipH="1">
                <a:off x="-10531" y="378663"/>
                <a:ext cx="258600" cy="223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83" name="Google Shape;683;p25"/>
            <p:cNvSpPr/>
            <p:nvPr/>
          </p:nvSpPr>
          <p:spPr>
            <a:xfrm flipH="1" rot="10800000">
              <a:off x="47625" y="604708"/>
              <a:ext cx="460500"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84" name="Google Shape;684;p25"/>
          <p:cNvGrpSpPr/>
          <p:nvPr/>
        </p:nvGrpSpPr>
        <p:grpSpPr>
          <a:xfrm>
            <a:off x="752449" y="5868106"/>
            <a:ext cx="605571" cy="822354"/>
            <a:chOff x="752440" y="5868085"/>
            <a:chExt cx="871200" cy="985800"/>
          </a:xfrm>
        </p:grpSpPr>
        <p:sp>
          <p:nvSpPr>
            <p:cNvPr id="685" name="Google Shape;685;p25"/>
            <p:cNvSpPr/>
            <p:nvPr/>
          </p:nvSpPr>
          <p:spPr>
            <a:xfrm flipH="1">
              <a:off x="752440" y="5868085"/>
              <a:ext cx="871200" cy="985800"/>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6" name="Google Shape;686;p25"/>
            <p:cNvSpPr/>
            <p:nvPr/>
          </p:nvSpPr>
          <p:spPr>
            <a:xfrm>
              <a:off x="876780" y="6006339"/>
              <a:ext cx="659920" cy="60139"/>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7" name="Google Shape;687;p25"/>
            <p:cNvSpPr/>
            <p:nvPr/>
          </p:nvSpPr>
          <p:spPr>
            <a:xfrm>
              <a:off x="857250" y="6196712"/>
              <a:ext cx="330200" cy="46226"/>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88" name="Google Shape;688;p25"/>
            <p:cNvSpPr/>
            <p:nvPr/>
          </p:nvSpPr>
          <p:spPr>
            <a:xfrm>
              <a:off x="889000" y="6350000"/>
              <a:ext cx="508000" cy="69850"/>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89" name="Google Shape;689;p25"/>
          <p:cNvGrpSpPr/>
          <p:nvPr/>
        </p:nvGrpSpPr>
        <p:grpSpPr>
          <a:xfrm>
            <a:off x="1494248" y="5868119"/>
            <a:ext cx="605571" cy="822354"/>
            <a:chOff x="752440" y="5868085"/>
            <a:chExt cx="871200" cy="985800"/>
          </a:xfrm>
        </p:grpSpPr>
        <p:sp>
          <p:nvSpPr>
            <p:cNvPr id="690" name="Google Shape;690;p25"/>
            <p:cNvSpPr/>
            <p:nvPr/>
          </p:nvSpPr>
          <p:spPr>
            <a:xfrm flipH="1">
              <a:off x="752440" y="5868085"/>
              <a:ext cx="871200" cy="985800"/>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1" name="Google Shape;691;p25"/>
            <p:cNvSpPr/>
            <p:nvPr/>
          </p:nvSpPr>
          <p:spPr>
            <a:xfrm flipH="1" rot="10800000">
              <a:off x="876780" y="6018830"/>
              <a:ext cx="659920" cy="45717"/>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2" name="Google Shape;692;p25"/>
            <p:cNvSpPr/>
            <p:nvPr/>
          </p:nvSpPr>
          <p:spPr>
            <a:xfrm>
              <a:off x="857249" y="6196712"/>
              <a:ext cx="481266" cy="45764"/>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3" name="Google Shape;693;p25"/>
            <p:cNvSpPr/>
            <p:nvPr/>
          </p:nvSpPr>
          <p:spPr>
            <a:xfrm flipH="1" rot="10800000">
              <a:off x="889000" y="6364240"/>
              <a:ext cx="273050" cy="45752"/>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94" name="Google Shape;694;p25"/>
          <p:cNvSpPr/>
          <p:nvPr/>
        </p:nvSpPr>
        <p:spPr>
          <a:xfrm>
            <a:off x="4097379" y="2216388"/>
            <a:ext cx="3997249" cy="1218920"/>
          </a:xfrm>
          <a:prstGeom prst="rect">
            <a:avLst/>
          </a:prstGeom>
        </p:spPr>
        <p:txBody>
          <a:bodyPr>
            <a:prstTxWarp prst="textPlain"/>
          </a:bodyPr>
          <a:lstStyle/>
          <a:p>
            <a:pPr lvl="0" algn="ctr"/>
            <a:r>
              <a:rPr b="0" i="0">
                <a:ln cap="flat" cmpd="sng" w="38100">
                  <a:solidFill>
                    <a:srgbClr val="747A90"/>
                  </a:solidFill>
                  <a:prstDash val="solid"/>
                  <a:miter lim="8000"/>
                  <a:headEnd len="sm" w="sm" type="none"/>
                  <a:tailEnd len="sm" w="sm" type="none"/>
                </a:ln>
                <a:solidFill>
                  <a:srgbClr val="DADCE8"/>
                </a:solidFill>
                <a:latin typeface="Arial"/>
              </a:rPr>
              <a:t>Q &amp; 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6"/>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700" name="Google Shape;700;p26"/>
          <p:cNvGrpSpPr/>
          <p:nvPr/>
        </p:nvGrpSpPr>
        <p:grpSpPr>
          <a:xfrm>
            <a:off x="225" y="-80375"/>
            <a:ext cx="12191554" cy="6857996"/>
            <a:chOff x="889098" y="414694"/>
            <a:chExt cx="10413901" cy="4822443"/>
          </a:xfrm>
        </p:grpSpPr>
        <p:sp>
          <p:nvSpPr>
            <p:cNvPr id="701" name="Google Shape;701;p26"/>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02" name="Google Shape;702;p26"/>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03" name="Google Shape;703;p26"/>
            <p:cNvGrpSpPr/>
            <p:nvPr/>
          </p:nvGrpSpPr>
          <p:grpSpPr>
            <a:xfrm>
              <a:off x="9890984" y="619236"/>
              <a:ext cx="1007122" cy="255902"/>
              <a:chOff x="1863440" y="378540"/>
              <a:chExt cx="1007122" cy="255902"/>
            </a:xfrm>
          </p:grpSpPr>
          <p:sp>
            <p:nvSpPr>
              <p:cNvPr id="704" name="Google Shape;704;p26"/>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05" name="Google Shape;705;p26"/>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706" name="Google Shape;706;p26"/>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07" name="Google Shape;707;p26"/>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708" name="Google Shape;708;p26"/>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709" name="Google Shape;709;p26"/>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10" name="Google Shape;710;p26"/>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711" name="Google Shape;711;p26"/>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Code</a:t>
            </a:r>
            <a:endParaRPr b="0" i="0" sz="3000" u="none" cap="none" strike="noStrike">
              <a:solidFill>
                <a:srgbClr val="000000"/>
              </a:solidFill>
              <a:latin typeface="Malgun Gothic"/>
              <a:ea typeface="Malgun Gothic"/>
              <a:cs typeface="Malgun Gothic"/>
              <a:sym typeface="Malgun Gothic"/>
            </a:endParaRPr>
          </a:p>
        </p:txBody>
      </p:sp>
      <p:sp>
        <p:nvSpPr>
          <p:cNvPr id="712" name="Google Shape;712;p26"/>
          <p:cNvSpPr txBox="1"/>
          <p:nvPr/>
        </p:nvSpPr>
        <p:spPr>
          <a:xfrm>
            <a:off x="253200" y="989600"/>
            <a:ext cx="116856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 Python 코드</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import requests from bs4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import BeautifulSoup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import re import pandas as pd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import numpy as np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import matplotlib.pyplot as plt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%matplotlib inline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 API 접속 (XML 형식)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url1 = 'http://openapi.airkorea.or.kr/openapi/services/rest/ArpltnInforInqireSvc/getCtprvnMesureLIst?itemCode=PM10&amp;dataGubun=HOUR&amp;searchCondition=MONTH&amp;pageNo=1&amp;numOfRows=100'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url2 = '&amp;ServiceKey=비밀 ㅎㅎ</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url = url1 + url2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html = requests.get(url).text </a:t>
            </a:r>
            <a:endParaRPr b="0" i="0" sz="20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Malgun Gothic"/>
                <a:ea typeface="Malgun Gothic"/>
                <a:cs typeface="Malgun Gothic"/>
                <a:sym typeface="Malgun Gothic"/>
              </a:rPr>
              <a:t>soup = BeautifulSoup(html, "lxml")</a:t>
            </a:r>
            <a:endParaRPr b="0" i="0" sz="20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27"/>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718" name="Google Shape;718;p27"/>
          <p:cNvGrpSpPr/>
          <p:nvPr/>
        </p:nvGrpSpPr>
        <p:grpSpPr>
          <a:xfrm>
            <a:off x="225" y="-80375"/>
            <a:ext cx="12191554" cy="6857996"/>
            <a:chOff x="889098" y="414694"/>
            <a:chExt cx="10413901" cy="4822443"/>
          </a:xfrm>
        </p:grpSpPr>
        <p:sp>
          <p:nvSpPr>
            <p:cNvPr id="719" name="Google Shape;719;p27"/>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0" name="Google Shape;720;p27"/>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21" name="Google Shape;721;p27"/>
            <p:cNvGrpSpPr/>
            <p:nvPr/>
          </p:nvGrpSpPr>
          <p:grpSpPr>
            <a:xfrm>
              <a:off x="9890984" y="619236"/>
              <a:ext cx="1007122" cy="255902"/>
              <a:chOff x="1863440" y="378540"/>
              <a:chExt cx="1007122" cy="255902"/>
            </a:xfrm>
          </p:grpSpPr>
          <p:sp>
            <p:nvSpPr>
              <p:cNvPr id="722" name="Google Shape;722;p27"/>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23" name="Google Shape;723;p27"/>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724" name="Google Shape;724;p27"/>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25" name="Google Shape;725;p27"/>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726" name="Google Shape;726;p27"/>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727" name="Google Shape;727;p27"/>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28" name="Google Shape;728;p27"/>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729" name="Google Shape;729;p27"/>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Code</a:t>
            </a:r>
            <a:endParaRPr b="0" i="0" sz="3000" u="none" cap="none" strike="noStrike">
              <a:solidFill>
                <a:srgbClr val="000000"/>
              </a:solidFill>
              <a:latin typeface="Malgun Gothic"/>
              <a:ea typeface="Malgun Gothic"/>
              <a:cs typeface="Malgun Gothic"/>
              <a:sym typeface="Malgun Gothic"/>
            </a:endParaRPr>
          </a:p>
        </p:txBody>
      </p:sp>
      <p:sp>
        <p:nvSpPr>
          <p:cNvPr id="730" name="Google Shape;730;p27"/>
          <p:cNvSpPr txBox="1"/>
          <p:nvPr/>
        </p:nvSpPr>
        <p:spPr>
          <a:xfrm>
            <a:off x="253200" y="989600"/>
            <a:ext cx="11685600" cy="560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 XML -&gt; Pandas 데이터프레임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all_data = soup.select('item')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data_list = [data for data in all_data]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only_tag = re.findall('\&lt;([a-zA-Z]+)\&gt;', str(data_list[0]))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only_tag = np.array(only_tag)[1:]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all_data = soup.select('item')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text_list = [data.text for data in all_data]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all_df = list() for i in text_list: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new_list = i.split('\n')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new_list = np.array(new_list)[1:21]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hap = np.c_[only_tag, new_list]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df = pd.DataFrame(hap, columns=['name','value']) all_df.append(df)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 시도별 미세먼지 변화(시간 X축, 시도명 Y축)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Malgun Gothic"/>
                <a:ea typeface="Malgun Gothic"/>
                <a:cs typeface="Malgun Gothic"/>
                <a:sym typeface="Malgun Gothic"/>
              </a:rPr>
              <a:t>a = [] b = [] c = [] d = [] e = [] f = [] g = [] h = [] i = [] j = [] k = [] l = [] m = [] n = [] o = [] p = [] q = [] r = []  </a:t>
            </a:r>
            <a:endParaRPr b="0" i="0" sz="2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8"/>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736" name="Google Shape;736;p28"/>
          <p:cNvGrpSpPr/>
          <p:nvPr/>
        </p:nvGrpSpPr>
        <p:grpSpPr>
          <a:xfrm>
            <a:off x="225" y="-80375"/>
            <a:ext cx="12191554" cy="6857996"/>
            <a:chOff x="889098" y="414694"/>
            <a:chExt cx="10413901" cy="4822443"/>
          </a:xfrm>
        </p:grpSpPr>
        <p:sp>
          <p:nvSpPr>
            <p:cNvPr id="737" name="Google Shape;737;p28"/>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38" name="Google Shape;738;p28"/>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39" name="Google Shape;739;p28"/>
            <p:cNvGrpSpPr/>
            <p:nvPr/>
          </p:nvGrpSpPr>
          <p:grpSpPr>
            <a:xfrm>
              <a:off x="9890984" y="619236"/>
              <a:ext cx="1007122" cy="255902"/>
              <a:chOff x="1863440" y="378540"/>
              <a:chExt cx="1007122" cy="255902"/>
            </a:xfrm>
          </p:grpSpPr>
          <p:sp>
            <p:nvSpPr>
              <p:cNvPr id="740" name="Google Shape;740;p28"/>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41" name="Google Shape;741;p28"/>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742" name="Google Shape;742;p28"/>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43" name="Google Shape;743;p28"/>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744" name="Google Shape;744;p28"/>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745" name="Google Shape;745;p28"/>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46" name="Google Shape;746;p28"/>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747" name="Google Shape;747;p28"/>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Code</a:t>
            </a:r>
            <a:endParaRPr b="0" i="0" sz="3000" u="none" cap="none" strike="noStrike">
              <a:solidFill>
                <a:srgbClr val="000000"/>
              </a:solidFill>
              <a:latin typeface="Malgun Gothic"/>
              <a:ea typeface="Malgun Gothic"/>
              <a:cs typeface="Malgun Gothic"/>
              <a:sym typeface="Malgun Gothic"/>
            </a:endParaRPr>
          </a:p>
        </p:txBody>
      </p:sp>
      <p:sp>
        <p:nvSpPr>
          <p:cNvPr id="748" name="Google Shape;748;p28"/>
          <p:cNvSpPr txBox="1"/>
          <p:nvPr/>
        </p:nvSpPr>
        <p:spPr>
          <a:xfrm>
            <a:off x="206025" y="997800"/>
            <a:ext cx="11847000" cy="480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for each_df in all_df: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datetime = np.array(each_df.iloc[0,1]) seoul = np.array(each_df.iloc[3,1]) busan = np.array(each_df.iloc[4,1]) daegu = np.array(each_df.iloc[5,1]) incheon = np.array(each_df.iloc[6,1]) gwangju = np.array(each_df.iloc[7,1]) daejeon = np.array(each_df.iloc[8,1]) ulsan = np.array(each_df.iloc[9,1]) gyeonggi = np.array(each_df.iloc[10,1]) gangwon = np.array(each_df.iloc[11,1]) chungbuk = np.array(each_df.iloc[12,1]) chungnam = np.array(each_df.iloc[13,1]) jeonbuk = np.array(each_df.iloc[14,1]) jeonnam = np.array(each_df.iloc[15,1]) gyeongbuk = np.array(each_df.iloc[16,1]) gyeongnam = np.array(each_df.iloc[17,1]) jeju = np.array(each_df.iloc[18,1]) sejong = np.array(each_df.iloc[19,1]) a = np.append(a, datetime) b = np.append(b, seoul) c = np.append(c, busan) d = np.append(d, daegu) e = np.append(e, incheon) f = np.append(f, gwangju) g = np.append(g, daejeon) h = np.append(h, ulsan) i = np.append(i, gyeonggi) j = np.append(j, gangwon) k = np.append(k, chungbuk) l = np.append(l, chungnam) m = np.append(m, jeonbuk) n = np.append(n, jeonnam) o = np.append(o, gyeongbuk) p = np.append(p, gyeongnam) q = np.append(q, jeju) r = np.append(r, sejong)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hap = np.c_[a,b,c,d,e,f,g,h,i,j,k,l,m,n,o,p,q,r]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new_df = pd.DataFrame(hap, columns=['datetime','seoul','busan','daegu','incheon','gwangju','daejeon', 'ulsan','gyeonggi','gangwon','chungbuk','chungnam','jeonbuk','jeonnam', 'gyeongbuk','gyeongnam','jeju','sejong'])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date_column = new_df.iloc[:,0] dftmp = new_df.iloc[:,1:].astype(int) new_df = pd.concat([date_column, dftmp], axis=1) new_df['datetime'] = new_df.datetime.str.replace('24','0') new_df['datetime'] = pd.to_datetime(new_df.datetime) new_df.sort_index(ascending=False, inplace=True) new_df.reset_index(inplace=True, drop=True)  </a:t>
            </a:r>
            <a:endParaRPr b="0" i="0" sz="15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9"/>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754" name="Google Shape;754;p29"/>
          <p:cNvGrpSpPr/>
          <p:nvPr/>
        </p:nvGrpSpPr>
        <p:grpSpPr>
          <a:xfrm>
            <a:off x="225" y="-80375"/>
            <a:ext cx="12191554" cy="6857996"/>
            <a:chOff x="889098" y="414694"/>
            <a:chExt cx="10413901" cy="4822443"/>
          </a:xfrm>
        </p:grpSpPr>
        <p:sp>
          <p:nvSpPr>
            <p:cNvPr id="755" name="Google Shape;755;p29"/>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6" name="Google Shape;756;p29"/>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57" name="Google Shape;757;p29"/>
            <p:cNvGrpSpPr/>
            <p:nvPr/>
          </p:nvGrpSpPr>
          <p:grpSpPr>
            <a:xfrm>
              <a:off x="9890984" y="619236"/>
              <a:ext cx="1007122" cy="255902"/>
              <a:chOff x="1863440" y="378540"/>
              <a:chExt cx="1007122" cy="255902"/>
            </a:xfrm>
          </p:grpSpPr>
          <p:sp>
            <p:nvSpPr>
              <p:cNvPr id="758" name="Google Shape;758;p29"/>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59" name="Google Shape;759;p29"/>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760" name="Google Shape;760;p29"/>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61" name="Google Shape;761;p29"/>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762" name="Google Shape;762;p29"/>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763" name="Google Shape;763;p29"/>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64" name="Google Shape;764;p29"/>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765" name="Google Shape;765;p29"/>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Code</a:t>
            </a:r>
            <a:endParaRPr b="0" i="0" sz="3000" u="none" cap="none" strike="noStrike">
              <a:solidFill>
                <a:srgbClr val="000000"/>
              </a:solidFill>
              <a:latin typeface="Malgun Gothic"/>
              <a:ea typeface="Malgun Gothic"/>
              <a:cs typeface="Malgun Gothic"/>
              <a:sym typeface="Malgun Gothic"/>
            </a:endParaRPr>
          </a:p>
        </p:txBody>
      </p:sp>
      <p:sp>
        <p:nvSpPr>
          <p:cNvPr id="766" name="Google Shape;766;p29"/>
          <p:cNvSpPr txBox="1"/>
          <p:nvPr/>
        </p:nvSpPr>
        <p:spPr>
          <a:xfrm>
            <a:off x="206025" y="997800"/>
            <a:ext cx="118470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그래프 그리기 (시도별 미세먼지 변화 비교 - 시간별 데이터)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ax = plt.gca() # gca: 'get current axis', 축 하나로 고정 new_df.plot(kind='line', x='datetime', y='seoul', ax=ax, figsize=(12,7)) new_df.plot(kind='line', x='datetime', y='busan', color='red', ax=ax) new_df.plot(kind='line', x='datetime', y='daegu', color='black', ax=ax) new_df.plot(kind='line', x='datetime', y='gwangju', color='darkgreen', ax=ax) new_df.plot(kind='line', x='datetime', y='jeju', color='orange', ax=ax) ax.set_ylim(0,) plt.title('Dust(PM10) by Regions') plt.show()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Folium라이브러리로 미세먼지 데이터 지도 시각화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경도, 위도 좌표값이 필요함 (미리 만들어진 geo_json 파일에서 읽어옴)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시도별 미세먼지 평균값 필요, 시도명은 한글 변환 필요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https://yobro.tistory.com/207 참조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region = (new_df.columns[1:]).tolist() region_avg = [] for each in region: a = np.array(new_df[each]) avg = np.average(a) region_avg.append(avg) kor_region = ['서울특별시','부산광역시','대구광역시','인천광역시','광주광역시','대전광역시', '울산광역시','경기도','강원도','충청북도','충청남도','전라북도','전라남도', '경상북도','경상남도','제주특별자치도','세종특별자치시']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avg_df = pd.DataFrame({'region':kor_region, 'region_avg':region_avg}) import folium geo_json = "https://raw.githubusercontent.com/southkorea/southkorea-maps/master/kostat/2013/json/skorea_provinces_geo_simple.json"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m = folium.Map( location = [36.97884521132491, 127.86224884213675],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algun Gothic"/>
                <a:ea typeface="Malgun Gothic"/>
                <a:cs typeface="Malgun Gothic"/>
                <a:sym typeface="Malgun Gothic"/>
              </a:rPr>
              <a:t># 아마 한국 위치인듯 tiles = 'Stamen Terrain', zoom_start=7) folium.Choropleth( geo_data = geo_json, name = 'choropleth', data = avg_df, columns=['region','region_avg'], key_on = 'feature.properties.name', fill_color = 'YlGn', fill_opacity = 0.7, line_opacity = 0.5 ).add_to(m) # Spyder같은 IDE로 볼때는 HTML 파일을 만들어서 지도 확인 가능. Jupyter로는 바로 됨 #m.save('./korea.html')</a:t>
            </a:r>
            <a:endParaRPr b="0" i="0" sz="15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F1F4"/>
        </a:solidFill>
      </p:bgPr>
    </p:bg>
    <p:spTree>
      <p:nvGrpSpPr>
        <p:cNvPr id="246" name="Shape 246"/>
        <p:cNvGrpSpPr/>
        <p:nvPr/>
      </p:nvGrpSpPr>
      <p:grpSpPr>
        <a:xfrm>
          <a:off x="0" y="0"/>
          <a:ext cx="0" cy="0"/>
          <a:chOff x="0" y="0"/>
          <a:chExt cx="0" cy="0"/>
        </a:xfrm>
      </p:grpSpPr>
      <p:sp>
        <p:nvSpPr>
          <p:cNvPr id="247" name="Google Shape;247;p3"/>
          <p:cNvSpPr/>
          <p:nvPr/>
        </p:nvSpPr>
        <p:spPr>
          <a:xfrm flipH="1">
            <a:off x="5503340" y="6017277"/>
            <a:ext cx="1185300" cy="833100"/>
          </a:xfrm>
          <a:prstGeom prst="trapezoid">
            <a:avLst>
              <a:gd fmla="val 14330" name="adj"/>
            </a:avLst>
          </a:prstGeom>
          <a:gradFill>
            <a:gsLst>
              <a:gs pos="0">
                <a:schemeClr val="lt1"/>
              </a:gs>
              <a:gs pos="54000">
                <a:schemeClr val="lt1"/>
              </a:gs>
              <a:gs pos="55000">
                <a:srgbClr val="D8D8D8"/>
              </a:gs>
              <a:gs pos="100000">
                <a:srgbClr val="D8D8D8"/>
              </a:gs>
            </a:gsLst>
            <a:lin ang="16200038" scaled="0"/>
          </a:gra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8" name="Google Shape;248;p3"/>
          <p:cNvSpPr/>
          <p:nvPr/>
        </p:nvSpPr>
        <p:spPr>
          <a:xfrm flipH="1">
            <a:off x="377428" y="103000"/>
            <a:ext cx="11437200" cy="5651700"/>
          </a:xfrm>
          <a:prstGeom prst="round2SameRect">
            <a:avLst>
              <a:gd fmla="val 0" name="adj1"/>
              <a:gd fmla="val 0" name="adj2"/>
            </a:avLst>
          </a:prstGeom>
          <a:solidFill>
            <a:srgbClr val="DADCE8"/>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49" name="Google Shape;249;p3"/>
          <p:cNvSpPr/>
          <p:nvPr/>
        </p:nvSpPr>
        <p:spPr>
          <a:xfrm flipH="1">
            <a:off x="377428" y="5651760"/>
            <a:ext cx="11437200" cy="603900"/>
          </a:xfrm>
          <a:prstGeom prst="round2SameRect">
            <a:avLst>
              <a:gd fmla="val 0" name="adj1"/>
              <a:gd fmla="val 27614"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747A90"/>
              </a:solidFill>
              <a:latin typeface="Arial"/>
              <a:ea typeface="Arial"/>
              <a:cs typeface="Arial"/>
              <a:sym typeface="Arial"/>
            </a:endParaRPr>
          </a:p>
        </p:txBody>
      </p:sp>
      <p:grpSp>
        <p:nvGrpSpPr>
          <p:cNvPr id="250" name="Google Shape;250;p3"/>
          <p:cNvGrpSpPr/>
          <p:nvPr/>
        </p:nvGrpSpPr>
        <p:grpSpPr>
          <a:xfrm>
            <a:off x="11306956" y="5830847"/>
            <a:ext cx="272538" cy="272538"/>
            <a:chOff x="11205520" y="5766827"/>
            <a:chExt cx="373800" cy="373800"/>
          </a:xfrm>
        </p:grpSpPr>
        <p:sp>
          <p:nvSpPr>
            <p:cNvPr id="251" name="Google Shape;251;p3"/>
            <p:cNvSpPr/>
            <p:nvPr/>
          </p:nvSpPr>
          <p:spPr>
            <a:xfrm flipH="1">
              <a:off x="11205520" y="5766827"/>
              <a:ext cx="373800" cy="373800"/>
            </a:xfrm>
            <a:prstGeom prst="ellipse">
              <a:avLst/>
            </a:prstGeom>
            <a:solidFill>
              <a:schemeClr val="lt1"/>
            </a:solid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252" name="Google Shape;252;p3"/>
            <p:cNvSpPr/>
            <p:nvPr/>
          </p:nvSpPr>
          <p:spPr>
            <a:xfrm flipH="1">
              <a:off x="11302813" y="5886905"/>
              <a:ext cx="179400" cy="179400"/>
            </a:xfrm>
            <a:prstGeom prst="arc">
              <a:avLst>
                <a:gd fmla="val 17958770" name="adj1"/>
                <a:gd fmla="val 14529894" name="adj2"/>
              </a:avLst>
            </a:prstGeom>
            <a:no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253" name="Google Shape;253;p3"/>
            <p:cNvCxnSpPr/>
            <p:nvPr/>
          </p:nvCxnSpPr>
          <p:spPr>
            <a:xfrm>
              <a:off x="11392438" y="5835670"/>
              <a:ext cx="0" cy="144000"/>
            </a:xfrm>
            <a:prstGeom prst="straightConnector1">
              <a:avLst/>
            </a:prstGeom>
            <a:noFill/>
            <a:ln cap="rnd" cmpd="sng" w="25400">
              <a:solidFill>
                <a:srgbClr val="747A90"/>
              </a:solidFill>
              <a:prstDash val="solid"/>
              <a:miter lim="800000"/>
              <a:headEnd len="sm" w="sm" type="none"/>
              <a:tailEnd len="sm" w="sm" type="none"/>
            </a:ln>
          </p:spPr>
        </p:cxnSp>
      </p:grpSp>
      <p:grpSp>
        <p:nvGrpSpPr>
          <p:cNvPr id="254" name="Google Shape;254;p3"/>
          <p:cNvGrpSpPr/>
          <p:nvPr/>
        </p:nvGrpSpPr>
        <p:grpSpPr>
          <a:xfrm>
            <a:off x="1" y="378663"/>
            <a:ext cx="517203" cy="262045"/>
            <a:chOff x="1" y="378663"/>
            <a:chExt cx="517203" cy="262045"/>
          </a:xfrm>
        </p:grpSpPr>
        <p:grpSp>
          <p:nvGrpSpPr>
            <p:cNvPr id="255" name="Google Shape;255;p3"/>
            <p:cNvGrpSpPr/>
            <p:nvPr/>
          </p:nvGrpSpPr>
          <p:grpSpPr>
            <a:xfrm>
              <a:off x="1" y="378663"/>
              <a:ext cx="517203" cy="223800"/>
              <a:chOff x="-10531" y="378663"/>
              <a:chExt cx="517203" cy="223800"/>
            </a:xfrm>
          </p:grpSpPr>
          <p:sp>
            <p:nvSpPr>
              <p:cNvPr id="256" name="Google Shape;256;p3"/>
              <p:cNvSpPr/>
              <p:nvPr/>
            </p:nvSpPr>
            <p:spPr>
              <a:xfrm flipH="1">
                <a:off x="248072" y="378663"/>
                <a:ext cx="258600" cy="223800"/>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57" name="Google Shape;257;p3"/>
              <p:cNvSpPr/>
              <p:nvPr/>
            </p:nvSpPr>
            <p:spPr>
              <a:xfrm flipH="1">
                <a:off x="-10531" y="378663"/>
                <a:ext cx="258600" cy="223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58" name="Google Shape;258;p3"/>
            <p:cNvSpPr/>
            <p:nvPr/>
          </p:nvSpPr>
          <p:spPr>
            <a:xfrm flipH="1" rot="10800000">
              <a:off x="47625" y="604708"/>
              <a:ext cx="460500"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59" name="Google Shape;259;p3"/>
          <p:cNvGrpSpPr/>
          <p:nvPr/>
        </p:nvGrpSpPr>
        <p:grpSpPr>
          <a:xfrm>
            <a:off x="752449" y="5868106"/>
            <a:ext cx="605571" cy="822354"/>
            <a:chOff x="752440" y="5868085"/>
            <a:chExt cx="871200" cy="985800"/>
          </a:xfrm>
        </p:grpSpPr>
        <p:sp>
          <p:nvSpPr>
            <p:cNvPr id="260" name="Google Shape;260;p3"/>
            <p:cNvSpPr/>
            <p:nvPr/>
          </p:nvSpPr>
          <p:spPr>
            <a:xfrm flipH="1">
              <a:off x="752440" y="5868085"/>
              <a:ext cx="871200" cy="985800"/>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1" name="Google Shape;261;p3"/>
            <p:cNvSpPr/>
            <p:nvPr/>
          </p:nvSpPr>
          <p:spPr>
            <a:xfrm>
              <a:off x="876780" y="6006339"/>
              <a:ext cx="659920" cy="60139"/>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2" name="Google Shape;262;p3"/>
            <p:cNvSpPr/>
            <p:nvPr/>
          </p:nvSpPr>
          <p:spPr>
            <a:xfrm>
              <a:off x="857250" y="6196712"/>
              <a:ext cx="330200" cy="46226"/>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3" name="Google Shape;263;p3"/>
            <p:cNvSpPr/>
            <p:nvPr/>
          </p:nvSpPr>
          <p:spPr>
            <a:xfrm>
              <a:off x="889000" y="6350000"/>
              <a:ext cx="508000" cy="69850"/>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64" name="Google Shape;264;p3"/>
          <p:cNvGrpSpPr/>
          <p:nvPr/>
        </p:nvGrpSpPr>
        <p:grpSpPr>
          <a:xfrm>
            <a:off x="1494248" y="5868119"/>
            <a:ext cx="605571" cy="822354"/>
            <a:chOff x="752440" y="5868085"/>
            <a:chExt cx="871200" cy="985800"/>
          </a:xfrm>
        </p:grpSpPr>
        <p:sp>
          <p:nvSpPr>
            <p:cNvPr id="265" name="Google Shape;265;p3"/>
            <p:cNvSpPr/>
            <p:nvPr/>
          </p:nvSpPr>
          <p:spPr>
            <a:xfrm flipH="1">
              <a:off x="752440" y="5868085"/>
              <a:ext cx="871200" cy="985800"/>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6" name="Google Shape;266;p3"/>
            <p:cNvSpPr/>
            <p:nvPr/>
          </p:nvSpPr>
          <p:spPr>
            <a:xfrm flipH="1" rot="10800000">
              <a:off x="876780" y="6018830"/>
              <a:ext cx="659920" cy="45717"/>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7" name="Google Shape;267;p3"/>
            <p:cNvSpPr/>
            <p:nvPr/>
          </p:nvSpPr>
          <p:spPr>
            <a:xfrm>
              <a:off x="857249" y="6196712"/>
              <a:ext cx="481266" cy="45764"/>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68" name="Google Shape;268;p3"/>
            <p:cNvSpPr/>
            <p:nvPr/>
          </p:nvSpPr>
          <p:spPr>
            <a:xfrm flipH="1" rot="10800000">
              <a:off x="889000" y="6364240"/>
              <a:ext cx="273050" cy="45752"/>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269" name="Google Shape;269;p3"/>
          <p:cNvSpPr txBox="1"/>
          <p:nvPr/>
        </p:nvSpPr>
        <p:spPr>
          <a:xfrm>
            <a:off x="1417800" y="1558800"/>
            <a:ext cx="8274300" cy="3740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Malgun Gothic"/>
              <a:buChar char="●"/>
            </a:pPr>
            <a:r>
              <a:rPr b="0" i="0" lang="en-US" sz="2100" u="none" cap="none" strike="noStrike">
                <a:solidFill>
                  <a:srgbClr val="000000"/>
                </a:solidFill>
                <a:latin typeface="Malgun Gothic"/>
                <a:ea typeface="Malgun Gothic"/>
                <a:cs typeface="Malgun Gothic"/>
                <a:sym typeface="Malgun Gothic"/>
              </a:rPr>
              <a:t>EDA </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a:p>
            <a:pPr indent="-361950" lvl="0" marL="457200" marR="0" rtl="0" algn="l">
              <a:lnSpc>
                <a:spcPct val="100000"/>
              </a:lnSpc>
              <a:spcBef>
                <a:spcPts val="0"/>
              </a:spcBef>
              <a:spcAft>
                <a:spcPts val="0"/>
              </a:spcAft>
              <a:buClr>
                <a:srgbClr val="000000"/>
              </a:buClr>
              <a:buSzPts val="2100"/>
              <a:buFont typeface="Malgun Gothic"/>
              <a:buChar char="●"/>
            </a:pPr>
            <a:r>
              <a:rPr b="0" i="0" lang="en-US" sz="2100" u="none" cap="none" strike="noStrike">
                <a:solidFill>
                  <a:srgbClr val="000000"/>
                </a:solidFill>
                <a:latin typeface="Malgun Gothic"/>
                <a:ea typeface="Malgun Gothic"/>
                <a:cs typeface="Malgun Gothic"/>
                <a:sym typeface="Malgun Gothic"/>
              </a:rPr>
              <a:t>사용기술 </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a:p>
            <a:pPr indent="-361950" lvl="0" marL="457200" marR="0" rtl="0" algn="l">
              <a:lnSpc>
                <a:spcPct val="100000"/>
              </a:lnSpc>
              <a:spcBef>
                <a:spcPts val="0"/>
              </a:spcBef>
              <a:spcAft>
                <a:spcPts val="0"/>
              </a:spcAft>
              <a:buClr>
                <a:srgbClr val="000000"/>
              </a:buClr>
              <a:buSzPts val="2100"/>
              <a:buFont typeface="Malgun Gothic"/>
              <a:buChar char="●"/>
            </a:pPr>
            <a:r>
              <a:rPr b="0" i="0" lang="en-US" sz="2100" u="none" cap="none" strike="noStrike">
                <a:solidFill>
                  <a:srgbClr val="000000"/>
                </a:solidFill>
                <a:latin typeface="Malgun Gothic"/>
                <a:ea typeface="Malgun Gothic"/>
                <a:cs typeface="Malgun Gothic"/>
                <a:sym typeface="Malgun Gothic"/>
              </a:rPr>
              <a:t>결과화면 </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a:p>
            <a:pPr indent="-361950" lvl="0" marL="457200" marR="0" rtl="0" algn="l">
              <a:lnSpc>
                <a:spcPct val="100000"/>
              </a:lnSpc>
              <a:spcBef>
                <a:spcPts val="0"/>
              </a:spcBef>
              <a:spcAft>
                <a:spcPts val="0"/>
              </a:spcAft>
              <a:buClr>
                <a:srgbClr val="000000"/>
              </a:buClr>
              <a:buSzPts val="2100"/>
              <a:buFont typeface="Malgun Gothic"/>
              <a:buChar char="●"/>
            </a:pPr>
            <a:r>
              <a:rPr b="0" i="0" lang="en-US" sz="2100" u="none" cap="none" strike="noStrike">
                <a:solidFill>
                  <a:srgbClr val="000000"/>
                </a:solidFill>
                <a:latin typeface="Malgun Gothic"/>
                <a:ea typeface="Malgun Gothic"/>
                <a:cs typeface="Malgun Gothic"/>
                <a:sym typeface="Malgun Gothic"/>
              </a:rPr>
              <a:t>시행착오</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a:p>
            <a:pPr indent="-361950" lvl="0" marL="457200" marR="0" rtl="0" algn="l">
              <a:lnSpc>
                <a:spcPct val="100000"/>
              </a:lnSpc>
              <a:spcBef>
                <a:spcPts val="0"/>
              </a:spcBef>
              <a:spcAft>
                <a:spcPts val="0"/>
              </a:spcAft>
              <a:buClr>
                <a:srgbClr val="000000"/>
              </a:buClr>
              <a:buSzPts val="2100"/>
              <a:buFont typeface="Malgun Gothic"/>
              <a:buChar char="●"/>
            </a:pPr>
            <a:r>
              <a:rPr b="0" i="0" lang="en-US" sz="2100" u="none" cap="none" strike="noStrike">
                <a:solidFill>
                  <a:srgbClr val="000000"/>
                </a:solidFill>
                <a:latin typeface="Malgun Gothic"/>
                <a:ea typeface="Malgun Gothic"/>
                <a:cs typeface="Malgun Gothic"/>
                <a:sym typeface="Malgun Gothic"/>
              </a:rPr>
              <a:t>코드 공유</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Malgun Gothic"/>
              <a:ea typeface="Malgun Gothic"/>
              <a:cs typeface="Malgun Gothic"/>
              <a:sym typeface="Malgun Gothic"/>
            </a:endParaRPr>
          </a:p>
        </p:txBody>
      </p:sp>
      <p:sp>
        <p:nvSpPr>
          <p:cNvPr id="270" name="Google Shape;270;p3"/>
          <p:cNvSpPr/>
          <p:nvPr/>
        </p:nvSpPr>
        <p:spPr>
          <a:xfrm>
            <a:off x="9466050" y="378675"/>
            <a:ext cx="1947848" cy="984899"/>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목차</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0"/>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772" name="Google Shape;772;p30"/>
          <p:cNvGrpSpPr/>
          <p:nvPr/>
        </p:nvGrpSpPr>
        <p:grpSpPr>
          <a:xfrm>
            <a:off x="225" y="-80375"/>
            <a:ext cx="12191554" cy="6857996"/>
            <a:chOff x="889098" y="414694"/>
            <a:chExt cx="10413901" cy="4822443"/>
          </a:xfrm>
        </p:grpSpPr>
        <p:sp>
          <p:nvSpPr>
            <p:cNvPr id="773" name="Google Shape;773;p30"/>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74" name="Google Shape;774;p30"/>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775" name="Google Shape;775;p30"/>
            <p:cNvGrpSpPr/>
            <p:nvPr/>
          </p:nvGrpSpPr>
          <p:grpSpPr>
            <a:xfrm>
              <a:off x="9890984" y="619236"/>
              <a:ext cx="1007122" cy="255902"/>
              <a:chOff x="1863440" y="378540"/>
              <a:chExt cx="1007122" cy="255902"/>
            </a:xfrm>
          </p:grpSpPr>
          <p:sp>
            <p:nvSpPr>
              <p:cNvPr id="776" name="Google Shape;776;p30"/>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77" name="Google Shape;777;p30"/>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778" name="Google Shape;778;p30"/>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79" name="Google Shape;779;p30"/>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780" name="Google Shape;780;p30"/>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781" name="Google Shape;781;p30"/>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82" name="Google Shape;782;p30"/>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783" name="Google Shape;783;p30"/>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Code</a:t>
            </a:r>
            <a:endParaRPr b="0" i="0" sz="3000" u="none" cap="none" strike="noStrike">
              <a:solidFill>
                <a:srgbClr val="000000"/>
              </a:solidFill>
              <a:latin typeface="Malgun Gothic"/>
              <a:ea typeface="Malgun Gothic"/>
              <a:cs typeface="Malgun Gothic"/>
              <a:sym typeface="Malgun Gothic"/>
            </a:endParaRPr>
          </a:p>
        </p:txBody>
      </p:sp>
      <p:sp>
        <p:nvSpPr>
          <p:cNvPr id="784" name="Google Shape;784;p30"/>
          <p:cNvSpPr txBox="1"/>
          <p:nvPr/>
        </p:nvSpPr>
        <p:spPr>
          <a:xfrm>
            <a:off x="375975" y="1094875"/>
            <a:ext cx="114600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200" u="sng" cap="none" strike="noStrike">
                <a:solidFill>
                  <a:srgbClr val="000000"/>
                </a:solidFill>
                <a:latin typeface="Malgun Gothic"/>
                <a:ea typeface="Malgun Gothic"/>
                <a:cs typeface="Malgun Gothic"/>
                <a:sym typeface="Malgun Gothic"/>
              </a:rPr>
              <a:t>MariaDB csv파일 쿼리문</a:t>
            </a:r>
            <a:endParaRPr b="0" i="0" sz="2200" u="sng"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0000"/>
                </a:solidFill>
                <a:latin typeface="Malgun Gothic"/>
                <a:ea typeface="Malgun Gothic"/>
                <a:cs typeface="Malgun Gothic"/>
                <a:sym typeface="Malgun Gothic"/>
              </a:rPr>
              <a:t>#테이블 생성</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0000"/>
                </a:solidFill>
                <a:latin typeface="Malgun Gothic"/>
                <a:ea typeface="Malgun Gothic"/>
                <a:cs typeface="Malgun Gothic"/>
                <a:sym typeface="Malgun Gothic"/>
              </a:rPr>
              <a:t>CREATE TABLE 테이블명 (indext integer, datetime varchar(20), seoul integer, busan  integer, daegu integer, incheon integer, gwangju integer, daejeon integer, ulsan integer, gyeonggi integer, gangwon integer, chungbuk integer, chungnam  integer, jeonbuk  integer, jeonnam integer, gyeongbuk integer, gyeongnam integer, jeju integer, sejong  integer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0000"/>
                </a:solidFill>
                <a:latin typeface="Malgun Gothic"/>
                <a:ea typeface="Malgun Gothic"/>
                <a:cs typeface="Malgun Gothic"/>
                <a:sym typeface="Malgun Gothic"/>
              </a:rPr>
              <a:t>#csv 파일 넣기</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100"/>
              <a:buFont typeface="Arial"/>
              <a:buNone/>
            </a:pPr>
            <a:r>
              <a:rPr b="0" i="0" lang="en-US" sz="2200" u="none" cap="none" strike="noStrike">
                <a:solidFill>
                  <a:srgbClr val="000000"/>
                </a:solidFill>
                <a:latin typeface="Malgun Gothic"/>
                <a:ea typeface="Malgun Gothic"/>
                <a:cs typeface="Malgun Gothic"/>
                <a:sym typeface="Malgun Gothic"/>
              </a:rPr>
              <a:t>LOAD DATA LOCAL INFILE '/각자 위치/파일명.csv' into table 테이블명 fields terminated by ',' lines terminated by '\n' ignore 1 lines;</a:t>
            </a:r>
            <a:endParaRPr b="0" i="0" sz="22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F1F4"/>
        </a:solidFill>
      </p:bgPr>
    </p:bg>
    <p:spTree>
      <p:nvGrpSpPr>
        <p:cNvPr id="788" name="Shape 788"/>
        <p:cNvGrpSpPr/>
        <p:nvPr/>
      </p:nvGrpSpPr>
      <p:grpSpPr>
        <a:xfrm>
          <a:off x="0" y="0"/>
          <a:ext cx="0" cy="0"/>
          <a:chOff x="0" y="0"/>
          <a:chExt cx="0" cy="0"/>
        </a:xfrm>
      </p:grpSpPr>
      <p:sp>
        <p:nvSpPr>
          <p:cNvPr id="789" name="Google Shape;789;p31"/>
          <p:cNvSpPr/>
          <p:nvPr/>
        </p:nvSpPr>
        <p:spPr>
          <a:xfrm flipH="1">
            <a:off x="5503359" y="6017277"/>
            <a:ext cx="1185281" cy="833173"/>
          </a:xfrm>
          <a:prstGeom prst="trapezoid">
            <a:avLst>
              <a:gd fmla="val 14330" name="adj"/>
            </a:avLst>
          </a:prstGeom>
          <a:gradFill>
            <a:gsLst>
              <a:gs pos="0">
                <a:schemeClr val="lt1"/>
              </a:gs>
              <a:gs pos="54000">
                <a:schemeClr val="lt1"/>
              </a:gs>
              <a:gs pos="55000">
                <a:srgbClr val="D8D8D8"/>
              </a:gs>
              <a:gs pos="100000">
                <a:srgbClr val="D8D8D8"/>
              </a:gs>
            </a:gsLst>
            <a:lin ang="16200000" scaled="0"/>
          </a:gra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0" name="Google Shape;790;p31"/>
          <p:cNvSpPr/>
          <p:nvPr/>
        </p:nvSpPr>
        <p:spPr>
          <a:xfrm flipH="1">
            <a:off x="377428" y="103000"/>
            <a:ext cx="11437200" cy="5651700"/>
          </a:xfrm>
          <a:prstGeom prst="round2SameRect">
            <a:avLst>
              <a:gd fmla="val 0" name="adj1"/>
              <a:gd fmla="val 0" name="adj2"/>
            </a:avLst>
          </a:prstGeom>
          <a:solidFill>
            <a:srgbClr val="DADCE8"/>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1" name="Google Shape;791;p31"/>
          <p:cNvSpPr/>
          <p:nvPr/>
        </p:nvSpPr>
        <p:spPr>
          <a:xfrm flipH="1">
            <a:off x="377372" y="5651760"/>
            <a:ext cx="11437256" cy="603897"/>
          </a:xfrm>
          <a:prstGeom prst="round2SameRect">
            <a:avLst>
              <a:gd fmla="val 0" name="adj1"/>
              <a:gd fmla="val 27614"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747A90"/>
              </a:solidFill>
              <a:latin typeface="Arial"/>
              <a:ea typeface="Arial"/>
              <a:cs typeface="Arial"/>
              <a:sym typeface="Arial"/>
            </a:endParaRPr>
          </a:p>
        </p:txBody>
      </p:sp>
      <p:grpSp>
        <p:nvGrpSpPr>
          <p:cNvPr id="792" name="Google Shape;792;p31"/>
          <p:cNvGrpSpPr/>
          <p:nvPr/>
        </p:nvGrpSpPr>
        <p:grpSpPr>
          <a:xfrm>
            <a:off x="11306815" y="5830761"/>
            <a:ext cx="272505" cy="272505"/>
            <a:chOff x="11205557" y="5766827"/>
            <a:chExt cx="373763" cy="373763"/>
          </a:xfrm>
        </p:grpSpPr>
        <p:sp>
          <p:nvSpPr>
            <p:cNvPr id="793" name="Google Shape;793;p31"/>
            <p:cNvSpPr/>
            <p:nvPr/>
          </p:nvSpPr>
          <p:spPr>
            <a:xfrm flipH="1">
              <a:off x="11205557" y="5766827"/>
              <a:ext cx="373763" cy="373763"/>
            </a:xfrm>
            <a:prstGeom prst="ellipse">
              <a:avLst/>
            </a:prstGeom>
            <a:solidFill>
              <a:schemeClr val="lt1"/>
            </a:solid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794" name="Google Shape;794;p31"/>
            <p:cNvSpPr/>
            <p:nvPr/>
          </p:nvSpPr>
          <p:spPr>
            <a:xfrm flipH="1">
              <a:off x="11302663" y="5886905"/>
              <a:ext cx="179550" cy="179550"/>
            </a:xfrm>
            <a:prstGeom prst="arc">
              <a:avLst>
                <a:gd fmla="val 17958770" name="adj1"/>
                <a:gd fmla="val 14529894" name="adj2"/>
              </a:avLst>
            </a:prstGeom>
            <a:noFill/>
            <a:ln cap="flat" cmpd="sng" w="254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795" name="Google Shape;795;p31"/>
            <p:cNvCxnSpPr/>
            <p:nvPr/>
          </p:nvCxnSpPr>
          <p:spPr>
            <a:xfrm>
              <a:off x="11392438" y="5835670"/>
              <a:ext cx="0" cy="144000"/>
            </a:xfrm>
            <a:prstGeom prst="straightConnector1">
              <a:avLst/>
            </a:prstGeom>
            <a:noFill/>
            <a:ln cap="rnd" cmpd="sng" w="25400">
              <a:solidFill>
                <a:srgbClr val="747A90"/>
              </a:solidFill>
              <a:prstDash val="solid"/>
              <a:miter lim="800000"/>
              <a:headEnd len="sm" w="sm" type="none"/>
              <a:tailEnd len="sm" w="sm" type="none"/>
            </a:ln>
          </p:spPr>
        </p:cxnSp>
      </p:grpSp>
      <p:grpSp>
        <p:nvGrpSpPr>
          <p:cNvPr id="796" name="Google Shape;796;p31"/>
          <p:cNvGrpSpPr/>
          <p:nvPr/>
        </p:nvGrpSpPr>
        <p:grpSpPr>
          <a:xfrm>
            <a:off x="0" y="378663"/>
            <a:ext cx="517204" cy="262045"/>
            <a:chOff x="0" y="378663"/>
            <a:chExt cx="517204" cy="262045"/>
          </a:xfrm>
        </p:grpSpPr>
        <p:grpSp>
          <p:nvGrpSpPr>
            <p:cNvPr id="797" name="Google Shape;797;p31"/>
            <p:cNvGrpSpPr/>
            <p:nvPr/>
          </p:nvGrpSpPr>
          <p:grpSpPr>
            <a:xfrm>
              <a:off x="0" y="378663"/>
              <a:ext cx="517204" cy="223678"/>
              <a:chOff x="-10532" y="378663"/>
              <a:chExt cx="517204" cy="223678"/>
            </a:xfrm>
          </p:grpSpPr>
          <p:sp>
            <p:nvSpPr>
              <p:cNvPr id="798" name="Google Shape;798;p31"/>
              <p:cNvSpPr/>
              <p:nvPr/>
            </p:nvSpPr>
            <p:spPr>
              <a:xfrm flipH="1">
                <a:off x="248071" y="378663"/>
                <a:ext cx="258601" cy="223678"/>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99" name="Google Shape;799;p31"/>
              <p:cNvSpPr/>
              <p:nvPr/>
            </p:nvSpPr>
            <p:spPr>
              <a:xfrm flipH="1">
                <a:off x="-10532" y="378663"/>
                <a:ext cx="258601" cy="2236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00" name="Google Shape;800;p31"/>
            <p:cNvSpPr/>
            <p:nvPr/>
          </p:nvSpPr>
          <p:spPr>
            <a:xfrm flipH="1" rot="10800000">
              <a:off x="47625" y="604708"/>
              <a:ext cx="460384" cy="36000"/>
            </a:xfrm>
            <a:prstGeom prst="rtTriangle">
              <a:avLst/>
            </a:prstGeom>
            <a:solidFill>
              <a:schemeClr val="dk1">
                <a:alpha val="3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01" name="Google Shape;801;p31"/>
          <p:cNvGrpSpPr/>
          <p:nvPr/>
        </p:nvGrpSpPr>
        <p:grpSpPr>
          <a:xfrm>
            <a:off x="752473" y="5868086"/>
            <a:ext cx="605548" cy="822427"/>
            <a:chOff x="752474" y="5868085"/>
            <a:chExt cx="871166" cy="985891"/>
          </a:xfrm>
        </p:grpSpPr>
        <p:sp>
          <p:nvSpPr>
            <p:cNvPr id="802" name="Google Shape;802;p31"/>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3" name="Google Shape;803;p31"/>
            <p:cNvSpPr/>
            <p:nvPr/>
          </p:nvSpPr>
          <p:spPr>
            <a:xfrm>
              <a:off x="876780" y="6006339"/>
              <a:ext cx="659920" cy="60116"/>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4" name="Google Shape;804;p31"/>
            <p:cNvSpPr/>
            <p:nvPr/>
          </p:nvSpPr>
          <p:spPr>
            <a:xfrm>
              <a:off x="857250" y="6196712"/>
              <a:ext cx="330200" cy="46226"/>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5" name="Google Shape;805;p31"/>
            <p:cNvSpPr/>
            <p:nvPr/>
          </p:nvSpPr>
          <p:spPr>
            <a:xfrm>
              <a:off x="889000" y="6350000"/>
              <a:ext cx="508000" cy="69850"/>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06" name="Google Shape;806;p31"/>
          <p:cNvGrpSpPr/>
          <p:nvPr/>
        </p:nvGrpSpPr>
        <p:grpSpPr>
          <a:xfrm>
            <a:off x="1494272" y="5868087"/>
            <a:ext cx="605548" cy="822425"/>
            <a:chOff x="752474" y="5868085"/>
            <a:chExt cx="871166" cy="985891"/>
          </a:xfrm>
        </p:grpSpPr>
        <p:sp>
          <p:nvSpPr>
            <p:cNvPr id="807" name="Google Shape;807;p31"/>
            <p:cNvSpPr/>
            <p:nvPr/>
          </p:nvSpPr>
          <p:spPr>
            <a:xfrm flipH="1">
              <a:off x="752474" y="5868085"/>
              <a:ext cx="871166" cy="985891"/>
            </a:xfrm>
            <a:prstGeom prst="rect">
              <a:avLst/>
            </a:prstGeom>
            <a:solidFill>
              <a:srgbClr val="FFF2CC"/>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8" name="Google Shape;808;p31"/>
            <p:cNvSpPr/>
            <p:nvPr/>
          </p:nvSpPr>
          <p:spPr>
            <a:xfrm flipH="1" rot="10800000">
              <a:off x="876780" y="6018827"/>
              <a:ext cx="659920" cy="45719"/>
            </a:xfrm>
            <a:custGeom>
              <a:rect b="b" l="l" r="r" t="t"/>
              <a:pathLst>
                <a:path extrusionOk="0" h="108849" w="659920">
                  <a:moveTo>
                    <a:pt x="12220" y="83312"/>
                  </a:moveTo>
                  <a:cubicBezTo>
                    <a:pt x="1636" y="45212"/>
                    <a:pt x="-8947" y="7112"/>
                    <a:pt x="12220" y="762"/>
                  </a:cubicBezTo>
                  <a:cubicBezTo>
                    <a:pt x="33387" y="-5588"/>
                    <a:pt x="102178" y="29337"/>
                    <a:pt x="139220" y="45212"/>
                  </a:cubicBezTo>
                  <a:cubicBezTo>
                    <a:pt x="176262" y="61087"/>
                    <a:pt x="213303" y="89662"/>
                    <a:pt x="234470" y="96012"/>
                  </a:cubicBezTo>
                  <a:cubicBezTo>
                    <a:pt x="255637" y="102362"/>
                    <a:pt x="246112" y="93895"/>
                    <a:pt x="266220" y="83312"/>
                  </a:cubicBezTo>
                  <a:cubicBezTo>
                    <a:pt x="286328" y="72729"/>
                    <a:pt x="330778" y="28279"/>
                    <a:pt x="355120" y="32512"/>
                  </a:cubicBezTo>
                  <a:cubicBezTo>
                    <a:pt x="379462" y="36745"/>
                    <a:pt x="386870" y="105537"/>
                    <a:pt x="412270" y="108712"/>
                  </a:cubicBezTo>
                  <a:cubicBezTo>
                    <a:pt x="437670" y="111887"/>
                    <a:pt x="480003" y="58970"/>
                    <a:pt x="507520" y="51562"/>
                  </a:cubicBezTo>
                  <a:cubicBezTo>
                    <a:pt x="535037" y="44154"/>
                    <a:pt x="551970" y="60029"/>
                    <a:pt x="577370" y="64262"/>
                  </a:cubicBezTo>
                  <a:cubicBezTo>
                    <a:pt x="602770" y="68495"/>
                    <a:pt x="631345" y="72728"/>
                    <a:pt x="659920" y="76962"/>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09" name="Google Shape;809;p31"/>
            <p:cNvSpPr/>
            <p:nvPr/>
          </p:nvSpPr>
          <p:spPr>
            <a:xfrm>
              <a:off x="857249" y="6196712"/>
              <a:ext cx="481563" cy="45719"/>
            </a:xfrm>
            <a:custGeom>
              <a:rect b="b" l="l" r="r" t="t"/>
              <a:pathLst>
                <a:path extrusionOk="0" h="46226" w="330200">
                  <a:moveTo>
                    <a:pt x="0" y="19938"/>
                  </a:moveTo>
                  <a:cubicBezTo>
                    <a:pt x="51858" y="8296"/>
                    <a:pt x="103717" y="-3345"/>
                    <a:pt x="139700" y="888"/>
                  </a:cubicBezTo>
                  <a:cubicBezTo>
                    <a:pt x="175683" y="5121"/>
                    <a:pt x="184150" y="41105"/>
                    <a:pt x="215900" y="45338"/>
                  </a:cubicBezTo>
                  <a:cubicBezTo>
                    <a:pt x="247650" y="49571"/>
                    <a:pt x="288925" y="37929"/>
                    <a:pt x="330200" y="26288"/>
                  </a:cubicBez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0" name="Google Shape;810;p31"/>
            <p:cNvSpPr/>
            <p:nvPr/>
          </p:nvSpPr>
          <p:spPr>
            <a:xfrm flipH="1" rot="10800000">
              <a:off x="889000" y="6364273"/>
              <a:ext cx="272940" cy="45719"/>
            </a:xfrm>
            <a:custGeom>
              <a:rect b="b" l="l" r="r" t="t"/>
              <a:pathLst>
                <a:path extrusionOk="0" h="69850" w="508000">
                  <a:moveTo>
                    <a:pt x="0" y="31750"/>
                  </a:moveTo>
                  <a:lnTo>
                    <a:pt x="63500" y="69850"/>
                  </a:lnTo>
                  <a:lnTo>
                    <a:pt x="101600" y="19050"/>
                  </a:lnTo>
                  <a:lnTo>
                    <a:pt x="184150" y="50800"/>
                  </a:lnTo>
                  <a:lnTo>
                    <a:pt x="234950" y="0"/>
                  </a:lnTo>
                  <a:lnTo>
                    <a:pt x="285750" y="31750"/>
                  </a:lnTo>
                  <a:lnTo>
                    <a:pt x="374650" y="38100"/>
                  </a:lnTo>
                  <a:lnTo>
                    <a:pt x="419100" y="12700"/>
                  </a:lnTo>
                  <a:lnTo>
                    <a:pt x="476250" y="25400"/>
                  </a:lnTo>
                  <a:lnTo>
                    <a:pt x="508000" y="25400"/>
                  </a:lnTo>
                </a:path>
              </a:pathLst>
            </a:custGeom>
            <a:no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11" name="Google Shape;811;p31"/>
          <p:cNvSpPr/>
          <p:nvPr/>
        </p:nvSpPr>
        <p:spPr>
          <a:xfrm>
            <a:off x="2099826" y="2186575"/>
            <a:ext cx="8256605" cy="121997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276" name="Google Shape;276;p4"/>
          <p:cNvGrpSpPr/>
          <p:nvPr/>
        </p:nvGrpSpPr>
        <p:grpSpPr>
          <a:xfrm>
            <a:off x="325" y="-175"/>
            <a:ext cx="12191554" cy="6857996"/>
            <a:chOff x="889098" y="414694"/>
            <a:chExt cx="10413901" cy="4822443"/>
          </a:xfrm>
        </p:grpSpPr>
        <p:sp>
          <p:nvSpPr>
            <p:cNvPr id="277" name="Google Shape;277;p4"/>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78" name="Google Shape;278;p4"/>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79" name="Google Shape;279;p4"/>
            <p:cNvGrpSpPr/>
            <p:nvPr/>
          </p:nvGrpSpPr>
          <p:grpSpPr>
            <a:xfrm>
              <a:off x="9890984" y="619236"/>
              <a:ext cx="1007122" cy="255902"/>
              <a:chOff x="1863440" y="378540"/>
              <a:chExt cx="1007122" cy="255902"/>
            </a:xfrm>
          </p:grpSpPr>
          <p:sp>
            <p:nvSpPr>
              <p:cNvPr id="280" name="Google Shape;280;p4"/>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281" name="Google Shape;281;p4"/>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282" name="Google Shape;282;p4"/>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283" name="Google Shape;283;p4"/>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284" name="Google Shape;284;p4"/>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285" name="Google Shape;285;p4"/>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286" name="Google Shape;286;p4"/>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287" name="Google Shape;287;p4"/>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사용데이터 출처 </a:t>
            </a:r>
            <a:endParaRPr b="0" i="0" sz="3000" u="none" cap="none" strike="noStrike">
              <a:solidFill>
                <a:srgbClr val="000000"/>
              </a:solidFill>
              <a:latin typeface="Malgun Gothic"/>
              <a:ea typeface="Malgun Gothic"/>
              <a:cs typeface="Malgun Gothic"/>
              <a:sym typeface="Malgun Gothic"/>
            </a:endParaRPr>
          </a:p>
        </p:txBody>
      </p:sp>
      <p:sp>
        <p:nvSpPr>
          <p:cNvPr id="288" name="Google Shape;288;p4"/>
          <p:cNvSpPr txBox="1"/>
          <p:nvPr/>
        </p:nvSpPr>
        <p:spPr>
          <a:xfrm>
            <a:off x="605475" y="1265975"/>
            <a:ext cx="10595700" cy="1923900"/>
          </a:xfrm>
          <a:prstGeom prst="rect">
            <a:avLst/>
          </a:prstGeom>
          <a:noFill/>
          <a:ln>
            <a:noFill/>
          </a:ln>
        </p:spPr>
        <p:txBody>
          <a:bodyPr anchorCtr="0" anchor="t" bIns="91425" lIns="91425" spcFirstLastPara="1" rIns="91425" wrap="square" tIns="91425">
            <a:spAutoFit/>
          </a:bodyPr>
          <a:lstStyle/>
          <a:p>
            <a:pPr indent="-342900" lvl="0" marL="508000" marR="0" rtl="0" algn="just">
              <a:lnSpc>
                <a:spcPct val="129166"/>
              </a:lnSpc>
              <a:spcBef>
                <a:spcPts val="0"/>
              </a:spcBef>
              <a:spcAft>
                <a:spcPts val="0"/>
              </a:spcAft>
              <a:buClr>
                <a:schemeClr val="dk1"/>
              </a:buClr>
              <a:buSzPts val="1400"/>
              <a:buFont typeface="Malgun Gothic"/>
              <a:buChar char="■"/>
            </a:pPr>
            <a:r>
              <a:rPr b="1" i="0" lang="en-US" sz="1400" u="none" cap="none" strike="noStrike">
                <a:solidFill>
                  <a:schemeClr val="dk1"/>
                </a:solidFill>
                <a:latin typeface="Malgun Gothic"/>
                <a:ea typeface="Malgun Gothic"/>
                <a:cs typeface="Malgun Gothic"/>
                <a:sym typeface="Malgun Gothic"/>
              </a:rPr>
              <a:t>데이터 출처</a:t>
            </a:r>
            <a:endParaRPr b="1" i="0" sz="1400" u="none" cap="none" strike="noStrike">
              <a:solidFill>
                <a:schemeClr val="dk1"/>
              </a:solidFill>
              <a:latin typeface="Malgun Gothic"/>
              <a:ea typeface="Malgun Gothic"/>
              <a:cs typeface="Malgun Gothic"/>
              <a:sym typeface="Malgun Gothic"/>
            </a:endParaRPr>
          </a:p>
          <a:p>
            <a:pPr indent="0" lvl="0" marL="381000" marR="0" rtl="0" algn="just">
              <a:lnSpc>
                <a:spcPct val="129166"/>
              </a:lnSpc>
              <a:spcBef>
                <a:spcPts val="800"/>
              </a:spcBef>
              <a:spcAft>
                <a:spcPts val="0"/>
              </a:spcAft>
              <a:buClr>
                <a:schemeClr val="dk1"/>
              </a:buClr>
              <a:buSzPts val="1100"/>
              <a:buFont typeface="Arial"/>
              <a:buNone/>
            </a:pPr>
            <a:r>
              <a:rPr b="0" i="0" lang="en-US" sz="1400" u="none" cap="none" strike="noStrike">
                <a:solidFill>
                  <a:schemeClr val="dk1"/>
                </a:solidFill>
                <a:latin typeface="Malgun Gothic"/>
                <a:ea typeface="Malgun Gothic"/>
                <a:cs typeface="Malgun Gothic"/>
                <a:sym typeface="Malgun Gothic"/>
              </a:rPr>
              <a:t>- 공공데이터포털((</a:t>
            </a:r>
            <a:r>
              <a:rPr b="0" i="0" lang="en-US" sz="1400" u="sng" cap="none" strike="noStrike">
                <a:solidFill>
                  <a:srgbClr val="0563C1"/>
                </a:solidFill>
                <a:latin typeface="Malgun Gothic"/>
                <a:ea typeface="Malgun Gothic"/>
                <a:cs typeface="Malgun Gothic"/>
                <a:sym typeface="Malgun Gothic"/>
                <a:hlinkClick r:id="rId3">
                  <a:extLst>
                    <a:ext uri="{A12FA001-AC4F-418D-AE19-62706E023703}">
                      <ahyp:hlinkClr val="tx"/>
                    </a:ext>
                  </a:extLst>
                </a:hlinkClick>
              </a:rPr>
              <a:t>https://www.data.go.kr/data/15000581/openapi.do</a:t>
            </a:r>
            <a:r>
              <a:rPr b="0" i="0" lang="en-US" sz="1400" u="none" cap="none" strike="noStrike">
                <a:solidFill>
                  <a:schemeClr val="dk1"/>
                </a:solidFill>
                <a:latin typeface="Malgun Gothic"/>
                <a:ea typeface="Malgun Gothic"/>
                <a:cs typeface="Malgun Gothic"/>
                <a:sym typeface="Malgun Gothic"/>
              </a:rPr>
              <a:t>) 환경데이터 API 사용 </a:t>
            </a:r>
            <a:endParaRPr b="0" i="0" sz="1400" u="none" cap="none" strike="noStrike">
              <a:solidFill>
                <a:schemeClr val="dk1"/>
              </a:solidFill>
              <a:latin typeface="Malgun Gothic"/>
              <a:ea typeface="Malgun Gothic"/>
              <a:cs typeface="Malgun Gothic"/>
              <a:sym typeface="Malgun Gothic"/>
            </a:endParaRPr>
          </a:p>
          <a:p>
            <a:pPr indent="0" lvl="0" marL="381000" marR="0" rtl="0" algn="just">
              <a:lnSpc>
                <a:spcPct val="129166"/>
              </a:lnSpc>
              <a:spcBef>
                <a:spcPts val="80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 공공데이터포털 &gt; 한국환경공단 에어코리아 API &gt; 대기오염정보 조회 서비스</a:t>
            </a:r>
            <a:endParaRPr b="0" i="0" sz="1400" u="none" cap="none" strike="noStrike">
              <a:solidFill>
                <a:schemeClr val="dk1"/>
              </a:solidFill>
              <a:latin typeface="Malgun Gothic"/>
              <a:ea typeface="Malgun Gothic"/>
              <a:cs typeface="Malgun Gothic"/>
              <a:sym typeface="Malgun Gothic"/>
            </a:endParaRPr>
          </a:p>
          <a:p>
            <a:pPr indent="0" lvl="0" marL="381000" marR="0" rtl="0" algn="just">
              <a:lnSpc>
                <a:spcPct val="129166"/>
              </a:lnSpc>
              <a:spcBef>
                <a:spcPts val="800"/>
              </a:spcBef>
              <a:spcAft>
                <a:spcPts val="0"/>
              </a:spcAft>
              <a:buClr>
                <a:schemeClr val="dk1"/>
              </a:buClr>
              <a:buSzPts val="1100"/>
              <a:buFont typeface="Arial"/>
              <a:buNone/>
            </a:pPr>
            <a:r>
              <a:rPr b="0" i="0" lang="en-US" sz="1400" u="none" cap="none" strike="noStrike">
                <a:solidFill>
                  <a:schemeClr val="dk1"/>
                </a:solidFill>
                <a:latin typeface="Malgun Gothic"/>
                <a:ea typeface="Malgun Gothic"/>
                <a:cs typeface="Malgun Gothic"/>
                <a:sym typeface="Malgun Gothic"/>
              </a:rPr>
              <a:t>- </a:t>
            </a:r>
            <a:r>
              <a:rPr b="0" i="0" lang="en-US" sz="1400" u="none" cap="none" strike="noStrike">
                <a:solidFill>
                  <a:srgbClr val="333333"/>
                </a:solidFill>
                <a:latin typeface="Malgun Gothic"/>
                <a:ea typeface="Malgun Gothic"/>
                <a:cs typeface="Malgun Gothic"/>
                <a:sym typeface="Malgun Gothic"/>
              </a:rPr>
              <a:t>시도별 실시간 평균정보 조회 &gt; 일반 항목의 시간 및 일평균 자료 및 지역 평균 정보</a:t>
            </a:r>
            <a:endParaRPr b="0" i="0" sz="1400" u="none" cap="none" strike="noStrike">
              <a:solidFill>
                <a:schemeClr val="dk1"/>
              </a:solidFill>
              <a:latin typeface="Malgun Gothic"/>
              <a:ea typeface="Malgun Gothic"/>
              <a:cs typeface="Malgun Gothic"/>
              <a:sym typeface="Malgun Gothic"/>
            </a:endParaRPr>
          </a:p>
          <a:p>
            <a:pPr indent="0" lvl="0" marL="381000" marR="0" rtl="0" algn="just">
              <a:lnSpc>
                <a:spcPct val="129166"/>
              </a:lnSpc>
              <a:spcBef>
                <a:spcPts val="800"/>
              </a:spcBef>
              <a:spcAft>
                <a:spcPts val="800"/>
              </a:spcAft>
              <a:buClr>
                <a:schemeClr val="dk1"/>
              </a:buClr>
              <a:buSzPts val="1100"/>
              <a:buFont typeface="Arial"/>
              <a:buNone/>
            </a:pPr>
            <a:r>
              <a:rPr b="0" i="0" lang="en-US" sz="1400" u="none" cap="none" strike="noStrike">
                <a:solidFill>
                  <a:schemeClr val="dk1"/>
                </a:solidFill>
                <a:latin typeface="Malgun Gothic"/>
                <a:ea typeface="Malgun Gothic"/>
                <a:cs typeface="Malgun Gothic"/>
                <a:sym typeface="Malgun Gothic"/>
              </a:rPr>
              <a:t>- API 기반 XML 데이터로 수집  -&gt; ( JSON 형태로 변환 )  </a:t>
            </a:r>
            <a:endParaRPr b="0" i="0" sz="1400" u="none" cap="none" strike="noStrike">
              <a:solidFill>
                <a:srgbClr val="000000"/>
              </a:solidFill>
              <a:latin typeface="Malgun Gothic"/>
              <a:ea typeface="Malgun Gothic"/>
              <a:cs typeface="Malgun Gothic"/>
              <a:sym typeface="Malgun Gothic"/>
            </a:endParaRPr>
          </a:p>
        </p:txBody>
      </p:sp>
      <p:pic>
        <p:nvPicPr>
          <p:cNvPr id="289" name="Google Shape;289;p4"/>
          <p:cNvPicPr preferRelativeResize="0"/>
          <p:nvPr/>
        </p:nvPicPr>
        <p:blipFill rotWithShape="1">
          <a:blip r:embed="rId4">
            <a:alphaModFix/>
          </a:blip>
          <a:srcRect b="45725" l="0" r="0" t="0"/>
          <a:stretch/>
        </p:blipFill>
        <p:spPr>
          <a:xfrm>
            <a:off x="1189550" y="3267600"/>
            <a:ext cx="10011627" cy="3121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295" name="Google Shape;295;p5"/>
          <p:cNvGrpSpPr/>
          <p:nvPr/>
        </p:nvGrpSpPr>
        <p:grpSpPr>
          <a:xfrm>
            <a:off x="325" y="-175"/>
            <a:ext cx="12191554" cy="6857996"/>
            <a:chOff x="889098" y="414694"/>
            <a:chExt cx="10413901" cy="4822443"/>
          </a:xfrm>
        </p:grpSpPr>
        <p:sp>
          <p:nvSpPr>
            <p:cNvPr id="296" name="Google Shape;296;p5"/>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97" name="Google Shape;297;p5"/>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298" name="Google Shape;298;p5"/>
            <p:cNvGrpSpPr/>
            <p:nvPr/>
          </p:nvGrpSpPr>
          <p:grpSpPr>
            <a:xfrm>
              <a:off x="9890984" y="619236"/>
              <a:ext cx="1007122" cy="255902"/>
              <a:chOff x="1863440" y="378540"/>
              <a:chExt cx="1007122" cy="255902"/>
            </a:xfrm>
          </p:grpSpPr>
          <p:sp>
            <p:nvSpPr>
              <p:cNvPr id="299" name="Google Shape;299;p5"/>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00" name="Google Shape;300;p5"/>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301" name="Google Shape;301;p5"/>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02" name="Google Shape;302;p5"/>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303" name="Google Shape;303;p5"/>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304" name="Google Shape;304;p5"/>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305" name="Google Shape;305;p5"/>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306" name="Google Shape;306;p5"/>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데이터 구성</a:t>
            </a:r>
            <a:endParaRPr b="0" i="0" sz="3000" u="none" cap="none" strike="noStrike">
              <a:solidFill>
                <a:srgbClr val="000000"/>
              </a:solidFill>
              <a:latin typeface="Malgun Gothic"/>
              <a:ea typeface="Malgun Gothic"/>
              <a:cs typeface="Malgun Gothic"/>
              <a:sym typeface="Malgun Gothic"/>
            </a:endParaRPr>
          </a:p>
        </p:txBody>
      </p:sp>
      <p:graphicFrame>
        <p:nvGraphicFramePr>
          <p:cNvPr id="307" name="Google Shape;307;p5"/>
          <p:cNvGraphicFramePr/>
          <p:nvPr/>
        </p:nvGraphicFramePr>
        <p:xfrm>
          <a:off x="388475" y="2217100"/>
          <a:ext cx="3000000" cy="3000000"/>
        </p:xfrm>
        <a:graphic>
          <a:graphicData uri="http://schemas.openxmlformats.org/drawingml/2006/table">
            <a:tbl>
              <a:tblPr>
                <a:noFill/>
                <a:tableStyleId>{FC66248D-F8C4-4452-BD36-29B80B4EC6C4}</a:tableStyleId>
              </a:tblPr>
              <a:tblGrid>
                <a:gridCol w="830175"/>
                <a:gridCol w="2462700"/>
                <a:gridCol w="3863700"/>
                <a:gridCol w="4258675"/>
              </a:tblGrid>
              <a:tr h="5888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순번</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서비스 ID</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서비스명(국문)</a:t>
                      </a:r>
                      <a:endParaRPr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서비스명(영문)</a:t>
                      </a:r>
                      <a:endParaRPr sz="1900" u="none" cap="none" strike="noStrike"/>
                    </a:p>
                  </a:txBody>
                  <a:tcPr marT="91425" marB="91425" marR="91425" marL="91425"/>
                </a:tc>
              </a:tr>
              <a:tr h="588875">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1</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SC-OA-09-01</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측정소정보 조회 서비스</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MsrstnInfoInqireSvc</a:t>
                      </a:r>
                      <a:endParaRPr sz="2300" u="none" cap="none" strike="noStrike"/>
                    </a:p>
                  </a:txBody>
                  <a:tcPr marT="91425" marB="91425" marR="91425" marL="91425"/>
                </a:tc>
              </a:tr>
              <a:tr h="588875">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2</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SC-OA-09-02</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b="1" lang="en-US" sz="1900" u="none" cap="none" strike="noStrike">
                          <a:solidFill>
                            <a:schemeClr val="dk1"/>
                          </a:solidFill>
                          <a:latin typeface="Malgun Gothic"/>
                          <a:ea typeface="Malgun Gothic"/>
                          <a:cs typeface="Malgun Gothic"/>
                          <a:sym typeface="Malgun Gothic"/>
                        </a:rPr>
                        <a:t>대기오염정보 조회 서비스</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b="1" lang="en-US" sz="1900" u="none" cap="none" strike="noStrike">
                          <a:solidFill>
                            <a:schemeClr val="dk1"/>
                          </a:solidFill>
                          <a:latin typeface="Malgun Gothic"/>
                          <a:ea typeface="Malgun Gothic"/>
                          <a:cs typeface="Malgun Gothic"/>
                          <a:sym typeface="Malgun Gothic"/>
                        </a:rPr>
                        <a:t>ArpltnInforInqireSvc</a:t>
                      </a:r>
                      <a:endParaRPr sz="2300" u="none" cap="none" strike="noStrike"/>
                    </a:p>
                  </a:txBody>
                  <a:tcPr marT="91425" marB="91425" marR="91425" marL="91425"/>
                </a:tc>
              </a:tr>
              <a:tr h="588875">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3</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SC-OA-09-03</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대기오염통계 서비스</a:t>
                      </a:r>
                      <a:endParaRPr sz="23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dk1"/>
                          </a:solidFill>
                          <a:latin typeface="Malgun Gothic"/>
                          <a:ea typeface="Malgun Gothic"/>
                          <a:cs typeface="Malgun Gothic"/>
                          <a:sym typeface="Malgun Gothic"/>
                        </a:rPr>
                        <a:t>ArpltnStatsSvc</a:t>
                      </a:r>
                      <a:endParaRPr sz="2300" u="none" cap="none" strike="noStrike"/>
                    </a:p>
                  </a:txBody>
                  <a:tcPr marT="91425" marB="91425" marR="91425" marL="91425"/>
                </a:tc>
              </a:tr>
              <a:tr h="588875">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4</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SC-OA-09-04</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오존황사 발생정보조회 서비스</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OzYlwsndOccrrncInforInqireSvc</a:t>
                      </a:r>
                      <a:endParaRPr sz="2300" u="none" cap="none" strike="noStrike"/>
                    </a:p>
                  </a:txBody>
                  <a:tcPr marT="91425" marB="91425" marR="91425" marL="91425"/>
                </a:tc>
              </a:tr>
              <a:tr h="588875">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5</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SC-OA-09-05</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미세먼지 경보 정보 조회 서비스</a:t>
                      </a:r>
                      <a:endParaRPr sz="23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900" u="none" cap="none" strike="noStrike">
                          <a:solidFill>
                            <a:schemeClr val="dk1"/>
                          </a:solidFill>
                          <a:latin typeface="Malgun Gothic"/>
                          <a:ea typeface="Malgun Gothic"/>
                          <a:cs typeface="Malgun Gothic"/>
                          <a:sym typeface="Malgun Gothic"/>
                        </a:rPr>
                        <a:t>UlfptcaAlarmInqireSvc</a:t>
                      </a:r>
                      <a:endParaRPr sz="23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313" name="Google Shape;313;p6"/>
          <p:cNvGrpSpPr/>
          <p:nvPr/>
        </p:nvGrpSpPr>
        <p:grpSpPr>
          <a:xfrm>
            <a:off x="325" y="-175"/>
            <a:ext cx="12191554" cy="6857996"/>
            <a:chOff x="889098" y="414694"/>
            <a:chExt cx="10413901" cy="4822443"/>
          </a:xfrm>
        </p:grpSpPr>
        <p:sp>
          <p:nvSpPr>
            <p:cNvPr id="314" name="Google Shape;314;p6"/>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15" name="Google Shape;315;p6"/>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16" name="Google Shape;316;p6"/>
            <p:cNvGrpSpPr/>
            <p:nvPr/>
          </p:nvGrpSpPr>
          <p:grpSpPr>
            <a:xfrm>
              <a:off x="9890984" y="619236"/>
              <a:ext cx="1007122" cy="255902"/>
              <a:chOff x="1863440" y="378540"/>
              <a:chExt cx="1007122" cy="255902"/>
            </a:xfrm>
          </p:grpSpPr>
          <p:sp>
            <p:nvSpPr>
              <p:cNvPr id="317" name="Google Shape;317;p6"/>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18" name="Google Shape;318;p6"/>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319" name="Google Shape;319;p6"/>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20" name="Google Shape;320;p6"/>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321" name="Google Shape;321;p6"/>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322" name="Google Shape;322;p6"/>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323" name="Google Shape;323;p6"/>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324" name="Google Shape;324;p6"/>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데이터 구성</a:t>
            </a:r>
            <a:endParaRPr b="0" i="0" sz="3000" u="none" cap="none" strike="noStrike">
              <a:solidFill>
                <a:srgbClr val="000000"/>
              </a:solidFill>
              <a:latin typeface="Malgun Gothic"/>
              <a:ea typeface="Malgun Gothic"/>
              <a:cs typeface="Malgun Gothic"/>
              <a:sym typeface="Malgun Gothic"/>
            </a:endParaRPr>
          </a:p>
        </p:txBody>
      </p:sp>
      <p:graphicFrame>
        <p:nvGraphicFramePr>
          <p:cNvPr id="325" name="Google Shape;325;p6"/>
          <p:cNvGraphicFramePr/>
          <p:nvPr/>
        </p:nvGraphicFramePr>
        <p:xfrm>
          <a:off x="388475" y="2217100"/>
          <a:ext cx="3000000" cy="3000000"/>
        </p:xfrm>
        <a:graphic>
          <a:graphicData uri="http://schemas.openxmlformats.org/drawingml/2006/table">
            <a:tbl>
              <a:tblPr>
                <a:noFill/>
                <a:tableStyleId>{FC66248D-F8C4-4452-BD36-29B80B4EC6C4}</a:tableStyleId>
              </a:tblPr>
              <a:tblGrid>
                <a:gridCol w="1215475"/>
                <a:gridCol w="3481000"/>
                <a:gridCol w="4799400"/>
                <a:gridCol w="1919375"/>
              </a:tblGrid>
              <a:tr h="5888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t>서비스명(국문)</a:t>
                      </a:r>
                      <a:endParaRPr sz="1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오퍼레이션(영문)</a:t>
                      </a:r>
                      <a:endParaRPr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오퍼레이션명(국문)</a:t>
                      </a:r>
                      <a:endParaRPr sz="1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메시지명(영문)</a:t>
                      </a:r>
                      <a:endParaRPr sz="1600" u="none" cap="none" strike="noStrike"/>
                    </a:p>
                  </a:txBody>
                  <a:tcPr marT="91425" marB="91425" marR="91425" marL="91425"/>
                </a:tc>
              </a:tr>
              <a:tr h="588875">
                <a:tc rowSpan="6">
                  <a:txBody>
                    <a:bodyPr/>
                    <a:lstStyle/>
                    <a:p>
                      <a:pPr indent="0" lvl="0" marL="0" marR="0" rtl="0" algn="ctr">
                        <a:lnSpc>
                          <a:spcPct val="107916"/>
                        </a:lnSpc>
                        <a:spcBef>
                          <a:spcPts val="0"/>
                        </a:spcBef>
                        <a:spcAft>
                          <a:spcPts val="0"/>
                        </a:spcAft>
                        <a:buClr>
                          <a:srgbClr val="000000"/>
                        </a:buClr>
                        <a:buSzPts val="2000"/>
                        <a:buFont typeface="Arial"/>
                        <a:buNone/>
                      </a:pPr>
                      <a:r>
                        <a:rPr lang="en-US" sz="2000" u="none" cap="none" strike="noStrike">
                          <a:solidFill>
                            <a:schemeClr val="dk1"/>
                          </a:solidFill>
                          <a:latin typeface="Malgun Gothic"/>
                          <a:ea typeface="Malgun Gothic"/>
                          <a:cs typeface="Malgun Gothic"/>
                          <a:sym typeface="Malgun Gothic"/>
                        </a:rPr>
                        <a:t>대기오염 </a:t>
                      </a:r>
                      <a:endParaRPr sz="2000" u="none" cap="none" strike="noStrike">
                        <a:solidFill>
                          <a:schemeClr val="dk1"/>
                        </a:solidFill>
                        <a:latin typeface="Malgun Gothic"/>
                        <a:ea typeface="Malgun Gothic"/>
                        <a:cs typeface="Malgun Gothic"/>
                        <a:sym typeface="Malgun Gothic"/>
                      </a:endParaRPr>
                    </a:p>
                    <a:p>
                      <a:pPr indent="0" lvl="0" marL="0" marR="0" rtl="0" algn="ctr">
                        <a:lnSpc>
                          <a:spcPct val="107916"/>
                        </a:lnSpc>
                        <a:spcBef>
                          <a:spcPts val="800"/>
                        </a:spcBef>
                        <a:spcAft>
                          <a:spcPts val="0"/>
                        </a:spcAft>
                        <a:buClr>
                          <a:srgbClr val="000000"/>
                        </a:buClr>
                        <a:buSzPts val="2000"/>
                        <a:buFont typeface="Arial"/>
                        <a:buNone/>
                      </a:pPr>
                      <a:r>
                        <a:rPr lang="en-US" sz="2000" u="none" cap="none" strike="noStrike">
                          <a:solidFill>
                            <a:schemeClr val="dk1"/>
                          </a:solidFill>
                          <a:latin typeface="Malgun Gothic"/>
                          <a:ea typeface="Malgun Gothic"/>
                          <a:cs typeface="Malgun Gothic"/>
                          <a:sym typeface="Malgun Gothic"/>
                        </a:rPr>
                        <a:t>정보조회 </a:t>
                      </a:r>
                      <a:endParaRPr sz="2000" u="none" cap="none" strike="noStrike">
                        <a:solidFill>
                          <a:schemeClr val="dk1"/>
                        </a:solidFill>
                        <a:latin typeface="Malgun Gothic"/>
                        <a:ea typeface="Malgun Gothic"/>
                        <a:cs typeface="Malgun Gothic"/>
                        <a:sym typeface="Malgun Gothic"/>
                      </a:endParaRPr>
                    </a:p>
                    <a:p>
                      <a:pPr indent="0" lvl="0" marL="0" marR="0" rtl="0" algn="ctr">
                        <a:lnSpc>
                          <a:spcPct val="107916"/>
                        </a:lnSpc>
                        <a:spcBef>
                          <a:spcPts val="800"/>
                        </a:spcBef>
                        <a:spcAft>
                          <a:spcPts val="0"/>
                        </a:spcAft>
                        <a:buClr>
                          <a:srgbClr val="000000"/>
                        </a:buClr>
                        <a:buSzPts val="2000"/>
                        <a:buFont typeface="Arial"/>
                        <a:buNone/>
                      </a:pPr>
                      <a:r>
                        <a:rPr lang="en-US" sz="2000" u="none" cap="none" strike="noStrike">
                          <a:solidFill>
                            <a:schemeClr val="dk1"/>
                          </a:solidFill>
                          <a:latin typeface="Malgun Gothic"/>
                          <a:ea typeface="Malgun Gothic"/>
                          <a:cs typeface="Malgun Gothic"/>
                          <a:sym typeface="Malgun Gothic"/>
                        </a:rPr>
                        <a:t>서비스</a:t>
                      </a:r>
                      <a:endParaRPr sz="24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getMsrstnAcctoRltmMesureDnsty</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측정소별 *실시간 측정정보 조회</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solidFill>
                            <a:schemeClr val="dk1"/>
                          </a:solidFill>
                          <a:latin typeface="Malgun Gothic"/>
                          <a:ea typeface="Malgun Gothic"/>
                          <a:cs typeface="Malgun Gothic"/>
                          <a:sym typeface="Malgun Gothic"/>
                        </a:rPr>
                        <a:t>N/A</a:t>
                      </a:r>
                      <a:endParaRPr sz="1900" u="none" cap="none" strike="noStrike"/>
                    </a:p>
                  </a:txBody>
                  <a:tcPr marT="91425" marB="91425" marR="91425" marL="91425"/>
                </a:tc>
              </a:tr>
              <a:tr h="588875">
                <a:tc vMerge="1"/>
                <a:tc>
                  <a:txBody>
                    <a:bodyPr/>
                    <a:lstStyle/>
                    <a:p>
                      <a:pPr indent="0" lvl="0" marL="0" marR="0" rtl="0" algn="ctr">
                        <a:lnSpc>
                          <a:spcPct val="107916"/>
                        </a:lnSpc>
                        <a:spcBef>
                          <a:spcPts val="0"/>
                        </a:spcBef>
                        <a:spcAft>
                          <a:spcPts val="0"/>
                        </a:spcAft>
                        <a:buClr>
                          <a:srgbClr val="000000"/>
                        </a:buClr>
                        <a:buSzPts val="1400"/>
                        <a:buFont typeface="Arial"/>
                        <a:buNone/>
                      </a:pPr>
                      <a:r>
                        <a:rPr lang="en-US" sz="1400" u="none" cap="none" strike="noStrike">
                          <a:solidFill>
                            <a:schemeClr val="dk1"/>
                          </a:solidFill>
                          <a:latin typeface="Malgun Gothic"/>
                          <a:ea typeface="Malgun Gothic"/>
                          <a:cs typeface="Malgun Gothic"/>
                          <a:sym typeface="Malgun Gothic"/>
                        </a:rPr>
                        <a:t>getUnityAirEnvrnIdexSnstiveAboveMsrstnList</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400"/>
                        <a:buFont typeface="Arial"/>
                        <a:buNone/>
                      </a:pPr>
                      <a:r>
                        <a:rPr lang="en-US" sz="1400" u="none" cap="none" strike="noStrike">
                          <a:solidFill>
                            <a:schemeClr val="dk1"/>
                          </a:solidFill>
                          <a:latin typeface="Malgun Gothic"/>
                          <a:ea typeface="Malgun Gothic"/>
                          <a:cs typeface="Malgun Gothic"/>
                          <a:sym typeface="Malgun Gothic"/>
                        </a:rPr>
                        <a:t>통합대기환경지수 나쁨 이상 측정소 목록조회</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solidFill>
                            <a:schemeClr val="dk1"/>
                          </a:solidFill>
                          <a:latin typeface="Malgun Gothic"/>
                          <a:ea typeface="Malgun Gothic"/>
                          <a:cs typeface="Malgun Gothic"/>
                          <a:sym typeface="Malgun Gothic"/>
                        </a:rPr>
                        <a:t>N/A</a:t>
                      </a:r>
                      <a:endParaRPr sz="1900" u="none" cap="none" strike="noStrike"/>
                    </a:p>
                  </a:txBody>
                  <a:tcPr marT="91425" marB="91425" marR="91425" marL="91425"/>
                </a:tc>
              </a:tr>
              <a:tr h="588875">
                <a:tc vMerge="1"/>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getCtprvnRltmMesureDnsty</a:t>
                      </a:r>
                      <a:endParaRPr sz="19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시도별 실시간 측정정보 조회</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500" u="none" cap="none" strike="noStrike">
                          <a:solidFill>
                            <a:schemeClr val="dk1"/>
                          </a:solidFill>
                          <a:latin typeface="Malgun Gothic"/>
                          <a:ea typeface="Malgun Gothic"/>
                          <a:cs typeface="Malgun Gothic"/>
                          <a:sym typeface="Malgun Gothic"/>
                        </a:rPr>
                        <a:t>N/A</a:t>
                      </a:r>
                      <a:endParaRPr sz="1900" u="none" cap="none" strike="noStrike"/>
                    </a:p>
                  </a:txBody>
                  <a:tcPr marT="91425" marB="91425" marR="91425" marL="91425"/>
                </a:tc>
              </a:tr>
              <a:tr h="588875">
                <a:tc vMerge="1"/>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getMinuDustFrcstDspth</a:t>
                      </a:r>
                      <a:endParaRPr sz="1500" u="none" cap="none" strike="noStrike">
                        <a:latin typeface="Malgun Gothic"/>
                        <a:ea typeface="Malgun Gothic"/>
                        <a:cs typeface="Malgun Gothic"/>
                        <a:sym typeface="Malgun Gothic"/>
                      </a:endParaRPr>
                    </a:p>
                  </a:txBody>
                  <a:tcPr marT="0" marB="0" marR="73025" marL="730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solidFill>
                            <a:schemeClr val="dk1"/>
                          </a:solidFill>
                          <a:latin typeface="Malgun Gothic"/>
                          <a:ea typeface="Malgun Gothic"/>
                          <a:cs typeface="Malgun Gothic"/>
                          <a:sym typeface="Malgun Gothic"/>
                        </a:rPr>
                        <a:t>대기질 예보통보 조회</a:t>
                      </a:r>
                      <a:endParaRPr sz="1900" u="none" cap="none" strike="noStrike"/>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solidFill>
                            <a:schemeClr val="dk1"/>
                          </a:solidFill>
                          <a:latin typeface="Malgun Gothic"/>
                          <a:ea typeface="Malgun Gothic"/>
                          <a:cs typeface="Malgun Gothic"/>
                          <a:sym typeface="Malgun Gothic"/>
                        </a:rPr>
                        <a:t>N/A</a:t>
                      </a:r>
                      <a:endParaRPr sz="1900" u="none" cap="none" strike="noStrike"/>
                    </a:p>
                  </a:txBody>
                  <a:tcPr marT="91425" marB="91425" marR="91425" marL="91425"/>
                </a:tc>
              </a:tr>
              <a:tr h="588875">
                <a:tc vMerge="1"/>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getCtprvnMesureLIst</a:t>
                      </a:r>
                      <a:endParaRPr sz="1900" u="none" cap="none" strike="noStrike"/>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7916"/>
                        </a:lnSpc>
                        <a:spcBef>
                          <a:spcPts val="0"/>
                        </a:spcBef>
                        <a:spcAft>
                          <a:spcPts val="0"/>
                        </a:spcAft>
                        <a:buClr>
                          <a:srgbClr val="000000"/>
                        </a:buClr>
                        <a:buSzPts val="1500"/>
                        <a:buFont typeface="Arial"/>
                        <a:buNone/>
                      </a:pPr>
                      <a:r>
                        <a:rPr b="1" lang="en-US" sz="1500" u="none" cap="none" strike="noStrike">
                          <a:solidFill>
                            <a:schemeClr val="dk1"/>
                          </a:solidFill>
                          <a:latin typeface="Malgun Gothic"/>
                          <a:ea typeface="Malgun Gothic"/>
                          <a:cs typeface="Malgun Gothic"/>
                          <a:sym typeface="Malgun Gothic"/>
                        </a:rPr>
                        <a:t>시도별 실시간 평균정보 조회</a:t>
                      </a:r>
                      <a:endParaRPr sz="1900" u="none" cap="none" strike="noStrike"/>
                    </a:p>
                  </a:txBody>
                  <a:tcPr marT="91425" marB="91425" marR="91425" marL="91425"/>
                </a:tc>
                <a:tc>
                  <a:txBody>
                    <a:bodyPr/>
                    <a:lstStyle/>
                    <a:p>
                      <a:pPr indent="0" lvl="0" marL="0" marR="0" rtl="0" algn="ctr">
                        <a:lnSpc>
                          <a:spcPct val="107916"/>
                        </a:lnSpc>
                        <a:spcBef>
                          <a:spcPts val="0"/>
                        </a:spcBef>
                        <a:spcAft>
                          <a:spcPts val="0"/>
                        </a:spcAft>
                        <a:buClr>
                          <a:srgbClr val="000000"/>
                        </a:buClr>
                        <a:buSzPts val="1500"/>
                        <a:buFont typeface="Arial"/>
                        <a:buNone/>
                      </a:pPr>
                      <a:r>
                        <a:rPr lang="en-US" sz="1500" u="none" cap="none" strike="noStrike">
                          <a:solidFill>
                            <a:schemeClr val="dk1"/>
                          </a:solidFill>
                          <a:latin typeface="Malgun Gothic"/>
                          <a:ea typeface="Malgun Gothic"/>
                          <a:cs typeface="Malgun Gothic"/>
                          <a:sym typeface="Malgun Gothic"/>
                        </a:rPr>
                        <a:t>N/A</a:t>
                      </a:r>
                      <a:endParaRPr sz="1900" u="none" cap="none" strike="noStrike"/>
                    </a:p>
                  </a:txBody>
                  <a:tcPr marT="91425" marB="91425" marR="91425" marL="91425"/>
                </a:tc>
              </a:tr>
              <a:tr h="588875">
                <a:tc vMerge="1"/>
                <a:tc>
                  <a:txBody>
                    <a:bodyPr/>
                    <a:lstStyle/>
                    <a:p>
                      <a:pPr indent="0" lvl="0" marL="0" marR="0" rtl="0" algn="ctr">
                        <a:lnSpc>
                          <a:spcPct val="107916"/>
                        </a:lnSpc>
                        <a:spcBef>
                          <a:spcPts val="0"/>
                        </a:spcBef>
                        <a:spcAft>
                          <a:spcPts val="0"/>
                        </a:spcAft>
                        <a:buClr>
                          <a:schemeClr val="dk1"/>
                        </a:buClr>
                        <a:buSzPts val="1100"/>
                        <a:buFont typeface="Arial"/>
                        <a:buNone/>
                      </a:pPr>
                      <a:r>
                        <a:rPr lang="en-US" sz="1500" u="none" cap="none" strike="noStrike">
                          <a:solidFill>
                            <a:schemeClr val="dk1"/>
                          </a:solidFill>
                          <a:latin typeface="Malgun Gothic"/>
                          <a:ea typeface="Malgun Gothic"/>
                          <a:cs typeface="Malgun Gothic"/>
                          <a:sym typeface="Malgun Gothic"/>
                        </a:rPr>
                        <a:t>getCtprvnMesureSidoLIst</a:t>
                      </a:r>
                      <a:endParaRPr b="1" sz="1500" u="none" cap="none" strike="noStrike">
                        <a:solidFill>
                          <a:schemeClr val="dk1"/>
                        </a:solidFill>
                        <a:latin typeface="Malgun Gothic"/>
                        <a:ea typeface="Malgun Gothic"/>
                        <a:cs typeface="Malgun Gothic"/>
                        <a:sym typeface="Malgun Gothic"/>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7916"/>
                        </a:lnSpc>
                        <a:spcBef>
                          <a:spcPts val="0"/>
                        </a:spcBef>
                        <a:spcAft>
                          <a:spcPts val="0"/>
                        </a:spcAft>
                        <a:buClr>
                          <a:schemeClr val="dk1"/>
                        </a:buClr>
                        <a:buSzPts val="1100"/>
                        <a:buFont typeface="Arial"/>
                        <a:buNone/>
                      </a:pPr>
                      <a:r>
                        <a:rPr lang="en-US" sz="1500" u="none" cap="none" strike="noStrike">
                          <a:solidFill>
                            <a:schemeClr val="dk1"/>
                          </a:solidFill>
                          <a:latin typeface="Malgun Gothic"/>
                          <a:ea typeface="Malgun Gothic"/>
                          <a:cs typeface="Malgun Gothic"/>
                          <a:sym typeface="Malgun Gothic"/>
                        </a:rPr>
                        <a:t>시군구별 실시간 평균정보 조회</a:t>
                      </a:r>
                      <a:endParaRPr b="1" sz="1500" u="none" cap="none" strike="noStrike">
                        <a:solidFill>
                          <a:schemeClr val="dk1"/>
                        </a:solidFill>
                        <a:latin typeface="Malgun Gothic"/>
                        <a:ea typeface="Malgun Gothic"/>
                        <a:cs typeface="Malgun Gothic"/>
                        <a:sym typeface="Malgun Gothic"/>
                      </a:endParaRPr>
                    </a:p>
                  </a:txBody>
                  <a:tcPr marT="91425" marB="91425" marR="91425" marL="91425"/>
                </a:tc>
                <a:tc>
                  <a:txBody>
                    <a:bodyPr/>
                    <a:lstStyle/>
                    <a:p>
                      <a:pPr indent="0" lvl="0" marL="0" marR="0" rtl="0" algn="ctr">
                        <a:lnSpc>
                          <a:spcPct val="107916"/>
                        </a:lnSpc>
                        <a:spcBef>
                          <a:spcPts val="0"/>
                        </a:spcBef>
                        <a:spcAft>
                          <a:spcPts val="0"/>
                        </a:spcAft>
                        <a:buClr>
                          <a:schemeClr val="dk1"/>
                        </a:buClr>
                        <a:buSzPts val="1100"/>
                        <a:buFont typeface="Arial"/>
                        <a:buNone/>
                      </a:pPr>
                      <a:r>
                        <a:rPr lang="en-US" sz="1500" u="none" cap="none" strike="noStrike">
                          <a:solidFill>
                            <a:schemeClr val="dk1"/>
                          </a:solidFill>
                          <a:latin typeface="Malgun Gothic"/>
                          <a:ea typeface="Malgun Gothic"/>
                          <a:cs typeface="Malgun Gothic"/>
                          <a:sym typeface="Malgun Gothic"/>
                        </a:rPr>
                        <a:t>N/A</a:t>
                      </a:r>
                      <a:endParaRPr sz="1500" u="none" cap="none" strike="noStrike">
                        <a:solidFill>
                          <a:schemeClr val="dk1"/>
                        </a:solidFill>
                        <a:latin typeface="Malgun Gothic"/>
                        <a:ea typeface="Malgun Gothic"/>
                        <a:cs typeface="Malgun Gothic"/>
                        <a:sym typeface="Malgun Gothic"/>
                      </a:endParaRPr>
                    </a:p>
                  </a:txBody>
                  <a:tcPr marT="91425" marB="91425" marR="91425" marL="91425"/>
                </a:tc>
              </a:tr>
            </a:tbl>
          </a:graphicData>
        </a:graphic>
      </p:graphicFrame>
      <p:sp>
        <p:nvSpPr>
          <p:cNvPr id="326" name="Google Shape;326;p6"/>
          <p:cNvSpPr txBox="1"/>
          <p:nvPr/>
        </p:nvSpPr>
        <p:spPr>
          <a:xfrm>
            <a:off x="412825" y="1293500"/>
            <a:ext cx="11415300" cy="400200"/>
          </a:xfrm>
          <a:prstGeom prst="rect">
            <a:avLst/>
          </a:prstGeom>
          <a:noFill/>
          <a:ln>
            <a:noFill/>
          </a:ln>
        </p:spPr>
        <p:txBody>
          <a:bodyPr anchorCtr="0" anchor="t" bIns="91425" lIns="91425" spcFirstLastPara="1" rIns="91425" wrap="square" tIns="91425">
            <a:spAutoFit/>
          </a:bodyPr>
          <a:lstStyle/>
          <a:p>
            <a:pPr indent="-342900" lvl="0" marL="508000" marR="0" rtl="0" algn="just">
              <a:lnSpc>
                <a:spcPct val="129166"/>
              </a:lnSpc>
              <a:spcBef>
                <a:spcPts val="0"/>
              </a:spcBef>
              <a:spcAft>
                <a:spcPts val="800"/>
              </a:spcAft>
              <a:buClr>
                <a:schemeClr val="dk1"/>
              </a:buClr>
              <a:buSzPts val="1400"/>
              <a:buFont typeface="Malgun Gothic"/>
              <a:buChar char="⮚"/>
            </a:pPr>
            <a:r>
              <a:rPr b="0" i="0" lang="en-US" sz="1400" u="none" cap="none" strike="noStrike">
                <a:solidFill>
                  <a:schemeClr val="dk1"/>
                </a:solidFill>
                <a:latin typeface="Malgun Gothic"/>
                <a:ea typeface="Malgun Gothic"/>
                <a:cs typeface="Malgun Gothic"/>
                <a:sym typeface="Malgun Gothic"/>
              </a:rPr>
              <a:t>대기오염정보 조회 서비스 &gt; 측정소별 실시간 측정정보 조회 / 시도별 실시간 측정정보 조회 / 시도별 실시간 평균정보 조회</a:t>
            </a:r>
            <a:endParaRPr b="0" i="0" sz="18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332" name="Google Shape;332;p7"/>
          <p:cNvGrpSpPr/>
          <p:nvPr/>
        </p:nvGrpSpPr>
        <p:grpSpPr>
          <a:xfrm>
            <a:off x="325" y="-175"/>
            <a:ext cx="12191554" cy="6857996"/>
            <a:chOff x="889098" y="414694"/>
            <a:chExt cx="10413901" cy="4822443"/>
          </a:xfrm>
        </p:grpSpPr>
        <p:sp>
          <p:nvSpPr>
            <p:cNvPr id="333" name="Google Shape;333;p7"/>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34" name="Google Shape;334;p7"/>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35" name="Google Shape;335;p7"/>
            <p:cNvGrpSpPr/>
            <p:nvPr/>
          </p:nvGrpSpPr>
          <p:grpSpPr>
            <a:xfrm>
              <a:off x="9890984" y="619236"/>
              <a:ext cx="1007122" cy="255902"/>
              <a:chOff x="1863440" y="378540"/>
              <a:chExt cx="1007122" cy="255902"/>
            </a:xfrm>
          </p:grpSpPr>
          <p:sp>
            <p:nvSpPr>
              <p:cNvPr id="336" name="Google Shape;336;p7"/>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37" name="Google Shape;337;p7"/>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338" name="Google Shape;338;p7"/>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39" name="Google Shape;339;p7"/>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340" name="Google Shape;340;p7"/>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341" name="Google Shape;341;p7"/>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342" name="Google Shape;342;p7"/>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343" name="Google Shape;343;p7"/>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데이터 내용</a:t>
            </a:r>
            <a:endParaRPr b="0" i="0" sz="3000" u="none" cap="none" strike="noStrike">
              <a:solidFill>
                <a:srgbClr val="000000"/>
              </a:solidFill>
              <a:latin typeface="Malgun Gothic"/>
              <a:ea typeface="Malgun Gothic"/>
              <a:cs typeface="Malgun Gothic"/>
              <a:sym typeface="Malgun Gothic"/>
            </a:endParaRPr>
          </a:p>
        </p:txBody>
      </p:sp>
      <p:graphicFrame>
        <p:nvGraphicFramePr>
          <p:cNvPr id="344" name="Google Shape;344;p7"/>
          <p:cNvGraphicFramePr/>
          <p:nvPr/>
        </p:nvGraphicFramePr>
        <p:xfrm>
          <a:off x="520950" y="987700"/>
          <a:ext cx="3000000" cy="3000000"/>
        </p:xfrm>
        <a:graphic>
          <a:graphicData uri="http://schemas.openxmlformats.org/drawingml/2006/table">
            <a:tbl>
              <a:tblPr>
                <a:noFill/>
                <a:tableStyleId>{951C8D3B-6F6D-42AF-AB08-262BE4745308}</a:tableStyleId>
              </a:tblPr>
              <a:tblGrid>
                <a:gridCol w="375600"/>
                <a:gridCol w="1662750"/>
                <a:gridCol w="1679425"/>
                <a:gridCol w="1064175"/>
                <a:gridCol w="1072500"/>
                <a:gridCol w="1837350"/>
                <a:gridCol w="3034550"/>
              </a:tblGrid>
              <a:tr h="751275">
                <a:tc gridSpan="2">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항목명(영문)</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c hMerge="1"/>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항목명(국문)</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항목크기</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항목구분</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샘플데이터</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항목설명</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E5E5E5"/>
                    </a:solidFill>
                  </a:tcPr>
                </a:tc>
              </a:tr>
              <a:tr h="751275">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dataTime</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측정일시</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20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2016-07-25</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평균자료 조회일 연-월-일</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11400">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itemCode</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조회항목</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PM10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조회항목 구분(SO2, CO, O3, NO2, PM10, PM25)</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51275">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dataGubun</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000" u="none" cap="none" strike="noStrike"/>
                        <a:t>조회 자료 구분</a:t>
                      </a:r>
                      <a:endParaRPr sz="10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일평균</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조회 자료 구분 (시간평균, 일평균)</a:t>
                      </a:r>
                      <a:endParaRPr sz="14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51275">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chungnam</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충남</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30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충남 지역 평균</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51275">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sejong</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세종</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10</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31</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세종 지역 평균</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51275">
                <a:tc>
                  <a:txBody>
                    <a:bodyPr/>
                    <a:lstStyle/>
                    <a:p>
                      <a:pPr indent="0" lvl="0" marL="0" marR="0" rtl="0" algn="l">
                        <a:lnSpc>
                          <a:spcPct val="115000"/>
                        </a:lnSpc>
                        <a:spcBef>
                          <a:spcPts val="0"/>
                        </a:spcBef>
                        <a:spcAft>
                          <a:spcPts val="0"/>
                        </a:spcAft>
                        <a:buClr>
                          <a:srgbClr val="000000"/>
                        </a:buClr>
                        <a:buSzPts val="1500"/>
                        <a:buFont typeface="Arial"/>
                        <a:buNone/>
                      </a:pPr>
                      <a:r>
                        <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t>…(생략)</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en-US" sz="1500" u="none" cap="none" strike="noStrike"/>
                        <a:t>...</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500" u="none" cap="none" strike="noStrike">
                          <a:solidFill>
                            <a:schemeClr val="dk1"/>
                          </a:solidFill>
                        </a:rPr>
                        <a:t>...</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500" u="none" cap="none" strike="noStrike">
                          <a:solidFill>
                            <a:schemeClr val="dk1"/>
                          </a:solidFill>
                        </a:rPr>
                        <a:t>...</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500" u="none" cap="none" strike="noStrike">
                          <a:solidFill>
                            <a:schemeClr val="dk1"/>
                          </a:solidFill>
                        </a:rPr>
                        <a:t>...</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500" u="none" cap="none" strike="noStrike">
                          <a:solidFill>
                            <a:schemeClr val="dk1"/>
                          </a:solidFill>
                        </a:rPr>
                        <a:t>...</a:t>
                      </a:r>
                      <a:endParaRPr sz="1500" u="none" cap="none" strike="noStrike"/>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8"/>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350" name="Google Shape;350;p8"/>
          <p:cNvGrpSpPr/>
          <p:nvPr/>
        </p:nvGrpSpPr>
        <p:grpSpPr>
          <a:xfrm>
            <a:off x="325" y="-175"/>
            <a:ext cx="12191554" cy="6857996"/>
            <a:chOff x="889098" y="414694"/>
            <a:chExt cx="10413901" cy="4822443"/>
          </a:xfrm>
        </p:grpSpPr>
        <p:sp>
          <p:nvSpPr>
            <p:cNvPr id="351" name="Google Shape;351;p8"/>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52" name="Google Shape;352;p8"/>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53" name="Google Shape;353;p8"/>
            <p:cNvGrpSpPr/>
            <p:nvPr/>
          </p:nvGrpSpPr>
          <p:grpSpPr>
            <a:xfrm>
              <a:off x="9890984" y="619236"/>
              <a:ext cx="1007122" cy="255902"/>
              <a:chOff x="1863440" y="378540"/>
              <a:chExt cx="1007122" cy="255902"/>
            </a:xfrm>
          </p:grpSpPr>
          <p:sp>
            <p:nvSpPr>
              <p:cNvPr id="354" name="Google Shape;354;p8"/>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55" name="Google Shape;355;p8"/>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356" name="Google Shape;356;p8"/>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57" name="Google Shape;357;p8"/>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358" name="Google Shape;358;p8"/>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359" name="Google Shape;359;p8"/>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360" name="Google Shape;360;p8"/>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361" name="Google Shape;361;p8"/>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사용 기술</a:t>
            </a:r>
            <a:endParaRPr b="0" i="0" sz="3000" u="none" cap="none" strike="noStrike">
              <a:solidFill>
                <a:srgbClr val="000000"/>
              </a:solidFill>
              <a:latin typeface="Malgun Gothic"/>
              <a:ea typeface="Malgun Gothic"/>
              <a:cs typeface="Malgun Gothic"/>
              <a:sym typeface="Malgun Gothic"/>
            </a:endParaRPr>
          </a:p>
        </p:txBody>
      </p:sp>
      <p:graphicFrame>
        <p:nvGraphicFramePr>
          <p:cNvPr id="362" name="Google Shape;362;p8"/>
          <p:cNvGraphicFramePr/>
          <p:nvPr/>
        </p:nvGraphicFramePr>
        <p:xfrm>
          <a:off x="528425" y="1116513"/>
          <a:ext cx="3000000" cy="3000000"/>
        </p:xfrm>
        <a:graphic>
          <a:graphicData uri="http://schemas.openxmlformats.org/drawingml/2006/table">
            <a:tbl>
              <a:tblPr>
                <a:noFill/>
                <a:tableStyleId>{E71FDA30-5621-44ED-AD7F-866B4F29E715}</a:tableStyleId>
              </a:tblPr>
              <a:tblGrid>
                <a:gridCol w="2732600"/>
                <a:gridCol w="1327650"/>
                <a:gridCol w="7067100"/>
              </a:tblGrid>
              <a:tr h="854550">
                <a:tc>
                  <a:txBody>
                    <a:bodyPr/>
                    <a:lstStyle/>
                    <a:p>
                      <a:pPr indent="0" lvl="0" marL="0" marR="0" rtl="0" algn="ctr">
                        <a:lnSpc>
                          <a:spcPct val="120000"/>
                        </a:lnSpc>
                        <a:spcBef>
                          <a:spcPts val="0"/>
                        </a:spcBef>
                        <a:spcAft>
                          <a:spcPts val="0"/>
                        </a:spcAft>
                        <a:buClr>
                          <a:srgbClr val="000000"/>
                        </a:buClr>
                        <a:buSzPts val="1600"/>
                        <a:buFont typeface="Arial"/>
                        <a:buNone/>
                      </a:pPr>
                      <a:r>
                        <a:t/>
                      </a:r>
                      <a:endParaRPr b="1" sz="16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Elasticsearch</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ED7D31"/>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70AD47"/>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t/>
                      </a:r>
                      <a:endParaRPr sz="16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7.10.2.</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70AD47"/>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분산 검색엔진</a:t>
                      </a:r>
                      <a:endParaRPr sz="15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Logstash를 통해 수신된 데이터를</a:t>
                      </a:r>
                      <a:endParaRPr sz="15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분석 및 저장</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70AD47"/>
                      </a:solidFill>
                      <a:prstDash val="solid"/>
                      <a:round/>
                      <a:headEnd len="sm" w="sm" type="none"/>
                      <a:tailEnd len="sm" w="sm" type="none"/>
                    </a:lnT>
                    <a:lnB cap="flat" cmpd="sng" w="9525">
                      <a:solidFill>
                        <a:srgbClr val="000000"/>
                      </a:solidFill>
                      <a:prstDash val="solid"/>
                      <a:round/>
                      <a:headEnd len="sm" w="sm" type="none"/>
                      <a:tailEnd len="sm" w="sm" type="none"/>
                    </a:lnB>
                  </a:tcPr>
                </a:tc>
              </a:tr>
              <a:tr h="854550">
                <a:tc>
                  <a:txBody>
                    <a:bodyPr/>
                    <a:lstStyle/>
                    <a:p>
                      <a:pPr indent="0" lvl="0" marL="0" marR="0" rtl="0" algn="ctr">
                        <a:lnSpc>
                          <a:spcPct val="120000"/>
                        </a:lnSpc>
                        <a:spcBef>
                          <a:spcPts val="0"/>
                        </a:spcBef>
                        <a:spcAft>
                          <a:spcPts val="0"/>
                        </a:spcAft>
                        <a:buClr>
                          <a:srgbClr val="000000"/>
                        </a:buClr>
                        <a:buSzPts val="1600"/>
                        <a:buFont typeface="Arial"/>
                        <a:buNone/>
                      </a:pPr>
                      <a:r>
                        <a:t/>
                      </a:r>
                      <a:endParaRPr b="1" sz="16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Logstash</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ED7D3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t/>
                      </a:r>
                      <a:endParaRPr sz="16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7.10.2</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오픈소스 서버측 데이터 처리</a:t>
                      </a:r>
                      <a:endParaRPr sz="15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파이프라인</a:t>
                      </a:r>
                      <a:endParaRPr sz="1500" u="none" cap="none" strike="noStrike">
                        <a:latin typeface="Malgun Gothic"/>
                        <a:ea typeface="Malgun Gothic"/>
                        <a:cs typeface="Malgun Gothic"/>
                        <a:sym typeface="Malgun Gothic"/>
                      </a:endParaRPr>
                    </a:p>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데이터 수집</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152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Kibana</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ED7D3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7.10.2</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데이터 시각화 및 실시간 분석</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152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MariaDB</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4472C4"/>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10.4.17</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데이터 저장</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152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Oracle JDK</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4472C4"/>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1.8.0</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ELK 사용을 위한 JAVA 환경</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152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CentOS</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4472C4"/>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CentOS7</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서버 OS 환경</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152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Malgun Gothic"/>
                          <a:ea typeface="Malgun Gothic"/>
                          <a:cs typeface="Malgun Gothic"/>
                          <a:sym typeface="Malgun Gothic"/>
                        </a:rPr>
                        <a:t>Python</a:t>
                      </a:r>
                      <a:endParaRPr b="1" sz="1600" u="none" cap="none" strike="noStrike">
                        <a:latin typeface="Malgun Gothic"/>
                        <a:ea typeface="Malgun Gothic"/>
                        <a:cs typeface="Malgun Gothic"/>
                        <a:sym typeface="Malgun Gothic"/>
                      </a:endParaRPr>
                    </a:p>
                  </a:txBody>
                  <a:tcPr marT="0" marB="0" marR="68575" marL="68575" anchor="ctr">
                    <a:lnL cap="flat" cmpd="sng" w="9525">
                      <a:solidFill>
                        <a:srgbClr val="4472C4"/>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lang="en-US" sz="1600" u="none" cap="none" strike="noStrike">
                          <a:latin typeface="Malgun Gothic"/>
                          <a:ea typeface="Malgun Gothic"/>
                          <a:cs typeface="Malgun Gothic"/>
                          <a:sym typeface="Malgun Gothic"/>
                        </a:rPr>
                        <a:t>3.8.5</a:t>
                      </a:r>
                      <a:endParaRPr sz="16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500"/>
                        <a:buFont typeface="Arial"/>
                        <a:buNone/>
                      </a:pPr>
                      <a:r>
                        <a:rPr lang="en-US" sz="1500" u="none" cap="none" strike="noStrike">
                          <a:latin typeface="Malgun Gothic"/>
                          <a:ea typeface="Malgun Gothic"/>
                          <a:cs typeface="Malgun Gothic"/>
                          <a:sym typeface="Malgun Gothic"/>
                        </a:rPr>
                        <a:t>웹크롤링, csv파일 저장</a:t>
                      </a:r>
                      <a:endParaRPr sz="1500" u="none" cap="none" strike="noStrike">
                        <a:latin typeface="Malgun Gothic"/>
                        <a:ea typeface="Malgun Gothic"/>
                        <a:cs typeface="Malgun Gothic"/>
                        <a:sym typeface="Malgun Gothic"/>
                      </a:endParaRPr>
                    </a:p>
                  </a:txBody>
                  <a:tcPr marT="0" marB="0"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9"/>
          <p:cNvSpPr/>
          <p:nvPr/>
        </p:nvSpPr>
        <p:spPr>
          <a:xfrm>
            <a:off x="3919935" y="461016"/>
            <a:ext cx="4236900" cy="655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1" i="0" lang="en-US" sz="2800" u="none" cap="none" strike="noStrike">
                <a:solidFill>
                  <a:srgbClr val="3F3F3F"/>
                </a:solidFill>
                <a:latin typeface="Malgun Gothic"/>
                <a:ea typeface="Malgun Gothic"/>
                <a:cs typeface="Malgun Gothic"/>
                <a:sym typeface="Malgun Gothic"/>
              </a:rPr>
              <a:t>오늘 사용한 색상은?</a:t>
            </a:r>
            <a:endParaRPr b="0" i="0" sz="2000" u="none" cap="none" strike="noStrike">
              <a:solidFill>
                <a:srgbClr val="3F3F3F"/>
              </a:solidFill>
              <a:latin typeface="Malgun Gothic"/>
              <a:ea typeface="Malgun Gothic"/>
              <a:cs typeface="Malgun Gothic"/>
              <a:sym typeface="Malgun Gothic"/>
            </a:endParaRPr>
          </a:p>
        </p:txBody>
      </p:sp>
      <p:grpSp>
        <p:nvGrpSpPr>
          <p:cNvPr id="368" name="Google Shape;368;p9"/>
          <p:cNvGrpSpPr/>
          <p:nvPr/>
        </p:nvGrpSpPr>
        <p:grpSpPr>
          <a:xfrm>
            <a:off x="325" y="-175"/>
            <a:ext cx="12191554" cy="6857996"/>
            <a:chOff x="889098" y="414694"/>
            <a:chExt cx="10413901" cy="4822443"/>
          </a:xfrm>
        </p:grpSpPr>
        <p:sp>
          <p:nvSpPr>
            <p:cNvPr id="369" name="Google Shape;369;p9"/>
            <p:cNvSpPr/>
            <p:nvPr/>
          </p:nvSpPr>
          <p:spPr>
            <a:xfrm flipH="1">
              <a:off x="889100" y="414694"/>
              <a:ext cx="10413900" cy="602400"/>
            </a:xfrm>
            <a:prstGeom prst="round2SameRect">
              <a:avLst>
                <a:gd fmla="val 35593" name="adj1"/>
                <a:gd fmla="val 0" name="adj2"/>
              </a:avLst>
            </a:prstGeom>
            <a:solidFill>
              <a:srgbClr val="C2E1F3"/>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70" name="Google Shape;370;p9"/>
            <p:cNvSpPr/>
            <p:nvPr/>
          </p:nvSpPr>
          <p:spPr>
            <a:xfrm flipH="1">
              <a:off x="889098" y="1017037"/>
              <a:ext cx="10413900" cy="4220100"/>
            </a:xfrm>
            <a:prstGeom prst="round2SameRect">
              <a:avLst>
                <a:gd fmla="val 0" name="adj1"/>
                <a:gd fmla="val 5602" name="adj2"/>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71" name="Google Shape;371;p9"/>
            <p:cNvGrpSpPr/>
            <p:nvPr/>
          </p:nvGrpSpPr>
          <p:grpSpPr>
            <a:xfrm>
              <a:off x="9890984" y="619236"/>
              <a:ext cx="1007122" cy="255902"/>
              <a:chOff x="1863440" y="378540"/>
              <a:chExt cx="1007122" cy="255902"/>
            </a:xfrm>
          </p:grpSpPr>
          <p:sp>
            <p:nvSpPr>
              <p:cNvPr id="372" name="Google Shape;372;p9"/>
              <p:cNvSpPr/>
              <p:nvPr/>
            </p:nvSpPr>
            <p:spPr>
              <a:xfrm flipH="1">
                <a:off x="1863440" y="378542"/>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73" name="Google Shape;373;p9"/>
              <p:cNvCxnSpPr/>
              <p:nvPr/>
            </p:nvCxnSpPr>
            <p:spPr>
              <a:xfrm rot="10800000">
                <a:off x="1991002" y="505446"/>
                <a:ext cx="0" cy="108000"/>
              </a:xfrm>
              <a:prstGeom prst="straightConnector1">
                <a:avLst/>
              </a:prstGeom>
              <a:noFill/>
              <a:ln cap="rnd" cmpd="sng" w="38100">
                <a:solidFill>
                  <a:srgbClr val="747A90"/>
                </a:solidFill>
                <a:prstDash val="solid"/>
                <a:miter lim="800000"/>
                <a:headEnd len="sm" w="sm" type="none"/>
                <a:tailEnd len="sm" w="sm" type="none"/>
              </a:ln>
            </p:spPr>
          </p:cxnSp>
          <p:sp>
            <p:nvSpPr>
              <p:cNvPr id="374" name="Google Shape;374;p9"/>
              <p:cNvSpPr/>
              <p:nvPr/>
            </p:nvSpPr>
            <p:spPr>
              <a:xfrm flipH="1">
                <a:off x="2239051" y="378541"/>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cxnSp>
            <p:nvCxnSpPr>
              <p:cNvPr id="375" name="Google Shape;375;p9"/>
              <p:cNvCxnSpPr/>
              <p:nvPr/>
            </p:nvCxnSpPr>
            <p:spPr>
              <a:xfrm>
                <a:off x="2366918" y="440731"/>
                <a:ext cx="0" cy="143826"/>
              </a:xfrm>
              <a:prstGeom prst="straightConnector1">
                <a:avLst/>
              </a:prstGeom>
              <a:noFill/>
              <a:ln cap="rnd" cmpd="sng" w="38100">
                <a:solidFill>
                  <a:srgbClr val="747A90"/>
                </a:solidFill>
                <a:prstDash val="solid"/>
                <a:miter lim="800000"/>
                <a:headEnd len="sm" w="sm" type="none"/>
                <a:tailEnd len="sm" w="sm" type="none"/>
              </a:ln>
            </p:spPr>
          </p:cxnSp>
          <p:cxnSp>
            <p:nvCxnSpPr>
              <p:cNvPr id="376" name="Google Shape;376;p9"/>
              <p:cNvCxnSpPr/>
              <p:nvPr/>
            </p:nvCxnSpPr>
            <p:spPr>
              <a:xfrm rot="10800000">
                <a:off x="2366917" y="440852"/>
                <a:ext cx="0" cy="143826"/>
              </a:xfrm>
              <a:prstGeom prst="straightConnector1">
                <a:avLst/>
              </a:prstGeom>
              <a:noFill/>
              <a:ln cap="rnd" cmpd="sng" w="38100">
                <a:solidFill>
                  <a:srgbClr val="747A90"/>
                </a:solidFill>
                <a:prstDash val="solid"/>
                <a:miter lim="800000"/>
                <a:headEnd len="sm" w="sm" type="none"/>
                <a:tailEnd len="sm" w="sm" type="none"/>
              </a:ln>
            </p:spPr>
          </p:cxnSp>
          <p:sp>
            <p:nvSpPr>
              <p:cNvPr id="377" name="Google Shape;377;p9"/>
              <p:cNvSpPr/>
              <p:nvPr/>
            </p:nvSpPr>
            <p:spPr>
              <a:xfrm flipH="1">
                <a:off x="2614662" y="378540"/>
                <a:ext cx="255900" cy="2559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sp>
            <p:nvSpPr>
              <p:cNvPr id="378" name="Google Shape;378;p9"/>
              <p:cNvSpPr/>
              <p:nvPr/>
            </p:nvSpPr>
            <p:spPr>
              <a:xfrm flipH="1">
                <a:off x="2690861" y="461791"/>
                <a:ext cx="103500" cy="103500"/>
              </a:xfrm>
              <a:prstGeom prst="rect">
                <a:avLst/>
              </a:prstGeom>
              <a:solidFill>
                <a:schemeClr val="lt1"/>
              </a:solidFill>
              <a:ln cap="flat" cmpd="sng" w="38100">
                <a:solidFill>
                  <a:srgbClr val="747A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Arial"/>
                  <a:buNone/>
                </a:pPr>
                <a:r>
                  <a:t/>
                </a:r>
                <a:endParaRPr b="0" i="0" sz="300" u="none" cap="none" strike="noStrike">
                  <a:solidFill>
                    <a:srgbClr val="3F3F3F"/>
                  </a:solidFill>
                  <a:latin typeface="Malgun Gothic"/>
                  <a:ea typeface="Malgun Gothic"/>
                  <a:cs typeface="Malgun Gothic"/>
                  <a:sym typeface="Malgun Gothic"/>
                </a:endParaRPr>
              </a:p>
            </p:txBody>
          </p:sp>
        </p:grpSp>
      </p:grpSp>
      <p:sp>
        <p:nvSpPr>
          <p:cNvPr id="379" name="Google Shape;379;p9"/>
          <p:cNvSpPr txBox="1"/>
          <p:nvPr/>
        </p:nvSpPr>
        <p:spPr>
          <a:xfrm>
            <a:off x="360950" y="150400"/>
            <a:ext cx="6467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Malgun Gothic"/>
                <a:ea typeface="Malgun Gothic"/>
                <a:cs typeface="Malgun Gothic"/>
                <a:sym typeface="Malgun Gothic"/>
              </a:rPr>
              <a:t>사용 기술</a:t>
            </a:r>
            <a:endParaRPr b="0" i="0" sz="3000" u="none" cap="none" strike="noStrike">
              <a:solidFill>
                <a:srgbClr val="000000"/>
              </a:solidFill>
              <a:latin typeface="Malgun Gothic"/>
              <a:ea typeface="Malgun Gothic"/>
              <a:cs typeface="Malgun Gothic"/>
              <a:sym typeface="Malgun Gothic"/>
            </a:endParaRPr>
          </a:p>
        </p:txBody>
      </p:sp>
      <p:pic>
        <p:nvPicPr>
          <p:cNvPr id="380" name="Google Shape;380;p9"/>
          <p:cNvPicPr preferRelativeResize="0"/>
          <p:nvPr/>
        </p:nvPicPr>
        <p:blipFill rotWithShape="1">
          <a:blip r:embed="rId3">
            <a:alphaModFix/>
          </a:blip>
          <a:srcRect b="0" l="0" r="0" t="0"/>
          <a:stretch/>
        </p:blipFill>
        <p:spPr>
          <a:xfrm>
            <a:off x="1412963" y="3768900"/>
            <a:ext cx="9773274" cy="2727425"/>
          </a:xfrm>
          <a:prstGeom prst="rect">
            <a:avLst/>
          </a:prstGeom>
          <a:noFill/>
          <a:ln>
            <a:noFill/>
          </a:ln>
        </p:spPr>
      </p:pic>
      <p:pic>
        <p:nvPicPr>
          <p:cNvPr id="381" name="Google Shape;381;p9"/>
          <p:cNvPicPr preferRelativeResize="0"/>
          <p:nvPr/>
        </p:nvPicPr>
        <p:blipFill rotWithShape="1">
          <a:blip r:embed="rId4">
            <a:alphaModFix/>
          </a:blip>
          <a:srcRect b="0" l="0" r="0" t="0"/>
          <a:stretch/>
        </p:blipFill>
        <p:spPr>
          <a:xfrm>
            <a:off x="1533525" y="1289537"/>
            <a:ext cx="1638424" cy="1638424"/>
          </a:xfrm>
          <a:prstGeom prst="rect">
            <a:avLst/>
          </a:prstGeom>
          <a:noFill/>
          <a:ln>
            <a:noFill/>
          </a:ln>
        </p:spPr>
      </p:pic>
      <p:pic>
        <p:nvPicPr>
          <p:cNvPr id="382" name="Google Shape;382;p9"/>
          <p:cNvPicPr preferRelativeResize="0"/>
          <p:nvPr/>
        </p:nvPicPr>
        <p:blipFill rotWithShape="1">
          <a:blip r:embed="rId5">
            <a:alphaModFix/>
          </a:blip>
          <a:srcRect b="0" l="0" r="0" t="0"/>
          <a:stretch/>
        </p:blipFill>
        <p:spPr>
          <a:xfrm>
            <a:off x="2756850" y="2184025"/>
            <a:ext cx="1073975" cy="1073975"/>
          </a:xfrm>
          <a:prstGeom prst="rect">
            <a:avLst/>
          </a:prstGeom>
          <a:noFill/>
          <a:ln cap="flat" cmpd="sng" w="38100">
            <a:solidFill>
              <a:srgbClr val="747A90"/>
            </a:solidFill>
            <a:prstDash val="solid"/>
            <a:miter lim="8000"/>
            <a:headEnd len="sm" w="sm" type="none"/>
            <a:tailEnd len="sm" w="sm" type="none"/>
          </a:ln>
        </p:spPr>
      </p:pic>
      <p:sp>
        <p:nvSpPr>
          <p:cNvPr id="383" name="Google Shape;383;p9"/>
          <p:cNvSpPr/>
          <p:nvPr/>
        </p:nvSpPr>
        <p:spPr>
          <a:xfrm>
            <a:off x="1969000" y="3185225"/>
            <a:ext cx="375000" cy="4872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4" name="Google Shape;384;p9"/>
          <p:cNvPicPr preferRelativeResize="0"/>
          <p:nvPr/>
        </p:nvPicPr>
        <p:blipFill rotWithShape="1">
          <a:blip r:embed="rId6">
            <a:alphaModFix/>
          </a:blip>
          <a:srcRect b="21397" l="16616" r="13564" t="12131"/>
          <a:stretch/>
        </p:blipFill>
        <p:spPr>
          <a:xfrm>
            <a:off x="6737450" y="1339500"/>
            <a:ext cx="1835050" cy="1886776"/>
          </a:xfrm>
          <a:prstGeom prst="rect">
            <a:avLst/>
          </a:prstGeom>
          <a:noFill/>
          <a:ln>
            <a:noFill/>
          </a:ln>
        </p:spPr>
      </p:pic>
      <p:sp>
        <p:nvSpPr>
          <p:cNvPr id="385" name="Google Shape;385;p9"/>
          <p:cNvSpPr/>
          <p:nvPr/>
        </p:nvSpPr>
        <p:spPr>
          <a:xfrm rot="2700000">
            <a:off x="6236177" y="3100880"/>
            <a:ext cx="571059" cy="870590"/>
          </a:xfrm>
          <a:prstGeom prst="downArrow">
            <a:avLst>
              <a:gd fmla="val 50000" name="adj1"/>
              <a:gd fmla="val 50000" name="adj2"/>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9"/>
          <p:cNvCxnSpPr/>
          <p:nvPr/>
        </p:nvCxnSpPr>
        <p:spPr>
          <a:xfrm>
            <a:off x="7527725" y="1098350"/>
            <a:ext cx="4433700" cy="5344500"/>
          </a:xfrm>
          <a:prstGeom prst="straightConnector1">
            <a:avLst/>
          </a:prstGeom>
          <a:noFill/>
          <a:ln cap="flat" cmpd="sng" w="9525">
            <a:solidFill>
              <a:schemeClr val="dk2"/>
            </a:solidFill>
            <a:prstDash val="solid"/>
            <a:round/>
            <a:headEnd len="sm" w="sm" type="none"/>
            <a:tailEnd len="sm" w="sm" type="none"/>
          </a:ln>
        </p:spPr>
      </p:cxnSp>
      <p:cxnSp>
        <p:nvCxnSpPr>
          <p:cNvPr id="387" name="Google Shape;387;p9"/>
          <p:cNvCxnSpPr/>
          <p:nvPr/>
        </p:nvCxnSpPr>
        <p:spPr>
          <a:xfrm flipH="1">
            <a:off x="3670225" y="1111750"/>
            <a:ext cx="3870900" cy="5290800"/>
          </a:xfrm>
          <a:prstGeom prst="straightConnector1">
            <a:avLst/>
          </a:prstGeom>
          <a:noFill/>
          <a:ln cap="flat" cmpd="sng" w="9525">
            <a:solidFill>
              <a:schemeClr val="dk2"/>
            </a:solidFill>
            <a:prstDash val="solid"/>
            <a:round/>
            <a:headEnd len="sm" w="sm" type="none"/>
            <a:tailEnd len="sm" w="sm" type="none"/>
          </a:ln>
        </p:spPr>
      </p:cxnSp>
      <p:cxnSp>
        <p:nvCxnSpPr>
          <p:cNvPr id="388" name="Google Shape;388;p9"/>
          <p:cNvCxnSpPr/>
          <p:nvPr/>
        </p:nvCxnSpPr>
        <p:spPr>
          <a:xfrm>
            <a:off x="3670100" y="6415975"/>
            <a:ext cx="8291100" cy="0"/>
          </a:xfrm>
          <a:prstGeom prst="straightConnector1">
            <a:avLst/>
          </a:prstGeom>
          <a:noFill/>
          <a:ln cap="flat" cmpd="sng" w="9525">
            <a:solidFill>
              <a:schemeClr val="dk2"/>
            </a:solidFill>
            <a:prstDash val="solid"/>
            <a:round/>
            <a:headEnd len="sm" w="sm" type="none"/>
            <a:tailEnd len="sm" w="sm" type="none"/>
          </a:ln>
        </p:spPr>
      </p:cxnSp>
      <p:sp>
        <p:nvSpPr>
          <p:cNvPr id="389" name="Google Shape;389;p9"/>
          <p:cNvSpPr/>
          <p:nvPr/>
        </p:nvSpPr>
        <p:spPr>
          <a:xfrm>
            <a:off x="9151325" y="1528925"/>
            <a:ext cx="446023" cy="830425"/>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51C75"/>
                </a:solidFill>
                <a:latin typeface="Arial"/>
              </a:rPr>
              <a:t>1</a:t>
            </a:r>
          </a:p>
        </p:txBody>
      </p:sp>
      <p:sp>
        <p:nvSpPr>
          <p:cNvPr id="390" name="Google Shape;390;p9"/>
          <p:cNvSpPr/>
          <p:nvPr/>
        </p:nvSpPr>
        <p:spPr>
          <a:xfrm>
            <a:off x="657825" y="1603375"/>
            <a:ext cx="610129" cy="830425"/>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1155CC"/>
                </a:solidFill>
                <a:latin typeface="Arial"/>
              </a:rPr>
              <a:t>2</a:t>
            </a:r>
          </a:p>
        </p:txBody>
      </p:sp>
      <p:sp>
        <p:nvSpPr>
          <p:cNvPr id="391" name="Google Shape;391;p9"/>
          <p:cNvSpPr/>
          <p:nvPr/>
        </p:nvSpPr>
        <p:spPr>
          <a:xfrm>
            <a:off x="4636625" y="2105900"/>
            <a:ext cx="1146000" cy="354000"/>
          </a:xfrm>
          <a:prstGeom prst="lef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2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