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50" r:id="rId2"/>
    <p:sldId id="351" r:id="rId3"/>
    <p:sldId id="352" r:id="rId4"/>
    <p:sldId id="322" r:id="rId5"/>
    <p:sldId id="321" r:id="rId6"/>
    <p:sldId id="356" r:id="rId7"/>
    <p:sldId id="346" r:id="rId8"/>
    <p:sldId id="327" r:id="rId9"/>
    <p:sldId id="328" r:id="rId10"/>
    <p:sldId id="339" r:id="rId11"/>
    <p:sldId id="340" r:id="rId12"/>
    <p:sldId id="354" r:id="rId13"/>
    <p:sldId id="330" r:id="rId14"/>
    <p:sldId id="347" r:id="rId15"/>
    <p:sldId id="355" r:id="rId16"/>
    <p:sldId id="349" r:id="rId17"/>
    <p:sldId id="348" r:id="rId18"/>
    <p:sldId id="338" r:id="rId1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FF0000"/>
    <a:srgbClr val="FF3300"/>
    <a:srgbClr val="5B9BD5"/>
    <a:srgbClr val="D05720"/>
    <a:srgbClr val="F60000"/>
    <a:srgbClr val="FF6600"/>
    <a:srgbClr val="EAEF19"/>
    <a:srgbClr val="E9F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6400" autoAdjust="0"/>
  </p:normalViewPr>
  <p:slideViewPr>
    <p:cSldViewPr snapToGrid="0">
      <p:cViewPr varScale="1">
        <p:scale>
          <a:sx n="112" d="100"/>
          <a:sy n="112" d="100"/>
        </p:scale>
        <p:origin x="147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9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0E638-9B27-4375-84C0-EEF8D6116A5E}" type="datetimeFigureOut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C1C74-B66F-4897-AB99-8E9509F75A9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738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AC72A-62FC-4C0C-A687-6A1F6ED69E32}" type="datetimeFigureOut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AEED5-865F-4877-AF12-66EFABE8D7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99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에너지 저장장치에는 다음과 같은 다양한 목적들이 있지만 이번 발표 주제로는 </a:t>
            </a:r>
            <a:r>
              <a:rPr lang="en-US" altLang="ko-KR" dirty="0" smtClean="0"/>
              <a:t>Frequency Regulation</a:t>
            </a:r>
            <a:r>
              <a:rPr lang="ko-KR" altLang="en-US" dirty="0" smtClean="0"/>
              <a:t>의 내용을 다룰 예정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AEED5-865F-4877-AF12-66EFABE8D7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1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ESS</a:t>
            </a:r>
            <a:r>
              <a:rPr lang="ko-KR" altLang="en-US" dirty="0" smtClean="0"/>
              <a:t>의 출력 특성 곡선은 다음 그림</a:t>
            </a:r>
            <a:r>
              <a:rPr lang="en-US" altLang="ko-KR" dirty="0" smtClean="0"/>
              <a:t>(4)</a:t>
            </a:r>
            <a:r>
              <a:rPr lang="ko-KR" altLang="en-US" dirty="0" smtClean="0"/>
              <a:t>와 같이 정격 운영 </a:t>
            </a:r>
            <a:r>
              <a:rPr lang="ko-KR" altLang="en-US" dirty="0" err="1" smtClean="0"/>
              <a:t>시간동안</a:t>
            </a:r>
            <a:r>
              <a:rPr lang="ko-KR" altLang="en-US" dirty="0" smtClean="0"/>
              <a:t> 같은 출력을 내다가 정격 운영</a:t>
            </a:r>
            <a:r>
              <a:rPr lang="ko-KR" altLang="en-US" baseline="0" dirty="0" smtClean="0"/>
              <a:t> 기간을 지나게 되면</a:t>
            </a:r>
            <a:r>
              <a:rPr lang="ko-KR" altLang="en-US" dirty="0" smtClean="0"/>
              <a:t> 출력이 반비례 곡선으로 감소하게 되는데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이러한 출력 특성 곡선에서 정격 운영</a:t>
            </a:r>
            <a:r>
              <a:rPr lang="ko-KR" altLang="en-US" baseline="0" dirty="0" smtClean="0"/>
              <a:t> 기간을 지나게 되는 순간이 </a:t>
            </a:r>
            <a:r>
              <a:rPr lang="en-US" altLang="ko-KR" baseline="0" dirty="0" smtClean="0"/>
              <a:t>Knee Point</a:t>
            </a:r>
            <a:r>
              <a:rPr lang="ko-KR" altLang="en-US" baseline="0" dirty="0" smtClean="0"/>
              <a:t>가 됨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AEED5-865F-4877-AF12-66EFABE8D7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3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AEED5-865F-4877-AF12-66EFABE8D73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30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AEED5-865F-4877-AF12-66EFABE8D73F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20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6158B70-10A9-4922-BB84-BDDE60572B0C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042F0DE-8508-42DA-9F93-E020FF778B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58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8E162-1BFC-4017-AF4D-33CFDA9E81B8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0DE-8508-42DA-9F93-E020FF778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9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830C3-4836-4D27-B847-70F0E09E863C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0DE-8508-42DA-9F93-E020FF778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39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761"/>
            <a:ext cx="9144000" cy="605834"/>
          </a:xfrm>
        </p:spPr>
        <p:txBody>
          <a:bodyPr>
            <a:noAutofit/>
          </a:bodyPr>
          <a:lstStyle>
            <a:lvl1pPr>
              <a:defRPr sz="3600" b="1"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986"/>
            <a:ext cx="9144000" cy="5649341"/>
          </a:xfrm>
        </p:spPr>
        <p:txBody>
          <a:bodyPr>
            <a:normAutofit/>
          </a:bodyPr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v"/>
              <a:defRPr sz="2000">
                <a:latin typeface="+mn-ea"/>
                <a:ea typeface="+mn-ea"/>
              </a:defRPr>
            </a:lvl1pPr>
            <a:lvl2pPr marL="631825" indent="-273050">
              <a:lnSpc>
                <a:spcPct val="100000"/>
              </a:lnSpc>
              <a:buFont typeface="Wingdings" panose="05000000000000000000" pitchFamily="2" charset="2"/>
              <a:buChar char="ü"/>
              <a:defRPr sz="1800">
                <a:latin typeface="+mn-ea"/>
                <a:ea typeface="+mn-ea"/>
              </a:defRPr>
            </a:lvl2pPr>
            <a:lvl3pPr marL="895350" indent="-244475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3pPr>
            <a:lvl4pPr marL="1168400" indent="-228600">
              <a:lnSpc>
                <a:spcPct val="100000"/>
              </a:lnSpc>
              <a:tabLst/>
              <a:defRPr sz="1600">
                <a:latin typeface="+mn-ea"/>
                <a:ea typeface="+mn-ea"/>
              </a:defRPr>
            </a:lvl4pPr>
            <a:lvl5pPr marL="1433513" indent="-228600">
              <a:lnSpc>
                <a:spcPct val="100000"/>
              </a:lnSpc>
              <a:buSzPct val="100000"/>
              <a:buFont typeface="휴먼매직체" panose="02030504000101010101" pitchFamily="18" charset="-127"/>
              <a:buChar char="-"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3622" y="6488327"/>
            <a:ext cx="2440953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defRPr>
            </a:lvl1pPr>
          </a:lstStyle>
          <a:p>
            <a:fld id="{6042F0DE-8508-42DA-9F93-E020FF778B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659595"/>
            <a:ext cx="9144000" cy="84841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1000">
                <a:srgbClr val="B8D6EE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347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CD6E429-ED88-4BA3-914B-8803CE278B3F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042F0DE-8508-42DA-9F93-E020FF778B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79D2FC3-2F35-4137-92F8-10738DF7D3E4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042F0DE-8508-42DA-9F93-E020FF778B7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39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9AB20-FB5B-4A41-94E6-204EF88FE324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0DE-8508-42DA-9F93-E020FF778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54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A6DE-EBF9-4D46-8E39-1F585CBE0DF9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0DE-8508-42DA-9F93-E020FF778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5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7CDCF-415E-4D62-875E-589C725947BF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0DE-8508-42DA-9F93-E020FF778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510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70D1-D8D2-4634-837D-B9E29D74774F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0DE-8508-42DA-9F93-E020FF778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51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4DDF-8DD9-433B-AEE6-8476E5038BD6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F0DE-8508-42DA-9F93-E020FF778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85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784E-80F9-44B2-A0B6-3381CB1A0326}" type="datetime1">
              <a:rPr lang="ko-KR" altLang="en-US" smtClean="0"/>
              <a:t>2018-12-01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Energy Storage System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F0DE-8508-42DA-9F93-E020FF778B7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21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9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60748"/>
            <a:ext cx="8458200" cy="2387600"/>
          </a:xfrm>
        </p:spPr>
        <p:txBody>
          <a:bodyPr>
            <a:normAutofit/>
          </a:bodyPr>
          <a:lstStyle/>
          <a:p>
            <a:pPr algn="r"/>
            <a:r>
              <a:rPr lang="en-US" altLang="ko-KR" sz="6000" dirty="0"/>
              <a:t>Accuracy</a:t>
            </a:r>
            <a:br>
              <a:rPr lang="en-US" altLang="ko-KR" sz="6000" dirty="0"/>
            </a:br>
            <a:r>
              <a:rPr lang="en-US" altLang="ko-KR" sz="6000" dirty="0"/>
              <a:t>Disturbance</a:t>
            </a:r>
            <a:endParaRPr lang="ko-KR" altLang="en-US" sz="6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258368" y="4762501"/>
            <a:ext cx="7772400" cy="1541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40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3200" b="1" kern="1200" dirty="0" err="1" smtClean="0">
                <a:solidFill>
                  <a:schemeClr val="tx1"/>
                </a:solidFill>
                <a:latin typeface="+mn-ea"/>
                <a:ea typeface="+mj-ea"/>
                <a:cs typeface="+mj-cs"/>
              </a:rPr>
              <a:t>특징추출</a:t>
            </a:r>
            <a:r>
              <a:rPr lang="ko-KR" altLang="en-US" sz="3200" b="1" kern="1200" dirty="0" smtClean="0">
                <a:solidFill>
                  <a:schemeClr val="tx1"/>
                </a:solidFill>
                <a:latin typeface="+mn-ea"/>
                <a:ea typeface="+mj-ea"/>
                <a:cs typeface="+mj-cs"/>
              </a:rPr>
              <a:t> 데이터의 시각화</a:t>
            </a:r>
            <a:endParaRPr lang="ko-KR" altLang="en-US" sz="3200" b="1" kern="1200" dirty="0">
              <a:solidFill>
                <a:schemeClr val="tx1"/>
              </a:solidFill>
              <a:latin typeface="+mn-ea"/>
              <a:ea typeface="+mj-ea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838986"/>
            <a:ext cx="9041450" cy="5649341"/>
          </a:xfrm>
        </p:spPr>
        <p:txBody>
          <a:bodyPr/>
          <a:lstStyle/>
          <a:p>
            <a:r>
              <a:rPr lang="ko-KR" altLang="en-US" b="1" dirty="0" smtClean="0"/>
              <a:t>전처리 파형에 대한 </a:t>
            </a:r>
            <a:r>
              <a:rPr lang="ko-KR" altLang="en-US" b="1" dirty="0" err="1" smtClean="0"/>
              <a:t>특징추출</a:t>
            </a:r>
            <a:r>
              <a:rPr lang="ko-KR" altLang="en-US" b="1" dirty="0" smtClean="0"/>
              <a:t> 데이터 시각화</a:t>
            </a:r>
            <a:endParaRPr lang="en-US" altLang="ko-KR" b="1" dirty="0" smtClean="0"/>
          </a:p>
          <a:p>
            <a:pPr lvl="1"/>
            <a:r>
              <a:rPr lang="ko-KR" altLang="en-US" sz="1600" dirty="0" smtClean="0"/>
              <a:t>그림 </a:t>
            </a:r>
            <a:r>
              <a:rPr lang="en-US" altLang="ko-KR" sz="1600" dirty="0" smtClean="0"/>
              <a:t>5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Original Data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DWT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파형의 </a:t>
            </a:r>
            <a:r>
              <a:rPr lang="ko-KR" altLang="en-US" sz="1600" dirty="0" err="1" smtClean="0"/>
              <a:t>특징추출</a:t>
            </a:r>
            <a:r>
              <a:rPr lang="ko-KR" altLang="en-US" sz="1600" dirty="0" smtClean="0"/>
              <a:t> 데이터 분포를 시각적으로 나타냄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Root Sum Square </a:t>
            </a:r>
            <a:r>
              <a:rPr lang="ko-KR" altLang="en-US" sz="1600" dirty="0" smtClean="0"/>
              <a:t>적용 전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후에 대한 데이터 경향성을 비교할 수 있음</a:t>
            </a:r>
            <a:endParaRPr lang="en-US" altLang="ko-KR" sz="1600" dirty="0" smtClean="0"/>
          </a:p>
        </p:txBody>
      </p:sp>
      <p:grpSp>
        <p:nvGrpSpPr>
          <p:cNvPr id="5" name="그룹 4"/>
          <p:cNvGrpSpPr/>
          <p:nvPr/>
        </p:nvGrpSpPr>
        <p:grpSpPr>
          <a:xfrm>
            <a:off x="1272839" y="3841056"/>
            <a:ext cx="6481310" cy="2524213"/>
            <a:chOff x="1272839" y="3969246"/>
            <a:chExt cx="6481310" cy="2524213"/>
          </a:xfrm>
        </p:grpSpPr>
        <p:sp>
          <p:nvSpPr>
            <p:cNvPr id="9" name="TextBox 8"/>
            <p:cNvSpPr txBox="1"/>
            <p:nvPr/>
          </p:nvSpPr>
          <p:spPr>
            <a:xfrm>
              <a:off x="2084621" y="3969246"/>
              <a:ext cx="995761" cy="212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Original Data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43900" y="3969246"/>
              <a:ext cx="23102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Original  Data </a:t>
              </a: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</a:t>
              </a:r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RSS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2839" y="6185682"/>
              <a:ext cx="25817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Discrete Wavelet Transform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83770" y="6185682"/>
              <a:ext cx="1630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DWT </a:t>
              </a: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</a:t>
              </a:r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RSS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33272" y="6435347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그림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별 데이터 시각화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 &amp; DWT)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092188" y="1948199"/>
            <a:ext cx="2943098" cy="1892857"/>
            <a:chOff x="1016757" y="2159392"/>
            <a:chExt cx="3245384" cy="224904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/>
            <a:srcRect r="636"/>
            <a:stretch/>
          </p:blipFill>
          <p:spPr>
            <a:xfrm>
              <a:off x="1016757" y="2159392"/>
              <a:ext cx="3245384" cy="224904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6431" y="2289593"/>
              <a:ext cx="618240" cy="1020489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5108709" y="1944117"/>
            <a:ext cx="2961863" cy="1904068"/>
            <a:chOff x="4508764" y="2449437"/>
            <a:chExt cx="3245385" cy="2249047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 l="1965" t="2346"/>
            <a:stretch/>
          </p:blipFill>
          <p:spPr>
            <a:xfrm>
              <a:off x="4508764" y="2449437"/>
              <a:ext cx="3245385" cy="2249047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2365" y="2579638"/>
              <a:ext cx="618240" cy="1020489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1092189" y="4146033"/>
            <a:ext cx="2943098" cy="1911459"/>
            <a:chOff x="104939" y="5581028"/>
            <a:chExt cx="3245385" cy="2254275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 rotWithShape="1">
            <a:blip r:embed="rId5"/>
            <a:srcRect t="1586"/>
            <a:stretch/>
          </p:blipFill>
          <p:spPr>
            <a:xfrm>
              <a:off x="104939" y="5581028"/>
              <a:ext cx="3245385" cy="2254275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4614" y="5720770"/>
              <a:ext cx="618240" cy="102048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5108709" y="4146033"/>
            <a:ext cx="2961863" cy="1911459"/>
            <a:chOff x="5108709" y="4146033"/>
            <a:chExt cx="3247785" cy="2253437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8709" y="4146033"/>
              <a:ext cx="3247785" cy="2253437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5776" y="4284938"/>
              <a:ext cx="618240" cy="1020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53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>
                <a:latin typeface="+mn-ea"/>
              </a:rPr>
              <a:t>특징추출</a:t>
            </a:r>
            <a:r>
              <a:rPr lang="ko-KR" altLang="en-US" sz="3200" dirty="0">
                <a:latin typeface="+mn-ea"/>
              </a:rPr>
              <a:t> 데이터의 시각화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전처리 파형에 대한 </a:t>
            </a:r>
            <a:r>
              <a:rPr lang="ko-KR" altLang="en-US" b="1" dirty="0" err="1"/>
              <a:t>특징추출</a:t>
            </a:r>
            <a:r>
              <a:rPr lang="ko-KR" altLang="en-US" b="1" dirty="0"/>
              <a:t> 데이터 시각화</a:t>
            </a:r>
            <a:endParaRPr lang="en-US" altLang="ko-KR" b="1" dirty="0"/>
          </a:p>
          <a:p>
            <a:pPr lvl="1"/>
            <a:r>
              <a:rPr lang="ko-KR" altLang="en-US" sz="1600" dirty="0"/>
              <a:t>그림 </a:t>
            </a:r>
            <a:r>
              <a:rPr lang="en-US" altLang="ko-KR" sz="1600" dirty="0"/>
              <a:t>6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STFT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ST </a:t>
            </a:r>
            <a:r>
              <a:rPr lang="ko-KR" altLang="en-US" sz="1600" dirty="0" smtClean="0"/>
              <a:t>파형의 </a:t>
            </a:r>
            <a:r>
              <a:rPr lang="ko-KR" altLang="en-US" sz="1600" dirty="0" err="1"/>
              <a:t>특징추출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 </a:t>
            </a:r>
            <a:r>
              <a:rPr lang="ko-KR" altLang="en-US" sz="1600" dirty="0"/>
              <a:t>분포를 시각적으로 나타냄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en-US" altLang="ko-KR" sz="1400" dirty="0" smtClean="0"/>
              <a:t>RSS </a:t>
            </a:r>
            <a:r>
              <a:rPr lang="ko-KR" altLang="en-US" sz="1400" dirty="0" smtClean="0"/>
              <a:t>적용 전 여러 종류의 </a:t>
            </a:r>
            <a:r>
              <a:rPr lang="ko-KR" altLang="en-US" sz="1400" dirty="0" err="1" smtClean="0"/>
              <a:t>외란이</a:t>
            </a:r>
            <a:r>
              <a:rPr lang="ko-KR" altLang="en-US" sz="1400" dirty="0" smtClean="0"/>
              <a:t> 밀집되어 있지만</a:t>
            </a:r>
            <a:r>
              <a:rPr lang="en-US" altLang="ko-KR" sz="1400" dirty="0" smtClean="0"/>
              <a:t>, RSS</a:t>
            </a:r>
            <a:r>
              <a:rPr lang="ko-KR" altLang="en-US" sz="1400" dirty="0" smtClean="0"/>
              <a:t>를 통해 밀집된 데이터들이 재배치됨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182509" y="3784723"/>
            <a:ext cx="6241391" cy="2524213"/>
            <a:chOff x="1182509" y="3969246"/>
            <a:chExt cx="6241391" cy="2524213"/>
          </a:xfrm>
        </p:grpSpPr>
        <p:sp>
          <p:nvSpPr>
            <p:cNvPr id="9" name="TextBox 8"/>
            <p:cNvSpPr txBox="1"/>
            <p:nvPr/>
          </p:nvSpPr>
          <p:spPr>
            <a:xfrm>
              <a:off x="1182509" y="3969246"/>
              <a:ext cx="2799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Short Time Fourier Transform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74153" y="3969246"/>
              <a:ext cx="16497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STFT </a:t>
              </a: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</a:t>
              </a:r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RSS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57713" y="6185682"/>
              <a:ext cx="14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S-Transform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88766" y="6185682"/>
              <a:ext cx="1420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</a:t>
              </a: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</a:t>
              </a:r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RSS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97211" y="6414901"/>
            <a:ext cx="474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그림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별 데이터 시각화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(STFT &amp; ST)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093182" y="1890582"/>
            <a:ext cx="2889326" cy="1878322"/>
            <a:chOff x="104939" y="2872071"/>
            <a:chExt cx="3245385" cy="2174228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939" y="2872071"/>
              <a:ext cx="3245385" cy="217422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8332" y="3025655"/>
              <a:ext cx="618240" cy="1020489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5108710" y="1886704"/>
            <a:ext cx="2943099" cy="1892874"/>
            <a:chOff x="5774153" y="2576543"/>
            <a:chExt cx="3245385" cy="2174228"/>
          </a:xfrm>
        </p:grpSpPr>
        <p:pic>
          <p:nvPicPr>
            <p:cNvPr id="28" name="_x445803744" descr="EMB00003f745a8c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153" y="2576543"/>
              <a:ext cx="3245385" cy="2174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3190" y="2730127"/>
              <a:ext cx="618240" cy="1020489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1093182" y="4133466"/>
            <a:ext cx="2889325" cy="1898655"/>
            <a:chOff x="-1349493" y="3996490"/>
            <a:chExt cx="3157746" cy="217547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349493" y="3996490"/>
              <a:ext cx="3157746" cy="2175470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3357" y="4126060"/>
              <a:ext cx="618240" cy="1020489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5108710" y="4092500"/>
            <a:ext cx="2943099" cy="1894839"/>
            <a:chOff x="5108710" y="4131178"/>
            <a:chExt cx="3243561" cy="2174228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 rotWithShape="1">
            <a:blip r:embed="rId6"/>
            <a:srcRect r="2485"/>
            <a:stretch/>
          </p:blipFill>
          <p:spPr>
            <a:xfrm>
              <a:off x="5108710" y="4131178"/>
              <a:ext cx="3243561" cy="2174228"/>
            </a:xfrm>
            <a:prstGeom prst="rect">
              <a:avLst/>
            </a:prstGeom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5923" y="4260748"/>
              <a:ext cx="618240" cy="1020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59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0" y="838986"/>
            <a:ext cx="9144000" cy="5649341"/>
          </a:xfrm>
        </p:spPr>
        <p:txBody>
          <a:bodyPr/>
          <a:lstStyle/>
          <a:p>
            <a:pPr algn="just"/>
            <a:r>
              <a:rPr lang="ko-KR" altLang="en-US" b="1" dirty="0" err="1"/>
              <a:t>특징추출</a:t>
            </a:r>
            <a:r>
              <a:rPr lang="ko-KR" altLang="en-US" b="1" dirty="0"/>
              <a:t> 기법</a:t>
            </a:r>
            <a:endParaRPr lang="en-US" altLang="ko-KR" b="1" dirty="0"/>
          </a:p>
          <a:p>
            <a:pPr lvl="1" algn="just"/>
            <a:r>
              <a:rPr lang="ko-KR" altLang="en-US" sz="1600" dirty="0" err="1"/>
              <a:t>특징추출</a:t>
            </a:r>
            <a:r>
              <a:rPr lang="ko-KR" altLang="en-US" sz="1600" dirty="0"/>
              <a:t> 기법은 </a:t>
            </a:r>
            <a:r>
              <a:rPr lang="en-US" altLang="ko-KR" sz="1600" dirty="0"/>
              <a:t>Raw Data</a:t>
            </a:r>
            <a:r>
              <a:rPr lang="ko-KR" altLang="en-US" sz="1600" dirty="0"/>
              <a:t>의 수를 줄일 수 있는 장점이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  <a:p>
            <a:pPr lvl="1" algn="just"/>
            <a:r>
              <a:rPr lang="ko-KR" altLang="en-US" sz="1600" dirty="0"/>
              <a:t>시뮬레이션에서 사용된 </a:t>
            </a:r>
            <a:r>
              <a:rPr lang="ko-KR" altLang="en-US" sz="1600" dirty="0" err="1"/>
              <a:t>특징추출</a:t>
            </a:r>
            <a:r>
              <a:rPr lang="ko-KR" altLang="en-US" sz="1600" dirty="0"/>
              <a:t> 기법은 총 </a:t>
            </a:r>
            <a:r>
              <a:rPr lang="en-US" altLang="ko-KR" sz="1600" dirty="0"/>
              <a:t>2</a:t>
            </a:r>
            <a:r>
              <a:rPr lang="ko-KR" altLang="en-US" sz="1600" dirty="0"/>
              <a:t>가지이며</a:t>
            </a:r>
            <a:r>
              <a:rPr lang="en-US" altLang="ko-KR" sz="1600" dirty="0"/>
              <a:t>, Standard Deviation, Mean Value</a:t>
            </a:r>
            <a:r>
              <a:rPr lang="ko-KR" altLang="en-US" sz="1600" dirty="0"/>
              <a:t>로 </a:t>
            </a:r>
            <a:r>
              <a:rPr lang="ko-KR" altLang="en-US" sz="1600" dirty="0" smtClean="0"/>
              <a:t>구성됨</a:t>
            </a:r>
            <a:endParaRPr lang="en-US" altLang="ko-KR" sz="1600" dirty="0"/>
          </a:p>
          <a:p>
            <a:pPr lvl="1" algn="just"/>
            <a:r>
              <a:rPr lang="ko-KR" altLang="en-US" sz="1600" dirty="0"/>
              <a:t>각각의 </a:t>
            </a:r>
            <a:r>
              <a:rPr lang="ko-KR" altLang="en-US" sz="1600" dirty="0" err="1"/>
              <a:t>특징추출</a:t>
            </a:r>
            <a:r>
              <a:rPr lang="ko-KR" altLang="en-US" sz="1600" dirty="0"/>
              <a:t> 유형은 표</a:t>
            </a:r>
            <a:r>
              <a:rPr lang="en-US" altLang="ko-KR" sz="1600" dirty="0"/>
              <a:t>2</a:t>
            </a:r>
            <a:r>
              <a:rPr lang="ko-KR" altLang="en-US" sz="1600" dirty="0"/>
              <a:t>와 같이 나타낼 수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r>
              <a:rPr lang="ko-KR" altLang="en-US" sz="1600" dirty="0"/>
              <a:t>이러한 </a:t>
            </a:r>
            <a:r>
              <a:rPr lang="ko-KR" altLang="en-US" sz="1600" dirty="0" err="1"/>
              <a:t>특징추출</a:t>
            </a:r>
            <a:r>
              <a:rPr lang="ko-KR" altLang="en-US" sz="1600" dirty="0"/>
              <a:t> 항목은 다양하게 존재함 </a:t>
            </a:r>
            <a:r>
              <a:rPr lang="en-US" altLang="ko-KR" sz="1600" dirty="0"/>
              <a:t>(Norm, Log Entropy </a:t>
            </a:r>
            <a:r>
              <a:rPr lang="ko-KR" altLang="en-US" sz="1600" dirty="0"/>
              <a:t>등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lvl="1" algn="just"/>
            <a:r>
              <a:rPr lang="ko-KR" altLang="en-US" sz="1600" dirty="0"/>
              <a:t>본 논문에서는 </a:t>
            </a:r>
            <a:r>
              <a:rPr lang="en-US" altLang="ko-KR" sz="1600" dirty="0"/>
              <a:t>2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특징추출</a:t>
            </a:r>
            <a:r>
              <a:rPr lang="ko-KR" altLang="en-US" sz="1600" dirty="0"/>
              <a:t> 항목을 사용함으로써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데이터의 저장 용량을 줄일 수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  <a:p>
            <a:pPr lvl="1" algn="just"/>
            <a:r>
              <a:rPr lang="ko-KR" altLang="en-US" sz="1600" dirty="0"/>
              <a:t>또한 </a:t>
            </a:r>
            <a:r>
              <a:rPr lang="ko-KR" altLang="en-US" sz="1600" dirty="0" err="1"/>
              <a:t>좌표평면을</a:t>
            </a:r>
            <a:r>
              <a:rPr lang="ko-KR" altLang="en-US" sz="1600" dirty="0"/>
              <a:t> 통하여 </a:t>
            </a:r>
            <a:r>
              <a:rPr lang="ko-KR" altLang="en-US" sz="1600" dirty="0" err="1"/>
              <a:t>특징추출</a:t>
            </a:r>
            <a:r>
              <a:rPr lang="ko-KR" altLang="en-US" sz="1600" dirty="0"/>
              <a:t> 데이터에 대한 분포를 확인할 수 </a:t>
            </a:r>
            <a:r>
              <a:rPr lang="ko-KR" altLang="en-US" sz="1600" dirty="0" smtClean="0"/>
              <a:t>있음</a:t>
            </a:r>
            <a:endParaRPr lang="en-US" altLang="ko-KR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289446" y="2771864"/>
            <a:ext cx="490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표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시뮬레이션에서 사용된 </a:t>
            </a:r>
            <a:r>
              <a:rPr lang="ko-KR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특징추출</a:t>
            </a:r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항목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35" y="3320587"/>
            <a:ext cx="7008529" cy="151209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53761"/>
            <a:ext cx="9144000" cy="605834"/>
          </a:xfrm>
        </p:spPr>
        <p:txBody>
          <a:bodyPr/>
          <a:lstStyle/>
          <a:p>
            <a:r>
              <a:rPr lang="ko-KR" altLang="en-US" sz="3200" dirty="0">
                <a:latin typeface="+mn-ea"/>
              </a:rPr>
              <a:t>데이터의 </a:t>
            </a:r>
            <a:r>
              <a:rPr lang="ko-KR" altLang="en-US" sz="3200" dirty="0" err="1">
                <a:latin typeface="+mn-ea"/>
              </a:rPr>
              <a:t>특징추출</a:t>
            </a:r>
            <a:endParaRPr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108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>
                <a:latin typeface="+mn-ea"/>
                <a:ea typeface="+mn-ea"/>
              </a:rPr>
              <a:t>특징추출</a:t>
            </a:r>
            <a:r>
              <a:rPr lang="ko-KR" altLang="en-US" sz="3200" dirty="0" smtClean="0">
                <a:latin typeface="+mn-ea"/>
                <a:ea typeface="+mn-ea"/>
              </a:rPr>
              <a:t> 데이터의 분산도 및 응집도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739695"/>
            <a:ext cx="8861989" cy="6118305"/>
          </a:xfrm>
        </p:spPr>
        <p:txBody>
          <a:bodyPr>
            <a:normAutofit/>
          </a:bodyPr>
          <a:lstStyle/>
          <a:p>
            <a:pPr lvl="0" algn="just"/>
            <a:r>
              <a:rPr lang="ko-KR" altLang="en-US" sz="1800" b="1" dirty="0" smtClean="0"/>
              <a:t>데이터의 </a:t>
            </a:r>
            <a:r>
              <a:rPr lang="ko-KR" altLang="en-US" sz="1800" b="1" dirty="0" err="1" smtClean="0"/>
              <a:t>분산도와</a:t>
            </a:r>
            <a:r>
              <a:rPr lang="ko-KR" altLang="en-US" sz="1800" b="1" dirty="0" smtClean="0"/>
              <a:t> 응집도</a:t>
            </a:r>
            <a:endParaRPr lang="en-US" altLang="ko-KR" sz="1800" b="1" dirty="0" smtClean="0"/>
          </a:p>
          <a:p>
            <a:pPr lvl="1" algn="just"/>
            <a:r>
              <a:rPr lang="ko-KR" altLang="en-US" sz="1600" dirty="0" smtClean="0"/>
              <a:t>각 외란 데이터의 </a:t>
            </a:r>
            <a:r>
              <a:rPr lang="ko-KR" altLang="en-US" sz="1600" dirty="0" err="1" smtClean="0"/>
              <a:t>응집도와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외란과</a:t>
            </a:r>
            <a:r>
              <a:rPr lang="ko-KR" altLang="en-US" sz="1600" dirty="0" smtClean="0"/>
              <a:t> 외란 사이의 </a:t>
            </a:r>
            <a:r>
              <a:rPr lang="ko-KR" altLang="en-US" sz="1600" dirty="0" err="1" smtClean="0"/>
              <a:t>분산도를</a:t>
            </a:r>
            <a:r>
              <a:rPr lang="ko-KR" altLang="en-US" sz="1600" dirty="0" smtClean="0"/>
              <a:t> 이용하여 수치적으로 나타낼 수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이는 분류정확도와의 상관관계를 파악할 수 있음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그림</a:t>
            </a:r>
            <a:r>
              <a:rPr lang="en-US" altLang="ko-KR" sz="1600" dirty="0" smtClean="0"/>
              <a:t>7</a:t>
            </a:r>
            <a:r>
              <a:rPr lang="ko-KR" altLang="en-US" sz="1600" dirty="0" smtClean="0"/>
              <a:t>은 분류 정확도와 응집도 및 </a:t>
            </a:r>
            <a:r>
              <a:rPr lang="ko-KR" altLang="en-US" sz="1600" dirty="0" err="1" smtClean="0"/>
              <a:t>분산도의</a:t>
            </a:r>
            <a:r>
              <a:rPr lang="ko-KR" altLang="en-US" sz="1600" dirty="0" smtClean="0"/>
              <a:t> 관계를 나타내고 있음</a:t>
            </a:r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여기서     는 각 </a:t>
            </a:r>
            <a:r>
              <a:rPr lang="ko-KR" altLang="en-US" sz="1600" dirty="0" err="1" smtClean="0"/>
              <a:t>외란의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Center Point</a:t>
            </a:r>
            <a:r>
              <a:rPr lang="ko-KR" altLang="en-US" sz="1600" dirty="0" smtClean="0"/>
              <a:t>를 의미하며</a:t>
            </a:r>
            <a:r>
              <a:rPr lang="en-US" altLang="ko-KR" sz="1600" dirty="0" smtClean="0"/>
              <a:t>,    </a:t>
            </a:r>
            <a:r>
              <a:rPr lang="ko-KR" altLang="en-US" sz="1600" dirty="0" smtClean="0"/>
              <a:t>는 한 </a:t>
            </a:r>
            <a:r>
              <a:rPr lang="ko-KR" altLang="en-US" sz="1600" dirty="0" err="1" smtClean="0"/>
              <a:t>외란에서의</a:t>
            </a:r>
            <a:r>
              <a:rPr lang="ko-KR" altLang="en-US" sz="1600" dirty="0" smtClean="0"/>
              <a:t> 해당 데이터를 </a:t>
            </a:r>
            <a:endParaRPr lang="en-US" altLang="ko-KR" sz="1600" dirty="0" smtClean="0"/>
          </a:p>
          <a:p>
            <a:pPr marL="358775" lvl="1" indent="0" algn="just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의미함</a:t>
            </a:r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marL="358775" lvl="1" indent="0" algn="just">
              <a:buNone/>
            </a:pPr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348526" y="2094967"/>
            <a:ext cx="6446948" cy="3544289"/>
            <a:chOff x="1151973" y="2086926"/>
            <a:chExt cx="6446948" cy="3769529"/>
          </a:xfrm>
        </p:grpSpPr>
        <p:pic>
          <p:nvPicPr>
            <p:cNvPr id="10241" name="_x276481816" descr="EMB00004d481eb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973" y="2086926"/>
              <a:ext cx="6446948" cy="3170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945936" y="5463652"/>
              <a:ext cx="4859022" cy="392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그림</a:t>
              </a:r>
              <a:r>
                <a:rPr lang="en-US" altLang="ko-KR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7. </a:t>
              </a:r>
              <a:r>
                <a:rPr lang="ko-KR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분류 정확도와 응집도 및 </a:t>
              </a:r>
              <a:r>
                <a:rPr lang="ko-KR" altLang="en-US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분산도의</a:t>
              </a:r>
              <a:r>
                <a:rPr lang="ko-KR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관계</a:t>
              </a:r>
              <a:endPara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5249715" y="5981050"/>
            <a:ext cx="224723" cy="22472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66" y="5890753"/>
            <a:ext cx="312420" cy="37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err="1" smtClean="0">
                <a:latin typeface="+mn-ea"/>
                <a:ea typeface="+mn-ea"/>
              </a:rPr>
              <a:t>특징추출</a:t>
            </a:r>
            <a:r>
              <a:rPr lang="ko-KR" altLang="en-US" sz="3200" dirty="0" smtClean="0">
                <a:latin typeface="+mn-ea"/>
                <a:ea typeface="+mn-ea"/>
              </a:rPr>
              <a:t> 데이터의 분산도 및 응집도</a:t>
            </a:r>
            <a:endParaRPr lang="en-US" altLang="ko-KR" sz="3200" dirty="0">
              <a:latin typeface="+mn-ea"/>
              <a:ea typeface="+mn-ea"/>
            </a:endParaRP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0" y="739695"/>
            <a:ext cx="8366333" cy="6118305"/>
          </a:xfrm>
        </p:spPr>
        <p:txBody>
          <a:bodyPr>
            <a:normAutofit/>
          </a:bodyPr>
          <a:lstStyle/>
          <a:p>
            <a:pPr lvl="0" algn="just"/>
            <a:r>
              <a:rPr lang="ko-KR" altLang="en-US" sz="1800" b="1" dirty="0" smtClean="0"/>
              <a:t>데이터의 분산도 </a:t>
            </a:r>
            <a:r>
              <a:rPr lang="ko-KR" altLang="en-US" sz="1800" b="1" dirty="0"/>
              <a:t>및</a:t>
            </a:r>
            <a:r>
              <a:rPr lang="ko-KR" altLang="en-US" sz="1800" b="1" dirty="0" smtClean="0"/>
              <a:t> 응집도</a:t>
            </a:r>
            <a:endParaRPr lang="en-US" altLang="ko-KR" sz="1800" b="1" dirty="0" smtClean="0"/>
          </a:p>
          <a:p>
            <a:pPr lvl="1" algn="just"/>
            <a:r>
              <a:rPr lang="ko-KR" altLang="en-US" sz="1600" dirty="0" smtClean="0"/>
              <a:t>본 논문에서 분산도 및 </a:t>
            </a:r>
            <a:r>
              <a:rPr lang="ko-KR" altLang="en-US" sz="1600" dirty="0" err="1" smtClean="0"/>
              <a:t>응집도는</a:t>
            </a:r>
            <a:r>
              <a:rPr lang="ko-KR" altLang="en-US" sz="1600" dirty="0" smtClean="0"/>
              <a:t> 다음과 같은 수식을 통하여 산출하였음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식 </a:t>
            </a:r>
            <a:r>
              <a:rPr lang="en-US" altLang="ko-KR" sz="1600" dirty="0" smtClean="0"/>
              <a:t>(3)</a:t>
            </a:r>
            <a:r>
              <a:rPr lang="ko-KR" altLang="en-US" sz="1600" dirty="0"/>
              <a:t>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(4)</a:t>
            </a:r>
            <a:r>
              <a:rPr lang="ko-KR" altLang="en-US" sz="1600" dirty="0" smtClean="0"/>
              <a:t>는 각각 </a:t>
            </a:r>
            <a:r>
              <a:rPr lang="ko-KR" altLang="en-US" sz="1600" dirty="0" err="1" smtClean="0"/>
              <a:t>분산도와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응집도를</a:t>
            </a:r>
            <a:r>
              <a:rPr lang="ko-KR" altLang="en-US" sz="1600" dirty="0" smtClean="0"/>
              <a:t> 의미하며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산출된 값은 분류 정확도와 비교할 수 있음</a:t>
            </a:r>
            <a:endParaRPr lang="en-US" altLang="ko-KR" sz="16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06" y="4235984"/>
            <a:ext cx="6765124" cy="25349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106" y="1937110"/>
            <a:ext cx="5141422" cy="2239052"/>
          </a:xfrm>
          <a:prstGeom prst="rect">
            <a:avLst/>
          </a:prstGeom>
        </p:spPr>
      </p:pic>
      <p:graphicFrame>
        <p:nvGraphicFramePr>
          <p:cNvPr id="12" name="개체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772681"/>
              </p:ext>
            </p:extLst>
          </p:nvPr>
        </p:nvGraphicFramePr>
        <p:xfrm>
          <a:off x="7117593" y="2353696"/>
          <a:ext cx="287337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6" name="Equation" r:id="rId6" imgW="215640" imgH="203040" progId="Equation.DSMT4">
                  <p:embed/>
                </p:oleObj>
              </mc:Choice>
              <mc:Fallback>
                <p:oleObj name="Equation" r:id="rId6" imgW="215640" imgH="203040" progId="Equation.DSMT4">
                  <p:embed/>
                  <p:pic>
                    <p:nvPicPr>
                      <p:cNvPr id="41" name="개체 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7593" y="2353696"/>
                        <a:ext cx="287337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212134"/>
              </p:ext>
            </p:extLst>
          </p:nvPr>
        </p:nvGraphicFramePr>
        <p:xfrm>
          <a:off x="7110413" y="3479800"/>
          <a:ext cx="30321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17" name="Equation" r:id="rId8" imgW="228600" imgH="203040" progId="Equation.DSMT4">
                  <p:embed/>
                </p:oleObj>
              </mc:Choice>
              <mc:Fallback>
                <p:oleObj name="Equation" r:id="rId8" imgW="228600" imgH="203040" progId="Equation.DSMT4">
                  <p:embed/>
                  <p:pic>
                    <p:nvPicPr>
                      <p:cNvPr id="12" name="개체 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10413" y="3479800"/>
                        <a:ext cx="303212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8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</a:rPr>
              <a:t>특징추출</a:t>
            </a:r>
            <a:r>
              <a:rPr lang="ko-KR" altLang="en-US" dirty="0">
                <a:latin typeface="+mn-ea"/>
              </a:rPr>
              <a:t> 데이터의 분산도 및 응집도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0" y="739695"/>
            <a:ext cx="8366333" cy="6118305"/>
          </a:xfrm>
        </p:spPr>
        <p:txBody>
          <a:bodyPr>
            <a:normAutofit/>
          </a:bodyPr>
          <a:lstStyle/>
          <a:p>
            <a:pPr lvl="0" algn="just"/>
            <a:r>
              <a:rPr lang="ko-KR" altLang="en-US" sz="1800" b="1" dirty="0" smtClean="0"/>
              <a:t>데이터의 분산도 </a:t>
            </a:r>
            <a:r>
              <a:rPr lang="ko-KR" altLang="en-US" sz="1800" b="1" dirty="0"/>
              <a:t>및</a:t>
            </a:r>
            <a:r>
              <a:rPr lang="ko-KR" altLang="en-US" sz="1800" b="1" dirty="0" smtClean="0"/>
              <a:t> 응집도</a:t>
            </a:r>
            <a:endParaRPr lang="en-US" altLang="ko-KR" sz="1800" b="1" dirty="0" smtClean="0"/>
          </a:p>
          <a:p>
            <a:pPr lvl="1" algn="just"/>
            <a:r>
              <a:rPr lang="ko-KR" altLang="en-US" sz="1600" dirty="0" smtClean="0"/>
              <a:t>식 </a:t>
            </a:r>
            <a:r>
              <a:rPr lang="en-US" altLang="ko-KR" sz="1600" dirty="0" smtClean="0"/>
              <a:t>(3)</a:t>
            </a:r>
            <a:r>
              <a:rPr lang="ko-KR" altLang="en-US" sz="1600" dirty="0"/>
              <a:t>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(4)</a:t>
            </a:r>
            <a:r>
              <a:rPr lang="ko-KR" altLang="en-US" sz="1600" dirty="0" smtClean="0"/>
              <a:t>는 각각 </a:t>
            </a:r>
            <a:r>
              <a:rPr lang="ko-KR" altLang="en-US" sz="1600" dirty="0" err="1" smtClean="0"/>
              <a:t>분산도와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응집도를</a:t>
            </a:r>
            <a:r>
              <a:rPr lang="ko-KR" altLang="en-US" sz="1600" dirty="0" smtClean="0"/>
              <a:t> 의미하며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산출된 값은 분류 정확도와 비교할 수 있음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표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분산도와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응집도를</a:t>
            </a:r>
            <a:r>
              <a:rPr lang="ko-KR" altLang="en-US" sz="1600" dirty="0" smtClean="0"/>
              <a:t> 산출하는 과정을 나타냄</a:t>
            </a:r>
            <a:r>
              <a:rPr lang="en-US" altLang="ko-KR" sz="1600" dirty="0" smtClean="0"/>
              <a:t>.</a:t>
            </a:r>
          </a:p>
          <a:p>
            <a:pPr lvl="1" algn="just"/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-328241" y="2217518"/>
            <a:ext cx="490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표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분산도 및 응집도 산출 결과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25" y="2666950"/>
            <a:ext cx="7588666" cy="40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1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1" y="739695"/>
            <a:ext cx="8848724" cy="6118305"/>
          </a:xfrm>
        </p:spPr>
        <p:txBody>
          <a:bodyPr>
            <a:normAutofit/>
          </a:bodyPr>
          <a:lstStyle/>
          <a:p>
            <a:pPr lvl="0" algn="just"/>
            <a:r>
              <a:rPr lang="en-US" altLang="ko-KR" sz="1800" b="1" dirty="0"/>
              <a:t>KNN(K-Nearest Neighbor)</a:t>
            </a:r>
            <a:r>
              <a:rPr lang="ko-KR" altLang="en-US" sz="1800" b="1" dirty="0"/>
              <a:t> </a:t>
            </a:r>
            <a:endParaRPr lang="en-US" altLang="ko-KR" sz="1800" b="1" dirty="0" smtClean="0"/>
          </a:p>
          <a:p>
            <a:pPr lvl="1" algn="just"/>
            <a:r>
              <a:rPr lang="en-US" altLang="ko-KR" sz="1600" dirty="0" smtClean="0"/>
              <a:t>KNN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Machine Learning </a:t>
            </a:r>
            <a:r>
              <a:rPr lang="ko-KR" altLang="en-US" sz="1600" dirty="0" smtClean="0"/>
              <a:t>기법 중 하나로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 분류의 속도가 빠르다는 장점이 있음</a:t>
            </a:r>
            <a:endParaRPr lang="en-US" altLang="ko-KR" sz="1600" dirty="0" smtClean="0"/>
          </a:p>
          <a:p>
            <a:pPr lvl="2" algn="just"/>
            <a:r>
              <a:rPr lang="ko-KR" altLang="en-US" sz="1400" dirty="0" smtClean="0"/>
              <a:t>본 논문에서는 </a:t>
            </a:r>
            <a:r>
              <a:rPr lang="en-US" altLang="ko-KR" sz="1400" dirty="0" smtClean="0"/>
              <a:t>RSS </a:t>
            </a:r>
            <a:r>
              <a:rPr lang="ko-KR" altLang="en-US" sz="1400" dirty="0" smtClean="0"/>
              <a:t>및 </a:t>
            </a:r>
            <a:r>
              <a:rPr lang="ko-KR" altLang="en-US" sz="1400" dirty="0" err="1" smtClean="0"/>
              <a:t>특징추출로</a:t>
            </a:r>
            <a:r>
              <a:rPr lang="ko-KR" altLang="en-US" sz="1400" dirty="0" smtClean="0"/>
              <a:t> 인한 연산 시간을 보완하기 위하여 </a:t>
            </a:r>
            <a:r>
              <a:rPr lang="en-US" altLang="ko-KR" sz="1400" dirty="0" smtClean="0"/>
              <a:t>KNN</a:t>
            </a:r>
            <a:r>
              <a:rPr lang="ko-KR" altLang="en-US" sz="1400" dirty="0" smtClean="0"/>
              <a:t>을 선택</a:t>
            </a:r>
            <a:endParaRPr lang="en-US" altLang="ko-KR" sz="1400" dirty="0" smtClean="0"/>
          </a:p>
          <a:p>
            <a:pPr lvl="1" algn="just"/>
            <a:r>
              <a:rPr lang="ko-KR" altLang="en-US" sz="1600" dirty="0" smtClean="0"/>
              <a:t>이러한 </a:t>
            </a:r>
            <a:r>
              <a:rPr lang="en-US" altLang="ko-KR" sz="1600" dirty="0" smtClean="0"/>
              <a:t>KNN</a:t>
            </a:r>
            <a:r>
              <a:rPr lang="ko-KR" altLang="en-US" sz="1600" dirty="0" smtClean="0"/>
              <a:t>기법은 그림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과 같은 흐름으로 진행되며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데이터의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가 결정됨</a:t>
            </a:r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endParaRPr lang="en-US" altLang="ko-KR" sz="1600" dirty="0"/>
          </a:p>
          <a:p>
            <a:pPr lvl="1" algn="just"/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여기서 </a:t>
            </a:r>
            <a:r>
              <a:rPr lang="en-US" altLang="ko-KR" sz="1600" dirty="0"/>
              <a:t>K</a:t>
            </a:r>
            <a:r>
              <a:rPr lang="ko-KR" altLang="en-US" sz="1600" dirty="0" smtClean="0"/>
              <a:t>변수는 홀수</a:t>
            </a:r>
            <a:r>
              <a:rPr lang="en-US" altLang="ko-KR" sz="1600" dirty="0" smtClean="0"/>
              <a:t>(Odd Number)</a:t>
            </a:r>
            <a:r>
              <a:rPr lang="ko-KR" altLang="en-US" sz="1600" dirty="0" smtClean="0"/>
              <a:t>로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선정하는 것이 중요함</a:t>
            </a:r>
            <a:endParaRPr lang="en-US" altLang="ko-KR" sz="1600" dirty="0" smtClean="0"/>
          </a:p>
          <a:p>
            <a:pPr lvl="2" algn="just"/>
            <a:r>
              <a:rPr lang="ko-KR" altLang="en-US" dirty="0" smtClean="0"/>
              <a:t>특정 거리에서 </a:t>
            </a:r>
            <a:r>
              <a:rPr lang="en-US" altLang="ko-KR" dirty="0" smtClean="0"/>
              <a:t>K</a:t>
            </a:r>
            <a:r>
              <a:rPr lang="ko-KR" altLang="en-US" dirty="0" smtClean="0"/>
              <a:t>만큼의 데이터 수가 인식되면 그 데이터는 과반수 이상의 데이터가 속해져 있는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로 분류됨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적용된 외란 파형 분류 기법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3787" y="296294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98367" y="262779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C2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35799" y="2188135"/>
            <a:ext cx="7967025" cy="3348507"/>
            <a:chOff x="535799" y="2256503"/>
            <a:chExt cx="7967025" cy="3348507"/>
          </a:xfrm>
        </p:grpSpPr>
        <p:sp>
          <p:nvSpPr>
            <p:cNvPr id="27" name="TextBox 26"/>
            <p:cNvSpPr txBox="1"/>
            <p:nvPr/>
          </p:nvSpPr>
          <p:spPr>
            <a:xfrm>
              <a:off x="2633010" y="5235678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just"/>
              <a:r>
                <a:rPr lang="ko-KR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그림</a:t>
              </a:r>
              <a:r>
                <a:rPr lang="en-US" altLang="ko-KR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8. KNN </a:t>
              </a:r>
              <a:r>
                <a:rPr lang="ko-KR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기법의 </a:t>
              </a:r>
              <a:r>
                <a:rPr lang="en-US" altLang="ko-KR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</a:t>
              </a:r>
              <a:r>
                <a:rPr lang="ko-KR" alt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분류 과정</a:t>
              </a:r>
              <a:endPara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35799" y="2256503"/>
              <a:ext cx="7967025" cy="2899075"/>
              <a:chOff x="535799" y="2111225"/>
              <a:chExt cx="7967025" cy="2899075"/>
            </a:xfrm>
          </p:grpSpPr>
          <p:grpSp>
            <p:nvGrpSpPr>
              <p:cNvPr id="76" name="그룹 75"/>
              <p:cNvGrpSpPr/>
              <p:nvPr/>
            </p:nvGrpSpPr>
            <p:grpSpPr>
              <a:xfrm>
                <a:off x="535799" y="2437451"/>
                <a:ext cx="7967025" cy="2572849"/>
                <a:chOff x="535799" y="2647001"/>
                <a:chExt cx="7967025" cy="2572849"/>
              </a:xfrm>
            </p:grpSpPr>
            <p:sp>
              <p:nvSpPr>
                <p:cNvPr id="68" name="오른쪽 화살표 67"/>
                <p:cNvSpPr/>
                <p:nvPr/>
              </p:nvSpPr>
              <p:spPr>
                <a:xfrm>
                  <a:off x="4172098" y="3448271"/>
                  <a:ext cx="837489" cy="688296"/>
                </a:xfrm>
                <a:prstGeom prst="rightArrow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5" name="그룹 74"/>
                <p:cNvGrpSpPr/>
                <p:nvPr/>
              </p:nvGrpSpPr>
              <p:grpSpPr>
                <a:xfrm>
                  <a:off x="535799" y="2647001"/>
                  <a:ext cx="3194740" cy="2572849"/>
                  <a:chOff x="535799" y="2647001"/>
                  <a:chExt cx="3194740" cy="2572849"/>
                </a:xfrm>
              </p:grpSpPr>
              <p:sp>
                <p:nvSpPr>
                  <p:cNvPr id="43" name="타원 42"/>
                  <p:cNvSpPr/>
                  <p:nvPr/>
                </p:nvSpPr>
                <p:spPr>
                  <a:xfrm>
                    <a:off x="2057085" y="3040767"/>
                    <a:ext cx="922746" cy="922746"/>
                  </a:xfrm>
                  <a:prstGeom prst="ellipse">
                    <a:avLst/>
                  </a:prstGeom>
                  <a:noFill/>
                  <a:ln w="25400">
                    <a:solidFill>
                      <a:srgbClr val="00B05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74" name="그룹 73"/>
                  <p:cNvGrpSpPr/>
                  <p:nvPr/>
                </p:nvGrpSpPr>
                <p:grpSpPr>
                  <a:xfrm>
                    <a:off x="535799" y="2647001"/>
                    <a:ext cx="3194740" cy="2572849"/>
                    <a:chOff x="535799" y="2647001"/>
                    <a:chExt cx="3194740" cy="2572849"/>
                  </a:xfrm>
                </p:grpSpPr>
                <p:grpSp>
                  <p:nvGrpSpPr>
                    <p:cNvPr id="66" name="그룹 65"/>
                    <p:cNvGrpSpPr/>
                    <p:nvPr/>
                  </p:nvGrpSpPr>
                  <p:grpSpPr>
                    <a:xfrm>
                      <a:off x="970247" y="2647001"/>
                      <a:ext cx="2760292" cy="2190159"/>
                      <a:chOff x="970247" y="2647001"/>
                      <a:chExt cx="2760292" cy="2190159"/>
                    </a:xfrm>
                  </p:grpSpPr>
                  <p:grpSp>
                    <p:nvGrpSpPr>
                      <p:cNvPr id="65" name="그룹 64"/>
                      <p:cNvGrpSpPr/>
                      <p:nvPr/>
                    </p:nvGrpSpPr>
                    <p:grpSpPr>
                      <a:xfrm>
                        <a:off x="970247" y="2647001"/>
                        <a:ext cx="2760292" cy="2190159"/>
                        <a:chOff x="970247" y="2647001"/>
                        <a:chExt cx="2760292" cy="2190159"/>
                      </a:xfrm>
                    </p:grpSpPr>
                    <p:cxnSp>
                      <p:nvCxnSpPr>
                        <p:cNvPr id="45" name="직선 화살표 연결선 44"/>
                        <p:cNvCxnSpPr>
                          <a:stCxn id="13" idx="4"/>
                          <a:endCxn id="24" idx="1"/>
                        </p:cNvCxnSpPr>
                        <p:nvPr/>
                      </p:nvCxnSpPr>
                      <p:spPr>
                        <a:xfrm flipH="1" flipV="1">
                          <a:off x="1945528" y="2922985"/>
                          <a:ext cx="753446" cy="729406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accent2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2" name="그룹 41"/>
                        <p:cNvGrpSpPr/>
                        <p:nvPr/>
                      </p:nvGrpSpPr>
                      <p:grpSpPr>
                        <a:xfrm>
                          <a:off x="970247" y="2647001"/>
                          <a:ext cx="2760292" cy="2190159"/>
                          <a:chOff x="650192" y="2647001"/>
                          <a:chExt cx="2760292" cy="2190159"/>
                        </a:xfrm>
                      </p:grpSpPr>
                      <p:grpSp>
                        <p:nvGrpSpPr>
                          <p:cNvPr id="18" name="그룹 17"/>
                          <p:cNvGrpSpPr/>
                          <p:nvPr/>
                        </p:nvGrpSpPr>
                        <p:grpSpPr>
                          <a:xfrm>
                            <a:off x="650192" y="2760534"/>
                            <a:ext cx="2760292" cy="2076626"/>
                            <a:chOff x="726392" y="2726110"/>
                            <a:chExt cx="2760292" cy="2076626"/>
                          </a:xfrm>
                        </p:grpSpPr>
                        <p:grpSp>
                          <p:nvGrpSpPr>
                            <p:cNvPr id="9" name="그룹 8"/>
                            <p:cNvGrpSpPr/>
                            <p:nvPr/>
                          </p:nvGrpSpPr>
                          <p:grpSpPr>
                            <a:xfrm>
                              <a:off x="726392" y="2726110"/>
                              <a:ext cx="2760292" cy="2076626"/>
                              <a:chOff x="726392" y="2726110"/>
                              <a:chExt cx="2760292" cy="2076626"/>
                            </a:xfrm>
                          </p:grpSpPr>
                          <p:cxnSp>
                            <p:nvCxnSpPr>
                              <p:cNvPr id="6" name="직선 화살표 연결선 5"/>
                              <p:cNvCxnSpPr/>
                              <p:nvPr/>
                            </p:nvCxnSpPr>
                            <p:spPr>
                              <a:xfrm flipV="1">
                                <a:off x="726392" y="2726110"/>
                                <a:ext cx="0" cy="2076626"/>
                              </a:xfrm>
                              <a:prstGeom prst="straightConnector1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10" name="직선 화살표 연결선 9"/>
                              <p:cNvCxnSpPr/>
                              <p:nvPr/>
                            </p:nvCxnSpPr>
                            <p:spPr>
                              <a:xfrm flipV="1">
                                <a:off x="726392" y="4785645"/>
                                <a:ext cx="2760292" cy="17091"/>
                              </a:xfrm>
                              <a:prstGeom prst="straightConnector1">
                                <a:avLst/>
                              </a:prstGeom>
                              <a:ln w="25400">
                                <a:solidFill>
                                  <a:schemeClr val="tx1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sp>
                          <p:nvSpPr>
                            <p:cNvPr id="11" name="타원 10"/>
                            <p:cNvSpPr/>
                            <p:nvPr/>
                          </p:nvSpPr>
                          <p:spPr>
                            <a:xfrm>
                              <a:off x="991311" y="3069699"/>
                              <a:ext cx="273465" cy="273465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4" name="타원 13"/>
                            <p:cNvSpPr/>
                            <p:nvPr/>
                          </p:nvSpPr>
                          <p:spPr>
                            <a:xfrm>
                              <a:off x="756022" y="3927672"/>
                              <a:ext cx="273465" cy="273465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5" name="타원 14"/>
                            <p:cNvSpPr/>
                            <p:nvPr/>
                          </p:nvSpPr>
                          <p:spPr>
                            <a:xfrm>
                              <a:off x="1514370" y="3294837"/>
                              <a:ext cx="273465" cy="273465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6" name="타원 15"/>
                            <p:cNvSpPr/>
                            <p:nvPr/>
                          </p:nvSpPr>
                          <p:spPr>
                            <a:xfrm>
                              <a:off x="1135519" y="3561589"/>
                              <a:ext cx="273465" cy="273465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7" name="타원 16"/>
                            <p:cNvSpPr/>
                            <p:nvPr/>
                          </p:nvSpPr>
                          <p:spPr>
                            <a:xfrm>
                              <a:off x="1682154" y="3757995"/>
                              <a:ext cx="273465" cy="273465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solidFill>
                                <a:srgbClr val="FF000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2" name="직사각형 11"/>
                            <p:cNvSpPr/>
                            <p:nvPr/>
                          </p:nvSpPr>
                          <p:spPr>
                            <a:xfrm>
                              <a:off x="3197222" y="3463424"/>
                              <a:ext cx="259080" cy="266752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9" name="직사각형 18"/>
                            <p:cNvSpPr/>
                            <p:nvPr/>
                          </p:nvSpPr>
                          <p:spPr>
                            <a:xfrm>
                              <a:off x="2539331" y="3870065"/>
                              <a:ext cx="259080" cy="266752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0" name="직사각형 19"/>
                            <p:cNvSpPr/>
                            <p:nvPr/>
                          </p:nvSpPr>
                          <p:spPr>
                            <a:xfrm>
                              <a:off x="2129474" y="4378774"/>
                              <a:ext cx="259080" cy="266752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1" name="직사각형 20"/>
                            <p:cNvSpPr/>
                            <p:nvPr/>
                          </p:nvSpPr>
                          <p:spPr>
                            <a:xfrm>
                              <a:off x="2779182" y="4455968"/>
                              <a:ext cx="259080" cy="266752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22" name="직사각형 21"/>
                            <p:cNvSpPr/>
                            <p:nvPr/>
                          </p:nvSpPr>
                          <p:spPr>
                            <a:xfrm>
                              <a:off x="3186807" y="4116540"/>
                              <a:ext cx="259080" cy="266752"/>
                            </a:xfrm>
                            <a:prstGeom prst="rect">
                              <a:avLst/>
                            </a:prstGeom>
                            <a:solidFill>
                              <a:schemeClr val="accent4"/>
                            </a:solidFill>
                            <a:ln>
                              <a:solidFill>
                                <a:schemeClr val="accent4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3" name="이등변 삼각형 12"/>
                            <p:cNvSpPr/>
                            <p:nvPr/>
                          </p:nvSpPr>
                          <p:spPr>
                            <a:xfrm>
                              <a:off x="2106538" y="3317466"/>
                              <a:ext cx="348581" cy="300501"/>
                            </a:xfrm>
                            <a:prstGeom prst="triangle">
                              <a:avLst/>
                            </a:prstGeom>
                            <a:solidFill>
                              <a:srgbClr val="0000FF"/>
                            </a:solidFill>
                            <a:ln>
                              <a:solidFill>
                                <a:srgbClr val="0000FF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ko-KR" altLang="en-US"/>
                            </a:p>
                          </p:txBody>
                        </p:sp>
                      </p:grpSp>
                      <p:sp>
                        <p:nvSpPr>
                          <p:cNvPr id="24" name="타원 23"/>
                          <p:cNvSpPr/>
                          <p:nvPr/>
                        </p:nvSpPr>
                        <p:spPr>
                          <a:xfrm>
                            <a:off x="1345570" y="2647001"/>
                            <a:ext cx="1718116" cy="1710278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rgbClr val="00B050"/>
                            </a:solidFill>
                            <a:prstDash val="dash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ko-KR" altLang="en-US"/>
                          </a:p>
                        </p:txBody>
                      </p:sp>
                    </p:grpSp>
                  </p:grpSp>
                  <p:cxnSp>
                    <p:nvCxnSpPr>
                      <p:cNvPr id="58" name="직선 화살표 연결선 57"/>
                      <p:cNvCxnSpPr>
                        <a:stCxn id="13" idx="0"/>
                        <a:endCxn id="43" idx="0"/>
                      </p:cNvCxnSpPr>
                      <p:nvPr/>
                    </p:nvCxnSpPr>
                    <p:spPr>
                      <a:xfrm flipH="1" flipV="1">
                        <a:off x="2518458" y="3040767"/>
                        <a:ext cx="6226" cy="311123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accent2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9" name="TextBox 68"/>
                    <p:cNvSpPr txBox="1"/>
                    <p:nvPr/>
                  </p:nvSpPr>
                  <p:spPr>
                    <a:xfrm rot="16200000">
                      <a:off x="-268139" y="3663890"/>
                      <a:ext cx="197720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Standard Deviation</a:t>
                      </a:r>
                      <a:endParaRPr lang="ko-KR" altLang="en-US" dirty="0"/>
                    </a:p>
                  </p:txBody>
                </p:sp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867478" y="4850518"/>
                      <a:ext cx="13019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dirty="0" smtClean="0"/>
                        <a:t>Mean Value</a:t>
                      </a:r>
                      <a:endParaRPr lang="ko-KR" altLang="en-US" dirty="0"/>
                    </a:p>
                  </p:txBody>
                </p:sp>
              </p:grpSp>
            </p:grpSp>
            <p:grpSp>
              <p:nvGrpSpPr>
                <p:cNvPr id="73" name="그룹 72"/>
                <p:cNvGrpSpPr/>
                <p:nvPr/>
              </p:nvGrpSpPr>
              <p:grpSpPr>
                <a:xfrm>
                  <a:off x="5326279" y="2760534"/>
                  <a:ext cx="3176545" cy="2459316"/>
                  <a:chOff x="5326279" y="2760534"/>
                  <a:chExt cx="3176545" cy="2459316"/>
                </a:xfrm>
              </p:grpSpPr>
              <p:grpSp>
                <p:nvGrpSpPr>
                  <p:cNvPr id="26" name="그룹 25"/>
                  <p:cNvGrpSpPr/>
                  <p:nvPr/>
                </p:nvGrpSpPr>
                <p:grpSpPr>
                  <a:xfrm>
                    <a:off x="5742532" y="2760534"/>
                    <a:ext cx="2760292" cy="2076626"/>
                    <a:chOff x="726392" y="2726110"/>
                    <a:chExt cx="2760292" cy="2076626"/>
                  </a:xfrm>
                </p:grpSpPr>
                <p:grpSp>
                  <p:nvGrpSpPr>
                    <p:cNvPr id="28" name="그룹 27"/>
                    <p:cNvGrpSpPr/>
                    <p:nvPr/>
                  </p:nvGrpSpPr>
                  <p:grpSpPr>
                    <a:xfrm>
                      <a:off x="726392" y="2726110"/>
                      <a:ext cx="2760292" cy="2076626"/>
                      <a:chOff x="726392" y="2726110"/>
                      <a:chExt cx="2760292" cy="2076626"/>
                    </a:xfrm>
                  </p:grpSpPr>
                  <p:cxnSp>
                    <p:nvCxnSpPr>
                      <p:cNvPr id="40" name="직선 화살표 연결선 39"/>
                      <p:cNvCxnSpPr/>
                      <p:nvPr/>
                    </p:nvCxnSpPr>
                    <p:spPr>
                      <a:xfrm flipV="1">
                        <a:off x="726392" y="2726110"/>
                        <a:ext cx="0" cy="2076626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직선 화살표 연결선 40"/>
                      <p:cNvCxnSpPr/>
                      <p:nvPr/>
                    </p:nvCxnSpPr>
                    <p:spPr>
                      <a:xfrm flipV="1">
                        <a:off x="726392" y="4785645"/>
                        <a:ext cx="2760292" cy="17091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9" name="타원 28"/>
                    <p:cNvSpPr/>
                    <p:nvPr/>
                  </p:nvSpPr>
                  <p:spPr>
                    <a:xfrm>
                      <a:off x="991311" y="3069699"/>
                      <a:ext cx="273465" cy="27346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" name="타원 29"/>
                    <p:cNvSpPr/>
                    <p:nvPr/>
                  </p:nvSpPr>
                  <p:spPr>
                    <a:xfrm>
                      <a:off x="756022" y="3927672"/>
                      <a:ext cx="273465" cy="27346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" name="타원 30"/>
                    <p:cNvSpPr/>
                    <p:nvPr/>
                  </p:nvSpPr>
                  <p:spPr>
                    <a:xfrm>
                      <a:off x="1506750" y="3294837"/>
                      <a:ext cx="273465" cy="27346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" name="타원 31"/>
                    <p:cNvSpPr/>
                    <p:nvPr/>
                  </p:nvSpPr>
                  <p:spPr>
                    <a:xfrm>
                      <a:off x="1135519" y="3561589"/>
                      <a:ext cx="273465" cy="27346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3" name="타원 32"/>
                    <p:cNvSpPr/>
                    <p:nvPr/>
                  </p:nvSpPr>
                  <p:spPr>
                    <a:xfrm>
                      <a:off x="1682154" y="3757995"/>
                      <a:ext cx="273465" cy="27346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4" name="직사각형 33"/>
                    <p:cNvSpPr/>
                    <p:nvPr/>
                  </p:nvSpPr>
                  <p:spPr>
                    <a:xfrm>
                      <a:off x="3111762" y="3463424"/>
                      <a:ext cx="259080" cy="26675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5" name="직사각형 34"/>
                    <p:cNvSpPr/>
                    <p:nvPr/>
                  </p:nvSpPr>
                  <p:spPr>
                    <a:xfrm>
                      <a:off x="2539331" y="3878611"/>
                      <a:ext cx="259080" cy="26675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6" name="직사각형 35"/>
                    <p:cNvSpPr/>
                    <p:nvPr/>
                  </p:nvSpPr>
                  <p:spPr>
                    <a:xfrm>
                      <a:off x="2129474" y="4378774"/>
                      <a:ext cx="259080" cy="26675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" name="직사각형 36"/>
                    <p:cNvSpPr/>
                    <p:nvPr/>
                  </p:nvSpPr>
                  <p:spPr>
                    <a:xfrm>
                      <a:off x="2779182" y="4455968"/>
                      <a:ext cx="259080" cy="26675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8" name="직사각형 37"/>
                    <p:cNvSpPr/>
                    <p:nvPr/>
                  </p:nvSpPr>
                  <p:spPr>
                    <a:xfrm>
                      <a:off x="3186807" y="4116540"/>
                      <a:ext cx="259080" cy="266752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7" name="타원 66"/>
                    <p:cNvSpPr/>
                    <p:nvPr/>
                  </p:nvSpPr>
                  <p:spPr>
                    <a:xfrm>
                      <a:off x="2146681" y="3344502"/>
                      <a:ext cx="273465" cy="273465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70" name="TextBox 69"/>
                  <p:cNvSpPr txBox="1"/>
                  <p:nvPr/>
                </p:nvSpPr>
                <p:spPr>
                  <a:xfrm rot="16200000">
                    <a:off x="4522341" y="3663890"/>
                    <a:ext cx="19772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/>
                      <a:t>Standard Deviation</a:t>
                    </a:r>
                    <a:endParaRPr lang="ko-KR" altLang="en-US" dirty="0"/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648573" y="4850518"/>
                    <a:ext cx="13019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dirty="0" smtClean="0"/>
                      <a:t>Mean Value</a:t>
                    </a:r>
                    <a:endParaRPr lang="ko-KR" altLang="en-US" dirty="0"/>
                  </a:p>
                </p:txBody>
              </p:sp>
            </p:grpSp>
          </p:grpSp>
          <p:sp>
            <p:nvSpPr>
              <p:cNvPr id="5" name="TextBox 4"/>
              <p:cNvSpPr txBox="1"/>
              <p:nvPr/>
            </p:nvSpPr>
            <p:spPr>
              <a:xfrm>
                <a:off x="951779" y="2111225"/>
                <a:ext cx="643125" cy="369332"/>
              </a:xfrm>
              <a:prstGeom prst="rect">
                <a:avLst/>
              </a:prstGeom>
              <a:noFill/>
              <a:ln w="25400"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K = 3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8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1" y="739695"/>
            <a:ext cx="8554339" cy="6118305"/>
          </a:xfrm>
        </p:spPr>
        <p:txBody>
          <a:bodyPr>
            <a:normAutofit/>
          </a:bodyPr>
          <a:lstStyle/>
          <a:p>
            <a:pPr algn="just"/>
            <a:r>
              <a:rPr lang="ko-KR" altLang="en-US" sz="1800" b="1" dirty="0" smtClean="0"/>
              <a:t>분류 </a:t>
            </a:r>
            <a:r>
              <a:rPr lang="ko-KR" altLang="en-US" sz="1800" b="1" dirty="0"/>
              <a:t>정확도와 </a:t>
            </a:r>
            <a:r>
              <a:rPr lang="ko-KR" altLang="en-US" sz="1800" b="1" dirty="0" smtClean="0"/>
              <a:t>분산도 </a:t>
            </a:r>
            <a:r>
              <a:rPr lang="ko-KR" altLang="en-US" sz="1800" b="1" dirty="0"/>
              <a:t>및 </a:t>
            </a:r>
            <a:r>
              <a:rPr lang="ko-KR" altLang="en-US" sz="1800" b="1" dirty="0" err="1" smtClean="0"/>
              <a:t>응집도의</a:t>
            </a:r>
            <a:r>
              <a:rPr lang="ko-KR" altLang="en-US" sz="1800" b="1" dirty="0" smtClean="0"/>
              <a:t> 연관성</a:t>
            </a:r>
            <a:endParaRPr lang="en-US" altLang="ko-KR" sz="1800" b="1" dirty="0" smtClean="0"/>
          </a:p>
          <a:p>
            <a:pPr lvl="1" algn="just"/>
            <a:r>
              <a:rPr lang="ko-KR" altLang="en-US" sz="1600" dirty="0" smtClean="0"/>
              <a:t>아래 표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는 이전 식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3</a:t>
            </a:r>
            <a:r>
              <a:rPr lang="en-US" altLang="ko-KR" sz="1600" dirty="0" smtClean="0"/>
              <a:t>)</a:t>
            </a:r>
            <a:r>
              <a:rPr lang="ko-KR" altLang="en-US" sz="1600" dirty="0"/>
              <a:t>과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(4)</a:t>
            </a:r>
            <a:r>
              <a:rPr lang="ko-KR" altLang="en-US" sz="1600" dirty="0" smtClean="0"/>
              <a:t>을 통하여 산출된 응집도 및 분산도 수치와 </a:t>
            </a:r>
            <a:r>
              <a:rPr lang="en-US" altLang="ko-KR" sz="1600" dirty="0" smtClean="0"/>
              <a:t>KNN</a:t>
            </a:r>
            <a:r>
              <a:rPr lang="ko-KR" altLang="en-US" sz="1600" dirty="0" smtClean="0"/>
              <a:t>을 통한 분류 정확도를 나타내고 있음</a:t>
            </a:r>
            <a:endParaRPr lang="en-US" altLang="ko-KR" sz="1600" dirty="0" smtClean="0"/>
          </a:p>
          <a:p>
            <a:pPr lvl="1" algn="just"/>
            <a:endParaRPr lang="en-US" altLang="ko-KR" sz="1400" dirty="0" smtClean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 smtClean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 smtClean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 smtClean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 smtClean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 smtClean="0"/>
          </a:p>
          <a:p>
            <a:pPr lvl="1" algn="just"/>
            <a:endParaRPr lang="en-US" altLang="ko-KR" sz="1400" dirty="0" smtClean="0"/>
          </a:p>
          <a:p>
            <a:pPr lvl="1" algn="just"/>
            <a:endParaRPr lang="en-US" altLang="ko-KR" sz="1400" dirty="0"/>
          </a:p>
          <a:p>
            <a:pPr lvl="1" algn="just"/>
            <a:endParaRPr lang="en-US" altLang="ko-KR" sz="1400" dirty="0" smtClean="0"/>
          </a:p>
          <a:p>
            <a:pPr lvl="1" algn="just"/>
            <a:r>
              <a:rPr lang="ko-KR" altLang="en-US" sz="1600" dirty="0" smtClean="0"/>
              <a:t>모든 </a:t>
            </a:r>
            <a:r>
              <a:rPr lang="en-US" altLang="ko-KR" sz="1600" dirty="0" smtClean="0"/>
              <a:t>Case</a:t>
            </a:r>
            <a:r>
              <a:rPr lang="ko-KR" altLang="en-US" sz="1600" dirty="0" smtClean="0"/>
              <a:t>에서 보았을 때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RSS</a:t>
            </a:r>
            <a:r>
              <a:rPr lang="ko-KR" altLang="en-US" sz="1600" dirty="0" smtClean="0"/>
              <a:t>기법을 적용하였을 경우 </a:t>
            </a:r>
            <a:r>
              <a:rPr lang="en-US" altLang="ko-KR" sz="1600" dirty="0" smtClean="0"/>
              <a:t>RSS</a:t>
            </a:r>
            <a:r>
              <a:rPr lang="ko-KR" altLang="en-US" sz="1600" dirty="0" smtClean="0"/>
              <a:t>기법을 적용하기 전보다 응집도 및 </a:t>
            </a:r>
            <a:r>
              <a:rPr lang="ko-KR" altLang="en-US" sz="1600" dirty="0" err="1" smtClean="0"/>
              <a:t>분산도의</a:t>
            </a:r>
            <a:r>
              <a:rPr lang="ko-KR" altLang="en-US" sz="1600" dirty="0" smtClean="0"/>
              <a:t> 관계가 수치적으로 더 커졌음을 알 수 있음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분류 정확도 또한 </a:t>
            </a:r>
            <a:r>
              <a:rPr lang="en-US" altLang="ko-KR" sz="1600" dirty="0" smtClean="0"/>
              <a:t>RSS</a:t>
            </a:r>
            <a:r>
              <a:rPr lang="ko-KR" altLang="en-US" sz="1600" dirty="0" smtClean="0"/>
              <a:t>기법을 적용하였을 때 더 높게 산출됨</a:t>
            </a: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시뮬레이션 결과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0" y="1971682"/>
            <a:ext cx="4900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분산도 및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응집도와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분류 정확도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72" y="2511634"/>
            <a:ext cx="6033330" cy="26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>
            <a:off x="-1" y="739695"/>
            <a:ext cx="8515351" cy="6118305"/>
          </a:xfrm>
        </p:spPr>
        <p:txBody>
          <a:bodyPr>
            <a:normAutofit/>
          </a:bodyPr>
          <a:lstStyle/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b="1" dirty="0" smtClean="0">
                <a:solidFill>
                  <a:srgbClr val="0000FF"/>
                </a:solidFill>
              </a:rPr>
              <a:t>RSS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기법의 효율성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/>
              <a:t>RSS </a:t>
            </a:r>
            <a:r>
              <a:rPr lang="ko-KR" altLang="en-US" dirty="0" smtClean="0"/>
              <a:t>적용 시 더 높은 값의 데이터 응집도 및 분산도 산출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분류 정확성 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최소한의 </a:t>
            </a:r>
            <a:r>
              <a:rPr lang="ko-KR" altLang="en-US" dirty="0" err="1" smtClean="0"/>
              <a:t>특징추출</a:t>
            </a:r>
            <a:r>
              <a:rPr lang="ko-KR" altLang="en-US" dirty="0" smtClean="0"/>
              <a:t> 항목 수를 사용하기 때문에 데이터 용량을 줄일 수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전처리 기법에 적용이 가능하며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독립적으로 </a:t>
            </a:r>
            <a:r>
              <a:rPr lang="en-US" altLang="ko-KR" dirty="0" smtClean="0"/>
              <a:t>RSS</a:t>
            </a:r>
            <a:r>
              <a:rPr lang="ko-KR" altLang="en-US" dirty="0" smtClean="0"/>
              <a:t>만 사용이 가능함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sz="1600" dirty="0" smtClean="0"/>
              <a:t>Machine Learning </a:t>
            </a:r>
            <a:r>
              <a:rPr lang="ko-KR" altLang="en-US" sz="1600" dirty="0" smtClean="0"/>
              <a:t>중 데이터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분류 속도가 </a:t>
            </a:r>
            <a:r>
              <a:rPr lang="ko-KR" altLang="en-US" sz="1600" dirty="0"/>
              <a:t>빠른 </a:t>
            </a:r>
            <a:r>
              <a:rPr lang="en-US" altLang="ko-KR" sz="1600" b="1" dirty="0">
                <a:solidFill>
                  <a:srgbClr val="0000FF"/>
                </a:solidFill>
              </a:rPr>
              <a:t>KNN</a:t>
            </a:r>
            <a:r>
              <a:rPr lang="ko-KR" altLang="en-US" sz="1600" b="1" dirty="0">
                <a:solidFill>
                  <a:srgbClr val="0000FF"/>
                </a:solidFill>
              </a:rPr>
              <a:t>을 이용하여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RSS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및 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특징추출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기법으로 인한 연산 시간을 보완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 smtClean="0"/>
          </a:p>
          <a:p>
            <a:pPr lvl="1"/>
            <a:r>
              <a:rPr lang="ko-KR" altLang="en-US" sz="1600" b="1" dirty="0" smtClean="0"/>
              <a:t>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따라서</a:t>
            </a:r>
            <a:r>
              <a:rPr lang="ko-KR" altLang="en-US" sz="1600" dirty="0" smtClean="0"/>
              <a:t>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본 논문에는</a:t>
            </a:r>
            <a:r>
              <a:rPr lang="ko-KR" altLang="en-US" sz="1600" dirty="0" smtClean="0"/>
              <a:t>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2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개의 </a:t>
            </a:r>
            <a:r>
              <a:rPr lang="ko-KR" altLang="en-US" sz="1600" b="1" dirty="0" err="1" smtClean="0">
                <a:solidFill>
                  <a:srgbClr val="00B050"/>
                </a:solidFill>
              </a:rPr>
              <a:t>특징추출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 기법으로 가장 높은 정확도를 산출할 수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있는 전처리 및 분류 기법으로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Root Sum Square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와 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K-Nearest Neighbor </a:t>
            </a:r>
            <a:r>
              <a:rPr lang="ko-KR" altLang="en-US" sz="1600" b="1" dirty="0" smtClean="0">
                <a:solidFill>
                  <a:srgbClr val="00B050"/>
                </a:solidFill>
              </a:rPr>
              <a:t>기법을 제안함</a:t>
            </a:r>
            <a:endParaRPr lang="en-US" altLang="ko-KR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3322" y="1703477"/>
            <a:ext cx="9227322" cy="2387600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Analysis    of    Power </a:t>
            </a:r>
            <a:br>
              <a:rPr lang="en-US" altLang="ko-KR" sz="6000" dirty="0" smtClean="0"/>
            </a:br>
            <a:r>
              <a:rPr lang="en-US" altLang="ko-KR" sz="6000" dirty="0" smtClean="0"/>
              <a:t>Classification   Based</a:t>
            </a:r>
            <a:endParaRPr lang="ko-KR" altLang="en-US" sz="60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69777" y="4091077"/>
            <a:ext cx="7772400" cy="2531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5000" dirty="0" err="1" smtClean="0"/>
              <a:t>임홍록</a:t>
            </a:r>
            <a:r>
              <a:rPr lang="en-US" altLang="ko-KR" sz="5000" dirty="0" smtClean="0"/>
              <a:t>,    </a:t>
            </a:r>
            <a:r>
              <a:rPr lang="ko-KR" altLang="en-US" sz="5000" dirty="0" smtClean="0"/>
              <a:t>김진오</a:t>
            </a:r>
            <a:r>
              <a:rPr lang="en-US" altLang="ko-KR" sz="5000" baseline="30000" dirty="0" smtClean="0"/>
              <a:t>†</a:t>
            </a:r>
          </a:p>
          <a:p>
            <a:endParaRPr lang="en-US" altLang="ko-KR" sz="4000" baseline="30000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22030" y="5941672"/>
            <a:ext cx="2873664" cy="916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ko-KR" altLang="en-US" sz="4000" baseline="30000" dirty="0" smtClean="0"/>
              <a:t>전기생체공학부</a:t>
            </a:r>
            <a:endParaRPr lang="en-US" altLang="ko-KR" sz="4000" baseline="30000" dirty="0" smtClean="0"/>
          </a:p>
          <a:p>
            <a:r>
              <a:rPr lang="ko-KR" altLang="en-US" sz="4000" baseline="30000" dirty="0" smtClean="0"/>
              <a:t>전기공학과</a:t>
            </a:r>
            <a:endParaRPr lang="en-US" altLang="ko-KR" sz="4000" baseline="30000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340556" y="5887175"/>
            <a:ext cx="3313090" cy="840616"/>
            <a:chOff x="2815632" y="6017384"/>
            <a:chExt cx="3313090" cy="840616"/>
          </a:xfrm>
        </p:grpSpPr>
        <p:pic>
          <p:nvPicPr>
            <p:cNvPr id="7" name="Picture 4" descr="http://www.hanyang.ac.kr/documents/20182/73809/HYU_logo_singlecolor_png.png/b8aabfbe-a488-437d-b4a5-bd616d1577da?t=147407079527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5632" y="6017384"/>
              <a:ext cx="840616" cy="84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 descr="http://www.hanyang.ac.kr/documents/20182/73809/HYU_logotype_blue_kor_eng.png/11ac261c-3f9d-4828-8d78-ff56f5c98262?t=147407131557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8297" y="6049021"/>
              <a:ext cx="2370425" cy="774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539" y="5646660"/>
            <a:ext cx="1337106" cy="112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703477"/>
            <a:ext cx="8759439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sz="6000" dirty="0" smtClean="0"/>
              <a:t>Quality</a:t>
            </a:r>
            <a:r>
              <a:rPr lang="en-US" altLang="ko-KR" sz="3600" dirty="0" smtClean="0"/>
              <a:t> </a:t>
            </a:r>
            <a:br>
              <a:rPr lang="en-US" altLang="ko-KR" sz="3600" dirty="0" smtClean="0"/>
            </a:br>
            <a:r>
              <a:rPr lang="en-US" altLang="ko-KR" sz="6000" dirty="0" smtClean="0"/>
              <a:t>on</a:t>
            </a:r>
            <a:r>
              <a:rPr lang="en-US" altLang="ko-KR" sz="3600" dirty="0"/>
              <a:t> </a:t>
            </a:r>
            <a:r>
              <a:rPr lang="en-US" altLang="ko-KR" sz="6000" dirty="0"/>
              <a:t>Root Sum </a:t>
            </a:r>
            <a:r>
              <a:rPr lang="en-US" altLang="ko-KR" sz="6000" dirty="0" smtClean="0"/>
              <a:t>Square</a:t>
            </a:r>
            <a:endParaRPr lang="ko-KR" altLang="en-US" sz="36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258368" y="0"/>
            <a:ext cx="7772400" cy="1541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algn="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945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0" y="741742"/>
            <a:ext cx="8743950" cy="5649341"/>
          </a:xfrm>
        </p:spPr>
        <p:txBody>
          <a:bodyPr/>
          <a:lstStyle/>
          <a:p>
            <a:r>
              <a:rPr lang="ko-KR" altLang="en-US" b="1" dirty="0" err="1" smtClean="0"/>
              <a:t>전력품질</a:t>
            </a:r>
            <a:r>
              <a:rPr lang="ko-KR" altLang="en-US" b="1" dirty="0" smtClean="0"/>
              <a:t> 외란 파형의 검출 및 분류</a:t>
            </a:r>
            <a:endParaRPr lang="en-US" altLang="ko-KR" b="1" dirty="0" smtClean="0"/>
          </a:p>
          <a:p>
            <a:pPr lvl="1"/>
            <a:r>
              <a:rPr lang="ko-KR" altLang="en-US" sz="1600" dirty="0"/>
              <a:t>최근 </a:t>
            </a:r>
            <a:r>
              <a:rPr lang="ko-KR" altLang="en-US" sz="1600" dirty="0" smtClean="0"/>
              <a:t>전 세계적으로 이산화탄소의 배출량을 줄이기 위하여 기존 발전기를 신재생 </a:t>
            </a:r>
            <a:endParaRPr lang="en-US" altLang="ko-KR" sz="1600" dirty="0" smtClean="0"/>
          </a:p>
          <a:p>
            <a:pPr marL="358775" lvl="1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ko-KR" altLang="en-US" sz="1600" dirty="0" smtClean="0"/>
              <a:t>에너지원으로 교체하고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이에 따라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계통에 연계되는 신재생 에너지원이 증가</a:t>
            </a:r>
            <a:endParaRPr lang="en-US" altLang="ko-KR" sz="1600" b="1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sz="1600" dirty="0" smtClean="0"/>
              <a:t>이러한 신재생 에너지는 다양한 문제점들이 포함되어 있으며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계통의 신뢰성과 안정성에 영향을 미침</a:t>
            </a:r>
            <a:endParaRPr lang="en-US" altLang="ko-KR" sz="1600" dirty="0" smtClean="0"/>
          </a:p>
          <a:p>
            <a:pPr marL="650875" lvl="2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환경에 의한 간헐적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출력특성</a:t>
            </a:r>
            <a:r>
              <a:rPr lang="ko-KR" altLang="en-US" b="1" dirty="0" smtClean="0">
                <a:solidFill>
                  <a:srgbClr val="FF0000"/>
                </a:solidFill>
              </a:rPr>
              <a:t> 및 전력변환 장치 동반으로 인한 고조파 발생 등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1600" dirty="0" smtClean="0"/>
              <a:t>그림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은 </a:t>
            </a:r>
            <a:r>
              <a:rPr lang="ko-KR" altLang="en-US" sz="1600" dirty="0" err="1" smtClean="0"/>
              <a:t>전력품질</a:t>
            </a:r>
            <a:r>
              <a:rPr lang="ko-KR" altLang="en-US" sz="1600" dirty="0" smtClean="0"/>
              <a:t> 외란 파형의 검출 및 분류에 대한 전체적인 흐름을 나타냄</a:t>
            </a:r>
            <a:endParaRPr lang="en-US" altLang="ko-KR" sz="1600" dirty="0" smtClean="0"/>
          </a:p>
          <a:p>
            <a:pPr lvl="2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sz="3200" dirty="0" smtClean="0"/>
              <a:t>서론</a:t>
            </a:r>
            <a:endParaRPr lang="en-US" altLang="ko-KR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646834" y="6454210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그림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전력품질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외란 발생 및 처리 과정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20" y="3009427"/>
            <a:ext cx="6785360" cy="33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" y="744718"/>
            <a:ext cx="8949688" cy="6113281"/>
          </a:xfrm>
        </p:spPr>
        <p:txBody>
          <a:bodyPr>
            <a:normAutofit/>
          </a:bodyPr>
          <a:lstStyle/>
          <a:p>
            <a:pPr algn="just"/>
            <a:r>
              <a:rPr lang="ko-KR" altLang="en-US" b="1" dirty="0" smtClean="0"/>
              <a:t>외란 파형의 수학적 모델링</a:t>
            </a:r>
            <a:endParaRPr lang="en-US" altLang="ko-KR" b="1" dirty="0" smtClean="0"/>
          </a:p>
          <a:p>
            <a:pPr lvl="1" algn="just"/>
            <a:r>
              <a:rPr lang="ko-KR" altLang="en-US" sz="1600" dirty="0" smtClean="0"/>
              <a:t>각 외란 파형은 </a:t>
            </a:r>
            <a:r>
              <a:rPr lang="en-US" altLang="ko-KR" sz="1600" dirty="0" smtClean="0"/>
              <a:t>Table1</a:t>
            </a:r>
            <a:r>
              <a:rPr lang="ko-KR" altLang="en-US" sz="1600" dirty="0" smtClean="0"/>
              <a:t>에 의하여 수학적으로 </a:t>
            </a:r>
            <a:r>
              <a:rPr lang="ko-KR" altLang="en-US" sz="1600" dirty="0" err="1" smtClean="0"/>
              <a:t>모델링됨</a:t>
            </a:r>
            <a:endParaRPr lang="en-US" altLang="ko-KR" sz="1600" dirty="0" smtClean="0"/>
          </a:p>
          <a:p>
            <a:pPr lvl="1" algn="just"/>
            <a:r>
              <a:rPr lang="ko-KR" altLang="en-US" sz="1600" b="1" dirty="0" smtClean="0">
                <a:solidFill>
                  <a:srgbClr val="0000FF"/>
                </a:solidFill>
              </a:rPr>
              <a:t>생성된 외란 파형은 정상상태를 포함하여 총 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8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종류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이는 각각 </a:t>
            </a:r>
            <a:r>
              <a:rPr lang="en-US" altLang="ko-KR" sz="1600" dirty="0" smtClean="0"/>
              <a:t>Steady State, Sag, Swell, Interruption, Harmonics, Oscillatory Transient, Notch, Flicker</a:t>
            </a:r>
            <a:r>
              <a:rPr lang="ko-KR" altLang="en-US" sz="1600" dirty="0" smtClean="0"/>
              <a:t>로 구성</a:t>
            </a:r>
            <a:endParaRPr lang="en-US" altLang="ko-KR" sz="1600" dirty="0" smtClean="0"/>
          </a:p>
          <a:p>
            <a:pPr lvl="1" algn="just"/>
            <a:r>
              <a:rPr lang="ko-KR" altLang="en-US" sz="1600" b="1" dirty="0" err="1" smtClean="0">
                <a:solidFill>
                  <a:srgbClr val="0000FF"/>
                </a:solidFill>
              </a:rPr>
              <a:t>외란의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발생 시작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/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종료시점</a:t>
            </a:r>
            <a:r>
              <a:rPr lang="en-US" altLang="ko-KR" sz="1600" b="1" dirty="0" smtClean="0">
                <a:solidFill>
                  <a:srgbClr val="0000FF"/>
                </a:solidFill>
              </a:rPr>
              <a:t>, 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지속시간 및 </a:t>
            </a:r>
            <a:r>
              <a:rPr lang="ko-KR" altLang="en-US" sz="1600" b="1" dirty="0" err="1" smtClean="0">
                <a:solidFill>
                  <a:srgbClr val="0000FF"/>
                </a:solidFill>
              </a:rPr>
              <a:t>위상각은</a:t>
            </a:r>
            <a:r>
              <a:rPr lang="ko-KR" altLang="en-US" sz="1600" b="1" dirty="0" smtClean="0">
                <a:solidFill>
                  <a:srgbClr val="0000FF"/>
                </a:solidFill>
              </a:rPr>
              <a:t> 모두 임의적</a:t>
            </a:r>
            <a:r>
              <a:rPr lang="ko-KR" altLang="en-US" sz="1600" dirty="0" smtClean="0"/>
              <a:t>으로 발생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본 논문에서는 한 파형당 </a:t>
            </a:r>
            <a:r>
              <a:rPr lang="en-US" altLang="ko-KR" sz="1600" dirty="0" smtClean="0"/>
              <a:t>20Cycle</a:t>
            </a:r>
            <a:r>
              <a:rPr lang="ko-KR" altLang="en-US" sz="1600" dirty="0" smtClean="0"/>
              <a:t>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총 </a:t>
            </a:r>
            <a:r>
              <a:rPr lang="en-US" altLang="ko-KR" sz="1600" dirty="0" smtClean="0"/>
              <a:t>20,000</a:t>
            </a:r>
            <a:r>
              <a:rPr lang="ko-KR" altLang="en-US" sz="1600" dirty="0" smtClean="0"/>
              <a:t>개의 외란 파형 생성</a:t>
            </a:r>
            <a:endParaRPr lang="en-US" altLang="ko-KR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864" y="2652673"/>
            <a:ext cx="38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표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전력품질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외란의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수학적 모델링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28" y="3065536"/>
            <a:ext cx="7648506" cy="369142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0" y="53761"/>
            <a:ext cx="9144000" cy="605834"/>
          </a:xfrm>
        </p:spPr>
        <p:txBody>
          <a:bodyPr/>
          <a:lstStyle/>
          <a:p>
            <a:pPr lvl="1" algn="l" rtl="0" latinLnBrk="1">
              <a:lnSpc>
                <a:spcPct val="90000"/>
              </a:lnSpc>
              <a:spcBef>
                <a:spcPct val="0"/>
              </a:spcBef>
            </a:pPr>
            <a:r>
              <a:rPr lang="ko-KR" altLang="en-US" sz="3200" b="1" dirty="0" err="1" smtClean="0"/>
              <a:t>전력품질</a:t>
            </a:r>
            <a:r>
              <a:rPr lang="ko-KR" altLang="en-US" sz="3200" b="1" dirty="0" smtClean="0"/>
              <a:t> </a:t>
            </a:r>
            <a:r>
              <a:rPr lang="ko-KR" altLang="en-US" sz="3200" b="1" dirty="0"/>
              <a:t>외란 파형의 </a:t>
            </a:r>
            <a:r>
              <a:rPr lang="ko-KR" altLang="en-US" sz="3200" b="1" dirty="0" smtClean="0"/>
              <a:t>모델링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300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17972" y="744719"/>
            <a:ext cx="9006387" cy="6113281"/>
          </a:xfrm>
        </p:spPr>
        <p:txBody>
          <a:bodyPr>
            <a:normAutofit/>
          </a:bodyPr>
          <a:lstStyle/>
          <a:p>
            <a:pPr algn="just"/>
            <a:r>
              <a:rPr lang="en-US" altLang="ko-KR" b="1" dirty="0" smtClean="0"/>
              <a:t>Labeling</a:t>
            </a:r>
            <a:r>
              <a:rPr lang="ko-KR" altLang="en-US" b="1" dirty="0" smtClean="0"/>
              <a:t>을 통한 </a:t>
            </a:r>
            <a:r>
              <a:rPr lang="en-US" altLang="ko-KR" b="1" dirty="0" smtClean="0"/>
              <a:t>Target data </a:t>
            </a:r>
            <a:r>
              <a:rPr lang="ko-KR" altLang="en-US" b="1" dirty="0" smtClean="0"/>
              <a:t>생성</a:t>
            </a:r>
            <a:endParaRPr lang="en-US" altLang="ko-KR" sz="100" dirty="0" smtClean="0"/>
          </a:p>
          <a:p>
            <a:pPr lvl="1" algn="just"/>
            <a:endParaRPr lang="en-US" altLang="ko-KR" sz="100" dirty="0" smtClean="0"/>
          </a:p>
          <a:p>
            <a:pPr lvl="1" algn="just"/>
            <a:r>
              <a:rPr lang="en-US" altLang="ko-KR" dirty="0" smtClean="0"/>
              <a:t>Labeling</a:t>
            </a:r>
            <a:r>
              <a:rPr lang="ko-KR" altLang="en-US" dirty="0" smtClean="0"/>
              <a:t>작업을 통해 랜덤으로 생성된 파형에 대하여 어떤 파형이 생성되었는지 알 수 있는 답안이 됨</a:t>
            </a:r>
            <a:r>
              <a:rPr lang="en-US" altLang="ko-KR" dirty="0" smtClean="0"/>
              <a:t>.</a:t>
            </a:r>
          </a:p>
          <a:p>
            <a:pPr lvl="1" algn="just"/>
            <a:r>
              <a:rPr lang="ko-KR" altLang="en-US" dirty="0" smtClean="0"/>
              <a:t>본 시뮬레이션에서는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외란 파형을 생성하였으며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그에 따른 </a:t>
            </a:r>
            <a:r>
              <a:rPr lang="en-US" altLang="ko-KR" dirty="0" smtClean="0"/>
              <a:t>Labeling</a:t>
            </a:r>
            <a:r>
              <a:rPr lang="ko-KR" altLang="en-US" dirty="0" smtClean="0"/>
              <a:t>은 그림</a:t>
            </a:r>
            <a:r>
              <a:rPr lang="en-US" altLang="ko-KR" dirty="0"/>
              <a:t>2</a:t>
            </a:r>
            <a:r>
              <a:rPr lang="ko-KR" altLang="en-US" dirty="0" smtClean="0"/>
              <a:t>와 같이 나타낼 수 있음</a:t>
            </a:r>
            <a:r>
              <a:rPr lang="en-US" altLang="ko-KR" dirty="0" smtClean="0"/>
              <a:t>.</a:t>
            </a:r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lvl="1" algn="just"/>
            <a:endParaRPr lang="en-US" altLang="ko-KR" dirty="0" smtClean="0"/>
          </a:p>
          <a:p>
            <a:pPr lvl="1" algn="just"/>
            <a:endParaRPr lang="en-US" altLang="ko-KR" dirty="0"/>
          </a:p>
          <a:p>
            <a:pPr marL="358775" lvl="1" indent="0" algn="just">
              <a:buNone/>
            </a:pPr>
            <a:endParaRPr lang="en-US" altLang="ko-KR" dirty="0" smtClean="0"/>
          </a:p>
          <a:p>
            <a:pPr marL="358775" lvl="1" indent="0" algn="just">
              <a:buNone/>
            </a:pPr>
            <a:endParaRPr lang="en-US" altLang="ko-KR" sz="100" dirty="0"/>
          </a:p>
          <a:p>
            <a:pPr marL="358775" lvl="1" indent="0" algn="just">
              <a:buNone/>
            </a:pPr>
            <a:endParaRPr lang="en-US" altLang="ko-KR" sz="100" dirty="0" smtClean="0"/>
          </a:p>
          <a:p>
            <a:pPr marL="358775" lvl="1" indent="0" algn="just">
              <a:buNone/>
            </a:pPr>
            <a:endParaRPr lang="en-US" altLang="ko-KR" sz="100" dirty="0"/>
          </a:p>
          <a:p>
            <a:pPr lvl="1"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3200" dirty="0" smtClean="0">
                <a:latin typeface="+mn-ea"/>
              </a:rPr>
              <a:t>데이터 </a:t>
            </a:r>
            <a:r>
              <a:rPr lang="ko-KR" altLang="en-US" sz="3200" dirty="0" err="1" smtClean="0">
                <a:latin typeface="+mn-ea"/>
              </a:rPr>
              <a:t>라벨링</a:t>
            </a:r>
            <a:r>
              <a:rPr lang="ko-KR" altLang="en-US" sz="3200" dirty="0" smtClean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(Data Labeling)</a:t>
            </a:r>
            <a:endParaRPr lang="ko-KR" altLang="en-US" sz="32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35" y="2528606"/>
            <a:ext cx="8186930" cy="38404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6834" y="6454210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그림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전력품질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외란 발생 및 처리 과정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83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 smtClean="0"/>
              <a:t>외란 파형의 전처리 기법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40744"/>
            <a:ext cx="9144000" cy="5649341"/>
          </a:xfrm>
        </p:spPr>
        <p:txBody>
          <a:bodyPr/>
          <a:lstStyle/>
          <a:p>
            <a:r>
              <a:rPr lang="ko-KR" altLang="en-US" b="1" dirty="0" smtClean="0"/>
              <a:t>시뮬레이션에 적용된 전처리 기법</a:t>
            </a:r>
            <a:endParaRPr lang="en-US" altLang="ko-KR" b="1" dirty="0" smtClean="0"/>
          </a:p>
          <a:p>
            <a:pPr lvl="1"/>
            <a:r>
              <a:rPr lang="ko-KR" altLang="en-US" sz="1600" dirty="0" smtClean="0"/>
              <a:t>적용된 전처리 기법 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Discrete Wavelet Transform(DWT) </a:t>
            </a:r>
          </a:p>
          <a:p>
            <a:pPr lvl="2"/>
            <a:r>
              <a:rPr lang="en-US" altLang="ko-KR" sz="1400" dirty="0" smtClean="0"/>
              <a:t>S-Transform(ST) </a:t>
            </a:r>
          </a:p>
          <a:p>
            <a:pPr lvl="1"/>
            <a:r>
              <a:rPr lang="ko-KR" altLang="en-US" dirty="0" smtClean="0"/>
              <a:t>그림</a:t>
            </a:r>
            <a:r>
              <a:rPr lang="en-US" altLang="ko-KR" dirty="0"/>
              <a:t>2</a:t>
            </a:r>
            <a:r>
              <a:rPr lang="ko-KR" altLang="en-US" dirty="0" smtClean="0"/>
              <a:t>는 </a:t>
            </a:r>
            <a:r>
              <a:rPr lang="ko-KR" altLang="en-US" dirty="0" err="1"/>
              <a:t>모델링된</a:t>
            </a:r>
            <a:r>
              <a:rPr lang="ko-KR" altLang="en-US" dirty="0"/>
              <a:t> 외란 파형에 </a:t>
            </a:r>
            <a:r>
              <a:rPr lang="ko-KR" altLang="en-US" dirty="0" smtClean="0"/>
              <a:t>각각의 전처리 과정을 적용한 파형을 나타냄</a:t>
            </a:r>
            <a:endParaRPr lang="en-US" altLang="ko-KR" b="1" dirty="0"/>
          </a:p>
          <a:p>
            <a:pPr lvl="1"/>
            <a:endParaRPr lang="ko-KR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48118" y="6461650"/>
            <a:ext cx="387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그림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전처리 과정이 적용된 파형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57941" y="4135403"/>
            <a:ext cx="7532961" cy="2319109"/>
            <a:chOff x="-870843" y="3225202"/>
            <a:chExt cx="11340949" cy="3357801"/>
          </a:xfrm>
        </p:grpSpPr>
        <p:sp>
          <p:nvSpPr>
            <p:cNvPr id="10" name="TextBox 9"/>
            <p:cNvSpPr txBox="1"/>
            <p:nvPr/>
          </p:nvSpPr>
          <p:spPr>
            <a:xfrm>
              <a:off x="941012" y="3225202"/>
              <a:ext cx="1499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Original Data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61290" y="3225202"/>
              <a:ext cx="4808816" cy="445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Discrete Wavelet Transform (DWT)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870843" y="6137378"/>
              <a:ext cx="5122840" cy="445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Short Time Fourier Transform (STFT)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71051" y="6137378"/>
              <a:ext cx="2731608" cy="445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S-Transform (ST)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35" y="2430497"/>
            <a:ext cx="3970923" cy="169049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04" y="2430497"/>
            <a:ext cx="3920180" cy="169049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4" y="4415257"/>
            <a:ext cx="3970923" cy="17314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004" y="4415257"/>
            <a:ext cx="3920180" cy="17314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425" y="1424234"/>
            <a:ext cx="42877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Short Time Fourier Transform(STFT)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00" dirty="0" smtClean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altLang="ko-KR" sz="100" dirty="0" smtClean="0">
              <a:latin typeface="+mn-ea"/>
            </a:endParaRPr>
          </a:p>
          <a:p>
            <a:pPr lvl="2"/>
            <a:endParaRPr lang="en-US" altLang="ko-KR" sz="100" dirty="0" smtClean="0">
              <a:latin typeface="+mn-ea"/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>
                <a:latin typeface="+mn-ea"/>
              </a:rPr>
              <a:t>Root </a:t>
            </a:r>
            <a:r>
              <a:rPr lang="en-US" altLang="ko-KR" sz="1400" dirty="0">
                <a:latin typeface="+mn-ea"/>
              </a:rPr>
              <a:t>Sum Square(RSS)</a:t>
            </a:r>
          </a:p>
          <a:p>
            <a:pPr lvl="2"/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06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ea"/>
              </a:rPr>
              <a:t>Root Sum Square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744718"/>
            <a:ext cx="8579977" cy="6113281"/>
          </a:xfrm>
        </p:spPr>
        <p:txBody>
          <a:bodyPr>
            <a:normAutofit/>
          </a:bodyPr>
          <a:lstStyle/>
          <a:p>
            <a:pPr algn="just"/>
            <a:r>
              <a:rPr lang="en-US" altLang="ko-KR" b="1" dirty="0" smtClean="0"/>
              <a:t>Root Sum Square</a:t>
            </a:r>
            <a:r>
              <a:rPr lang="ko-KR" altLang="en-US" b="1" dirty="0" smtClean="0"/>
              <a:t>의 적용</a:t>
            </a:r>
            <a:endParaRPr lang="en-US" altLang="ko-KR" b="1" dirty="0" smtClean="0"/>
          </a:p>
          <a:p>
            <a:pPr lvl="1" algn="just"/>
            <a:r>
              <a:rPr lang="ko-KR" altLang="en-US" sz="1600" dirty="0" err="1" smtClean="0"/>
              <a:t>전력품질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외란을</a:t>
            </a:r>
            <a:r>
              <a:rPr lang="ko-KR" altLang="en-US" sz="1600" dirty="0" smtClean="0"/>
              <a:t> 부각시키기 위하여 본 논문에서는 </a:t>
            </a:r>
            <a:r>
              <a:rPr lang="en-US" altLang="ko-KR" sz="1600" dirty="0" smtClean="0"/>
              <a:t>Root Sum Square </a:t>
            </a:r>
            <a:r>
              <a:rPr lang="ko-KR" altLang="en-US" sz="1600" dirty="0" smtClean="0"/>
              <a:t>기법을 적용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그림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DWT</a:t>
            </a:r>
            <a:r>
              <a:rPr lang="ko-KR" altLang="en-US" sz="1600" dirty="0" smtClean="0"/>
              <a:t>파형에 </a:t>
            </a:r>
            <a:r>
              <a:rPr lang="en-US" altLang="ko-KR" sz="1600" dirty="0" smtClean="0"/>
              <a:t>RSS</a:t>
            </a:r>
            <a:r>
              <a:rPr lang="ko-KR" altLang="en-US" sz="1600" dirty="0" smtClean="0"/>
              <a:t>기법 적용을 나타내며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식</a:t>
            </a:r>
            <a:r>
              <a:rPr lang="en-US" altLang="ko-KR" sz="1600" dirty="0" smtClean="0"/>
              <a:t>(1)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(2)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RSS</a:t>
            </a:r>
            <a:r>
              <a:rPr lang="ko-KR" altLang="en-US" sz="1600" dirty="0" smtClean="0"/>
              <a:t>파형의 진폭 및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를 의미함</a:t>
            </a:r>
            <a:endParaRPr lang="en-US" altLang="ko-KR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467158" y="6428936"/>
            <a:ext cx="417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그림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Root Sum Square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적용 후 파형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86" y="4164153"/>
            <a:ext cx="7061518" cy="2264783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39750" y="3159334"/>
            <a:ext cx="3286356" cy="722313"/>
            <a:chOff x="3119534" y="2823499"/>
            <a:chExt cx="3286356" cy="722313"/>
          </a:xfrm>
        </p:grpSpPr>
        <p:graphicFrame>
          <p:nvGraphicFramePr>
            <p:cNvPr id="20" name="개체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202664"/>
                </p:ext>
              </p:extLst>
            </p:nvPr>
          </p:nvGraphicFramePr>
          <p:xfrm>
            <a:off x="3119534" y="2823499"/>
            <a:ext cx="2590800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" name="Equation" r:id="rId4" imgW="1638000" imgH="457200" progId="Equation.DSMT4">
                    <p:embed/>
                  </p:oleObj>
                </mc:Choice>
                <mc:Fallback>
                  <p:oleObj name="Equation" r:id="rId4" imgW="1638000" imgH="457200" progId="Equation.DSMT4">
                    <p:embed/>
                    <p:pic>
                      <p:nvPicPr>
                        <p:cNvPr id="15" name="개체 1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19534" y="2823499"/>
                          <a:ext cx="2590800" cy="722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개체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4022072"/>
                </p:ext>
              </p:extLst>
            </p:nvPr>
          </p:nvGraphicFramePr>
          <p:xfrm>
            <a:off x="6101090" y="3050547"/>
            <a:ext cx="3048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7" name="Equation" r:id="rId6" imgW="228600" imgH="203040" progId="Equation.DSMT4">
                    <p:embed/>
                  </p:oleObj>
                </mc:Choice>
                <mc:Fallback>
                  <p:oleObj name="Equation" r:id="rId6" imgW="228600" imgH="203040" progId="Equation.DSMT4">
                    <p:embed/>
                    <p:pic>
                      <p:nvPicPr>
                        <p:cNvPr id="17" name="개체 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01090" y="3050547"/>
                          <a:ext cx="304800" cy="268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그룹 21"/>
          <p:cNvGrpSpPr/>
          <p:nvPr/>
        </p:nvGrpSpPr>
        <p:grpSpPr>
          <a:xfrm>
            <a:off x="4258065" y="2224154"/>
            <a:ext cx="4443813" cy="1490278"/>
            <a:chOff x="4383993" y="2152229"/>
            <a:chExt cx="4443813" cy="1490278"/>
          </a:xfrm>
        </p:grpSpPr>
        <p:sp>
          <p:nvSpPr>
            <p:cNvPr id="23" name="직사각형 22"/>
            <p:cNvSpPr/>
            <p:nvPr/>
          </p:nvSpPr>
          <p:spPr>
            <a:xfrm>
              <a:off x="4383993" y="2152229"/>
              <a:ext cx="4443813" cy="14902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/>
            <p:cNvGrpSpPr/>
            <p:nvPr/>
          </p:nvGrpSpPr>
          <p:grpSpPr>
            <a:xfrm>
              <a:off x="4466243" y="2311056"/>
              <a:ext cx="2479288" cy="1248212"/>
              <a:chOff x="6693622" y="2066338"/>
              <a:chExt cx="2479288" cy="1248212"/>
            </a:xfrm>
          </p:grpSpPr>
          <p:graphicFrame>
            <p:nvGraphicFramePr>
              <p:cNvPr id="35" name="개체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6735823"/>
                  </p:ext>
                </p:extLst>
              </p:nvPr>
            </p:nvGraphicFramePr>
            <p:xfrm>
              <a:off x="6693622" y="2179399"/>
              <a:ext cx="541337" cy="361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8" name="Equation" r:id="rId8" imgW="342720" imgH="228600" progId="Equation.DSMT4">
                      <p:embed/>
                    </p:oleObj>
                  </mc:Choice>
                  <mc:Fallback>
                    <p:oleObj name="Equation" r:id="rId8" imgW="342720" imgH="228600" progId="Equation.DSMT4">
                      <p:embed/>
                      <p:pic>
                        <p:nvPicPr>
                          <p:cNvPr id="20" name="개체 1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693622" y="2179399"/>
                            <a:ext cx="541337" cy="3619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TextBox 35"/>
              <p:cNvSpPr txBox="1"/>
              <p:nvPr/>
            </p:nvSpPr>
            <p:spPr>
              <a:xfrm>
                <a:off x="7204942" y="2066338"/>
                <a:ext cx="19679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Amplitude of Root Sum Square 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8546034" y="2341884"/>
                <a:ext cx="389057" cy="349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/>
                  <a:t>,</a:t>
                </a:r>
                <a:endParaRPr lang="ko-KR" altLang="en-US" sz="16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546035" y="2975996"/>
                <a:ext cx="2359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,</a:t>
                </a:r>
                <a:endParaRPr lang="ko-KR" altLang="en-US" sz="1600" dirty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505283" y="3046196"/>
              <a:ext cx="1697243" cy="584775"/>
              <a:chOff x="4786044" y="2264280"/>
              <a:chExt cx="1697243" cy="584775"/>
            </a:xfrm>
          </p:grpSpPr>
          <p:graphicFrame>
            <p:nvGraphicFramePr>
              <p:cNvPr id="33" name="개체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5877532"/>
                  </p:ext>
                </p:extLst>
              </p:nvPr>
            </p:nvGraphicFramePr>
            <p:xfrm>
              <a:off x="4786044" y="2387975"/>
              <a:ext cx="461963" cy="282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9" name="Equation" r:id="rId10" imgW="291960" imgH="177480" progId="Equation.DSMT4">
                      <p:embed/>
                    </p:oleObj>
                  </mc:Choice>
                  <mc:Fallback>
                    <p:oleObj name="Equation" r:id="rId10" imgW="291960" imgH="177480" progId="Equation.DSMT4">
                      <p:embed/>
                      <p:pic>
                        <p:nvPicPr>
                          <p:cNvPr id="24" name="개체 23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786044" y="2387975"/>
                            <a:ext cx="461963" cy="2825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TextBox 33"/>
              <p:cNvSpPr txBox="1"/>
              <p:nvPr/>
            </p:nvSpPr>
            <p:spPr>
              <a:xfrm>
                <a:off x="5235830" y="2264280"/>
                <a:ext cx="12474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The number </a:t>
                </a:r>
              </a:p>
              <a:p>
                <a:r>
                  <a:rPr lang="en-US" altLang="ko-KR" sz="1600" dirty="0" smtClean="0"/>
                  <a:t>of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Cycles</a:t>
                </a:r>
                <a:endParaRPr lang="ko-KR" altLang="en-US" sz="1600" dirty="0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707713" y="2290748"/>
              <a:ext cx="2046680" cy="584775"/>
              <a:chOff x="6501113" y="3075760"/>
              <a:chExt cx="2046680" cy="58477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6952100" y="3075760"/>
                <a:ext cx="1595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Sampling Data of</a:t>
                </a:r>
              </a:p>
              <a:p>
                <a:r>
                  <a:rPr lang="en-US" altLang="ko-KR" sz="1600" dirty="0" smtClean="0"/>
                  <a:t>DWT Waveform</a:t>
                </a:r>
                <a:endParaRPr lang="ko-KR" altLang="en-US" sz="1600" dirty="0"/>
              </a:p>
            </p:txBody>
          </p:sp>
          <p:graphicFrame>
            <p:nvGraphicFramePr>
              <p:cNvPr id="32" name="개체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06337841"/>
                  </p:ext>
                </p:extLst>
              </p:nvPr>
            </p:nvGraphicFramePr>
            <p:xfrm>
              <a:off x="6501113" y="3185272"/>
              <a:ext cx="400050" cy="282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10" name="Equation" r:id="rId12" imgW="253800" imgH="177480" progId="Equation.DSMT4">
                      <p:embed/>
                    </p:oleObj>
                  </mc:Choice>
                  <mc:Fallback>
                    <p:oleObj name="Equation" r:id="rId12" imgW="253800" imgH="177480" progId="Equation.DSMT4">
                      <p:embed/>
                      <p:pic>
                        <p:nvPicPr>
                          <p:cNvPr id="26" name="개체 2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501113" y="3185272"/>
                            <a:ext cx="400050" cy="2825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그룹 26"/>
            <p:cNvGrpSpPr/>
            <p:nvPr/>
          </p:nvGrpSpPr>
          <p:grpSpPr>
            <a:xfrm>
              <a:off x="6728078" y="3031869"/>
              <a:ext cx="1501895" cy="584775"/>
              <a:chOff x="6521478" y="3181387"/>
              <a:chExt cx="1501895" cy="584775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6967763" y="3181387"/>
                <a:ext cx="1055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Sampling </a:t>
                </a:r>
              </a:p>
              <a:p>
                <a:r>
                  <a:rPr lang="en-US" altLang="ko-KR" sz="1600" dirty="0" smtClean="0"/>
                  <a:t>Frequency</a:t>
                </a:r>
                <a:endParaRPr lang="ko-KR" altLang="en-US" sz="1600" dirty="0" smtClean="0"/>
              </a:p>
            </p:txBody>
          </p:sp>
          <p:graphicFrame>
            <p:nvGraphicFramePr>
              <p:cNvPr id="29" name="개체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1150796"/>
                  </p:ext>
                </p:extLst>
              </p:nvPr>
            </p:nvGraphicFramePr>
            <p:xfrm>
              <a:off x="6521478" y="3251593"/>
              <a:ext cx="481012" cy="363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11" name="Equation" r:id="rId14" imgW="304560" imgH="228600" progId="Equation.DSMT4">
                      <p:embed/>
                    </p:oleObj>
                  </mc:Choice>
                  <mc:Fallback>
                    <p:oleObj name="Equation" r:id="rId14" imgW="304560" imgH="228600" progId="Equation.DSMT4">
                      <p:embed/>
                      <p:pic>
                        <p:nvPicPr>
                          <p:cNvPr id="29" name="개체 28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521478" y="3251593"/>
                            <a:ext cx="481012" cy="3635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9" name="그룹 38"/>
          <p:cNvGrpSpPr/>
          <p:nvPr/>
        </p:nvGrpSpPr>
        <p:grpSpPr>
          <a:xfrm>
            <a:off x="620201" y="2196440"/>
            <a:ext cx="3196812" cy="844550"/>
            <a:chOff x="3211840" y="2013909"/>
            <a:chExt cx="3196812" cy="844550"/>
          </a:xfrm>
        </p:grpSpPr>
        <p:graphicFrame>
          <p:nvGraphicFramePr>
            <p:cNvPr id="40" name="개체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4363324"/>
                </p:ext>
              </p:extLst>
            </p:nvPr>
          </p:nvGraphicFramePr>
          <p:xfrm>
            <a:off x="3211840" y="2013909"/>
            <a:ext cx="2409825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2" name="Equation" r:id="rId16" imgW="1523880" imgH="533160" progId="Equation.DSMT4">
                    <p:embed/>
                  </p:oleObj>
                </mc:Choice>
                <mc:Fallback>
                  <p:oleObj name="Equation" r:id="rId16" imgW="1523880" imgH="533160" progId="Equation.DSMT4">
                    <p:embed/>
                    <p:pic>
                      <p:nvPicPr>
                        <p:cNvPr id="8" name="개체 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211840" y="2013909"/>
                          <a:ext cx="2409825" cy="844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개체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7341008"/>
                </p:ext>
              </p:extLst>
            </p:nvPr>
          </p:nvGraphicFramePr>
          <p:xfrm>
            <a:off x="6138777" y="2335244"/>
            <a:ext cx="269875" cy="268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3" name="Equation" r:id="rId18" imgW="203040" imgH="203040" progId="Equation.DSMT4">
                    <p:embed/>
                  </p:oleObj>
                </mc:Choice>
                <mc:Fallback>
                  <p:oleObj name="Equation" r:id="rId18" imgW="203040" imgH="203040" progId="Equation.DSMT4">
                    <p:embed/>
                    <p:pic>
                      <p:nvPicPr>
                        <p:cNvPr id="16" name="개체 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138777" y="2335244"/>
                          <a:ext cx="269875" cy="268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314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ea"/>
              </a:rPr>
              <a:t>Root Sum Square</a:t>
            </a:r>
            <a:endParaRPr lang="ko-KR" altLang="en-US" sz="3200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" y="744718"/>
            <a:ext cx="8579977" cy="6113281"/>
          </a:xfrm>
        </p:spPr>
        <p:txBody>
          <a:bodyPr>
            <a:normAutofit/>
          </a:bodyPr>
          <a:lstStyle/>
          <a:p>
            <a:pPr algn="just"/>
            <a:r>
              <a:rPr lang="en-US" altLang="ko-KR" b="1" dirty="0" smtClean="0"/>
              <a:t>Root Sum Square</a:t>
            </a:r>
            <a:r>
              <a:rPr lang="ko-KR" altLang="en-US" b="1" dirty="0" smtClean="0"/>
              <a:t>의 적용</a:t>
            </a:r>
            <a:endParaRPr lang="en-US" altLang="ko-KR" b="1" dirty="0" smtClean="0"/>
          </a:p>
          <a:p>
            <a:pPr lvl="1" algn="just"/>
            <a:r>
              <a:rPr lang="ko-KR" altLang="en-US" sz="1600" dirty="0" err="1" smtClean="0"/>
              <a:t>전처리를</a:t>
            </a:r>
            <a:r>
              <a:rPr lang="ko-KR" altLang="en-US" sz="1600" dirty="0" smtClean="0"/>
              <a:t> 거친 파형들은 </a:t>
            </a:r>
            <a:r>
              <a:rPr lang="en-US" altLang="ko-KR" sz="1600" dirty="0" smtClean="0"/>
              <a:t>RSS</a:t>
            </a:r>
            <a:r>
              <a:rPr lang="ko-KR" altLang="en-US" sz="1600" dirty="0" smtClean="0"/>
              <a:t>기법을 통하여 </a:t>
            </a:r>
            <a:r>
              <a:rPr lang="ko-KR" altLang="en-US" sz="1600" dirty="0" err="1" smtClean="0"/>
              <a:t>외란을</a:t>
            </a:r>
            <a:r>
              <a:rPr lang="ko-KR" altLang="en-US" sz="1600" dirty="0" smtClean="0"/>
              <a:t> 부각시킬 수 있음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그림 </a:t>
            </a:r>
            <a:r>
              <a:rPr lang="en-US" altLang="ko-KR" sz="1600" dirty="0" smtClean="0"/>
              <a:t>4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RSS</a:t>
            </a:r>
            <a:r>
              <a:rPr lang="ko-KR" altLang="en-US" sz="1600" dirty="0" smtClean="0"/>
              <a:t>기법을 각 전처리 파형에 적용한 결과를 나타냄</a:t>
            </a:r>
            <a:endParaRPr lang="en-US" altLang="ko-KR" sz="1600" dirty="0" smtClean="0"/>
          </a:p>
          <a:p>
            <a:pPr lvl="1" algn="just"/>
            <a:r>
              <a:rPr lang="ko-KR" altLang="en-US" sz="1600" dirty="0" smtClean="0"/>
              <a:t>주파수 관련 </a:t>
            </a:r>
            <a:r>
              <a:rPr lang="ko-KR" altLang="en-US" sz="1600" dirty="0" err="1" smtClean="0"/>
              <a:t>외란의</a:t>
            </a:r>
            <a:r>
              <a:rPr lang="ko-KR" altLang="en-US" sz="1600" dirty="0" smtClean="0"/>
              <a:t> 경우라도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변환된 파형의 진폭을 통하여 구분이 가능해짐</a:t>
            </a:r>
            <a:endParaRPr lang="en-US" altLang="ko-KR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2994744" y="6218538"/>
            <a:ext cx="308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그림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각 </a:t>
            </a:r>
            <a:r>
              <a:rPr lang="ko-KR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전처리에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RSS </a:t>
            </a:r>
            <a:r>
              <a:rPr lang="ko-KR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적용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255038" y="3834681"/>
            <a:ext cx="6180107" cy="2351464"/>
            <a:chOff x="1142409" y="4087377"/>
            <a:chExt cx="6650058" cy="2351464"/>
          </a:xfrm>
        </p:grpSpPr>
        <p:sp>
          <p:nvSpPr>
            <p:cNvPr id="17" name="TextBox 16"/>
            <p:cNvSpPr txBox="1"/>
            <p:nvPr/>
          </p:nvSpPr>
          <p:spPr>
            <a:xfrm>
              <a:off x="1142409" y="4092600"/>
              <a:ext cx="2427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Original Data with RSS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37968" y="4087377"/>
              <a:ext cx="1754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DWT </a:t>
              </a: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</a:t>
              </a:r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RSS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72400" y="6131064"/>
              <a:ext cx="17544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STFT </a:t>
              </a: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</a:t>
              </a:r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RSS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50949" y="6115659"/>
              <a:ext cx="152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ST </a:t>
              </a:r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</a:t>
              </a:r>
              <a:r>
                <a:rPr lang="en-US" altLang="ko-KR" sz="1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RSS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42" y="2143833"/>
            <a:ext cx="3984619" cy="164304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21" y="2142360"/>
            <a:ext cx="3908690" cy="164452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37" y="4151596"/>
            <a:ext cx="3970923" cy="179681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5821" y="4142458"/>
            <a:ext cx="3814157" cy="173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18289</TotalTime>
  <Words>1152</Words>
  <Application>Microsoft Office PowerPoint</Application>
  <PresentationFormat>화면 슬라이드 쇼(4:3)</PresentationFormat>
  <Paragraphs>229</Paragraphs>
  <Slides>18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맑은 고딕</vt:lpstr>
      <vt:lpstr>휴먼매직체</vt:lpstr>
      <vt:lpstr>Arial</vt:lpstr>
      <vt:lpstr>Calibri</vt:lpstr>
      <vt:lpstr>Calibri Light</vt:lpstr>
      <vt:lpstr>Times New Roman</vt:lpstr>
      <vt:lpstr>Wingdings</vt:lpstr>
      <vt:lpstr>Office 테마</vt:lpstr>
      <vt:lpstr>Equation</vt:lpstr>
      <vt:lpstr>Accuracy Disturbance</vt:lpstr>
      <vt:lpstr>Analysis    of    Power  Classification   Based</vt:lpstr>
      <vt:lpstr>Quality  on Root Sum Square</vt:lpstr>
      <vt:lpstr>서론</vt:lpstr>
      <vt:lpstr>전력품질 외란 파형의 모델링</vt:lpstr>
      <vt:lpstr>데이터 라벨링 (Data Labeling)</vt:lpstr>
      <vt:lpstr>외란 파형의 전처리 기법</vt:lpstr>
      <vt:lpstr>Root Sum Square</vt:lpstr>
      <vt:lpstr>Root Sum Square</vt:lpstr>
      <vt:lpstr>특징추출 데이터의 시각화</vt:lpstr>
      <vt:lpstr>특징추출 데이터의 시각화</vt:lpstr>
      <vt:lpstr>데이터의 특징추출</vt:lpstr>
      <vt:lpstr>특징추출 데이터의 분산도 및 응집도</vt:lpstr>
      <vt:lpstr>특징추출 데이터의 분산도 및 응집도</vt:lpstr>
      <vt:lpstr>특징추출 데이터의 분산도 및 응집도</vt:lpstr>
      <vt:lpstr>적용된 외란 파형 분류 기법</vt:lpstr>
      <vt:lpstr>시뮬레이션 결과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PSL</dc:creator>
  <cp:lastModifiedBy>Windows 사용자</cp:lastModifiedBy>
  <cp:revision>2235</cp:revision>
  <cp:lastPrinted>2018-11-29T05:01:03Z</cp:lastPrinted>
  <dcterms:created xsi:type="dcterms:W3CDTF">2017-02-27T06:49:03Z</dcterms:created>
  <dcterms:modified xsi:type="dcterms:W3CDTF">2018-12-01T09:39:00Z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C:\Users\TEST\Desktop\2017_대한전기학회_포스터발표_취합본\[추계_대한전기학회]_임홍록_포스터발표자료.pptx</vt:lpwstr>
  </property>
</Properties>
</file>