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slide" Target="slides/slide20.xml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2cdc91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2cdc91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2cdc91ecc_4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2cdc91ecc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2cdc91ecc_4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2cdc91ecc_4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2cdc91ecc_4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2cdc91ecc_4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2cdc91ecc_3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2cdc91ecc_3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2cdc91ecc_3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2cdc91ecc_3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2cdc91ecc_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2cdc91ecc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f2cdc91ecc_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f2cdc91ecc_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2cdb7e3a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2cdb7e3a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2cdc91ecc_4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f2cdc91ecc_4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2cdc91ecc_4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2cdc91ecc_4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cdc91ecc_4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cdc91ecc_4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2cdb7e3a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2cdb7e3a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cdc91ecc_4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cdc91ecc_4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cdc91ecc_3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cdc91ecc_3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2cdc91ecc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2cdc91ecc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940d35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940d35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940d352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940d352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940d352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940d352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2cdc91ecc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2cdc91ecc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Relationship Id="rId8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2.png"/><Relationship Id="rId11" Type="http://schemas.openxmlformats.org/officeDocument/2006/relationships/image" Target="../media/image37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5" Type="http://schemas.openxmlformats.org/officeDocument/2006/relationships/image" Target="../media/image21.png"/><Relationship Id="rId6" Type="http://schemas.openxmlformats.org/officeDocument/2006/relationships/image" Target="../media/image27.png"/><Relationship Id="rId7" Type="http://schemas.openxmlformats.org/officeDocument/2006/relationships/image" Target="../media/image33.png"/><Relationship Id="rId8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41.png"/><Relationship Id="rId13" Type="http://schemas.openxmlformats.org/officeDocument/2006/relationships/image" Target="../media/image44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5" Type="http://schemas.openxmlformats.org/officeDocument/2006/relationships/image" Target="../media/image43.png"/><Relationship Id="rId14" Type="http://schemas.openxmlformats.org/officeDocument/2006/relationships/image" Target="../media/image48.png"/><Relationship Id="rId16" Type="http://schemas.openxmlformats.org/officeDocument/2006/relationships/image" Target="../media/image51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Relationship Id="rId7" Type="http://schemas.openxmlformats.org/officeDocument/2006/relationships/image" Target="../media/image34.png"/><Relationship Id="rId8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39.png"/><Relationship Id="rId5" Type="http://schemas.openxmlformats.org/officeDocument/2006/relationships/image" Target="../media/image4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42.png"/><Relationship Id="rId5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40.png"/><Relationship Id="rId5" Type="http://schemas.openxmlformats.org/officeDocument/2006/relationships/image" Target="../media/image5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45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56.png"/><Relationship Id="rId5" Type="http://schemas.openxmlformats.org/officeDocument/2006/relationships/image" Target="../media/image54.jpg"/><Relationship Id="rId6" Type="http://schemas.openxmlformats.org/officeDocument/2006/relationships/image" Target="../media/image6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Relationship Id="rId4" Type="http://schemas.openxmlformats.org/officeDocument/2006/relationships/image" Target="../media/image55.png"/><Relationship Id="rId5" Type="http://schemas.openxmlformats.org/officeDocument/2006/relationships/image" Target="../media/image5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59.png"/><Relationship Id="rId5" Type="http://schemas.openxmlformats.org/officeDocument/2006/relationships/image" Target="../media/image5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226725" y="2984500"/>
            <a:ext cx="534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클라이언트 프로그래머 지원 조남혁</a:t>
            </a:r>
            <a:endParaRPr b="1"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60" name="Google Shape;60;p13"/>
          <p:cNvCxnSpPr>
            <a:stCxn id="61" idx="2"/>
          </p:cNvCxnSpPr>
          <p:nvPr/>
        </p:nvCxnSpPr>
        <p:spPr>
          <a:xfrm>
            <a:off x="580475" y="2862000"/>
            <a:ext cx="0" cy="228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2250150" y="2110050"/>
            <a:ext cx="464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DCDCAA"/>
                </a:solidFill>
                <a:latin typeface="Impact"/>
                <a:ea typeface="Impact"/>
                <a:cs typeface="Impact"/>
                <a:sym typeface="Impact"/>
              </a:rPr>
              <a:t>포트폴리오</a:t>
            </a:r>
            <a:endParaRPr b="1" sz="4800">
              <a:solidFill>
                <a:srgbClr val="DCDCA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064050" y="3074200"/>
            <a:ext cx="16200" cy="37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>
            <a:endCxn id="61" idx="0"/>
          </p:cNvCxnSpPr>
          <p:nvPr/>
        </p:nvCxnSpPr>
        <p:spPr>
          <a:xfrm>
            <a:off x="580475" y="0"/>
            <a:ext cx="0" cy="228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290225" y="2281500"/>
            <a:ext cx="580500" cy="580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/>
          <p:nvPr/>
        </p:nvCxnSpPr>
        <p:spPr>
          <a:xfrm rot="10800000">
            <a:off x="423125" y="2571750"/>
            <a:ext cx="314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1643900" y="8661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1643900" y="10104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>
            <a:off x="1643900" y="11548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1643900" y="12991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643900" y="14435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>
            <a:off x="1643900" y="15878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1643900" y="17322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>
            <a:off x="1643900" y="18765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>
            <a:off x="1643900" y="20209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1643900" y="21652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1643900" y="23096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1643900" y="24539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1643900" y="25983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1643900" y="27426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1643900" y="28870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1643900" y="30313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1643900" y="31757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3"/>
          <p:cNvCxnSpPr/>
          <p:nvPr/>
        </p:nvCxnSpPr>
        <p:spPr>
          <a:xfrm>
            <a:off x="1643900" y="33200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/>
          <p:nvPr/>
        </p:nvCxnSpPr>
        <p:spPr>
          <a:xfrm>
            <a:off x="1643900" y="34644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3"/>
          <p:cNvCxnSpPr/>
          <p:nvPr/>
        </p:nvCxnSpPr>
        <p:spPr>
          <a:xfrm>
            <a:off x="1643900" y="36087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3"/>
          <p:cNvCxnSpPr/>
          <p:nvPr/>
        </p:nvCxnSpPr>
        <p:spPr>
          <a:xfrm>
            <a:off x="1643900" y="37531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3"/>
          <p:cNvCxnSpPr/>
          <p:nvPr/>
        </p:nvCxnSpPr>
        <p:spPr>
          <a:xfrm>
            <a:off x="1643900" y="38974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1643900" y="40418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1643900" y="41861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3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3"/>
          <p:cNvCxnSpPr/>
          <p:nvPr/>
        </p:nvCxnSpPr>
        <p:spPr>
          <a:xfrm>
            <a:off x="1643900" y="2887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/>
          <p:nvPr/>
        </p:nvCxnSpPr>
        <p:spPr>
          <a:xfrm>
            <a:off x="1643900" y="4330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1643900" y="5774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1643900" y="7217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1643900" y="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1643900" y="1443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1643900" y="4323325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1643900" y="4467675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1643900" y="4612025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1643900" y="4756375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1643900" y="4905538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인스펙터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215500" y="1217938"/>
            <a:ext cx="4262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선택된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게임오브젝트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프로퍼티 그리드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가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읽을 수 있도록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프로퍼티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들을 달아주는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코드를 작성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런타임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으로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DLL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등록, 사용함.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94250"/>
            <a:ext cx="2844900" cy="1619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774000"/>
            <a:ext cx="3085120" cy="4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306825"/>
            <a:ext cx="3692675" cy="16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078772"/>
            <a:ext cx="3347188" cy="35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530146"/>
            <a:ext cx="4001533" cy="98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2"/>
          <p:cNvCxnSpPr/>
          <p:nvPr/>
        </p:nvCxnSpPr>
        <p:spPr>
          <a:xfrm rot="10800000">
            <a:off x="3824700" y="2519925"/>
            <a:ext cx="747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2"/>
          <p:cNvCxnSpPr/>
          <p:nvPr/>
        </p:nvCxnSpPr>
        <p:spPr>
          <a:xfrm rot="10800000">
            <a:off x="3831950" y="2519800"/>
            <a:ext cx="0" cy="47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/>
          <p:nvPr/>
        </p:nvCxnSpPr>
        <p:spPr>
          <a:xfrm rot="10800000">
            <a:off x="636450" y="2975100"/>
            <a:ext cx="3182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2"/>
          <p:cNvSpPr txBox="1"/>
          <p:nvPr/>
        </p:nvSpPr>
        <p:spPr>
          <a:xfrm>
            <a:off x="4572000" y="4514088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c#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125" y="3515350"/>
            <a:ext cx="2641175" cy="1248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콜라이더충돌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215500" y="1217938"/>
            <a:ext cx="4262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Separating Axis Theorem (SAT)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이용해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각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면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노말벡터를 축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으로 하여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투사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빈 공간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판단해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콜라이더 충돌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감지함.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8453" y="4524616"/>
            <a:ext cx="1705326" cy="23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003" y="1106533"/>
            <a:ext cx="4013100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000" y="1251437"/>
            <a:ext cx="2344075" cy="8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8000" y="2472675"/>
            <a:ext cx="2171150" cy="12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71100" y="1600900"/>
            <a:ext cx="4618001" cy="14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71100" y="1461750"/>
            <a:ext cx="2702478" cy="139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8005" y="2333525"/>
            <a:ext cx="3276152" cy="1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 txBox="1"/>
          <p:nvPr/>
        </p:nvSpPr>
        <p:spPr>
          <a:xfrm>
            <a:off x="4271100" y="30342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C++ DirectX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리지드바디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4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2828151" y="3778713"/>
            <a:ext cx="4615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충돌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 구체의 중점을 연결한 벡터를 기준으로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하는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새로운 3축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으로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속도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회전 변화량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계산함.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99" y="2959099"/>
            <a:ext cx="1982325" cy="16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500" y="1851525"/>
            <a:ext cx="3255100" cy="4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500" y="2752475"/>
            <a:ext cx="1982325" cy="2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0841" y="896200"/>
            <a:ext cx="2591109" cy="60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24"/>
          <p:cNvCxnSpPr/>
          <p:nvPr/>
        </p:nvCxnSpPr>
        <p:spPr>
          <a:xfrm rot="10800000">
            <a:off x="1324700" y="1480400"/>
            <a:ext cx="806700" cy="473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4"/>
          <p:cNvSpPr/>
          <p:nvPr/>
        </p:nvSpPr>
        <p:spPr>
          <a:xfrm>
            <a:off x="2131400" y="1887175"/>
            <a:ext cx="96000" cy="1449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18450" y="968563"/>
            <a:ext cx="3123413" cy="8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32088" y="2032075"/>
            <a:ext cx="1553328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2088" y="2176971"/>
            <a:ext cx="4208181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32087" y="2321875"/>
            <a:ext cx="4095324" cy="14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4"/>
          <p:cNvCxnSpPr/>
          <p:nvPr/>
        </p:nvCxnSpPr>
        <p:spPr>
          <a:xfrm>
            <a:off x="3578600" y="2113196"/>
            <a:ext cx="454800" cy="107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8" name="Google Shape;308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18450" y="2767150"/>
            <a:ext cx="3425500" cy="44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18450" y="3217115"/>
            <a:ext cx="4554677" cy="1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18450" y="2659752"/>
            <a:ext cx="1593804" cy="14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24"/>
          <p:cNvCxnSpPr>
            <a:stCxn id="312" idx="3"/>
            <a:endCxn id="308" idx="1"/>
          </p:cNvCxnSpPr>
          <p:nvPr/>
        </p:nvCxnSpPr>
        <p:spPr>
          <a:xfrm>
            <a:off x="2695500" y="2547725"/>
            <a:ext cx="1323000" cy="440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2" name="Google Shape;312;p2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23500" y="2420062"/>
            <a:ext cx="2372000" cy="2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8450" y="671900"/>
            <a:ext cx="4095324" cy="32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/>
          <p:nvPr/>
        </p:nvSpPr>
        <p:spPr>
          <a:xfrm>
            <a:off x="4033400" y="334322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C++ DirectX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/>
          <p:nvPr/>
        </p:nvSpPr>
        <p:spPr>
          <a:xfrm>
            <a:off x="467600" y="790075"/>
            <a:ext cx="2595900" cy="524100"/>
          </a:xfrm>
          <a:prstGeom prst="snip1Rect">
            <a:avLst>
              <a:gd fmla="val 16667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b="1"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</a:t>
            </a:r>
            <a:endParaRPr b="1" sz="24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0" name="Google Shape;320;p25"/>
          <p:cNvSpPr/>
          <p:nvPr/>
        </p:nvSpPr>
        <p:spPr>
          <a:xfrm rot="10800000">
            <a:off x="677125" y="4204350"/>
            <a:ext cx="588600" cy="511800"/>
          </a:xfrm>
          <a:prstGeom prst="triangl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467600" y="1382550"/>
            <a:ext cx="2595900" cy="2821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사용 도구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개발 인원 : 8인(프로그래머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명] 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PG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팀장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담당 업무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UI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제작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시너지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계산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자료구조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, 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알고리즘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수상 경력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GIGDC</a:t>
            </a: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대상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0" y="5046750"/>
            <a:ext cx="9144000" cy="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675" y="545875"/>
            <a:ext cx="3318925" cy="22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5"/>
          <p:cNvSpPr txBox="1"/>
          <p:nvPr/>
        </p:nvSpPr>
        <p:spPr>
          <a:xfrm>
            <a:off x="3378675" y="28902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MK1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27" name="Google Shape;3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8000" y="1931987"/>
            <a:ext cx="4131250" cy="2316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 txBox="1"/>
          <p:nvPr/>
        </p:nvSpPr>
        <p:spPr>
          <a:xfrm>
            <a:off x="8075075" y="1484675"/>
            <a:ext cx="77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MK2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시너지계산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6"/>
          <p:cNvSpPr txBox="1"/>
          <p:nvPr/>
        </p:nvSpPr>
        <p:spPr>
          <a:xfrm>
            <a:off x="215500" y="1217938"/>
            <a:ext cx="42627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시너지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테이블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(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csv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)에서 시너지 정보를 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읽어와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시너지 효과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저장 후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동서남북의 타워들을 가지고 와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각 타워의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Type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검사해서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중복되지 않은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시너지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들을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카운트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후 적용함.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42" name="Google Shape;3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6450" y="2229075"/>
            <a:ext cx="4642850" cy="24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450" y="903988"/>
            <a:ext cx="4148374" cy="1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시너지UI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9" name="Google Shape;349;p27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7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 txBox="1"/>
          <p:nvPr/>
        </p:nvSpPr>
        <p:spPr>
          <a:xfrm>
            <a:off x="215500" y="1217938"/>
            <a:ext cx="4262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R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ICH TEXT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 xml문을 활용해서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코드로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Color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old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등을 입혀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UI의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가독성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증대시킴.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038" y="2291714"/>
            <a:ext cx="2252825" cy="2452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1200" y="1386688"/>
            <a:ext cx="4719649" cy="296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StageBarUI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8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8"/>
          <p:cNvSpPr txBox="1"/>
          <p:nvPr/>
        </p:nvSpPr>
        <p:spPr>
          <a:xfrm>
            <a:off x="215500" y="1217938"/>
            <a:ext cx="4262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QUEUE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이용해 스테이지 아이콘을 관리했고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맨 앞과 뒤는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Fill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과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그라데이션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이미지를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이용해 컨베이어 벨트가 돌아가는 것처럼 만듦.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650" y="3159738"/>
            <a:ext cx="28384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650" y="3768225"/>
            <a:ext cx="28384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6275" y="1021175"/>
            <a:ext cx="3196651" cy="8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6263" y="2007763"/>
            <a:ext cx="3387814" cy="26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협업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215500" y="1217938"/>
            <a:ext cx="4262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회의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통해 결정한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작업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G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it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Hub를 통하여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협업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550" y="743375"/>
            <a:ext cx="4773249" cy="20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550" y="2918288"/>
            <a:ext cx="3503000" cy="9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5550" y="3845250"/>
            <a:ext cx="4850745" cy="9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>
            <a:off x="467600" y="790075"/>
            <a:ext cx="2595900" cy="524100"/>
          </a:xfrm>
          <a:prstGeom prst="snip1Rect">
            <a:avLst>
              <a:gd fmla="val 16667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Skill </a:t>
            </a:r>
            <a:r>
              <a:rPr b="1"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b="1"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ree</a:t>
            </a:r>
            <a:endParaRPr b="1"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7" name="Google Shape;397;p30"/>
          <p:cNvSpPr/>
          <p:nvPr/>
        </p:nvSpPr>
        <p:spPr>
          <a:xfrm rot="10800000">
            <a:off x="677125" y="4204350"/>
            <a:ext cx="588600" cy="511800"/>
          </a:xfrm>
          <a:prstGeom prst="triangl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"/>
          <p:cNvSpPr/>
          <p:nvPr/>
        </p:nvSpPr>
        <p:spPr>
          <a:xfrm>
            <a:off x="467600" y="1382550"/>
            <a:ext cx="2595900" cy="2821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사용 도구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개발 인원 : 1인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담당 업무 : 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상태머신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활용한 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스킬트리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제작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0" y="5046750"/>
            <a:ext cx="9144000" cy="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0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0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825" y="842600"/>
            <a:ext cx="4533049" cy="2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075" y="2571750"/>
            <a:ext cx="2452700" cy="1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Skill 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ree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 txBox="1"/>
          <p:nvPr/>
        </p:nvSpPr>
        <p:spPr>
          <a:xfrm>
            <a:off x="215500" y="1217938"/>
            <a:ext cx="4262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Animator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에서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Node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Transition</a:t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읽어와서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Skill Tree Graph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만들고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State Machine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Position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토대로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UI에 그려냄.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17" name="Google Shape;4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725" y="853713"/>
            <a:ext cx="4949175" cy="343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5951" y="2772474"/>
            <a:ext cx="2030200" cy="18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3395100" y="1222775"/>
            <a:ext cx="322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SW</a:t>
            </a: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Rendering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14"/>
          <p:cNvSpPr/>
          <p:nvPr/>
        </p:nvSpPr>
        <p:spPr>
          <a:xfrm flipH="1" rot="5400000">
            <a:off x="-262012" y="463563"/>
            <a:ext cx="709450" cy="185425"/>
          </a:xfrm>
          <a:prstGeom prst="flowChartManualInpu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185425" y="201525"/>
            <a:ext cx="137100" cy="709500"/>
          </a:xfrm>
          <a:prstGeom prst="parallelogram">
            <a:avLst>
              <a:gd fmla="val 25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22525" y="201525"/>
            <a:ext cx="137100" cy="709500"/>
          </a:xfrm>
          <a:prstGeom prst="parallelogram">
            <a:avLst>
              <a:gd fmla="val 25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395100" y="1873100"/>
            <a:ext cx="205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NK </a:t>
            </a: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64350" y="233025"/>
            <a:ext cx="172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ko" sz="3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ONTENTS</a:t>
            </a:r>
            <a:endParaRPr sz="3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395100" y="2523425"/>
            <a:ext cx="22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b="1"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디펜시브</a:t>
            </a:r>
            <a:r>
              <a:rPr b="1"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던전</a:t>
            </a:r>
            <a:endParaRPr b="1"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395100" y="3173750"/>
            <a:ext cx="22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</a:t>
            </a: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Skill </a:t>
            </a:r>
            <a:r>
              <a:rPr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ree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3354800" y="1287300"/>
            <a:ext cx="40300" cy="244055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2806700" y="1222775"/>
            <a:ext cx="5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06700" y="1873100"/>
            <a:ext cx="5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2806700" y="2523425"/>
            <a:ext cx="5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2806700" y="3173750"/>
            <a:ext cx="54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4070375" y="2227125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Char char="-"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C#, CLI , C++( DirectX )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4070375" y="1572800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Char char="-"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WinAPI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4070375" y="2881450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Char char="-"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4070375" y="3520525"/>
            <a:ext cx="414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mpact"/>
              <a:buChar char="-"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32"/>
          <p:cNvCxnSpPr>
            <a:stCxn id="424" idx="2"/>
          </p:cNvCxnSpPr>
          <p:nvPr/>
        </p:nvCxnSpPr>
        <p:spPr>
          <a:xfrm>
            <a:off x="580475" y="2862000"/>
            <a:ext cx="0" cy="228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2"/>
          <p:cNvSpPr txBox="1"/>
          <p:nvPr/>
        </p:nvSpPr>
        <p:spPr>
          <a:xfrm>
            <a:off x="2250150" y="2110050"/>
            <a:ext cx="464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>
                <a:solidFill>
                  <a:srgbClr val="DCDCAA"/>
                </a:solidFill>
                <a:latin typeface="Impact"/>
                <a:ea typeface="Impact"/>
                <a:cs typeface="Impact"/>
                <a:sym typeface="Impact"/>
              </a:rPr>
              <a:t>감사합니다.</a:t>
            </a:r>
            <a:endParaRPr b="1" sz="4800">
              <a:solidFill>
                <a:srgbClr val="DCDCAA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cxnSp>
        <p:nvCxnSpPr>
          <p:cNvPr id="426" name="Google Shape;426;p32"/>
          <p:cNvCxnSpPr>
            <a:endCxn id="424" idx="0"/>
          </p:cNvCxnSpPr>
          <p:nvPr/>
        </p:nvCxnSpPr>
        <p:spPr>
          <a:xfrm>
            <a:off x="580475" y="0"/>
            <a:ext cx="0" cy="228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2"/>
          <p:cNvSpPr/>
          <p:nvPr/>
        </p:nvSpPr>
        <p:spPr>
          <a:xfrm>
            <a:off x="290225" y="2281500"/>
            <a:ext cx="580500" cy="580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32"/>
          <p:cNvCxnSpPr/>
          <p:nvPr/>
        </p:nvCxnSpPr>
        <p:spPr>
          <a:xfrm rot="10800000">
            <a:off x="423125" y="2571750"/>
            <a:ext cx="3147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2"/>
          <p:cNvCxnSpPr/>
          <p:nvPr/>
        </p:nvCxnSpPr>
        <p:spPr>
          <a:xfrm>
            <a:off x="1643900" y="8661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2"/>
          <p:cNvCxnSpPr/>
          <p:nvPr/>
        </p:nvCxnSpPr>
        <p:spPr>
          <a:xfrm>
            <a:off x="1643900" y="10104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2"/>
          <p:cNvCxnSpPr/>
          <p:nvPr/>
        </p:nvCxnSpPr>
        <p:spPr>
          <a:xfrm>
            <a:off x="1643900" y="11548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2"/>
          <p:cNvCxnSpPr/>
          <p:nvPr/>
        </p:nvCxnSpPr>
        <p:spPr>
          <a:xfrm>
            <a:off x="1643900" y="12991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2"/>
          <p:cNvCxnSpPr/>
          <p:nvPr/>
        </p:nvCxnSpPr>
        <p:spPr>
          <a:xfrm>
            <a:off x="1643900" y="14435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2"/>
          <p:cNvCxnSpPr/>
          <p:nvPr/>
        </p:nvCxnSpPr>
        <p:spPr>
          <a:xfrm>
            <a:off x="1643900" y="15878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2"/>
          <p:cNvCxnSpPr/>
          <p:nvPr/>
        </p:nvCxnSpPr>
        <p:spPr>
          <a:xfrm>
            <a:off x="1643900" y="17322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2"/>
          <p:cNvCxnSpPr/>
          <p:nvPr/>
        </p:nvCxnSpPr>
        <p:spPr>
          <a:xfrm>
            <a:off x="1643900" y="18765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32"/>
          <p:cNvCxnSpPr/>
          <p:nvPr/>
        </p:nvCxnSpPr>
        <p:spPr>
          <a:xfrm>
            <a:off x="1643900" y="20209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2"/>
          <p:cNvCxnSpPr/>
          <p:nvPr/>
        </p:nvCxnSpPr>
        <p:spPr>
          <a:xfrm>
            <a:off x="1643900" y="21652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2"/>
          <p:cNvCxnSpPr/>
          <p:nvPr/>
        </p:nvCxnSpPr>
        <p:spPr>
          <a:xfrm>
            <a:off x="1643900" y="23096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2"/>
          <p:cNvCxnSpPr/>
          <p:nvPr/>
        </p:nvCxnSpPr>
        <p:spPr>
          <a:xfrm>
            <a:off x="1643900" y="24539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2"/>
          <p:cNvCxnSpPr/>
          <p:nvPr/>
        </p:nvCxnSpPr>
        <p:spPr>
          <a:xfrm>
            <a:off x="1643900" y="25983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32"/>
          <p:cNvCxnSpPr/>
          <p:nvPr/>
        </p:nvCxnSpPr>
        <p:spPr>
          <a:xfrm>
            <a:off x="1643900" y="27426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32"/>
          <p:cNvCxnSpPr/>
          <p:nvPr/>
        </p:nvCxnSpPr>
        <p:spPr>
          <a:xfrm>
            <a:off x="1643900" y="28870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2"/>
          <p:cNvCxnSpPr/>
          <p:nvPr/>
        </p:nvCxnSpPr>
        <p:spPr>
          <a:xfrm>
            <a:off x="1643900" y="30313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2"/>
          <p:cNvCxnSpPr/>
          <p:nvPr/>
        </p:nvCxnSpPr>
        <p:spPr>
          <a:xfrm>
            <a:off x="1643900" y="31757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2"/>
          <p:cNvCxnSpPr/>
          <p:nvPr/>
        </p:nvCxnSpPr>
        <p:spPr>
          <a:xfrm>
            <a:off x="1643900" y="33200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32"/>
          <p:cNvCxnSpPr/>
          <p:nvPr/>
        </p:nvCxnSpPr>
        <p:spPr>
          <a:xfrm>
            <a:off x="1643900" y="34644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32"/>
          <p:cNvCxnSpPr/>
          <p:nvPr/>
        </p:nvCxnSpPr>
        <p:spPr>
          <a:xfrm>
            <a:off x="1643900" y="36087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32"/>
          <p:cNvCxnSpPr/>
          <p:nvPr/>
        </p:nvCxnSpPr>
        <p:spPr>
          <a:xfrm>
            <a:off x="1643900" y="37531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2"/>
          <p:cNvCxnSpPr/>
          <p:nvPr/>
        </p:nvCxnSpPr>
        <p:spPr>
          <a:xfrm>
            <a:off x="1643900" y="38974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2"/>
          <p:cNvCxnSpPr/>
          <p:nvPr/>
        </p:nvCxnSpPr>
        <p:spPr>
          <a:xfrm>
            <a:off x="1643900" y="40418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2"/>
          <p:cNvCxnSpPr/>
          <p:nvPr/>
        </p:nvCxnSpPr>
        <p:spPr>
          <a:xfrm>
            <a:off x="1643900" y="41861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32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32"/>
          <p:cNvCxnSpPr/>
          <p:nvPr/>
        </p:nvCxnSpPr>
        <p:spPr>
          <a:xfrm>
            <a:off x="1643900" y="2887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2"/>
          <p:cNvCxnSpPr/>
          <p:nvPr/>
        </p:nvCxnSpPr>
        <p:spPr>
          <a:xfrm>
            <a:off x="1643900" y="4330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2"/>
          <p:cNvCxnSpPr/>
          <p:nvPr/>
        </p:nvCxnSpPr>
        <p:spPr>
          <a:xfrm>
            <a:off x="1643900" y="57740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2"/>
          <p:cNvCxnSpPr/>
          <p:nvPr/>
        </p:nvCxnSpPr>
        <p:spPr>
          <a:xfrm>
            <a:off x="1643900" y="7217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2"/>
          <p:cNvCxnSpPr/>
          <p:nvPr/>
        </p:nvCxnSpPr>
        <p:spPr>
          <a:xfrm>
            <a:off x="1643900" y="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2"/>
          <p:cNvCxnSpPr/>
          <p:nvPr/>
        </p:nvCxnSpPr>
        <p:spPr>
          <a:xfrm>
            <a:off x="1643900" y="144350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2"/>
          <p:cNvCxnSpPr/>
          <p:nvPr/>
        </p:nvCxnSpPr>
        <p:spPr>
          <a:xfrm>
            <a:off x="1643900" y="4323325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2"/>
          <p:cNvCxnSpPr/>
          <p:nvPr/>
        </p:nvCxnSpPr>
        <p:spPr>
          <a:xfrm>
            <a:off x="1643900" y="4467675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2"/>
          <p:cNvCxnSpPr/>
          <p:nvPr/>
        </p:nvCxnSpPr>
        <p:spPr>
          <a:xfrm>
            <a:off x="1643900" y="4612025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2"/>
          <p:cNvCxnSpPr/>
          <p:nvPr/>
        </p:nvCxnSpPr>
        <p:spPr>
          <a:xfrm>
            <a:off x="1643900" y="4756375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2"/>
          <p:cNvCxnSpPr/>
          <p:nvPr/>
        </p:nvCxnSpPr>
        <p:spPr>
          <a:xfrm>
            <a:off x="1643900" y="4905538"/>
            <a:ext cx="0" cy="9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2"/>
          <p:cNvSpPr/>
          <p:nvPr/>
        </p:nvSpPr>
        <p:spPr>
          <a:xfrm flipH="1">
            <a:off x="6170600" y="2179950"/>
            <a:ext cx="31200" cy="7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467600" y="790075"/>
            <a:ext cx="2595900" cy="524100"/>
          </a:xfrm>
          <a:prstGeom prst="snip1Rect">
            <a:avLst>
              <a:gd fmla="val 16667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SW </a:t>
            </a:r>
            <a:r>
              <a:rPr b="1"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Rendering</a:t>
            </a:r>
            <a:endParaRPr b="1"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15"/>
          <p:cNvSpPr/>
          <p:nvPr/>
        </p:nvSpPr>
        <p:spPr>
          <a:xfrm rot="10800000">
            <a:off x="677125" y="4204350"/>
            <a:ext cx="588600" cy="511800"/>
          </a:xfrm>
          <a:prstGeom prst="triangl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467600" y="1382550"/>
            <a:ext cx="2595900" cy="2821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사용 도구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C++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개발 인원 : 1인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담당 업무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WINAPI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픽셀 렌더링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벡터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계산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0" y="5046750"/>
            <a:ext cx="9144000" cy="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575" y="224950"/>
            <a:ext cx="4352933" cy="4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2365388" y="3898050"/>
            <a:ext cx="603000" cy="603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16"/>
          <p:cNvCxnSpPr>
            <a:endCxn id="143" idx="1"/>
          </p:cNvCxnSpPr>
          <p:nvPr/>
        </p:nvCxnSpPr>
        <p:spPr>
          <a:xfrm>
            <a:off x="1655388" y="3825050"/>
            <a:ext cx="732900" cy="184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SW 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Rendering</a:t>
            </a:r>
            <a:endParaRPr b="1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rot="145638">
            <a:off x="1281297" y="3697656"/>
            <a:ext cx="532075" cy="212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/>
          <p:nvPr/>
        </p:nvSpPr>
        <p:spPr>
          <a:xfrm rot="1945638">
            <a:off x="1248288" y="3843287"/>
            <a:ext cx="532075" cy="21275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/>
          <p:nvPr/>
        </p:nvSpPr>
        <p:spPr>
          <a:xfrm rot="-796196">
            <a:off x="1001568" y="3379255"/>
            <a:ext cx="669167" cy="669167"/>
          </a:xfrm>
          <a:prstGeom prst="pie">
            <a:avLst>
              <a:gd fmla="val 912279" name="adj1"/>
              <a:gd fmla="val 2743543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8588" y="2571750"/>
            <a:ext cx="258000" cy="258000"/>
          </a:xfrm>
          <a:prstGeom prst="sun">
            <a:avLst>
              <a:gd fmla="val 25000" name="adj"/>
            </a:avLst>
          </a:prstGeom>
          <a:solidFill>
            <a:srgbClr val="FFFF00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6"/>
          <p:cNvCxnSpPr>
            <a:stCxn id="143" idx="1"/>
            <a:endCxn id="155" idx="2"/>
          </p:cNvCxnSpPr>
          <p:nvPr/>
        </p:nvCxnSpPr>
        <p:spPr>
          <a:xfrm rot="10800000">
            <a:off x="2287488" y="2829650"/>
            <a:ext cx="100800" cy="1180200"/>
          </a:xfrm>
          <a:prstGeom prst="straightConnector1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/>
          <p:nvPr/>
        </p:nvCxnSpPr>
        <p:spPr>
          <a:xfrm rot="10800000">
            <a:off x="2195645" y="3788095"/>
            <a:ext cx="202500" cy="21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1949127" y="3523658"/>
            <a:ext cx="30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N</a:t>
            </a:r>
            <a:endParaRPr b="1" sz="12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2365388" y="3965750"/>
            <a:ext cx="88200" cy="88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2308788" y="3233150"/>
            <a:ext cx="3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00"/>
                </a:solidFill>
                <a:latin typeface="Impact"/>
                <a:ea typeface="Impact"/>
                <a:cs typeface="Impact"/>
                <a:sym typeface="Impact"/>
              </a:rPr>
              <a:t>L</a:t>
            </a:r>
            <a:endParaRPr b="1">
              <a:solidFill>
                <a:srgbClr val="FF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2388288" y="3809750"/>
            <a:ext cx="4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00"/>
                </a:solidFill>
                <a:latin typeface="Impact"/>
                <a:ea typeface="Impact"/>
                <a:cs typeface="Impact"/>
                <a:sym typeface="Impact"/>
              </a:rPr>
              <a:t>pi</a:t>
            </a:r>
            <a:endParaRPr>
              <a:solidFill>
                <a:srgbClr val="00FF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613" y="2370000"/>
            <a:ext cx="4504025" cy="2214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215500" y="1217938"/>
            <a:ext cx="42627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구체 표면 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점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과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수직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인 벡터,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포인트 </a:t>
            </a:r>
            <a:r>
              <a:rPr lang="ko" sz="1600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  <a:t>라이트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 방향을 이용해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WINAPI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활용하여 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간단한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RayTracing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렌더링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함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7625" y="882575"/>
            <a:ext cx="3976150" cy="12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SW 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Rendering</a:t>
            </a:r>
            <a:endParaRPr sz="24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215500" y="1217950"/>
            <a:ext cx="7851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벡터 계산의 경험을 살려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API 팀 프로젝트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때 벽에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반사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되는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탄도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의 계산을 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50" y="1454173"/>
            <a:ext cx="2937800" cy="203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4450" y="1184013"/>
            <a:ext cx="4817600" cy="257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467600" y="790075"/>
            <a:ext cx="2595900" cy="524100"/>
          </a:xfrm>
          <a:prstGeom prst="snip1Rect">
            <a:avLst>
              <a:gd fmla="val 16667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b="1" lang="ko" sz="2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</a:t>
            </a:r>
            <a:endParaRPr b="1" sz="2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4" name="Google Shape;184;p18"/>
          <p:cNvSpPr/>
          <p:nvPr/>
        </p:nvSpPr>
        <p:spPr>
          <a:xfrm rot="10800000">
            <a:off x="677125" y="4204350"/>
            <a:ext cx="588600" cy="511800"/>
          </a:xfrm>
          <a:prstGeom prst="triangl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67600" y="1382550"/>
            <a:ext cx="2595900" cy="2821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사용 도구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C#, CLI, 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                          C++, DirectX(9)</a:t>
            </a:r>
            <a:endParaRPr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개발 인원 : 1인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담당 업무 :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Unity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모티브로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Component 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구조의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       </a:t>
            </a:r>
            <a:r>
              <a:rPr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EngineEditor </a:t>
            </a: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제작</a:t>
            </a:r>
            <a:endParaRPr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0" y="5046750"/>
            <a:ext cx="9144000" cy="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 flipH="1"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775" y="790075"/>
            <a:ext cx="5209469" cy="282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다이어그램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215500" y="1217938"/>
            <a:ext cx="42627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[대략적인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클래스 다이어그램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]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ditor (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C#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WinForm )  -&gt;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ore [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C#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] -&gt;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M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anaged [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CLI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] -&gt;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Direct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X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[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C++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]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종속적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으로 흘러갈 수 있도록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구조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설계함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725" y="269638"/>
            <a:ext cx="5000400" cy="45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컴포넌트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215500" y="1217938"/>
            <a:ext cx="42627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BaseBehavior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클래스를 상속받은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컴포넌트 타입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들을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어셈블리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에서 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가지고 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Info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구축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xml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에서 정보를 읽어와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인스턴스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에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생성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값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을 넣어줌.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350" y="827425"/>
            <a:ext cx="3858774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7350" y="1644322"/>
            <a:ext cx="4522499" cy="6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7350" y="3492500"/>
            <a:ext cx="3622625" cy="7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97350" y="2359363"/>
            <a:ext cx="4175143" cy="10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3697350" y="4275763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c#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311700" y="82125"/>
            <a:ext cx="852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NK</a:t>
            </a:r>
            <a:r>
              <a:rPr b="1"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Engine   </a:t>
            </a:r>
            <a:r>
              <a:rPr lang="ko"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SceneFile</a:t>
            </a:r>
            <a:endParaRPr sz="18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258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0" y="685125"/>
            <a:ext cx="258000" cy="88800"/>
          </a:xfrm>
          <a:prstGeom prst="homePlate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516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774000" y="685800"/>
            <a:ext cx="2580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0" y="5054700"/>
            <a:ext cx="9144000" cy="88800"/>
          </a:xfrm>
          <a:prstGeom prst="rect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0" y="4909700"/>
            <a:ext cx="9144000" cy="144900"/>
          </a:xfrm>
          <a:prstGeom prst="rtTriangle">
            <a:avLst/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1032000" y="685800"/>
            <a:ext cx="1838100" cy="88200"/>
          </a:xfrm>
          <a:prstGeom prst="chevron">
            <a:avLst>
              <a:gd fmla="val 50000" name="adj"/>
            </a:avLst>
          </a:prstGeom>
          <a:solidFill>
            <a:srgbClr val="40A28E"/>
          </a:solidFill>
          <a:ln cap="flat" cmpd="sng" w="9525">
            <a:solidFill>
              <a:srgbClr val="40A2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222900" y="1068700"/>
            <a:ext cx="4262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                   &lt;SceneFile&gt;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현재 모든 게임오브젝트를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Scene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이라는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xml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파일에 저장해 상태를 저장하고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다시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게임오브젝트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를 생성함.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이를 이용해 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Run 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중 변화된 내용이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다시 돌아오고</a:t>
            </a:r>
            <a:r>
              <a:rPr lang="ko" sz="1600">
                <a:solidFill>
                  <a:schemeClr val="accent3"/>
                </a:solidFill>
                <a:latin typeface="Impact"/>
                <a:ea typeface="Impact"/>
                <a:cs typeface="Impact"/>
                <a:sym typeface="Impact"/>
              </a:rPr>
              <a:t> Undo&amp;Redo</a:t>
            </a:r>
            <a:r>
              <a:rPr lang="ko" sz="1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도 가능.</a:t>
            </a:r>
            <a:endParaRPr sz="1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800" y="895950"/>
            <a:ext cx="4704099" cy="13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2800" y="2417050"/>
            <a:ext cx="3044875" cy="176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2800" y="4308100"/>
            <a:ext cx="3140096" cy="3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975849"/>
            <a:ext cx="2978850" cy="1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7162900" y="4287988"/>
            <a:ext cx="6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&lt; c# &gt;</a:t>
            </a:r>
            <a:endParaRPr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