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"/>
  </p:notes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742113" cy="987266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メイリオ" panose="020B060403050404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2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8000"/>
    <a:srgbClr val="FFFFCC"/>
    <a:srgbClr val="FFFF99"/>
    <a:srgbClr val="B2B2B2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1424" autoAdjust="0"/>
  </p:normalViewPr>
  <p:slideViewPr>
    <p:cSldViewPr>
      <p:cViewPr varScale="1"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"/>
    </p:cViewPr>
  </p:sorterViewPr>
  <p:notesViewPr>
    <p:cSldViewPr>
      <p:cViewPr varScale="1">
        <p:scale>
          <a:sx n="63" d="100"/>
          <a:sy n="63" d="100"/>
        </p:scale>
        <p:origin x="-3456" y="-120"/>
      </p:cViewPr>
      <p:guideLst>
        <p:guide orient="horz" pos="3110"/>
        <p:guide pos="212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0110" y="0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2550" y="739775"/>
            <a:ext cx="658177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579" y="4689515"/>
            <a:ext cx="5394955" cy="4442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634" eaLnBrk="1" hangingPunct="1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  <a:ea typeface="ＭＳ Ｐゴシック" pitchFamily="50" charset="-128"/>
                <a:cs typeface="メイリオ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0110" y="9375865"/>
            <a:ext cx="2920423" cy="49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180" eaLnBrk="1" hangingPunct="1">
              <a:defRPr sz="1200"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FB6BBC72-A9F3-4BF3-8E06-B8A1734BF3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683876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3"/>
            <a:ext cx="8534400" cy="14192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latin typeface="Century" pitchFamily="18" charset="0"/>
                <a:ea typeface="ＭＳ ゴシック" pitchFamily="49" charset="-128"/>
              </a:defRPr>
            </a:lvl1pPr>
          </a:lstStyle>
          <a:p>
            <a:pPr lvl="0"/>
            <a:endParaRPr lang="ja-JP" altLang="ja-JP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26C9A-71A6-4975-A4D0-71EE440171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32501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CD035-5AEF-4BC5-8C35-6F24C63CBC8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525381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EE09A-B188-4D74-B9CB-23A9A42D93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426474110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4800" y="1022353"/>
            <a:ext cx="5740400" cy="530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48400" y="1022353"/>
            <a:ext cx="5740400" cy="5307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74A89-A409-4660-A64D-3244F2BE0D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41315388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7E5E5-1365-4CC1-AF47-5662EF606F5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28176241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457200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F63E4-2340-4CEF-AFF0-02E787D3768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445933" y="6572250"/>
            <a:ext cx="5505451" cy="285750"/>
          </a:xfrm>
          <a:prstGeom prst="rect">
            <a:avLst/>
          </a:prstGeom>
        </p:spPr>
        <p:txBody>
          <a:bodyPr/>
          <a:lstStyle>
            <a:lvl1pPr eaLnBrk="1" hangingPunct="1">
              <a:lnSpc>
                <a:spcPct val="90000"/>
              </a:lnSpc>
              <a:spcBef>
                <a:spcPct val="20000"/>
              </a:spcBef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ja-JP" altLang="en-US"/>
              <a:t>組込みシステム開発の方向性と</a:t>
            </a:r>
            <a:r>
              <a:rPr lang="en-US" altLang="ja-JP"/>
              <a:t>TOPPERS</a:t>
            </a:r>
          </a:p>
        </p:txBody>
      </p:sp>
    </p:spTree>
    <p:extLst>
      <p:ext uri="{BB962C8B-B14F-4D97-AF65-F5344CB8AC3E}">
        <p14:creationId xmlns:p14="http://schemas.microsoft.com/office/powerpoint/2010/main" val="252154454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alphaModFix amt="15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28600"/>
            <a:ext cx="1036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  <a:r>
              <a:rPr lang="en-US" altLang="ja-JP"/>
              <a:t>aa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22353"/>
            <a:ext cx="11684000" cy="530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  <a:r>
              <a:rPr lang="en-US" altLang="ja-JP"/>
              <a:t>aaa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r>
              <a:rPr lang="en-US" altLang="ja-JP"/>
              <a:t>aaa</a:t>
            </a:r>
          </a:p>
        </p:txBody>
      </p:sp>
      <p:sp>
        <p:nvSpPr>
          <p:cNvPr id="2334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7767" y="6553200"/>
            <a:ext cx="2540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明朝" panose="02020609040205080304" pitchFamily="17" charset="-128"/>
              </a:defRPr>
            </a:lvl1pPr>
          </a:lstStyle>
          <a:p>
            <a:pPr>
              <a:defRPr/>
            </a:pPr>
            <a:fld id="{6B0B1211-5ACC-4C26-830D-13C7017043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534988" indent="-174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2pPr>
      <a:lvl3pPr marL="896938" indent="-182563" algn="l" rtl="0" eaLnBrk="0" fontAlgn="base" hangingPunct="0"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182563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74625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5pPr>
      <a:lvl6pPr marL="20701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6pPr>
      <a:lvl7pPr marL="25273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7pPr>
      <a:lvl8pPr marL="29845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8pPr>
      <a:lvl9pPr marL="3441700" indent="-174625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800" dirty="0" err="1"/>
              <a:t>HowToDAGScheduling</a:t>
            </a:r>
            <a:br>
              <a:rPr lang="en-US" altLang="ja-JP" sz="2400" dirty="0"/>
            </a:br>
            <a:br>
              <a:rPr lang="en-US" altLang="ja-JP" sz="2400" dirty="0"/>
            </a:br>
            <a:r>
              <a:rPr lang="ja-JP" altLang="en-US" dirty="0"/>
              <a:t>　</a:t>
            </a:r>
            <a:r>
              <a:rPr kumimoji="1" lang="ja-JP" altLang="en-US" dirty="0"/>
              <a:t>スケジューリング班へようこそ！</a:t>
            </a:r>
            <a:endParaRPr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94874" y="4572003"/>
            <a:ext cx="6400800" cy="1419225"/>
          </a:xfrm>
        </p:spPr>
        <p:txBody>
          <a:bodyPr/>
          <a:lstStyle/>
          <a:p>
            <a:r>
              <a:rPr kumimoji="1" lang="ja-JP" altLang="en-US" dirty="0"/>
              <a:t>埼玉大学 安積研究室 スケジューリング班</a:t>
            </a:r>
            <a:endParaRPr kumimoji="1" lang="en-US" altLang="ja-JP" dirty="0"/>
          </a:p>
          <a:p>
            <a:r>
              <a:rPr lang="ja-JP" altLang="en-US" dirty="0"/>
              <a:t>岡村 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96634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コンセプト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2</a:t>
            </a:fld>
            <a:endParaRPr lang="en-US" altLang="ja-JP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BB4248-FF3E-3AAF-9528-6A9960B4D109}"/>
              </a:ext>
            </a:extLst>
          </p:cNvPr>
          <p:cNvSpPr txBox="1"/>
          <p:nvPr/>
        </p:nvSpPr>
        <p:spPr>
          <a:xfrm>
            <a:off x="381000" y="914400"/>
            <a:ext cx="784860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スケジューリング班（リアルタイムスケジューリング）</a:t>
            </a:r>
            <a:endParaRPr lang="en-US" altLang="ja-JP" sz="2400" dirty="0"/>
          </a:p>
          <a:p>
            <a:r>
              <a:rPr lang="ja-JP" altLang="en-US" sz="2400" dirty="0"/>
              <a:t>　　を知ってもらいたい・親しんでもらいたい！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AF0655-AF6C-9EDA-6317-F268034DE123}"/>
              </a:ext>
            </a:extLst>
          </p:cNvPr>
          <p:cNvSpPr txBox="1"/>
          <p:nvPr/>
        </p:nvSpPr>
        <p:spPr>
          <a:xfrm>
            <a:off x="4007224" y="3118099"/>
            <a:ext cx="7848599" cy="1138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しかし</a:t>
            </a:r>
            <a:r>
              <a:rPr lang="en-US" altLang="ja-JP" sz="1200" dirty="0"/>
              <a:t>…</a:t>
            </a:r>
          </a:p>
          <a:p>
            <a:r>
              <a:rPr lang="ja-JP" altLang="en-US" sz="2400" dirty="0"/>
              <a:t>スケジューリング班は理論寄り</a:t>
            </a:r>
            <a:endParaRPr lang="en-US" altLang="ja-JP" sz="2400" dirty="0"/>
          </a:p>
          <a:p>
            <a:r>
              <a:rPr lang="ja-JP" altLang="en-US" sz="1600" dirty="0"/>
              <a:t>　実機を動かす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GUI</a:t>
            </a:r>
            <a:r>
              <a:rPr lang="ja-JP" altLang="en-US" sz="1600" dirty="0"/>
              <a:t>を動かす　などが出来ない</a:t>
            </a:r>
            <a:r>
              <a:rPr lang="en-US" altLang="ja-JP" sz="1600" dirty="0"/>
              <a:t>……</a:t>
            </a:r>
            <a:endParaRPr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797966-FE86-886F-9461-E46481541B5E}"/>
              </a:ext>
            </a:extLst>
          </p:cNvPr>
          <p:cNvSpPr txBox="1"/>
          <p:nvPr/>
        </p:nvSpPr>
        <p:spPr>
          <a:xfrm>
            <a:off x="381000" y="5629577"/>
            <a:ext cx="7848600" cy="1138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そこで</a:t>
            </a:r>
            <a:r>
              <a:rPr lang="en-US" altLang="ja-JP" sz="1200" dirty="0"/>
              <a:t>…</a:t>
            </a:r>
          </a:p>
          <a:p>
            <a:r>
              <a:rPr lang="ja-JP" altLang="en-US" sz="2400" dirty="0"/>
              <a:t>スケジューリングを体験できる</a:t>
            </a:r>
            <a:r>
              <a:rPr lang="en-US" altLang="ja-JP" sz="2400" dirty="0"/>
              <a:t>GUI</a:t>
            </a:r>
            <a:r>
              <a:rPr lang="ja-JP" altLang="en-US" sz="2400" dirty="0"/>
              <a:t>を作ろう！</a:t>
            </a:r>
            <a:endParaRPr lang="en-US" altLang="ja-JP" sz="24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RTS</a:t>
            </a:r>
            <a:r>
              <a:rPr lang="ja-JP" altLang="en-US" sz="1600" dirty="0"/>
              <a:t>の基本知識が理解できる！</a:t>
            </a:r>
            <a:endParaRPr lang="en-US" altLang="ja-JP" sz="1600" dirty="0"/>
          </a:p>
          <a:p>
            <a:r>
              <a:rPr lang="ja-JP" altLang="en-US" sz="1600" dirty="0"/>
              <a:t>　</a:t>
            </a:r>
            <a:r>
              <a:rPr lang="en-US" altLang="ja-JP" sz="1600" dirty="0"/>
              <a:t>GUI</a:t>
            </a:r>
            <a:r>
              <a:rPr lang="ja-JP" altLang="en-US" sz="1600" dirty="0"/>
              <a:t>で楽しく・分かりやすい！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22F8446-2468-F56B-A5CA-7BAE3F5B821E}"/>
              </a:ext>
            </a:extLst>
          </p:cNvPr>
          <p:cNvGrpSpPr>
            <a:grpSpLocks noChangeAspect="1"/>
          </p:cNvGrpSpPr>
          <p:nvPr/>
        </p:nvGrpSpPr>
        <p:grpSpPr>
          <a:xfrm>
            <a:off x="76200" y="1828801"/>
            <a:ext cx="2572849" cy="1877587"/>
            <a:chOff x="76200" y="1828801"/>
            <a:chExt cx="2861416" cy="2088174"/>
          </a:xfrm>
        </p:grpSpPr>
        <p:pic>
          <p:nvPicPr>
            <p:cNvPr id="5" name="図 4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0F4E2F1E-914B-1B38-CB44-332EDD1D9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7" t="2432" b="10033"/>
            <a:stretch/>
          </p:blipFill>
          <p:spPr>
            <a:xfrm>
              <a:off x="76200" y="1828801"/>
              <a:ext cx="2861416" cy="1752599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AF7B9D7-E549-703F-214B-A1194557DDBE}"/>
                </a:ext>
              </a:extLst>
            </p:cNvPr>
            <p:cNvSpPr txBox="1"/>
            <p:nvPr/>
          </p:nvSpPr>
          <p:spPr>
            <a:xfrm>
              <a:off x="76200" y="3608908"/>
              <a:ext cx="2861416" cy="308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200" dirty="0" err="1"/>
                <a:t>Autoware</a:t>
              </a:r>
              <a:r>
                <a:rPr lang="en-US" altLang="ja-JP" sz="1200" dirty="0"/>
                <a:t> (</a:t>
              </a:r>
              <a:r>
                <a:rPr lang="ja-JP" altLang="en-US" sz="1200" dirty="0"/>
                <a:t>自動運転システム</a:t>
              </a:r>
              <a:r>
                <a:rPr lang="en-US" altLang="ja-JP" sz="1200" dirty="0"/>
                <a:t>)</a:t>
              </a:r>
              <a:endParaRPr lang="ja-JP" altLang="en-US" sz="1200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490310D-7E76-51EF-1013-05DA9345CC4B}"/>
              </a:ext>
            </a:extLst>
          </p:cNvPr>
          <p:cNvGrpSpPr>
            <a:grpSpLocks noChangeAspect="1"/>
          </p:cNvGrpSpPr>
          <p:nvPr/>
        </p:nvGrpSpPr>
        <p:grpSpPr>
          <a:xfrm>
            <a:off x="1362624" y="3706388"/>
            <a:ext cx="2572849" cy="1877586"/>
            <a:chOff x="76200" y="1828801"/>
            <a:chExt cx="2861416" cy="2088173"/>
          </a:xfrm>
        </p:grpSpPr>
        <p:pic>
          <p:nvPicPr>
            <p:cNvPr id="19" name="図 18" descr="コンピューターのスクリーンショット&#10;&#10;自動的に生成された説明">
              <a:extLst>
                <a:ext uri="{FF2B5EF4-FFF2-40B4-BE49-F238E27FC236}">
                  <a16:creationId xmlns:a16="http://schemas.microsoft.com/office/drawing/2014/main" id="{6FAE4E6F-FB70-D925-FDD7-CAD75D0D32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7" t="2432" b="10033"/>
            <a:stretch/>
          </p:blipFill>
          <p:spPr>
            <a:xfrm>
              <a:off x="76200" y="1828801"/>
              <a:ext cx="2861416" cy="1752599"/>
            </a:xfrm>
            <a:prstGeom prst="rect">
              <a:avLst/>
            </a:prstGeom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63392DC-0C96-4D36-FDE2-9C9F9A1AB24E}"/>
                </a:ext>
              </a:extLst>
            </p:cNvPr>
            <p:cNvSpPr txBox="1"/>
            <p:nvPr/>
          </p:nvSpPr>
          <p:spPr>
            <a:xfrm>
              <a:off x="76200" y="3608907"/>
              <a:ext cx="2861416" cy="308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200" dirty="0"/>
                <a:t>自動運転車椅子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A254E693-788A-4B1D-DE23-5F0903973EDD}"/>
              </a:ext>
            </a:extLst>
          </p:cNvPr>
          <p:cNvGrpSpPr/>
          <p:nvPr/>
        </p:nvGrpSpPr>
        <p:grpSpPr>
          <a:xfrm>
            <a:off x="8382000" y="5213366"/>
            <a:ext cx="2693169" cy="1554984"/>
            <a:chOff x="8361342" y="5213366"/>
            <a:chExt cx="2693169" cy="1554984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9A1D41E0-77E6-75BA-8726-80AC2E8797E3}"/>
                </a:ext>
              </a:extLst>
            </p:cNvPr>
            <p:cNvSpPr txBox="1"/>
            <p:nvPr/>
          </p:nvSpPr>
          <p:spPr>
            <a:xfrm>
              <a:off x="8361342" y="5213366"/>
              <a:ext cx="2572849" cy="155498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54CFE64C-708A-ADF6-49C1-8ADBBCAC40C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04123" y="5713702"/>
              <a:ext cx="2189603" cy="1004084"/>
              <a:chOff x="3219297" y="4495800"/>
              <a:chExt cx="3067203" cy="1406524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64197319-B007-0D7D-7F30-FA45DCFFC3E7}"/>
                  </a:ext>
                </a:extLst>
              </p:cNvPr>
              <p:cNvCxnSpPr/>
              <p:nvPr/>
            </p:nvCxnSpPr>
            <p:spPr bwMode="auto">
              <a:xfrm flipV="1">
                <a:off x="3371697" y="4495800"/>
                <a:ext cx="0" cy="140652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直線矢印コネクタ 9">
                <a:extLst>
                  <a:ext uri="{FF2B5EF4-FFF2-40B4-BE49-F238E27FC236}">
                    <a16:creationId xmlns:a16="http://schemas.microsoft.com/office/drawing/2014/main" id="{69A4FE45-FC9E-FFE3-ECA8-7C9A2A983284}"/>
                  </a:ext>
                </a:extLst>
              </p:cNvPr>
              <p:cNvCxnSpPr/>
              <p:nvPr/>
            </p:nvCxnSpPr>
            <p:spPr bwMode="auto">
              <a:xfrm>
                <a:off x="3219297" y="5715000"/>
                <a:ext cx="306720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AAE82397-1324-2081-C2E0-44F7E9B65E4F}"/>
                  </a:ext>
                </a:extLst>
              </p:cNvPr>
              <p:cNvSpPr/>
              <p:nvPr/>
            </p:nvSpPr>
            <p:spPr bwMode="auto">
              <a:xfrm>
                <a:off x="3371697" y="5410200"/>
                <a:ext cx="666903" cy="3047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C4CBB80-234E-7B4C-0E2F-F097DCB4F987}"/>
                  </a:ext>
                </a:extLst>
              </p:cNvPr>
              <p:cNvSpPr/>
              <p:nvPr/>
            </p:nvSpPr>
            <p:spPr bwMode="auto">
              <a:xfrm>
                <a:off x="4049124" y="5410199"/>
                <a:ext cx="1087848" cy="30479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1796B7A5-8758-45B7-D30D-19D10DFBD4A8}"/>
                  </a:ext>
                </a:extLst>
              </p:cNvPr>
              <p:cNvSpPr/>
              <p:nvPr/>
            </p:nvSpPr>
            <p:spPr bwMode="auto">
              <a:xfrm>
                <a:off x="4049124" y="5105398"/>
                <a:ext cx="692328" cy="30479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2DB3BDB-1676-DB7E-17D9-67F351FDEE65}"/>
                </a:ext>
              </a:extLst>
            </p:cNvPr>
            <p:cNvSpPr/>
            <p:nvPr/>
          </p:nvSpPr>
          <p:spPr bwMode="auto">
            <a:xfrm>
              <a:off x="10230037" y="5931295"/>
              <a:ext cx="536281" cy="2175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23" name="グラフィックス 22" descr="手 単色塗りつぶし">
              <a:extLst>
                <a:ext uri="{FF2B5EF4-FFF2-40B4-BE49-F238E27FC236}">
                  <a16:creationId xmlns:a16="http://schemas.microsoft.com/office/drawing/2014/main" id="{C77A89D8-6434-D36A-CB85-C5F418874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379726" y="5861570"/>
              <a:ext cx="674785" cy="674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73874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A4930E-C7B9-9276-DE54-3A828D2A4F3C}"/>
              </a:ext>
            </a:extLst>
          </p:cNvPr>
          <p:cNvSpPr txBox="1"/>
          <p:nvPr/>
        </p:nvSpPr>
        <p:spPr>
          <a:xfrm>
            <a:off x="331695" y="990600"/>
            <a:ext cx="5611905" cy="5543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2400" dirty="0"/>
              <a:t>DAG (Directed Acyclic Graph)</a:t>
            </a:r>
          </a:p>
          <a:p>
            <a:r>
              <a:rPr kumimoji="1" lang="ja-JP" altLang="en-US" sz="2400" dirty="0"/>
              <a:t>　について</a:t>
            </a:r>
            <a:r>
              <a:rPr kumimoji="1" lang="en-US" altLang="ja-JP" sz="2400" dirty="0"/>
              <a:t>GUI</a:t>
            </a:r>
            <a:r>
              <a:rPr kumimoji="1" lang="ja-JP" altLang="en-US" sz="2400" dirty="0"/>
              <a:t>で学ぶ！</a:t>
            </a:r>
            <a:endParaRPr kumimoji="1" lang="en-US" altLang="ja-JP" sz="2400" dirty="0"/>
          </a:p>
          <a:p>
            <a:endParaRPr lang="en-US" altLang="ja-JP" sz="1600" dirty="0"/>
          </a:p>
          <a:p>
            <a:r>
              <a:rPr lang="ja-JP" altLang="en-US" sz="1600" dirty="0"/>
              <a:t>　→通信によって依存関係のあるタスクモデル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u="sng" dirty="0"/>
              <a:t>ノード</a:t>
            </a:r>
            <a:r>
              <a:rPr lang="ja-JP" altLang="en-US" sz="1600" dirty="0"/>
              <a:t>と</a:t>
            </a:r>
            <a:r>
              <a:rPr lang="ja-JP" altLang="en-US" sz="1600" u="sng" dirty="0"/>
              <a:t>エッジ</a:t>
            </a:r>
            <a:r>
              <a:rPr lang="ja-JP" altLang="en-US" sz="1600" dirty="0"/>
              <a:t>からなるグラフである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　・ノード</a:t>
            </a:r>
            <a:endParaRPr lang="en-US" altLang="ja-JP" sz="1600" dirty="0"/>
          </a:p>
          <a:p>
            <a:r>
              <a:rPr lang="ja-JP" altLang="en-US" sz="1600" dirty="0"/>
              <a:t>　　　ひと塊の処理</a:t>
            </a:r>
            <a:endParaRPr lang="en-US" altLang="ja-JP" sz="1600" dirty="0"/>
          </a:p>
          <a:p>
            <a:r>
              <a:rPr lang="ja-JP" altLang="en-US" sz="1600" dirty="0"/>
              <a:t>　　　（最悪）実行時間を持つ</a:t>
            </a:r>
            <a:endParaRPr lang="en-US" altLang="ja-JP" sz="1600" dirty="0"/>
          </a:p>
          <a:p>
            <a:r>
              <a:rPr lang="ja-JP" altLang="en-US" sz="1600" dirty="0"/>
              <a:t>　・エッジ</a:t>
            </a:r>
            <a:endParaRPr lang="en-US" altLang="ja-JP" sz="1600" dirty="0"/>
          </a:p>
          <a:p>
            <a:r>
              <a:rPr lang="ja-JP" altLang="en-US" sz="1600" dirty="0"/>
              <a:t>　　　ノード間の通信による依存関係</a:t>
            </a:r>
            <a:endParaRPr lang="en-US" altLang="ja-JP" sz="1600" dirty="0"/>
          </a:p>
          <a:p>
            <a:r>
              <a:rPr lang="ja-JP" altLang="en-US" sz="1600" dirty="0"/>
              <a:t>　　　エッジの前のノードが終わってから後ろは実行可</a:t>
            </a:r>
            <a:endParaRPr lang="en-US" altLang="ja-JP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BC9E18-ADBD-A723-00A8-F9F9BC3A2CD4}"/>
              </a:ext>
            </a:extLst>
          </p:cNvPr>
          <p:cNvSpPr txBox="1"/>
          <p:nvPr/>
        </p:nvSpPr>
        <p:spPr>
          <a:xfrm>
            <a:off x="6248400" y="990600"/>
            <a:ext cx="5611905" cy="55435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kumimoji="1" lang="ja-JP" altLang="en-US" sz="2400" dirty="0"/>
              <a:t>ドラッグ</a:t>
            </a:r>
            <a:r>
              <a:rPr kumimoji="1" lang="en-US" altLang="ja-JP" sz="2400" dirty="0"/>
              <a:t>&amp;</a:t>
            </a:r>
            <a:r>
              <a:rPr kumimoji="1" lang="ja-JP" altLang="en-US" sz="2400" dirty="0"/>
              <a:t>ドロップで簡単操作！</a:t>
            </a:r>
            <a:endParaRPr kumimoji="1" lang="en-US" altLang="ja-JP" sz="2400" dirty="0"/>
          </a:p>
          <a:p>
            <a:r>
              <a:rPr lang="ja-JP" altLang="en-US" sz="2400" dirty="0"/>
              <a:t>　コンソール</a:t>
            </a:r>
            <a:r>
              <a:rPr lang="en-US" altLang="ja-JP" sz="2400" dirty="0"/>
              <a:t>&amp;</a:t>
            </a:r>
            <a:r>
              <a:rPr lang="ja-JP" altLang="en-US" sz="2400" dirty="0"/>
              <a:t>エフェクトで</a:t>
            </a:r>
            <a:r>
              <a:rPr lang="ja-JP" altLang="en-US" sz="2400"/>
              <a:t>正誤表示！</a:t>
            </a:r>
            <a:endParaRPr lang="en-US" altLang="ja-JP" sz="2400" dirty="0"/>
          </a:p>
          <a:p>
            <a:endParaRPr lang="en-US" altLang="ja-JP" sz="1600" dirty="0"/>
          </a:p>
          <a:p>
            <a:r>
              <a:rPr lang="ja-JP" altLang="en-US" sz="2400" dirty="0"/>
              <a:t>　</a:t>
            </a:r>
            <a:r>
              <a:rPr lang="ja-JP" altLang="en-US" sz="1600" dirty="0"/>
              <a:t>→理論に寄りがちな分野を視覚的に楽しんでもらおう！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パズル形式のゲーム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　・エッジによる依存関係をパネルの前後関係で表現</a:t>
            </a:r>
            <a:endParaRPr lang="en-US" altLang="ja-JP" sz="1600" dirty="0"/>
          </a:p>
          <a:p>
            <a:r>
              <a:rPr lang="ja-JP" altLang="en-US" sz="1600" dirty="0"/>
              <a:t>　・処理時間を横軸の短さとして可視化</a:t>
            </a:r>
            <a:r>
              <a:rPr lang="en-US" altLang="ja-JP" sz="1600" dirty="0"/>
              <a:t>&amp;</a:t>
            </a:r>
            <a:r>
              <a:rPr lang="ja-JP" altLang="en-US" sz="1600" dirty="0"/>
              <a:t>スコア化</a:t>
            </a:r>
            <a:endParaRPr lang="en-US" altLang="ja-JP" sz="1600" dirty="0"/>
          </a:p>
          <a:p>
            <a:r>
              <a:rPr lang="ja-JP" altLang="en-US" sz="1600" dirty="0"/>
              <a:t>　・パズルはコンパイラによる最適化をなぞる形である</a:t>
            </a:r>
            <a:endParaRPr lang="en-US" altLang="ja-JP" sz="1600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409A78C5-1B6A-3DBF-3386-B058A1E2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システム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09FACF5-4076-33C8-AE60-F7F843156B53}"/>
              </a:ext>
            </a:extLst>
          </p:cNvPr>
          <p:cNvGrpSpPr>
            <a:grpSpLocks noChangeAspect="1"/>
          </p:cNvGrpSpPr>
          <p:nvPr/>
        </p:nvGrpSpPr>
        <p:grpSpPr>
          <a:xfrm>
            <a:off x="1066800" y="4953000"/>
            <a:ext cx="2819400" cy="1467759"/>
            <a:chOff x="3219297" y="2630878"/>
            <a:chExt cx="2222476" cy="1157005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1A74F12-F0B8-81BC-86F3-1E86E9301BF8}"/>
                </a:ext>
              </a:extLst>
            </p:cNvPr>
            <p:cNvSpPr/>
            <p:nvPr/>
          </p:nvSpPr>
          <p:spPr bwMode="auto">
            <a:xfrm>
              <a:off x="3219297" y="3036332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08507E0B-C3C4-CC11-5484-2170A75AC472}"/>
                </a:ext>
              </a:extLst>
            </p:cNvPr>
            <p:cNvSpPr/>
            <p:nvPr/>
          </p:nvSpPr>
          <p:spPr bwMode="auto">
            <a:xfrm>
              <a:off x="4190999" y="2630878"/>
              <a:ext cx="3048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4EAB515D-17C6-B11E-31E0-315673EBA1E8}"/>
                </a:ext>
              </a:extLst>
            </p:cNvPr>
            <p:cNvSpPr/>
            <p:nvPr/>
          </p:nvSpPr>
          <p:spPr bwMode="auto">
            <a:xfrm>
              <a:off x="4185007" y="3483083"/>
              <a:ext cx="304800" cy="304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rPr>
                <a:t>3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76689E7-776B-444F-88DD-78560304554A}"/>
                </a:ext>
              </a:extLst>
            </p:cNvPr>
            <p:cNvSpPr/>
            <p:nvPr/>
          </p:nvSpPr>
          <p:spPr bwMode="auto">
            <a:xfrm>
              <a:off x="5136973" y="3036332"/>
              <a:ext cx="304800" cy="304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3BBE11A4-6897-1431-5FC8-11663959DF4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 bwMode="auto">
            <a:xfrm flipV="1">
              <a:off x="3524097" y="2783278"/>
              <a:ext cx="666902" cy="4054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8C9DF20A-0DE4-3132-77E5-2A67E9ABB69A}"/>
                </a:ext>
              </a:extLst>
            </p:cNvPr>
            <p:cNvCxnSpPr>
              <a:stCxn id="6" idx="6"/>
              <a:endCxn id="8" idx="2"/>
            </p:cNvCxnSpPr>
            <p:nvPr/>
          </p:nvCxnSpPr>
          <p:spPr bwMode="auto">
            <a:xfrm>
              <a:off x="3524097" y="3188732"/>
              <a:ext cx="660910" cy="4467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674A5A3C-F8D0-BA32-C24A-A57B38DBE73C}"/>
                </a:ext>
              </a:extLst>
            </p:cNvPr>
            <p:cNvCxnSpPr>
              <a:stCxn id="8" idx="6"/>
              <a:endCxn id="9" idx="2"/>
            </p:cNvCxnSpPr>
            <p:nvPr/>
          </p:nvCxnSpPr>
          <p:spPr bwMode="auto">
            <a:xfrm flipV="1">
              <a:off x="4489807" y="3188732"/>
              <a:ext cx="647166" cy="4467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2FF55CA2-DBAA-0AAA-D3F0-C8BCB6F60DCA}"/>
                </a:ext>
              </a:extLst>
            </p:cNvPr>
            <p:cNvCxnSpPr>
              <a:stCxn id="7" idx="6"/>
              <a:endCxn id="9" idx="2"/>
            </p:cNvCxnSpPr>
            <p:nvPr/>
          </p:nvCxnSpPr>
          <p:spPr bwMode="auto">
            <a:xfrm>
              <a:off x="4495799" y="2783278"/>
              <a:ext cx="641174" cy="4054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楕円 14">
            <a:extLst>
              <a:ext uri="{FF2B5EF4-FFF2-40B4-BE49-F238E27FC236}">
                <a16:creationId xmlns:a16="http://schemas.microsoft.com/office/drawing/2014/main" id="{93925AC8-4D7C-50E7-271B-FD03CF64DFBD}"/>
              </a:ext>
            </a:extLst>
          </p:cNvPr>
          <p:cNvSpPr/>
          <p:nvPr/>
        </p:nvSpPr>
        <p:spPr bwMode="auto">
          <a:xfrm>
            <a:off x="4267279" y="4876800"/>
            <a:ext cx="386665" cy="3866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2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36EA0E3-0EBE-6929-9D0A-9E1FB2CDBCA5}"/>
              </a:ext>
            </a:extLst>
          </p:cNvPr>
          <p:cNvCxnSpPr/>
          <p:nvPr/>
        </p:nvCxnSpPr>
        <p:spPr bwMode="auto">
          <a:xfrm>
            <a:off x="4191000" y="5590213"/>
            <a:ext cx="50858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12B4BA0-1F3E-8334-1A06-3F1D71EDC378}"/>
              </a:ext>
            </a:extLst>
          </p:cNvPr>
          <p:cNvSpPr/>
          <p:nvPr/>
        </p:nvSpPr>
        <p:spPr bwMode="auto">
          <a:xfrm>
            <a:off x="4105264" y="4736756"/>
            <a:ext cx="1752600" cy="105341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175D264-8949-0CA3-CE97-8037083F23C7}"/>
              </a:ext>
            </a:extLst>
          </p:cNvPr>
          <p:cNvSpPr txBox="1"/>
          <p:nvPr/>
        </p:nvSpPr>
        <p:spPr>
          <a:xfrm>
            <a:off x="4900151" y="4900855"/>
            <a:ext cx="939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ノード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C310B8-B2CE-3587-2115-32DFCC5EA215}"/>
              </a:ext>
            </a:extLst>
          </p:cNvPr>
          <p:cNvSpPr txBox="1"/>
          <p:nvPr/>
        </p:nvSpPr>
        <p:spPr>
          <a:xfrm>
            <a:off x="4895378" y="5374932"/>
            <a:ext cx="939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エッジ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6AD808F-0BE3-C706-ABFC-AB4DA1642C68}"/>
              </a:ext>
            </a:extLst>
          </p:cNvPr>
          <p:cNvGrpSpPr>
            <a:grpSpLocks noChangeAspect="1"/>
          </p:cNvGrpSpPr>
          <p:nvPr/>
        </p:nvGrpSpPr>
        <p:grpSpPr>
          <a:xfrm>
            <a:off x="7543800" y="4443267"/>
            <a:ext cx="3424936" cy="1977492"/>
            <a:chOff x="8361342" y="5213366"/>
            <a:chExt cx="2693169" cy="1554984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3492FA2-5C94-2E8C-80D7-A4C48DD7566D}"/>
                </a:ext>
              </a:extLst>
            </p:cNvPr>
            <p:cNvSpPr txBox="1"/>
            <p:nvPr/>
          </p:nvSpPr>
          <p:spPr>
            <a:xfrm>
              <a:off x="8361342" y="5213366"/>
              <a:ext cx="2572849" cy="155498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dirty="0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DB68B697-E02B-6576-C965-FEEC3176ED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04123" y="5713702"/>
              <a:ext cx="2189603" cy="1004084"/>
              <a:chOff x="3219297" y="4495800"/>
              <a:chExt cx="3067203" cy="1406524"/>
            </a:xfrm>
          </p:grpSpPr>
          <p:cxnSp>
            <p:nvCxnSpPr>
              <p:cNvPr id="29" name="直線矢印コネクタ 28">
                <a:extLst>
                  <a:ext uri="{FF2B5EF4-FFF2-40B4-BE49-F238E27FC236}">
                    <a16:creationId xmlns:a16="http://schemas.microsoft.com/office/drawing/2014/main" id="{50D5115A-ACCF-A8FB-3982-71310FDE5F30}"/>
                  </a:ext>
                </a:extLst>
              </p:cNvPr>
              <p:cNvCxnSpPr/>
              <p:nvPr/>
            </p:nvCxnSpPr>
            <p:spPr bwMode="auto">
              <a:xfrm flipV="1">
                <a:off x="3371697" y="4495800"/>
                <a:ext cx="0" cy="140652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3BB0BA7A-71D7-29B6-5413-1E4C25C07237}"/>
                  </a:ext>
                </a:extLst>
              </p:cNvPr>
              <p:cNvCxnSpPr/>
              <p:nvPr/>
            </p:nvCxnSpPr>
            <p:spPr bwMode="auto">
              <a:xfrm>
                <a:off x="3219297" y="5715000"/>
                <a:ext cx="3067203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19DF3511-8E62-9F67-05CA-7DBB5CE1C0E6}"/>
                  </a:ext>
                </a:extLst>
              </p:cNvPr>
              <p:cNvSpPr/>
              <p:nvPr/>
            </p:nvSpPr>
            <p:spPr bwMode="auto">
              <a:xfrm>
                <a:off x="3371697" y="5410200"/>
                <a:ext cx="666903" cy="3047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164795FD-E77F-46AC-B421-C5B4D90896B4}"/>
                  </a:ext>
                </a:extLst>
              </p:cNvPr>
              <p:cNvSpPr/>
              <p:nvPr/>
            </p:nvSpPr>
            <p:spPr bwMode="auto">
              <a:xfrm>
                <a:off x="4049124" y="5410199"/>
                <a:ext cx="1087848" cy="30479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66188888-02B4-9CD1-08F3-556266F551DF}"/>
                  </a:ext>
                </a:extLst>
              </p:cNvPr>
              <p:cNvSpPr/>
              <p:nvPr/>
            </p:nvSpPr>
            <p:spPr bwMode="auto">
              <a:xfrm>
                <a:off x="4049124" y="5105398"/>
                <a:ext cx="692328" cy="30479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ja-JP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endParaRPr>
              </a:p>
            </p:txBody>
          </p: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8C20BDC0-68A3-D134-3868-88BEBA4E29D6}"/>
                </a:ext>
              </a:extLst>
            </p:cNvPr>
            <p:cNvSpPr/>
            <p:nvPr/>
          </p:nvSpPr>
          <p:spPr bwMode="auto">
            <a:xfrm>
              <a:off x="10230037" y="5931295"/>
              <a:ext cx="536281" cy="2175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28" name="グラフィックス 27" descr="手 単色塗りつぶし">
              <a:extLst>
                <a:ext uri="{FF2B5EF4-FFF2-40B4-BE49-F238E27FC236}">
                  <a16:creationId xmlns:a16="http://schemas.microsoft.com/office/drawing/2014/main" id="{C4075DBC-CF45-D566-1ABD-46B363A94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79726" y="5861570"/>
              <a:ext cx="674785" cy="674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7162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A94C4A-661E-EB75-658B-24C7219C7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3661536-C4DD-08C8-513D-591167304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画面レイアウト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6BEC822-86D8-2D54-0BC0-5933B81F68D3}"/>
              </a:ext>
            </a:extLst>
          </p:cNvPr>
          <p:cNvSpPr>
            <a:spLocks noChangeAspect="1"/>
          </p:cNvSpPr>
          <p:nvPr/>
        </p:nvSpPr>
        <p:spPr>
          <a:xfrm>
            <a:off x="2976562" y="1828800"/>
            <a:ext cx="6238875" cy="4159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31BDED-706E-D864-5FD2-DAD99CD2B6E0}"/>
              </a:ext>
            </a:extLst>
          </p:cNvPr>
          <p:cNvSpPr txBox="1"/>
          <p:nvPr/>
        </p:nvSpPr>
        <p:spPr>
          <a:xfrm>
            <a:off x="2976562" y="1828800"/>
            <a:ext cx="1323975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ステージ </a:t>
            </a:r>
            <a:r>
              <a:rPr kumimoji="1" lang="en-US" altLang="ja-JP" dirty="0"/>
              <a:t>X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D59414B-00C8-1BB6-D5FA-75147321F07E}"/>
              </a:ext>
            </a:extLst>
          </p:cNvPr>
          <p:cNvSpPr/>
          <p:nvPr/>
        </p:nvSpPr>
        <p:spPr>
          <a:xfrm>
            <a:off x="3095625" y="2198132"/>
            <a:ext cx="2733675" cy="1853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C50DBDA-B17C-0648-EBF2-71EAE67A0B75}"/>
              </a:ext>
            </a:extLst>
          </p:cNvPr>
          <p:cNvSpPr/>
          <p:nvPr/>
        </p:nvSpPr>
        <p:spPr>
          <a:xfrm>
            <a:off x="3095625" y="4137025"/>
            <a:ext cx="3467100" cy="1765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4F73FA-C8C1-CD3F-0907-6A74C8352C6D}"/>
              </a:ext>
            </a:extLst>
          </p:cNvPr>
          <p:cNvSpPr/>
          <p:nvPr/>
        </p:nvSpPr>
        <p:spPr>
          <a:xfrm>
            <a:off x="5948363" y="2198131"/>
            <a:ext cx="3186112" cy="1853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Compile Failure: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Time 0: …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0C70614-0475-2456-FB08-591BB6925355}"/>
              </a:ext>
            </a:extLst>
          </p:cNvPr>
          <p:cNvSpPr/>
          <p:nvPr/>
        </p:nvSpPr>
        <p:spPr>
          <a:xfrm>
            <a:off x="6681788" y="4137025"/>
            <a:ext cx="2452687" cy="17652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F9DFD87-05F7-508C-2B6B-F32805E78020}"/>
              </a:ext>
            </a:extLst>
          </p:cNvPr>
          <p:cNvSpPr/>
          <p:nvPr/>
        </p:nvSpPr>
        <p:spPr>
          <a:xfrm>
            <a:off x="5948363" y="1871663"/>
            <a:ext cx="338137" cy="283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🏠</a:t>
            </a:r>
          </a:p>
        </p:txBody>
      </p: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2A3FD364-2317-7631-2F52-06ACA3A5E608}"/>
              </a:ext>
            </a:extLst>
          </p:cNvPr>
          <p:cNvGrpSpPr/>
          <p:nvPr/>
        </p:nvGrpSpPr>
        <p:grpSpPr>
          <a:xfrm>
            <a:off x="3219297" y="2630878"/>
            <a:ext cx="2222476" cy="1157005"/>
            <a:chOff x="3219297" y="2630878"/>
            <a:chExt cx="2222476" cy="1157005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377ADAB6-6D09-24FD-2D8D-7273ACBA29E1}"/>
                </a:ext>
              </a:extLst>
            </p:cNvPr>
            <p:cNvSpPr/>
            <p:nvPr/>
          </p:nvSpPr>
          <p:spPr bwMode="auto">
            <a:xfrm>
              <a:off x="3219297" y="3036332"/>
              <a:ext cx="304800" cy="3048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34D7E4F-21A7-2685-CA48-716CE9FE49DC}"/>
                </a:ext>
              </a:extLst>
            </p:cNvPr>
            <p:cNvSpPr/>
            <p:nvPr/>
          </p:nvSpPr>
          <p:spPr bwMode="auto">
            <a:xfrm>
              <a:off x="4190999" y="2630878"/>
              <a:ext cx="304800" cy="30480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75ED82C6-EFC8-9959-BABB-4ABA5A49CA92}"/>
                </a:ext>
              </a:extLst>
            </p:cNvPr>
            <p:cNvSpPr/>
            <p:nvPr/>
          </p:nvSpPr>
          <p:spPr bwMode="auto">
            <a:xfrm>
              <a:off x="4185007" y="3483083"/>
              <a:ext cx="304800" cy="3048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rPr>
                <a:t>3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757970A-64D2-8A5A-DAC0-5307C28C4CCD}"/>
                </a:ext>
              </a:extLst>
            </p:cNvPr>
            <p:cNvSpPr/>
            <p:nvPr/>
          </p:nvSpPr>
          <p:spPr bwMode="auto">
            <a:xfrm>
              <a:off x="5136973" y="3036332"/>
              <a:ext cx="304800" cy="3048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メイリオ" pitchFamily="50" charset="-128"/>
                  <a:cs typeface="メイリオ" pitchFamily="50" charset="-128"/>
                </a:rPr>
                <a:t>2</a:t>
              </a:r>
              <a:endPara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F1C6D10F-9485-C6DC-4001-5D03B3019787}"/>
                </a:ext>
              </a:extLst>
            </p:cNvPr>
            <p:cNvCxnSpPr>
              <a:stCxn id="2" idx="6"/>
              <a:endCxn id="3" idx="2"/>
            </p:cNvCxnSpPr>
            <p:nvPr/>
          </p:nvCxnSpPr>
          <p:spPr bwMode="auto">
            <a:xfrm flipV="1">
              <a:off x="3524097" y="2783278"/>
              <a:ext cx="666902" cy="4054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A14782BB-6192-112C-4E07-97917638EDE7}"/>
                </a:ext>
              </a:extLst>
            </p:cNvPr>
            <p:cNvCxnSpPr>
              <a:stCxn id="2" idx="6"/>
              <a:endCxn id="13" idx="2"/>
            </p:cNvCxnSpPr>
            <p:nvPr/>
          </p:nvCxnSpPr>
          <p:spPr bwMode="auto">
            <a:xfrm>
              <a:off x="3524097" y="3188732"/>
              <a:ext cx="660910" cy="4467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240B2984-BD22-8A67-F36F-4DD31B3ADD03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 bwMode="auto">
            <a:xfrm flipV="1">
              <a:off x="4489807" y="3188732"/>
              <a:ext cx="647166" cy="44675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71C633F3-52AF-DB96-2EEC-76DF6E54886E}"/>
                </a:ext>
              </a:extLst>
            </p:cNvPr>
            <p:cNvCxnSpPr>
              <a:stCxn id="3" idx="6"/>
              <a:endCxn id="14" idx="2"/>
            </p:cNvCxnSpPr>
            <p:nvPr/>
          </p:nvCxnSpPr>
          <p:spPr bwMode="auto">
            <a:xfrm>
              <a:off x="4495799" y="2783278"/>
              <a:ext cx="641174" cy="40545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D5E4F78-D9A2-B3B2-25B3-20867CD02F86}"/>
              </a:ext>
            </a:extLst>
          </p:cNvPr>
          <p:cNvSpPr/>
          <p:nvPr/>
        </p:nvSpPr>
        <p:spPr bwMode="auto">
          <a:xfrm>
            <a:off x="7541419" y="5152097"/>
            <a:ext cx="692328" cy="30479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7836B70E-2F47-7D72-9E3E-8AFB8DF0E704}"/>
              </a:ext>
            </a:extLst>
          </p:cNvPr>
          <p:cNvGrpSpPr/>
          <p:nvPr/>
        </p:nvGrpSpPr>
        <p:grpSpPr>
          <a:xfrm>
            <a:off x="3219297" y="4495800"/>
            <a:ext cx="3067203" cy="1406524"/>
            <a:chOff x="3219297" y="4495800"/>
            <a:chExt cx="3067203" cy="1406524"/>
          </a:xfrm>
        </p:grpSpPr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65D594-BAE0-41DD-B227-28A905F8845E}"/>
                </a:ext>
              </a:extLst>
            </p:cNvPr>
            <p:cNvCxnSpPr/>
            <p:nvPr/>
          </p:nvCxnSpPr>
          <p:spPr bwMode="auto">
            <a:xfrm flipV="1">
              <a:off x="3371697" y="4495800"/>
              <a:ext cx="0" cy="14065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3447D6DE-D84C-E7F9-DE86-8A5820B1F40A}"/>
                </a:ext>
              </a:extLst>
            </p:cNvPr>
            <p:cNvCxnSpPr/>
            <p:nvPr/>
          </p:nvCxnSpPr>
          <p:spPr bwMode="auto">
            <a:xfrm>
              <a:off x="3219297" y="5715000"/>
              <a:ext cx="306720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4653BB2-DEE3-7C4A-7CE1-BE301F38E1E2}"/>
                </a:ext>
              </a:extLst>
            </p:cNvPr>
            <p:cNvSpPr/>
            <p:nvPr/>
          </p:nvSpPr>
          <p:spPr bwMode="auto">
            <a:xfrm>
              <a:off x="3371697" y="5410200"/>
              <a:ext cx="666903" cy="3047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C1C0AAA3-C036-22A8-34EC-0830DABFFCE0}"/>
                </a:ext>
              </a:extLst>
            </p:cNvPr>
            <p:cNvSpPr/>
            <p:nvPr/>
          </p:nvSpPr>
          <p:spPr bwMode="auto">
            <a:xfrm>
              <a:off x="4049124" y="5410199"/>
              <a:ext cx="1087848" cy="30479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556BD6B-898A-9442-332B-50B9E2879FE2}"/>
                </a:ext>
              </a:extLst>
            </p:cNvPr>
            <p:cNvSpPr/>
            <p:nvPr/>
          </p:nvSpPr>
          <p:spPr bwMode="auto">
            <a:xfrm>
              <a:off x="3852938" y="5105398"/>
              <a:ext cx="692328" cy="30479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5967CCF-7B03-06F1-7C47-70BFFDC8DBCC}"/>
              </a:ext>
            </a:extLst>
          </p:cNvPr>
          <p:cNvSpPr txBox="1"/>
          <p:nvPr/>
        </p:nvSpPr>
        <p:spPr>
          <a:xfrm>
            <a:off x="331696" y="5122605"/>
            <a:ext cx="2487704" cy="1052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600" dirty="0"/>
              <a:t>ノード配置エリア</a:t>
            </a:r>
            <a:endParaRPr lang="en-US" altLang="ja-JP" sz="1600" dirty="0"/>
          </a:p>
          <a:p>
            <a:r>
              <a:rPr lang="ja-JP" altLang="en-US" sz="1600" dirty="0"/>
              <a:t>　ドラッグ</a:t>
            </a:r>
            <a:r>
              <a:rPr lang="en-US" altLang="ja-JP" sz="1600" dirty="0"/>
              <a:t>&amp;</a:t>
            </a:r>
            <a:r>
              <a:rPr lang="ja-JP" altLang="en-US" sz="1600" dirty="0"/>
              <a:t>ドロップで</a:t>
            </a:r>
            <a:endParaRPr lang="en-US" altLang="ja-JP" sz="1600" dirty="0"/>
          </a:p>
          <a:p>
            <a:r>
              <a:rPr lang="ja-JP" altLang="en-US" sz="1600" dirty="0"/>
              <a:t>　設置</a:t>
            </a:r>
            <a:r>
              <a:rPr lang="en-US" altLang="ja-JP" sz="1600" dirty="0"/>
              <a:t>=</a:t>
            </a:r>
            <a:r>
              <a:rPr lang="ja-JP" altLang="en-US" sz="1600" dirty="0"/>
              <a:t>スケジュー</a:t>
            </a:r>
            <a:endParaRPr lang="en-US" altLang="ja-JP" sz="1600" dirty="0"/>
          </a:p>
          <a:p>
            <a:r>
              <a:rPr lang="ja-JP" altLang="en-US" sz="1600" dirty="0"/>
              <a:t>　リングする</a:t>
            </a:r>
            <a:endParaRPr lang="en-US" altLang="ja-JP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3029338-ED7E-B90B-D698-1DE782962A31}"/>
              </a:ext>
            </a:extLst>
          </p:cNvPr>
          <p:cNvSpPr txBox="1"/>
          <p:nvPr/>
        </p:nvSpPr>
        <p:spPr>
          <a:xfrm>
            <a:off x="330853" y="3261854"/>
            <a:ext cx="2487704" cy="10520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600" dirty="0"/>
              <a:t>クイズ問題の</a:t>
            </a:r>
            <a:r>
              <a:rPr lang="en-US" altLang="ja-JP" sz="1600" dirty="0"/>
              <a:t>DAG</a:t>
            </a:r>
          </a:p>
          <a:p>
            <a:r>
              <a:rPr lang="ja-JP" altLang="en-US" sz="1600" dirty="0"/>
              <a:t>　この制約に則って</a:t>
            </a:r>
            <a:endParaRPr lang="en-US" altLang="ja-JP" sz="1600" dirty="0"/>
          </a:p>
          <a:p>
            <a:r>
              <a:rPr lang="ja-JP" altLang="en-US" sz="1600" dirty="0"/>
              <a:t>　左下エリアにノードを</a:t>
            </a:r>
            <a:endParaRPr lang="en-US" altLang="ja-JP" sz="1600" dirty="0"/>
          </a:p>
          <a:p>
            <a:r>
              <a:rPr lang="ja-JP" altLang="en-US" sz="1600" dirty="0"/>
              <a:t>　配置する</a:t>
            </a:r>
            <a:endParaRPr lang="en-US" altLang="ja-JP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B3373-2EED-141B-EFE0-DE51510EBE7D}"/>
              </a:ext>
            </a:extLst>
          </p:cNvPr>
          <p:cNvSpPr txBox="1"/>
          <p:nvPr/>
        </p:nvSpPr>
        <p:spPr>
          <a:xfrm>
            <a:off x="9372599" y="3232190"/>
            <a:ext cx="2487704" cy="8303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600" dirty="0"/>
              <a:t>コンパイルログエリア</a:t>
            </a:r>
            <a:endParaRPr lang="en-US" altLang="ja-JP" sz="1600" dirty="0"/>
          </a:p>
          <a:p>
            <a:r>
              <a:rPr lang="ja-JP" altLang="en-US" sz="1600" dirty="0"/>
              <a:t>　配置に制約上の</a:t>
            </a:r>
            <a:endParaRPr lang="en-US" altLang="ja-JP" sz="1600" dirty="0"/>
          </a:p>
          <a:p>
            <a:r>
              <a:rPr lang="ja-JP" altLang="en-US" sz="1600" dirty="0"/>
              <a:t>　間違いがあったら表示</a:t>
            </a:r>
            <a:endParaRPr lang="en-US" altLang="ja-JP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BF2AF50-9672-A319-4394-8C7C78CB22D3}"/>
              </a:ext>
            </a:extLst>
          </p:cNvPr>
          <p:cNvSpPr txBox="1"/>
          <p:nvPr/>
        </p:nvSpPr>
        <p:spPr>
          <a:xfrm>
            <a:off x="9378206" y="5723012"/>
            <a:ext cx="2487704" cy="8303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600" dirty="0"/>
              <a:t>ノード初期配置</a:t>
            </a:r>
            <a:endParaRPr lang="en-US" altLang="ja-JP" sz="1600" dirty="0"/>
          </a:p>
          <a:p>
            <a:r>
              <a:rPr lang="ja-JP" altLang="en-US" sz="1600" dirty="0"/>
              <a:t>　配置する対象のノード</a:t>
            </a:r>
            <a:endParaRPr lang="en-US" altLang="ja-JP" sz="1600" dirty="0"/>
          </a:p>
          <a:p>
            <a:r>
              <a:rPr lang="ja-JP" altLang="en-US" sz="1600" dirty="0"/>
              <a:t>　がここに出現する</a:t>
            </a:r>
            <a:endParaRPr lang="en-US" altLang="ja-JP" sz="16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0F7D7C4-DB71-9DE1-50A4-8E3FEBFC01F7}"/>
              </a:ext>
            </a:extLst>
          </p:cNvPr>
          <p:cNvSpPr txBox="1"/>
          <p:nvPr/>
        </p:nvSpPr>
        <p:spPr>
          <a:xfrm>
            <a:off x="9378206" y="4477601"/>
            <a:ext cx="2487704" cy="83031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600" dirty="0"/>
              <a:t>コンパイルボタン</a:t>
            </a:r>
            <a:endParaRPr lang="en-US" altLang="ja-JP" sz="1600" dirty="0"/>
          </a:p>
          <a:p>
            <a:r>
              <a:rPr lang="ja-JP" altLang="en-US" sz="1600" dirty="0"/>
              <a:t>　クリックすると自動で</a:t>
            </a:r>
            <a:endParaRPr lang="en-US" altLang="ja-JP" sz="1600" dirty="0"/>
          </a:p>
          <a:p>
            <a:r>
              <a:rPr lang="ja-JP" altLang="en-US" sz="1600" dirty="0"/>
              <a:t>　答え合わせする</a:t>
            </a:r>
            <a:endParaRPr lang="en-US" altLang="ja-JP" sz="1600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C190916-DD06-FD73-F29E-70BE411C47C3}"/>
              </a:ext>
            </a:extLst>
          </p:cNvPr>
          <p:cNvSpPr/>
          <p:nvPr/>
        </p:nvSpPr>
        <p:spPr bwMode="auto">
          <a:xfrm>
            <a:off x="7620000" y="4137025"/>
            <a:ext cx="1510405" cy="350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メイリオ" pitchFamily="50" charset="-128"/>
                <a:cs typeface="メイリオ" pitchFamily="50" charset="-128"/>
              </a:rPr>
              <a:t>コンパイル</a:t>
            </a:r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B9FBFF2C-AE73-417B-1965-9A7F8D03E62C}"/>
              </a:ext>
            </a:extLst>
          </p:cNvPr>
          <p:cNvCxnSpPr>
            <a:stCxn id="50" idx="0"/>
            <a:endCxn id="8" idx="1"/>
          </p:cNvCxnSpPr>
          <p:nvPr/>
        </p:nvCxnSpPr>
        <p:spPr bwMode="auto">
          <a:xfrm rot="5400000" flipH="1" flipV="1">
            <a:off x="2266596" y="2432825"/>
            <a:ext cx="137138" cy="152092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0941FE2A-326A-3E7F-3C90-B30662EF8025}"/>
              </a:ext>
            </a:extLst>
          </p:cNvPr>
          <p:cNvCxnSpPr>
            <a:stCxn id="49" idx="0"/>
            <a:endCxn id="9" idx="1"/>
          </p:cNvCxnSpPr>
          <p:nvPr/>
        </p:nvCxnSpPr>
        <p:spPr bwMode="auto">
          <a:xfrm rot="5400000" flipH="1" flipV="1">
            <a:off x="2284121" y="4311102"/>
            <a:ext cx="102930" cy="152007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21895E13-2B47-6DFE-94C8-C893F2AD8D86}"/>
              </a:ext>
            </a:extLst>
          </p:cNvPr>
          <p:cNvCxnSpPr>
            <a:stCxn id="51" idx="0"/>
          </p:cNvCxnSpPr>
          <p:nvPr/>
        </p:nvCxnSpPr>
        <p:spPr bwMode="auto">
          <a:xfrm rot="16200000" flipV="1">
            <a:off x="9851699" y="2467438"/>
            <a:ext cx="43458" cy="1486046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0B772D8F-2374-F9DD-35E9-354C57F58CDF}"/>
              </a:ext>
            </a:extLst>
          </p:cNvPr>
          <p:cNvCxnSpPr>
            <a:stCxn id="53" idx="0"/>
            <a:endCxn id="55" idx="3"/>
          </p:cNvCxnSpPr>
          <p:nvPr/>
        </p:nvCxnSpPr>
        <p:spPr bwMode="auto">
          <a:xfrm rot="16200000" flipV="1">
            <a:off x="9793629" y="3649171"/>
            <a:ext cx="165207" cy="149165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0FDE784-F199-972E-1D30-4FFEAA2D01DD}"/>
              </a:ext>
            </a:extLst>
          </p:cNvPr>
          <p:cNvCxnSpPr>
            <a:stCxn id="52" idx="0"/>
            <a:endCxn id="11" idx="3"/>
          </p:cNvCxnSpPr>
          <p:nvPr/>
        </p:nvCxnSpPr>
        <p:spPr bwMode="auto">
          <a:xfrm rot="16200000" flipV="1">
            <a:off x="9526599" y="4627552"/>
            <a:ext cx="703337" cy="148758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1768312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05A21B-B110-A2A3-EACC-9D98DE20E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3CD035-5AEF-4BC5-8C35-6F24C63CBC82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383C3004-CAF4-D98B-F1D4-94A4FD6A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0363200" cy="457200"/>
          </a:xfrm>
        </p:spPr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3725713-3F6D-13AD-E4AE-D5DC985DEB1C}"/>
              </a:ext>
            </a:extLst>
          </p:cNvPr>
          <p:cNvGrpSpPr>
            <a:grpSpLocks noChangeAspect="1"/>
          </p:cNvGrpSpPr>
          <p:nvPr/>
        </p:nvGrpSpPr>
        <p:grpSpPr>
          <a:xfrm>
            <a:off x="8097203" y="3940385"/>
            <a:ext cx="3678238" cy="2452159"/>
            <a:chOff x="2976562" y="1349375"/>
            <a:chExt cx="6238875" cy="415925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A92F7E2-4270-EA4E-6000-70F56A1B3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6562" y="1349375"/>
              <a:ext cx="6238875" cy="4159250"/>
            </a:xfrm>
            <a:prstGeom prst="rect">
              <a:avLst/>
            </a:prstGeom>
            <a:grp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5C49C04A-D6B8-E11A-296A-490BFB20A573}"/>
                </a:ext>
              </a:extLst>
            </p:cNvPr>
            <p:cNvSpPr txBox="1"/>
            <p:nvPr/>
          </p:nvSpPr>
          <p:spPr>
            <a:xfrm>
              <a:off x="2976562" y="1349375"/>
              <a:ext cx="1323976" cy="39152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ステージ </a:t>
              </a:r>
              <a:r>
                <a:rPr kumimoji="1" lang="en-US" altLang="ja-JP" sz="900" dirty="0"/>
                <a:t>X</a:t>
              </a:r>
              <a:endParaRPr kumimoji="1" lang="ja-JP" altLang="en-US" sz="9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A2B4FE8-8D01-1F42-8D8B-96CB786DAEC9}"/>
                </a:ext>
              </a:extLst>
            </p:cNvPr>
            <p:cNvSpPr/>
            <p:nvPr/>
          </p:nvSpPr>
          <p:spPr>
            <a:xfrm>
              <a:off x="3095625" y="1718707"/>
              <a:ext cx="2733675" cy="1853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0CB47BB-9D51-61D2-2A30-DC7721344BEB}"/>
                </a:ext>
              </a:extLst>
            </p:cNvPr>
            <p:cNvSpPr/>
            <p:nvPr/>
          </p:nvSpPr>
          <p:spPr>
            <a:xfrm>
              <a:off x="3095625" y="3657600"/>
              <a:ext cx="3467100" cy="17652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C108CF9-CD6A-9342-B28F-529B35B3D330}"/>
                </a:ext>
              </a:extLst>
            </p:cNvPr>
            <p:cNvSpPr/>
            <p:nvPr/>
          </p:nvSpPr>
          <p:spPr>
            <a:xfrm>
              <a:off x="5948363" y="1718706"/>
              <a:ext cx="3186112" cy="185316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037AD6C-4F73-8592-ED48-CB688F5E6B60}"/>
                </a:ext>
              </a:extLst>
            </p:cNvPr>
            <p:cNvSpPr/>
            <p:nvPr/>
          </p:nvSpPr>
          <p:spPr>
            <a:xfrm>
              <a:off x="6681788" y="3657600"/>
              <a:ext cx="2452687" cy="17652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CB4CBC80-EE06-7FE9-5F92-69A471EB6B1E}"/>
                </a:ext>
              </a:extLst>
            </p:cNvPr>
            <p:cNvSpPr/>
            <p:nvPr/>
          </p:nvSpPr>
          <p:spPr>
            <a:xfrm>
              <a:off x="5948363" y="1392238"/>
              <a:ext cx="338137" cy="2836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900" dirty="0"/>
                <a:t>🏠</a:t>
              </a:r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8FBF5707-25A2-C920-5803-2BEEC50FEC82}"/>
              </a:ext>
            </a:extLst>
          </p:cNvPr>
          <p:cNvGrpSpPr/>
          <p:nvPr/>
        </p:nvGrpSpPr>
        <p:grpSpPr>
          <a:xfrm>
            <a:off x="4256881" y="1295400"/>
            <a:ext cx="3678238" cy="2452159"/>
            <a:chOff x="4256881" y="1295400"/>
            <a:chExt cx="3678238" cy="245215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9DAC821-A2F7-384C-3EE6-578EFDDC5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6881" y="1295400"/>
              <a:ext cx="3678238" cy="245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FD108C3C-9512-A6DB-794A-E78F13505C79}"/>
                </a:ext>
              </a:extLst>
            </p:cNvPr>
            <p:cNvSpPr/>
            <p:nvPr/>
          </p:nvSpPr>
          <p:spPr>
            <a:xfrm>
              <a:off x="4343400" y="3309273"/>
              <a:ext cx="2057400" cy="1959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1200" dirty="0">
                  <a:solidFill>
                    <a:schemeClr val="tx1"/>
                  </a:solidFill>
                </a:rPr>
                <a:t>ステージ 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0692E7D5-3E56-416D-7AD0-45FB40FE10FC}"/>
                </a:ext>
              </a:extLst>
            </p:cNvPr>
            <p:cNvSpPr/>
            <p:nvPr/>
          </p:nvSpPr>
          <p:spPr>
            <a:xfrm>
              <a:off x="4343400" y="3054624"/>
              <a:ext cx="2057400" cy="1959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1200" dirty="0">
                  <a:solidFill>
                    <a:schemeClr val="tx1"/>
                  </a:solidFill>
                </a:rPr>
                <a:t>ステージ 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ADAA1B0-7E11-19CF-93F2-4586ECFBDAB6}"/>
                </a:ext>
              </a:extLst>
            </p:cNvPr>
            <p:cNvSpPr/>
            <p:nvPr/>
          </p:nvSpPr>
          <p:spPr>
            <a:xfrm>
              <a:off x="4343400" y="2799975"/>
              <a:ext cx="2057400" cy="1959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1200" dirty="0">
                  <a:solidFill>
                    <a:schemeClr val="tx1"/>
                  </a:solidFill>
                </a:rPr>
                <a:t>ステージ 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F02201D9-A083-AB58-3019-305648150DF9}"/>
                </a:ext>
              </a:extLst>
            </p:cNvPr>
            <p:cNvSpPr/>
            <p:nvPr/>
          </p:nvSpPr>
          <p:spPr>
            <a:xfrm>
              <a:off x="6477000" y="1502573"/>
              <a:ext cx="1371600" cy="11644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ja-JP" altLang="en-US" sz="1200" dirty="0">
                  <a:solidFill>
                    <a:schemeClr val="tx1"/>
                  </a:solidFill>
                </a:rPr>
                <a:t>ステージ</a:t>
              </a:r>
              <a:r>
                <a:rPr kumimoji="1" lang="en-US" altLang="ja-JP" sz="1200" dirty="0">
                  <a:solidFill>
                    <a:schemeClr val="tx1"/>
                  </a:solidFill>
                </a:rPr>
                <a:t>X</a:t>
              </a:r>
              <a:endParaRPr kumimoji="1" lang="ja-JP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DA95AA0-111B-44F9-8EB1-C19F8D50ED05}"/>
                </a:ext>
              </a:extLst>
            </p:cNvPr>
            <p:cNvSpPr txBox="1"/>
            <p:nvPr/>
          </p:nvSpPr>
          <p:spPr>
            <a:xfrm>
              <a:off x="4256881" y="1295400"/>
              <a:ext cx="1686719" cy="2308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/>
                <a:t>ステージ選択</a:t>
              </a: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D6E9FD1C-8186-8E0B-B165-877ACF6E516E}"/>
              </a:ext>
            </a:extLst>
          </p:cNvPr>
          <p:cNvGrpSpPr/>
          <p:nvPr/>
        </p:nvGrpSpPr>
        <p:grpSpPr>
          <a:xfrm>
            <a:off x="416559" y="4024619"/>
            <a:ext cx="3678238" cy="2452159"/>
            <a:chOff x="416559" y="4024619"/>
            <a:chExt cx="3678238" cy="245215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3C15178-2833-CFA7-304F-71FAB19CF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559" y="4024619"/>
              <a:ext cx="3678238" cy="2452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A8EE38E6-74E4-A0B4-DC0A-0C04B772B737}"/>
                </a:ext>
              </a:extLst>
            </p:cNvPr>
            <p:cNvSpPr txBox="1"/>
            <p:nvPr/>
          </p:nvSpPr>
          <p:spPr>
            <a:xfrm>
              <a:off x="685508" y="4835199"/>
              <a:ext cx="3140339" cy="83099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+mj-lt"/>
                </a:rPr>
                <a:t>How To DAG Scheduling</a:t>
              </a:r>
            </a:p>
            <a:p>
              <a:pPr algn="ctr"/>
              <a:endParaRPr lang="en-US" altLang="ja-JP" sz="1600" dirty="0">
                <a:latin typeface="+mj-lt"/>
              </a:endParaRPr>
            </a:p>
            <a:p>
              <a:pPr algn="ctr"/>
              <a:r>
                <a:rPr lang="en-US" altLang="ja-JP" sz="1600" dirty="0">
                  <a:latin typeface="+mj-lt"/>
                </a:rPr>
                <a:t>c</a:t>
              </a:r>
              <a:r>
                <a:rPr kumimoji="1" lang="en-US" altLang="ja-JP" sz="1600" dirty="0">
                  <a:latin typeface="+mj-lt"/>
                </a:rPr>
                <a:t>lick anywhere</a:t>
              </a:r>
              <a:endParaRPr kumimoji="1" lang="ja-JP" altLang="en-US" sz="1600" dirty="0">
                <a:latin typeface="+mj-lt"/>
              </a:endParaRPr>
            </a:p>
          </p:txBody>
        </p:sp>
      </p:grp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C842971A-0420-9BA8-B74D-8930AC938F43}"/>
              </a:ext>
            </a:extLst>
          </p:cNvPr>
          <p:cNvCxnSpPr>
            <a:endCxn id="23" idx="1"/>
          </p:cNvCxnSpPr>
          <p:nvPr/>
        </p:nvCxnSpPr>
        <p:spPr bwMode="auto">
          <a:xfrm rot="5400000" flipH="1" flipV="1">
            <a:off x="2237950" y="2539208"/>
            <a:ext cx="2036659" cy="2001204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CC1E52BA-DC6D-DF33-5000-0E616B759C59}"/>
              </a:ext>
            </a:extLst>
          </p:cNvPr>
          <p:cNvCxnSpPr>
            <a:stCxn id="25" idx="2"/>
            <a:endCxn id="7" idx="1"/>
          </p:cNvCxnSpPr>
          <p:nvPr/>
        </p:nvCxnSpPr>
        <p:spPr bwMode="auto">
          <a:xfrm rot="16200000" flipH="1">
            <a:off x="5904019" y="2973280"/>
            <a:ext cx="1661265" cy="2725103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38ACA5EC-91B8-4D4A-12AE-43CCE416808B}"/>
              </a:ext>
            </a:extLst>
          </p:cNvPr>
          <p:cNvCxnSpPr>
            <a:stCxn id="13" idx="0"/>
            <a:endCxn id="23" idx="3"/>
          </p:cNvCxnSpPr>
          <p:nvPr/>
        </p:nvCxnSpPr>
        <p:spPr bwMode="auto">
          <a:xfrm rot="16200000" flipV="1">
            <a:off x="8219951" y="2236648"/>
            <a:ext cx="1444176" cy="2013839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E0CD616-DBB8-535C-43C6-E23B2BE2F2CE}"/>
              </a:ext>
            </a:extLst>
          </p:cNvPr>
          <p:cNvSpPr txBox="1"/>
          <p:nvPr/>
        </p:nvSpPr>
        <p:spPr>
          <a:xfrm>
            <a:off x="417871" y="3745242"/>
            <a:ext cx="168671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タイトル画面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46EF4D3-5F8A-072B-1E1E-25CC3AB99645}"/>
              </a:ext>
            </a:extLst>
          </p:cNvPr>
          <p:cNvSpPr txBox="1"/>
          <p:nvPr/>
        </p:nvSpPr>
        <p:spPr>
          <a:xfrm>
            <a:off x="4256881" y="1015251"/>
            <a:ext cx="168671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ステージ選択画面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1FF9CF8-0977-09F5-DC7D-B9303948C2DC}"/>
              </a:ext>
            </a:extLst>
          </p:cNvPr>
          <p:cNvSpPr txBox="1"/>
          <p:nvPr/>
        </p:nvSpPr>
        <p:spPr>
          <a:xfrm>
            <a:off x="8098679" y="3661010"/>
            <a:ext cx="168671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メインゲーム画面</a:t>
            </a:r>
          </a:p>
        </p:txBody>
      </p:sp>
    </p:spTree>
    <p:extLst>
      <p:ext uri="{BB962C8B-B14F-4D97-AF65-F5344CB8AC3E}">
        <p14:creationId xmlns:p14="http://schemas.microsoft.com/office/powerpoint/2010/main" val="12814433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RTLテンプレー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ERTLテンプレート">
      <a:majorFont>
        <a:latin typeface="メイリオ"/>
        <a:ea typeface="メイリオ"/>
        <a:cs typeface="メイリオ"/>
      </a:majorFont>
      <a:minorFont>
        <a:latin typeface="メイリオ"/>
        <a:ea typeface="メイリオ"/>
        <a:cs typeface="メイリオ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メイリオ" pitchFamily="50" charset="-128"/>
            <a:cs typeface="メイリオ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メイリオ" pitchFamily="50" charset="-128"/>
            <a:cs typeface="メイリオ" pitchFamily="50" charset="-128"/>
          </a:defRPr>
        </a:defPPr>
      </a:lstStyle>
    </a:lnDef>
  </a:objectDefaults>
  <a:extraClrSchemeLst>
    <a:extraClrScheme>
      <a:clrScheme name="ERTLテンプレー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RTLテンプレー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RTLテンプレー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ERTL</Template>
  <TotalTime>44165</TotalTime>
  <Words>353</Words>
  <Application>Microsoft Office PowerPoint</Application>
  <PresentationFormat>ワイド画面</PresentationFormat>
  <Paragraphs>92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メイリオ</vt:lpstr>
      <vt:lpstr>Arial</vt:lpstr>
      <vt:lpstr>Century</vt:lpstr>
      <vt:lpstr>Times New Roman</vt:lpstr>
      <vt:lpstr>Wingdings</vt:lpstr>
      <vt:lpstr>ERTLテンプレート</vt:lpstr>
      <vt:lpstr>HowToDAGScheduling  　スケジューリング班へようこそ！</vt:lpstr>
      <vt:lpstr>コンセプト</vt:lpstr>
      <vt:lpstr>システム</vt:lpstr>
      <vt:lpstr>画面レイアウト</vt:lpstr>
      <vt:lpstr>画面遷移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</dc:creator>
  <cp:lastModifiedBy>r.okamura.061@ms.saitama-u.ac.jp</cp:lastModifiedBy>
  <cp:revision>3083</cp:revision>
  <cp:lastPrinted>2015-09-10T03:54:50Z</cp:lastPrinted>
  <dcterms:created xsi:type="dcterms:W3CDTF">1601-01-01T00:00:00Z</dcterms:created>
  <dcterms:modified xsi:type="dcterms:W3CDTF">2023-04-12T13:07:24Z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