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8000"/>
    <a:srgbClr val="FFFFCC"/>
    <a:srgbClr val="FFFF99"/>
    <a:srgbClr val="B2B2B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1424" autoAdjust="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39775"/>
            <a:ext cx="65817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3"/>
            <a:ext cx="8534400" cy="1419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Century" pitchFamily="18" charset="0"/>
                <a:ea typeface="ＭＳ ゴシック" pitchFamily="49" charset="-128"/>
              </a:defRPr>
            </a:lvl1pPr>
          </a:lstStyle>
          <a:p>
            <a:pPr lvl="0"/>
            <a:endParaRPr lang="ja-JP" altLang="ja-JP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26C9A-71A6-4975-A4D0-71EE440171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2501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D035-5AEF-4BC5-8C35-6F24C63CBC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25381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E09A-B188-4D74-B9CB-23A9A42D93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4264741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4800" y="1022353"/>
            <a:ext cx="57404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8400" y="1022353"/>
            <a:ext cx="57404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74A89-A409-4660-A64D-3244F2BE0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41315388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E5E5-1365-4CC1-AF47-5662EF606F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281762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457200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63E4-2340-4CEF-AFF0-02E787D376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25215445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1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  <a:r>
              <a:rPr lang="en-US" altLang="ja-JP"/>
              <a:t>aa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22353"/>
            <a:ext cx="11684000" cy="530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aaa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7767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明朝" panose="02020609040205080304" pitchFamily="17" charset="-128"/>
              </a:defRPr>
            </a:lvl1pPr>
          </a:lstStyle>
          <a:p>
            <a:pPr>
              <a:defRPr/>
            </a:pPr>
            <a:fld id="{6B0B1211-5ACC-4C26-830D-13C7017043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82563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5pPr>
      <a:lvl6pPr marL="20701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6pPr>
      <a:lvl7pPr marL="25273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7pPr>
      <a:lvl8pPr marL="29845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8pPr>
      <a:lvl9pPr marL="34417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err="1"/>
              <a:t>HowToDAGScheduling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　</a:t>
            </a:r>
            <a:r>
              <a:rPr kumimoji="1" lang="ja-JP" altLang="en-US" dirty="0"/>
              <a:t>スケジューリング班へようこそ！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94874" y="4572003"/>
            <a:ext cx="6400800" cy="1419225"/>
          </a:xfrm>
        </p:spPr>
        <p:txBody>
          <a:bodyPr/>
          <a:lstStyle/>
          <a:p>
            <a:r>
              <a:rPr kumimoji="1" lang="ja-JP" altLang="en-US" dirty="0"/>
              <a:t>埼玉大学 安積研究室 スケジューリング班</a:t>
            </a:r>
            <a:endParaRPr kumimoji="1" lang="en-US" altLang="ja-JP" dirty="0"/>
          </a:p>
          <a:p>
            <a:r>
              <a:rPr lang="ja-JP" altLang="en-US" dirty="0"/>
              <a:t>岡村 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9663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BB4248-FF3E-3AAF-9528-6A9960B4D109}"/>
              </a:ext>
            </a:extLst>
          </p:cNvPr>
          <p:cNvSpPr txBox="1"/>
          <p:nvPr/>
        </p:nvSpPr>
        <p:spPr>
          <a:xfrm>
            <a:off x="381000" y="914400"/>
            <a:ext cx="784860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スケジューリング班（リアルタイムスケジューリング）</a:t>
            </a:r>
            <a:endParaRPr lang="en-US" altLang="ja-JP" sz="2400" dirty="0"/>
          </a:p>
          <a:p>
            <a:r>
              <a:rPr lang="ja-JP" altLang="en-US" sz="2400" dirty="0"/>
              <a:t>　　を知ってもらいたい・親しんでもらいたい！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AF0655-AF6C-9EDA-6317-F268034DE123}"/>
              </a:ext>
            </a:extLst>
          </p:cNvPr>
          <p:cNvSpPr txBox="1"/>
          <p:nvPr/>
        </p:nvSpPr>
        <p:spPr>
          <a:xfrm>
            <a:off x="4007224" y="3118099"/>
            <a:ext cx="7848599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しかし</a:t>
            </a:r>
            <a:r>
              <a:rPr lang="en-US" altLang="ja-JP" sz="1200" dirty="0"/>
              <a:t>…</a:t>
            </a:r>
          </a:p>
          <a:p>
            <a:r>
              <a:rPr lang="ja-JP" altLang="en-US" sz="2400" dirty="0"/>
              <a:t>スケジューリング班は理論寄り</a:t>
            </a:r>
            <a:endParaRPr lang="en-US" altLang="ja-JP" sz="2400" dirty="0"/>
          </a:p>
          <a:p>
            <a:r>
              <a:rPr lang="ja-JP" altLang="en-US" sz="1600" dirty="0"/>
              <a:t>　実機を動かす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GUI</a:t>
            </a:r>
            <a:r>
              <a:rPr lang="ja-JP" altLang="en-US" sz="1600" dirty="0"/>
              <a:t>を動かす　などが出来ない</a:t>
            </a:r>
            <a:r>
              <a:rPr lang="en-US" altLang="ja-JP" sz="1600" dirty="0"/>
              <a:t>……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797966-FE86-886F-9461-E46481541B5E}"/>
              </a:ext>
            </a:extLst>
          </p:cNvPr>
          <p:cNvSpPr txBox="1"/>
          <p:nvPr/>
        </p:nvSpPr>
        <p:spPr>
          <a:xfrm>
            <a:off x="381000" y="5629577"/>
            <a:ext cx="7848600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そこで</a:t>
            </a:r>
            <a:r>
              <a:rPr lang="en-US" altLang="ja-JP" sz="1200" dirty="0"/>
              <a:t>…</a:t>
            </a:r>
          </a:p>
          <a:p>
            <a:r>
              <a:rPr lang="ja-JP" altLang="en-US" sz="2400" dirty="0"/>
              <a:t>スケジューリングを体験できる</a:t>
            </a:r>
            <a:r>
              <a:rPr lang="en-US" altLang="ja-JP" sz="2400" dirty="0"/>
              <a:t>GUI</a:t>
            </a:r>
            <a:r>
              <a:rPr lang="ja-JP" altLang="en-US" sz="2400" dirty="0"/>
              <a:t>を作ろう！</a:t>
            </a:r>
            <a:endParaRPr lang="en-US" altLang="ja-JP" sz="24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RTS</a:t>
            </a:r>
            <a:r>
              <a:rPr lang="ja-JP" altLang="en-US" sz="1600" dirty="0"/>
              <a:t>の基本知識が理解できる！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GUI</a:t>
            </a:r>
            <a:r>
              <a:rPr lang="ja-JP" altLang="en-US" sz="1600" dirty="0"/>
              <a:t>で楽しく・分かりやすい！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22F8446-2468-F56B-A5CA-7BAE3F5B821E}"/>
              </a:ext>
            </a:extLst>
          </p:cNvPr>
          <p:cNvGrpSpPr>
            <a:grpSpLocks noChangeAspect="1"/>
          </p:cNvGrpSpPr>
          <p:nvPr/>
        </p:nvGrpSpPr>
        <p:grpSpPr>
          <a:xfrm>
            <a:off x="76200" y="1828801"/>
            <a:ext cx="2572849" cy="1877587"/>
            <a:chOff x="76200" y="1828801"/>
            <a:chExt cx="2861416" cy="2088174"/>
          </a:xfrm>
        </p:grpSpPr>
        <p:pic>
          <p:nvPicPr>
            <p:cNvPr id="5" name="図 4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0F4E2F1E-914B-1B38-CB44-332EDD1D9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7" t="2432" b="10033"/>
            <a:stretch/>
          </p:blipFill>
          <p:spPr>
            <a:xfrm>
              <a:off x="76200" y="1828801"/>
              <a:ext cx="2861416" cy="1752599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AF7B9D7-E549-703F-214B-A1194557DDBE}"/>
                </a:ext>
              </a:extLst>
            </p:cNvPr>
            <p:cNvSpPr txBox="1"/>
            <p:nvPr/>
          </p:nvSpPr>
          <p:spPr>
            <a:xfrm>
              <a:off x="76200" y="3608908"/>
              <a:ext cx="2861416" cy="308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200" dirty="0" err="1"/>
                <a:t>Autoware</a:t>
              </a:r>
              <a:r>
                <a:rPr lang="en-US" altLang="ja-JP" sz="1200" dirty="0"/>
                <a:t> (</a:t>
              </a:r>
              <a:r>
                <a:rPr lang="ja-JP" altLang="en-US" sz="1200" dirty="0"/>
                <a:t>自動運転システム</a:t>
              </a:r>
              <a:r>
                <a:rPr lang="en-US" altLang="ja-JP" sz="1200" dirty="0"/>
                <a:t>)</a:t>
              </a:r>
              <a:endParaRPr lang="ja-JP" altLang="en-US" sz="12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490310D-7E76-51EF-1013-05DA9345CC4B}"/>
              </a:ext>
            </a:extLst>
          </p:cNvPr>
          <p:cNvGrpSpPr>
            <a:grpSpLocks noChangeAspect="1"/>
          </p:cNvGrpSpPr>
          <p:nvPr/>
        </p:nvGrpSpPr>
        <p:grpSpPr>
          <a:xfrm>
            <a:off x="1362624" y="3706388"/>
            <a:ext cx="2572849" cy="1877586"/>
            <a:chOff x="76200" y="1828801"/>
            <a:chExt cx="2861416" cy="2088173"/>
          </a:xfrm>
        </p:grpSpPr>
        <p:pic>
          <p:nvPicPr>
            <p:cNvPr id="19" name="図 18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6FAE4E6F-FB70-D925-FDD7-CAD75D0D3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7" t="2432" b="10033"/>
            <a:stretch/>
          </p:blipFill>
          <p:spPr>
            <a:xfrm>
              <a:off x="76200" y="1828801"/>
              <a:ext cx="2861416" cy="1752599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63392DC-0C96-4D36-FDE2-9C9F9A1AB24E}"/>
                </a:ext>
              </a:extLst>
            </p:cNvPr>
            <p:cNvSpPr txBox="1"/>
            <p:nvPr/>
          </p:nvSpPr>
          <p:spPr>
            <a:xfrm>
              <a:off x="76200" y="3608907"/>
              <a:ext cx="2861416" cy="308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/>
                <a:t>自動運転車椅子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3874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A4930E-C7B9-9276-DE54-3A828D2A4F3C}"/>
              </a:ext>
            </a:extLst>
          </p:cNvPr>
          <p:cNvSpPr txBox="1"/>
          <p:nvPr/>
        </p:nvSpPr>
        <p:spPr>
          <a:xfrm>
            <a:off x="331695" y="990600"/>
            <a:ext cx="5611905" cy="5543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DAG (Directed Acyclic Graph)</a:t>
            </a:r>
          </a:p>
          <a:p>
            <a:r>
              <a:rPr kumimoji="1" lang="ja-JP" altLang="en-US" sz="2400" dirty="0"/>
              <a:t>　について</a:t>
            </a:r>
            <a:r>
              <a:rPr kumimoji="1" lang="en-US" altLang="ja-JP" sz="2400" dirty="0"/>
              <a:t>GUI</a:t>
            </a:r>
            <a:r>
              <a:rPr kumimoji="1" lang="ja-JP" altLang="en-US" sz="2400" dirty="0"/>
              <a:t>で学ぶ！</a:t>
            </a:r>
            <a:endParaRPr kumimoji="1" lang="en-US" altLang="ja-JP" sz="2400" dirty="0"/>
          </a:p>
          <a:p>
            <a:endParaRPr lang="en-US" altLang="ja-JP" sz="1600" dirty="0"/>
          </a:p>
          <a:p>
            <a:r>
              <a:rPr lang="ja-JP" altLang="en-US" sz="1600" dirty="0"/>
              <a:t>　→通信によって依存関係のあるタスクモデル</a:t>
            </a:r>
            <a:endParaRPr lang="en-US" altLang="ja-JP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C9E18-ADBD-A723-00A8-F9F9BC3A2CD4}"/>
              </a:ext>
            </a:extLst>
          </p:cNvPr>
          <p:cNvSpPr txBox="1"/>
          <p:nvPr/>
        </p:nvSpPr>
        <p:spPr>
          <a:xfrm>
            <a:off x="6248400" y="990600"/>
            <a:ext cx="5611905" cy="5543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/>
              <a:t>ドラッグ</a:t>
            </a:r>
            <a:r>
              <a:rPr kumimoji="1" lang="en-US" altLang="ja-JP" sz="2400" dirty="0"/>
              <a:t>&amp;</a:t>
            </a:r>
            <a:r>
              <a:rPr kumimoji="1" lang="ja-JP" altLang="en-US" sz="2400" dirty="0"/>
              <a:t>ドロップで簡単操作</a:t>
            </a:r>
            <a:endParaRPr kumimoji="1" lang="en-US" altLang="ja-JP" sz="2400" dirty="0"/>
          </a:p>
          <a:p>
            <a:r>
              <a:rPr lang="ja-JP" altLang="en-US" sz="2400" dirty="0"/>
              <a:t>　コンソール</a:t>
            </a:r>
            <a:r>
              <a:rPr lang="en-US" altLang="ja-JP" sz="2400" dirty="0"/>
              <a:t>&amp;</a:t>
            </a:r>
            <a:r>
              <a:rPr lang="ja-JP" altLang="en-US" sz="2400" dirty="0"/>
              <a:t>エフェクトで正誤表示</a:t>
            </a:r>
            <a:endParaRPr lang="en-US" altLang="ja-JP" sz="16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409A78C5-1B6A-3DBF-3386-B058A1E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24247162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A94C4A-661E-EB75-658B-24C7219C7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3661536-C4DD-08C8-513D-59116730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画面レイアウト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BEC822-86D8-2D54-0BC0-5933B81F68D3}"/>
              </a:ext>
            </a:extLst>
          </p:cNvPr>
          <p:cNvSpPr>
            <a:spLocks noChangeAspect="1"/>
          </p:cNvSpPr>
          <p:nvPr/>
        </p:nvSpPr>
        <p:spPr>
          <a:xfrm>
            <a:off x="2976562" y="1828800"/>
            <a:ext cx="6238875" cy="4159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31BDED-706E-D864-5FD2-DAD99CD2B6E0}"/>
              </a:ext>
            </a:extLst>
          </p:cNvPr>
          <p:cNvSpPr txBox="1"/>
          <p:nvPr/>
        </p:nvSpPr>
        <p:spPr>
          <a:xfrm>
            <a:off x="2976562" y="1828800"/>
            <a:ext cx="1323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59414B-00C8-1BB6-D5FA-75147321F07E}"/>
              </a:ext>
            </a:extLst>
          </p:cNvPr>
          <p:cNvSpPr/>
          <p:nvPr/>
        </p:nvSpPr>
        <p:spPr>
          <a:xfrm>
            <a:off x="3095625" y="2198132"/>
            <a:ext cx="2733675" cy="1853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50DBDA-B17C-0648-EBF2-71EAE67A0B75}"/>
              </a:ext>
            </a:extLst>
          </p:cNvPr>
          <p:cNvSpPr/>
          <p:nvPr/>
        </p:nvSpPr>
        <p:spPr>
          <a:xfrm>
            <a:off x="3095625" y="4137025"/>
            <a:ext cx="3467100" cy="176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F73FA-C8C1-CD3F-0907-6A74C8352C6D}"/>
              </a:ext>
            </a:extLst>
          </p:cNvPr>
          <p:cNvSpPr/>
          <p:nvPr/>
        </p:nvSpPr>
        <p:spPr>
          <a:xfrm>
            <a:off x="5948363" y="2198131"/>
            <a:ext cx="3186112" cy="1853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C70614-0475-2456-FB08-591BB6925355}"/>
              </a:ext>
            </a:extLst>
          </p:cNvPr>
          <p:cNvSpPr/>
          <p:nvPr/>
        </p:nvSpPr>
        <p:spPr>
          <a:xfrm>
            <a:off x="6681788" y="4137025"/>
            <a:ext cx="2452687" cy="176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9DFD87-05F7-508C-2B6B-F32805E78020}"/>
              </a:ext>
            </a:extLst>
          </p:cNvPr>
          <p:cNvSpPr/>
          <p:nvPr/>
        </p:nvSpPr>
        <p:spPr>
          <a:xfrm>
            <a:off x="5948363" y="1871663"/>
            <a:ext cx="338137" cy="283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🏠</a:t>
            </a:r>
          </a:p>
        </p:txBody>
      </p:sp>
    </p:spTree>
    <p:extLst>
      <p:ext uri="{BB962C8B-B14F-4D97-AF65-F5344CB8AC3E}">
        <p14:creationId xmlns:p14="http://schemas.microsoft.com/office/powerpoint/2010/main" val="6176831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05A21B-B110-A2A3-EACC-9D98DE20E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83C3004-CAF4-D98B-F1D4-94A4FD6A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725713-3F6D-13AD-E4AE-D5DC985DEB1C}"/>
              </a:ext>
            </a:extLst>
          </p:cNvPr>
          <p:cNvGrpSpPr>
            <a:grpSpLocks noChangeAspect="1"/>
          </p:cNvGrpSpPr>
          <p:nvPr/>
        </p:nvGrpSpPr>
        <p:grpSpPr>
          <a:xfrm>
            <a:off x="8097203" y="3940385"/>
            <a:ext cx="3678238" cy="2452159"/>
            <a:chOff x="2976562" y="1349375"/>
            <a:chExt cx="6238875" cy="41592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A92F7E2-4270-EA4E-6000-70F56A1B3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6562" y="1349375"/>
              <a:ext cx="6238875" cy="4159250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C49C04A-D6B8-E11A-296A-490BFB20A573}"/>
                </a:ext>
              </a:extLst>
            </p:cNvPr>
            <p:cNvSpPr txBox="1"/>
            <p:nvPr/>
          </p:nvSpPr>
          <p:spPr>
            <a:xfrm>
              <a:off x="2976562" y="1349375"/>
              <a:ext cx="1323976" cy="3915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ステージ </a:t>
              </a:r>
              <a:r>
                <a:rPr kumimoji="1" lang="en-US" altLang="ja-JP" sz="900" dirty="0"/>
                <a:t>X</a:t>
              </a:r>
              <a:endParaRPr kumimoji="1" lang="ja-JP" altLang="en-US" sz="9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A2B4FE8-8D01-1F42-8D8B-96CB786DAEC9}"/>
                </a:ext>
              </a:extLst>
            </p:cNvPr>
            <p:cNvSpPr/>
            <p:nvPr/>
          </p:nvSpPr>
          <p:spPr>
            <a:xfrm>
              <a:off x="3095625" y="1718707"/>
              <a:ext cx="2733675" cy="1853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0CB47BB-9D51-61D2-2A30-DC7721344BEB}"/>
                </a:ext>
              </a:extLst>
            </p:cNvPr>
            <p:cNvSpPr/>
            <p:nvPr/>
          </p:nvSpPr>
          <p:spPr>
            <a:xfrm>
              <a:off x="3095625" y="3657600"/>
              <a:ext cx="3467100" cy="17652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C108CF9-CD6A-9342-B28F-529B35B3D330}"/>
                </a:ext>
              </a:extLst>
            </p:cNvPr>
            <p:cNvSpPr/>
            <p:nvPr/>
          </p:nvSpPr>
          <p:spPr>
            <a:xfrm>
              <a:off x="5948363" y="1718706"/>
              <a:ext cx="3186112" cy="1853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037AD6C-4F73-8592-ED48-CB688F5E6B60}"/>
                </a:ext>
              </a:extLst>
            </p:cNvPr>
            <p:cNvSpPr/>
            <p:nvPr/>
          </p:nvSpPr>
          <p:spPr>
            <a:xfrm>
              <a:off x="6681788" y="3657600"/>
              <a:ext cx="2452687" cy="17652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B4CBC80-EE06-7FE9-5F92-69A471EB6B1E}"/>
                </a:ext>
              </a:extLst>
            </p:cNvPr>
            <p:cNvSpPr/>
            <p:nvPr/>
          </p:nvSpPr>
          <p:spPr>
            <a:xfrm>
              <a:off x="5948363" y="1392238"/>
              <a:ext cx="338137" cy="2836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🏠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FBF5707-25A2-C920-5803-2BEEC50FEC82}"/>
              </a:ext>
            </a:extLst>
          </p:cNvPr>
          <p:cNvGrpSpPr/>
          <p:nvPr/>
        </p:nvGrpSpPr>
        <p:grpSpPr>
          <a:xfrm>
            <a:off x="4256881" y="1295400"/>
            <a:ext cx="3678238" cy="2452159"/>
            <a:chOff x="4256881" y="1295400"/>
            <a:chExt cx="3678238" cy="245215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9DAC821-A2F7-384C-3EE6-578EFDDC5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6881" y="1295400"/>
              <a:ext cx="3678238" cy="245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D108C3C-9512-A6DB-794A-E78F13505C79}"/>
                </a:ext>
              </a:extLst>
            </p:cNvPr>
            <p:cNvSpPr/>
            <p:nvPr/>
          </p:nvSpPr>
          <p:spPr>
            <a:xfrm>
              <a:off x="4343400" y="3309273"/>
              <a:ext cx="2057400" cy="195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 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692E7D5-3E56-416D-7AD0-45FB40FE10FC}"/>
                </a:ext>
              </a:extLst>
            </p:cNvPr>
            <p:cNvSpPr/>
            <p:nvPr/>
          </p:nvSpPr>
          <p:spPr>
            <a:xfrm>
              <a:off x="4343400" y="3054624"/>
              <a:ext cx="2057400" cy="195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 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DAA1B0-7E11-19CF-93F2-4586ECFBDAB6}"/>
                </a:ext>
              </a:extLst>
            </p:cNvPr>
            <p:cNvSpPr/>
            <p:nvPr/>
          </p:nvSpPr>
          <p:spPr>
            <a:xfrm>
              <a:off x="4343400" y="2799975"/>
              <a:ext cx="2057400" cy="195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 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02201D9-A083-AB58-3019-305648150DF9}"/>
                </a:ext>
              </a:extLst>
            </p:cNvPr>
            <p:cNvSpPr/>
            <p:nvPr/>
          </p:nvSpPr>
          <p:spPr>
            <a:xfrm>
              <a:off x="6477000" y="1502573"/>
              <a:ext cx="1371600" cy="11644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A95AA0-111B-44F9-8EB1-C19F8D50ED05}"/>
                </a:ext>
              </a:extLst>
            </p:cNvPr>
            <p:cNvSpPr txBox="1"/>
            <p:nvPr/>
          </p:nvSpPr>
          <p:spPr>
            <a:xfrm>
              <a:off x="4256881" y="1295400"/>
              <a:ext cx="1686719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ステージ選択</a:t>
              </a: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6E9FD1C-8186-8E0B-B165-877ACF6E516E}"/>
              </a:ext>
            </a:extLst>
          </p:cNvPr>
          <p:cNvGrpSpPr/>
          <p:nvPr/>
        </p:nvGrpSpPr>
        <p:grpSpPr>
          <a:xfrm>
            <a:off x="416559" y="4024619"/>
            <a:ext cx="3678238" cy="2452159"/>
            <a:chOff x="416559" y="4024619"/>
            <a:chExt cx="3678238" cy="245215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C15178-2833-CFA7-304F-71FAB19CF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559" y="4024619"/>
              <a:ext cx="3678238" cy="245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8EE38E6-74E4-A0B4-DC0A-0C04B772B737}"/>
                </a:ext>
              </a:extLst>
            </p:cNvPr>
            <p:cNvSpPr txBox="1"/>
            <p:nvPr/>
          </p:nvSpPr>
          <p:spPr>
            <a:xfrm>
              <a:off x="685508" y="4835199"/>
              <a:ext cx="3140339" cy="8309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 err="1">
                  <a:latin typeface="+mj-lt"/>
                </a:rPr>
                <a:t>HowToDAGScheduling</a:t>
              </a:r>
              <a:endParaRPr kumimoji="1" lang="en-US" altLang="ja-JP" sz="1600" dirty="0">
                <a:latin typeface="+mj-lt"/>
              </a:endParaRPr>
            </a:p>
            <a:p>
              <a:pPr algn="ctr"/>
              <a:endParaRPr lang="en-US" altLang="ja-JP" sz="1600" dirty="0">
                <a:latin typeface="+mj-lt"/>
              </a:endParaRPr>
            </a:p>
            <a:p>
              <a:pPr algn="ctr"/>
              <a:r>
                <a:rPr lang="en-US" altLang="ja-JP" sz="1600" dirty="0">
                  <a:latin typeface="+mj-lt"/>
                </a:rPr>
                <a:t>c</a:t>
              </a:r>
              <a:r>
                <a:rPr kumimoji="1" lang="en-US" altLang="ja-JP" sz="1600" dirty="0">
                  <a:latin typeface="+mj-lt"/>
                </a:rPr>
                <a:t>lick anywhere</a:t>
              </a:r>
              <a:endParaRPr kumimoji="1" lang="ja-JP" altLang="en-US" sz="1600" dirty="0">
                <a:latin typeface="+mj-lt"/>
              </a:endParaRPr>
            </a:p>
          </p:txBody>
        </p:sp>
      </p:grp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842971A-0420-9BA8-B74D-8930AC938F43}"/>
              </a:ext>
            </a:extLst>
          </p:cNvPr>
          <p:cNvCxnSpPr>
            <a:endCxn id="23" idx="1"/>
          </p:cNvCxnSpPr>
          <p:nvPr/>
        </p:nvCxnSpPr>
        <p:spPr bwMode="auto">
          <a:xfrm rot="5400000" flipH="1" flipV="1">
            <a:off x="2237950" y="2539208"/>
            <a:ext cx="2036659" cy="200120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CC1E52BA-DC6D-DF33-5000-0E616B759C59}"/>
              </a:ext>
            </a:extLst>
          </p:cNvPr>
          <p:cNvCxnSpPr>
            <a:stCxn id="25" idx="2"/>
            <a:endCxn id="7" idx="1"/>
          </p:cNvCxnSpPr>
          <p:nvPr/>
        </p:nvCxnSpPr>
        <p:spPr bwMode="auto">
          <a:xfrm rot="16200000" flipH="1">
            <a:off x="5904019" y="2973280"/>
            <a:ext cx="1661265" cy="27251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38ACA5EC-91B8-4D4A-12AE-43CCE416808B}"/>
              </a:ext>
            </a:extLst>
          </p:cNvPr>
          <p:cNvCxnSpPr>
            <a:stCxn id="13" idx="0"/>
            <a:endCxn id="23" idx="3"/>
          </p:cNvCxnSpPr>
          <p:nvPr/>
        </p:nvCxnSpPr>
        <p:spPr bwMode="auto">
          <a:xfrm rot="16200000" flipV="1">
            <a:off x="8219951" y="2236648"/>
            <a:ext cx="1444176" cy="201383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E0CD616-DBB8-535C-43C6-E23B2BE2F2CE}"/>
              </a:ext>
            </a:extLst>
          </p:cNvPr>
          <p:cNvSpPr txBox="1"/>
          <p:nvPr/>
        </p:nvSpPr>
        <p:spPr>
          <a:xfrm>
            <a:off x="417871" y="3745242"/>
            <a:ext cx="168671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タイトル画面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46EF4D3-5F8A-072B-1E1E-25CC3AB99645}"/>
              </a:ext>
            </a:extLst>
          </p:cNvPr>
          <p:cNvSpPr txBox="1"/>
          <p:nvPr/>
        </p:nvSpPr>
        <p:spPr>
          <a:xfrm>
            <a:off x="4256881" y="1015251"/>
            <a:ext cx="168671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ステージ選択画面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FF9CF8-0977-09F5-DC7D-B9303948C2DC}"/>
              </a:ext>
            </a:extLst>
          </p:cNvPr>
          <p:cNvSpPr txBox="1"/>
          <p:nvPr/>
        </p:nvSpPr>
        <p:spPr>
          <a:xfrm>
            <a:off x="8098679" y="3661010"/>
            <a:ext cx="168671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メインゲーム画面</a:t>
            </a:r>
          </a:p>
        </p:txBody>
      </p:sp>
    </p:spTree>
    <p:extLst>
      <p:ext uri="{BB962C8B-B14F-4D97-AF65-F5344CB8AC3E}">
        <p14:creationId xmlns:p14="http://schemas.microsoft.com/office/powerpoint/2010/main" val="12814433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RTLテンプレー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ERTLテンプレート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メイリオ" pitchFamily="50" charset="-128"/>
            <a:cs typeface="メイリオ" pitchFamily="50" charset="-128"/>
          </a:defRPr>
        </a:defPPr>
      </a:lstStyle>
    </a:lnDef>
  </a:objectDefaults>
  <a:extraClrSchemeLst>
    <a:extraClrScheme>
      <a:clrScheme name="ERTLテンプレー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TLテンプレー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ERTL</Template>
  <TotalTime>44114</TotalTime>
  <Words>157</Words>
  <Application>Microsoft Office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Arial</vt:lpstr>
      <vt:lpstr>Century</vt:lpstr>
      <vt:lpstr>Times New Roman</vt:lpstr>
      <vt:lpstr>Wingdings</vt:lpstr>
      <vt:lpstr>ERTLテンプレート</vt:lpstr>
      <vt:lpstr>HowToDAGScheduling  　スケジューリング班へようこそ！</vt:lpstr>
      <vt:lpstr>コンセプト</vt:lpstr>
      <vt:lpstr>システム</vt:lpstr>
      <vt:lpstr>画面レイアウト</vt:lpstr>
      <vt:lpstr>画面遷移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r.okamura.061@ms.saitama-u.ac.jp</cp:lastModifiedBy>
  <cp:revision>3078</cp:revision>
  <cp:lastPrinted>2015-09-10T03:54:50Z</cp:lastPrinted>
  <dcterms:created xsi:type="dcterms:W3CDTF">1601-01-01T00:00:00Z</dcterms:created>
  <dcterms:modified xsi:type="dcterms:W3CDTF">2023-02-28T06:41:02Z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