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65" r:id="rId3"/>
    <p:sldId id="257" r:id="rId4"/>
    <p:sldId id="264" r:id="rId5"/>
    <p:sldId id="260" r:id="rId6"/>
    <p:sldId id="261" r:id="rId7"/>
    <p:sldId id="262"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26" autoAdjust="0"/>
    <p:restoredTop sz="94658"/>
  </p:normalViewPr>
  <p:slideViewPr>
    <p:cSldViewPr snapToGrid="0">
      <p:cViewPr varScale="1">
        <p:scale>
          <a:sx n="120" d="100"/>
          <a:sy n="120"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873DE-25FF-4985-A338-8F4813E78DD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47ACA8-A18C-4177-BA34-F4FBA19306D4}">
      <dgm:prSet/>
      <dgm:spPr/>
      <dgm:t>
        <a:bodyPr/>
        <a:lstStyle/>
        <a:p>
          <a:r>
            <a:rPr lang="en-US"/>
            <a:t>Problem Identification</a:t>
          </a:r>
        </a:p>
      </dgm:t>
    </dgm:pt>
    <dgm:pt modelId="{D7F77A91-26D4-4713-B060-508431AAF0C6}" type="parTrans" cxnId="{39304EB6-3E03-4752-AA23-942671FCCA7A}">
      <dgm:prSet/>
      <dgm:spPr/>
      <dgm:t>
        <a:bodyPr/>
        <a:lstStyle/>
        <a:p>
          <a:endParaRPr lang="en-US"/>
        </a:p>
      </dgm:t>
    </dgm:pt>
    <dgm:pt modelId="{2138A7DE-7D05-4E8B-B992-3F811F6B51AB}" type="sibTrans" cxnId="{39304EB6-3E03-4752-AA23-942671FCCA7A}">
      <dgm:prSet/>
      <dgm:spPr/>
      <dgm:t>
        <a:bodyPr/>
        <a:lstStyle/>
        <a:p>
          <a:endParaRPr lang="en-US"/>
        </a:p>
      </dgm:t>
    </dgm:pt>
    <dgm:pt modelId="{B471B688-0C0A-4A97-B463-A3CBF196B5A2}">
      <dgm:prSet/>
      <dgm:spPr/>
      <dgm:t>
        <a:bodyPr/>
        <a:lstStyle/>
        <a:p>
          <a:r>
            <a:rPr lang="en-US"/>
            <a:t>Key Findings and Recommendation</a:t>
          </a:r>
        </a:p>
      </dgm:t>
    </dgm:pt>
    <dgm:pt modelId="{23A51A9C-62D9-4F8A-9A5F-B05DBD8FDD6F}" type="parTrans" cxnId="{0C93F6F9-EF58-4379-BE16-D3D5523B0D68}">
      <dgm:prSet/>
      <dgm:spPr/>
      <dgm:t>
        <a:bodyPr/>
        <a:lstStyle/>
        <a:p>
          <a:endParaRPr lang="en-US"/>
        </a:p>
      </dgm:t>
    </dgm:pt>
    <dgm:pt modelId="{973754AF-C8DD-4684-B928-50C4ED31B566}" type="sibTrans" cxnId="{0C93F6F9-EF58-4379-BE16-D3D5523B0D68}">
      <dgm:prSet/>
      <dgm:spPr/>
      <dgm:t>
        <a:bodyPr/>
        <a:lstStyle/>
        <a:p>
          <a:endParaRPr lang="en-US"/>
        </a:p>
      </dgm:t>
    </dgm:pt>
    <dgm:pt modelId="{AA9ECC90-6D8C-4EB3-B481-72263315CCB7}">
      <dgm:prSet/>
      <dgm:spPr/>
      <dgm:t>
        <a:bodyPr/>
        <a:lstStyle/>
        <a:p>
          <a:r>
            <a:rPr lang="en-US"/>
            <a:t>Modeling Results and Analysis</a:t>
          </a:r>
        </a:p>
      </dgm:t>
    </dgm:pt>
    <dgm:pt modelId="{11CBB41C-4160-4F75-8A6D-DA3D794DE1DD}" type="parTrans" cxnId="{34784C3B-D565-4976-A1F5-1C6950159FD8}">
      <dgm:prSet/>
      <dgm:spPr/>
      <dgm:t>
        <a:bodyPr/>
        <a:lstStyle/>
        <a:p>
          <a:endParaRPr lang="en-US"/>
        </a:p>
      </dgm:t>
    </dgm:pt>
    <dgm:pt modelId="{451459D3-D705-4163-8374-6D53BB9BCA50}" type="sibTrans" cxnId="{34784C3B-D565-4976-A1F5-1C6950159FD8}">
      <dgm:prSet/>
      <dgm:spPr/>
      <dgm:t>
        <a:bodyPr/>
        <a:lstStyle/>
        <a:p>
          <a:endParaRPr lang="en-US"/>
        </a:p>
      </dgm:t>
    </dgm:pt>
    <dgm:pt modelId="{1D8621EC-300A-492D-844F-9F87CE984C64}">
      <dgm:prSet/>
      <dgm:spPr/>
      <dgm:t>
        <a:bodyPr/>
        <a:lstStyle/>
        <a:p>
          <a:r>
            <a:rPr lang="en-US"/>
            <a:t>Summary and Conclusion</a:t>
          </a:r>
        </a:p>
      </dgm:t>
    </dgm:pt>
    <dgm:pt modelId="{23DAB41B-F8F0-48EB-9E66-FBC88FFAF358}" type="parTrans" cxnId="{975CB695-46FD-4D33-8AAA-A5B351E5C0EE}">
      <dgm:prSet/>
      <dgm:spPr/>
      <dgm:t>
        <a:bodyPr/>
        <a:lstStyle/>
        <a:p>
          <a:endParaRPr lang="en-US"/>
        </a:p>
      </dgm:t>
    </dgm:pt>
    <dgm:pt modelId="{B441B33E-42D9-4DD2-85DF-6605BE6BF180}" type="sibTrans" cxnId="{975CB695-46FD-4D33-8AAA-A5B351E5C0EE}">
      <dgm:prSet/>
      <dgm:spPr/>
      <dgm:t>
        <a:bodyPr/>
        <a:lstStyle/>
        <a:p>
          <a:endParaRPr lang="en-US"/>
        </a:p>
      </dgm:t>
    </dgm:pt>
    <dgm:pt modelId="{7FD350E4-940B-43A5-AF49-F61BA4981944}" type="pres">
      <dgm:prSet presAssocID="{B7D873DE-25FF-4985-A338-8F4813E78DD6}" presName="root" presStyleCnt="0">
        <dgm:presLayoutVars>
          <dgm:dir/>
          <dgm:resizeHandles val="exact"/>
        </dgm:presLayoutVars>
      </dgm:prSet>
      <dgm:spPr/>
    </dgm:pt>
    <dgm:pt modelId="{40B4374B-D33B-4343-8A57-3CE88E347EC5}" type="pres">
      <dgm:prSet presAssocID="{B7D873DE-25FF-4985-A338-8F4813E78DD6}" presName="container" presStyleCnt="0">
        <dgm:presLayoutVars>
          <dgm:dir/>
          <dgm:resizeHandles val="exact"/>
        </dgm:presLayoutVars>
      </dgm:prSet>
      <dgm:spPr/>
    </dgm:pt>
    <dgm:pt modelId="{92E1950F-CBDF-4CF4-8863-B869CFC014D9}" type="pres">
      <dgm:prSet presAssocID="{6647ACA8-A18C-4177-BA34-F4FBA19306D4}" presName="compNode" presStyleCnt="0"/>
      <dgm:spPr/>
    </dgm:pt>
    <dgm:pt modelId="{D04594DB-683F-486E-AC6E-33D94D279F4D}" type="pres">
      <dgm:prSet presAssocID="{6647ACA8-A18C-4177-BA34-F4FBA19306D4}" presName="iconBgRect" presStyleLbl="bgShp" presStyleIdx="0" presStyleCnt="4"/>
      <dgm:spPr/>
    </dgm:pt>
    <dgm:pt modelId="{3FF17CB4-0D52-499C-82CC-A99BB8770CF7}" type="pres">
      <dgm:prSet presAssocID="{6647ACA8-A18C-4177-BA34-F4FBA19306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7285DF96-5730-4D11-AC8A-23CB73F8B4C7}" type="pres">
      <dgm:prSet presAssocID="{6647ACA8-A18C-4177-BA34-F4FBA19306D4}" presName="spaceRect" presStyleCnt="0"/>
      <dgm:spPr/>
    </dgm:pt>
    <dgm:pt modelId="{CBB79AE3-842A-4723-B80E-B99AF5072B7D}" type="pres">
      <dgm:prSet presAssocID="{6647ACA8-A18C-4177-BA34-F4FBA19306D4}" presName="textRect" presStyleLbl="revTx" presStyleIdx="0" presStyleCnt="4">
        <dgm:presLayoutVars>
          <dgm:chMax val="1"/>
          <dgm:chPref val="1"/>
        </dgm:presLayoutVars>
      </dgm:prSet>
      <dgm:spPr/>
    </dgm:pt>
    <dgm:pt modelId="{B907EB25-2F72-41FC-A6EF-BAF7B56A365E}" type="pres">
      <dgm:prSet presAssocID="{2138A7DE-7D05-4E8B-B992-3F811F6B51AB}" presName="sibTrans" presStyleLbl="sibTrans2D1" presStyleIdx="0" presStyleCnt="0"/>
      <dgm:spPr/>
    </dgm:pt>
    <dgm:pt modelId="{2FCB7932-399D-4410-9B08-B0E3664B6724}" type="pres">
      <dgm:prSet presAssocID="{B471B688-0C0A-4A97-B463-A3CBF196B5A2}" presName="compNode" presStyleCnt="0"/>
      <dgm:spPr/>
    </dgm:pt>
    <dgm:pt modelId="{A84A457E-528E-4DC7-84DF-2DBCBD24AE59}" type="pres">
      <dgm:prSet presAssocID="{B471B688-0C0A-4A97-B463-A3CBF196B5A2}" presName="iconBgRect" presStyleLbl="bgShp" presStyleIdx="1" presStyleCnt="4"/>
      <dgm:spPr/>
    </dgm:pt>
    <dgm:pt modelId="{4ACA273F-7E7E-447E-815A-25E03EF55CF1}" type="pres">
      <dgm:prSet presAssocID="{B471B688-0C0A-4A97-B463-A3CBF196B5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8FE0005-3662-40F2-863A-10674C6F64BF}" type="pres">
      <dgm:prSet presAssocID="{B471B688-0C0A-4A97-B463-A3CBF196B5A2}" presName="spaceRect" presStyleCnt="0"/>
      <dgm:spPr/>
    </dgm:pt>
    <dgm:pt modelId="{E098B4CD-8E59-471C-9E97-63F0C0418FC4}" type="pres">
      <dgm:prSet presAssocID="{B471B688-0C0A-4A97-B463-A3CBF196B5A2}" presName="textRect" presStyleLbl="revTx" presStyleIdx="1" presStyleCnt="4">
        <dgm:presLayoutVars>
          <dgm:chMax val="1"/>
          <dgm:chPref val="1"/>
        </dgm:presLayoutVars>
      </dgm:prSet>
      <dgm:spPr/>
    </dgm:pt>
    <dgm:pt modelId="{A8FBBB3B-A1DD-4576-B06F-B90F7A74F663}" type="pres">
      <dgm:prSet presAssocID="{973754AF-C8DD-4684-B928-50C4ED31B566}" presName="sibTrans" presStyleLbl="sibTrans2D1" presStyleIdx="0" presStyleCnt="0"/>
      <dgm:spPr/>
    </dgm:pt>
    <dgm:pt modelId="{DCDD0E38-02B3-4A14-832D-DE518494500C}" type="pres">
      <dgm:prSet presAssocID="{AA9ECC90-6D8C-4EB3-B481-72263315CCB7}" presName="compNode" presStyleCnt="0"/>
      <dgm:spPr/>
    </dgm:pt>
    <dgm:pt modelId="{900CCAA9-AD86-4CAE-8C0B-E3DB30E9EC20}" type="pres">
      <dgm:prSet presAssocID="{AA9ECC90-6D8C-4EB3-B481-72263315CCB7}" presName="iconBgRect" presStyleLbl="bgShp" presStyleIdx="2" presStyleCnt="4"/>
      <dgm:spPr/>
    </dgm:pt>
    <dgm:pt modelId="{32A44742-33C0-4B8B-9491-851A0E6024A6}" type="pres">
      <dgm:prSet presAssocID="{AA9ECC90-6D8C-4EB3-B481-72263315CC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6DCB153-197B-4CA7-915E-115E28B936A4}" type="pres">
      <dgm:prSet presAssocID="{AA9ECC90-6D8C-4EB3-B481-72263315CCB7}" presName="spaceRect" presStyleCnt="0"/>
      <dgm:spPr/>
    </dgm:pt>
    <dgm:pt modelId="{94B7B978-F647-4263-934D-40FCBBEB67B7}" type="pres">
      <dgm:prSet presAssocID="{AA9ECC90-6D8C-4EB3-B481-72263315CCB7}" presName="textRect" presStyleLbl="revTx" presStyleIdx="2" presStyleCnt="4">
        <dgm:presLayoutVars>
          <dgm:chMax val="1"/>
          <dgm:chPref val="1"/>
        </dgm:presLayoutVars>
      </dgm:prSet>
      <dgm:spPr/>
    </dgm:pt>
    <dgm:pt modelId="{34A53FA7-6A40-4D2C-BAB5-C15EA8C19741}" type="pres">
      <dgm:prSet presAssocID="{451459D3-D705-4163-8374-6D53BB9BCA50}" presName="sibTrans" presStyleLbl="sibTrans2D1" presStyleIdx="0" presStyleCnt="0"/>
      <dgm:spPr/>
    </dgm:pt>
    <dgm:pt modelId="{E1EE698E-7CB5-44A6-BC2A-4170761B9D8D}" type="pres">
      <dgm:prSet presAssocID="{1D8621EC-300A-492D-844F-9F87CE984C64}" presName="compNode" presStyleCnt="0"/>
      <dgm:spPr/>
    </dgm:pt>
    <dgm:pt modelId="{02B4494B-74A7-4C1A-BFD9-F44BFFCF5574}" type="pres">
      <dgm:prSet presAssocID="{1D8621EC-300A-492D-844F-9F87CE984C64}" presName="iconBgRect" presStyleLbl="bgShp" presStyleIdx="3" presStyleCnt="4"/>
      <dgm:spPr/>
    </dgm:pt>
    <dgm:pt modelId="{3D6F0016-5547-4795-B92C-2F328A343597}" type="pres">
      <dgm:prSet presAssocID="{1D8621EC-300A-492D-844F-9F87CE984C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A974857B-114B-44EF-8397-C30BAD1E9852}" type="pres">
      <dgm:prSet presAssocID="{1D8621EC-300A-492D-844F-9F87CE984C64}" presName="spaceRect" presStyleCnt="0"/>
      <dgm:spPr/>
    </dgm:pt>
    <dgm:pt modelId="{C6602120-5C19-4ED7-B6BF-9AAD15219B8A}" type="pres">
      <dgm:prSet presAssocID="{1D8621EC-300A-492D-844F-9F87CE984C64}" presName="textRect" presStyleLbl="revTx" presStyleIdx="3" presStyleCnt="4">
        <dgm:presLayoutVars>
          <dgm:chMax val="1"/>
          <dgm:chPref val="1"/>
        </dgm:presLayoutVars>
      </dgm:prSet>
      <dgm:spPr/>
    </dgm:pt>
  </dgm:ptLst>
  <dgm:cxnLst>
    <dgm:cxn modelId="{648F9804-4141-4CCD-BD0D-BAAE64307AA6}" type="presOf" srcId="{B7D873DE-25FF-4985-A338-8F4813E78DD6}" destId="{7FD350E4-940B-43A5-AF49-F61BA4981944}" srcOrd="0" destOrd="0" presId="urn:microsoft.com/office/officeart/2018/2/layout/IconCircleList"/>
    <dgm:cxn modelId="{C8E5D90C-FD2F-4DC5-9D17-4268C42011B9}" type="presOf" srcId="{973754AF-C8DD-4684-B928-50C4ED31B566}" destId="{A8FBBB3B-A1DD-4576-B06F-B90F7A74F663}" srcOrd="0" destOrd="0" presId="urn:microsoft.com/office/officeart/2018/2/layout/IconCircleList"/>
    <dgm:cxn modelId="{53975926-C6D4-4756-A387-6B329FCED694}" type="presOf" srcId="{451459D3-D705-4163-8374-6D53BB9BCA50}" destId="{34A53FA7-6A40-4D2C-BAB5-C15EA8C19741}" srcOrd="0" destOrd="0" presId="urn:microsoft.com/office/officeart/2018/2/layout/IconCircleList"/>
    <dgm:cxn modelId="{34784C3B-D565-4976-A1F5-1C6950159FD8}" srcId="{B7D873DE-25FF-4985-A338-8F4813E78DD6}" destId="{AA9ECC90-6D8C-4EB3-B481-72263315CCB7}" srcOrd="2" destOrd="0" parTransId="{11CBB41C-4160-4F75-8A6D-DA3D794DE1DD}" sibTransId="{451459D3-D705-4163-8374-6D53BB9BCA50}"/>
    <dgm:cxn modelId="{975CB695-46FD-4D33-8AAA-A5B351E5C0EE}" srcId="{B7D873DE-25FF-4985-A338-8F4813E78DD6}" destId="{1D8621EC-300A-492D-844F-9F87CE984C64}" srcOrd="3" destOrd="0" parTransId="{23DAB41B-F8F0-48EB-9E66-FBC88FFAF358}" sibTransId="{B441B33E-42D9-4DD2-85DF-6605BE6BF180}"/>
    <dgm:cxn modelId="{08887E9E-B0E8-46B0-94BA-710FFFB5676E}" type="presOf" srcId="{6647ACA8-A18C-4177-BA34-F4FBA19306D4}" destId="{CBB79AE3-842A-4723-B80E-B99AF5072B7D}" srcOrd="0" destOrd="0" presId="urn:microsoft.com/office/officeart/2018/2/layout/IconCircleList"/>
    <dgm:cxn modelId="{E402D9B0-D166-44A5-8637-F6822155047C}" type="presOf" srcId="{AA9ECC90-6D8C-4EB3-B481-72263315CCB7}" destId="{94B7B978-F647-4263-934D-40FCBBEB67B7}" srcOrd="0" destOrd="0" presId="urn:microsoft.com/office/officeart/2018/2/layout/IconCircleList"/>
    <dgm:cxn modelId="{39304EB6-3E03-4752-AA23-942671FCCA7A}" srcId="{B7D873DE-25FF-4985-A338-8F4813E78DD6}" destId="{6647ACA8-A18C-4177-BA34-F4FBA19306D4}" srcOrd="0" destOrd="0" parTransId="{D7F77A91-26D4-4713-B060-508431AAF0C6}" sibTransId="{2138A7DE-7D05-4E8B-B992-3F811F6B51AB}"/>
    <dgm:cxn modelId="{04C0CCD2-A6D4-484E-A319-9D8284EB6DA3}" type="presOf" srcId="{2138A7DE-7D05-4E8B-B992-3F811F6B51AB}" destId="{B907EB25-2F72-41FC-A6EF-BAF7B56A365E}" srcOrd="0" destOrd="0" presId="urn:microsoft.com/office/officeart/2018/2/layout/IconCircleList"/>
    <dgm:cxn modelId="{A4BB44D8-F090-417A-8B6C-8B347E41F6D8}" type="presOf" srcId="{B471B688-0C0A-4A97-B463-A3CBF196B5A2}" destId="{E098B4CD-8E59-471C-9E97-63F0C0418FC4}" srcOrd="0" destOrd="0" presId="urn:microsoft.com/office/officeart/2018/2/layout/IconCircleList"/>
    <dgm:cxn modelId="{ADC48AF3-5755-4C68-872F-391CBA30340C}" type="presOf" srcId="{1D8621EC-300A-492D-844F-9F87CE984C64}" destId="{C6602120-5C19-4ED7-B6BF-9AAD15219B8A}" srcOrd="0" destOrd="0" presId="urn:microsoft.com/office/officeart/2018/2/layout/IconCircleList"/>
    <dgm:cxn modelId="{0C93F6F9-EF58-4379-BE16-D3D5523B0D68}" srcId="{B7D873DE-25FF-4985-A338-8F4813E78DD6}" destId="{B471B688-0C0A-4A97-B463-A3CBF196B5A2}" srcOrd="1" destOrd="0" parTransId="{23A51A9C-62D9-4F8A-9A5F-B05DBD8FDD6F}" sibTransId="{973754AF-C8DD-4684-B928-50C4ED31B566}"/>
    <dgm:cxn modelId="{8FB84FE3-BE68-469E-8887-0913B1DAFABB}" type="presParOf" srcId="{7FD350E4-940B-43A5-AF49-F61BA4981944}" destId="{40B4374B-D33B-4343-8A57-3CE88E347EC5}" srcOrd="0" destOrd="0" presId="urn:microsoft.com/office/officeart/2018/2/layout/IconCircleList"/>
    <dgm:cxn modelId="{B581C82C-F7AF-468F-B058-05FC72927144}" type="presParOf" srcId="{40B4374B-D33B-4343-8A57-3CE88E347EC5}" destId="{92E1950F-CBDF-4CF4-8863-B869CFC014D9}" srcOrd="0" destOrd="0" presId="urn:microsoft.com/office/officeart/2018/2/layout/IconCircleList"/>
    <dgm:cxn modelId="{09A158F2-720A-444A-A6AC-6F22778D4678}" type="presParOf" srcId="{92E1950F-CBDF-4CF4-8863-B869CFC014D9}" destId="{D04594DB-683F-486E-AC6E-33D94D279F4D}" srcOrd="0" destOrd="0" presId="urn:microsoft.com/office/officeart/2018/2/layout/IconCircleList"/>
    <dgm:cxn modelId="{27B22F1E-D253-40CD-89AC-F507286A9E68}" type="presParOf" srcId="{92E1950F-CBDF-4CF4-8863-B869CFC014D9}" destId="{3FF17CB4-0D52-499C-82CC-A99BB8770CF7}" srcOrd="1" destOrd="0" presId="urn:microsoft.com/office/officeart/2018/2/layout/IconCircleList"/>
    <dgm:cxn modelId="{379D1683-01D6-4B76-8270-59992835BDCA}" type="presParOf" srcId="{92E1950F-CBDF-4CF4-8863-B869CFC014D9}" destId="{7285DF96-5730-4D11-AC8A-23CB73F8B4C7}" srcOrd="2" destOrd="0" presId="urn:microsoft.com/office/officeart/2018/2/layout/IconCircleList"/>
    <dgm:cxn modelId="{7D1DA007-E077-4F53-AAE2-1D29F4257775}" type="presParOf" srcId="{92E1950F-CBDF-4CF4-8863-B869CFC014D9}" destId="{CBB79AE3-842A-4723-B80E-B99AF5072B7D}" srcOrd="3" destOrd="0" presId="urn:microsoft.com/office/officeart/2018/2/layout/IconCircleList"/>
    <dgm:cxn modelId="{E04F6CBF-A772-4EAC-8988-D978E5DF628F}" type="presParOf" srcId="{40B4374B-D33B-4343-8A57-3CE88E347EC5}" destId="{B907EB25-2F72-41FC-A6EF-BAF7B56A365E}" srcOrd="1" destOrd="0" presId="urn:microsoft.com/office/officeart/2018/2/layout/IconCircleList"/>
    <dgm:cxn modelId="{23C97DC3-CE32-4670-8975-6D4CD7E995B3}" type="presParOf" srcId="{40B4374B-D33B-4343-8A57-3CE88E347EC5}" destId="{2FCB7932-399D-4410-9B08-B0E3664B6724}" srcOrd="2" destOrd="0" presId="urn:microsoft.com/office/officeart/2018/2/layout/IconCircleList"/>
    <dgm:cxn modelId="{41F21477-01A0-475F-BA8E-8EA099DBD9A9}" type="presParOf" srcId="{2FCB7932-399D-4410-9B08-B0E3664B6724}" destId="{A84A457E-528E-4DC7-84DF-2DBCBD24AE59}" srcOrd="0" destOrd="0" presId="urn:microsoft.com/office/officeart/2018/2/layout/IconCircleList"/>
    <dgm:cxn modelId="{87D29D0F-D8E9-444A-A5E4-55DCAA73A28E}" type="presParOf" srcId="{2FCB7932-399D-4410-9B08-B0E3664B6724}" destId="{4ACA273F-7E7E-447E-815A-25E03EF55CF1}" srcOrd="1" destOrd="0" presId="urn:microsoft.com/office/officeart/2018/2/layout/IconCircleList"/>
    <dgm:cxn modelId="{2877BFFC-A1E6-4147-81D8-DB6955181F85}" type="presParOf" srcId="{2FCB7932-399D-4410-9B08-B0E3664B6724}" destId="{E8FE0005-3662-40F2-863A-10674C6F64BF}" srcOrd="2" destOrd="0" presId="urn:microsoft.com/office/officeart/2018/2/layout/IconCircleList"/>
    <dgm:cxn modelId="{132F0724-998B-47F3-9DF7-5179342B344C}" type="presParOf" srcId="{2FCB7932-399D-4410-9B08-B0E3664B6724}" destId="{E098B4CD-8E59-471C-9E97-63F0C0418FC4}" srcOrd="3" destOrd="0" presId="urn:microsoft.com/office/officeart/2018/2/layout/IconCircleList"/>
    <dgm:cxn modelId="{F49919B4-9BC4-4BBB-9FA0-AE888B244BC3}" type="presParOf" srcId="{40B4374B-D33B-4343-8A57-3CE88E347EC5}" destId="{A8FBBB3B-A1DD-4576-B06F-B90F7A74F663}" srcOrd="3" destOrd="0" presId="urn:microsoft.com/office/officeart/2018/2/layout/IconCircleList"/>
    <dgm:cxn modelId="{704E049A-625D-4C6A-80A0-694F23DE15B0}" type="presParOf" srcId="{40B4374B-D33B-4343-8A57-3CE88E347EC5}" destId="{DCDD0E38-02B3-4A14-832D-DE518494500C}" srcOrd="4" destOrd="0" presId="urn:microsoft.com/office/officeart/2018/2/layout/IconCircleList"/>
    <dgm:cxn modelId="{B639817F-5D18-42BF-AFC1-14FAAEF6934F}" type="presParOf" srcId="{DCDD0E38-02B3-4A14-832D-DE518494500C}" destId="{900CCAA9-AD86-4CAE-8C0B-E3DB30E9EC20}" srcOrd="0" destOrd="0" presId="urn:microsoft.com/office/officeart/2018/2/layout/IconCircleList"/>
    <dgm:cxn modelId="{E01EA84D-E2BB-4733-AD5F-E5072CDCDDC0}" type="presParOf" srcId="{DCDD0E38-02B3-4A14-832D-DE518494500C}" destId="{32A44742-33C0-4B8B-9491-851A0E6024A6}" srcOrd="1" destOrd="0" presId="urn:microsoft.com/office/officeart/2018/2/layout/IconCircleList"/>
    <dgm:cxn modelId="{C3D91F9E-D5B7-4C07-969E-9868E6458511}" type="presParOf" srcId="{DCDD0E38-02B3-4A14-832D-DE518494500C}" destId="{C6DCB153-197B-4CA7-915E-115E28B936A4}" srcOrd="2" destOrd="0" presId="urn:microsoft.com/office/officeart/2018/2/layout/IconCircleList"/>
    <dgm:cxn modelId="{6A82462E-C182-49E3-A1F6-924916894BF8}" type="presParOf" srcId="{DCDD0E38-02B3-4A14-832D-DE518494500C}" destId="{94B7B978-F647-4263-934D-40FCBBEB67B7}" srcOrd="3" destOrd="0" presId="urn:microsoft.com/office/officeart/2018/2/layout/IconCircleList"/>
    <dgm:cxn modelId="{958F3E56-6DAE-4B04-BA46-8D258F26607E}" type="presParOf" srcId="{40B4374B-D33B-4343-8A57-3CE88E347EC5}" destId="{34A53FA7-6A40-4D2C-BAB5-C15EA8C19741}" srcOrd="5" destOrd="0" presId="urn:microsoft.com/office/officeart/2018/2/layout/IconCircleList"/>
    <dgm:cxn modelId="{07016F54-B9F4-4988-9A7D-C86AC6FFD797}" type="presParOf" srcId="{40B4374B-D33B-4343-8A57-3CE88E347EC5}" destId="{E1EE698E-7CB5-44A6-BC2A-4170761B9D8D}" srcOrd="6" destOrd="0" presId="urn:microsoft.com/office/officeart/2018/2/layout/IconCircleList"/>
    <dgm:cxn modelId="{F18ABFFC-DFAB-42C8-BD71-7F6AE4884E86}" type="presParOf" srcId="{E1EE698E-7CB5-44A6-BC2A-4170761B9D8D}" destId="{02B4494B-74A7-4C1A-BFD9-F44BFFCF5574}" srcOrd="0" destOrd="0" presId="urn:microsoft.com/office/officeart/2018/2/layout/IconCircleList"/>
    <dgm:cxn modelId="{ACF15299-BFA1-4EC9-8D50-DB5C6727615A}" type="presParOf" srcId="{E1EE698E-7CB5-44A6-BC2A-4170761B9D8D}" destId="{3D6F0016-5547-4795-B92C-2F328A343597}" srcOrd="1" destOrd="0" presId="urn:microsoft.com/office/officeart/2018/2/layout/IconCircleList"/>
    <dgm:cxn modelId="{8902D2FB-CA51-4B9D-9A3F-1B6F83EFA0D5}" type="presParOf" srcId="{E1EE698E-7CB5-44A6-BC2A-4170761B9D8D}" destId="{A974857B-114B-44EF-8397-C30BAD1E9852}" srcOrd="2" destOrd="0" presId="urn:microsoft.com/office/officeart/2018/2/layout/IconCircleList"/>
    <dgm:cxn modelId="{11D6EE08-C2B4-4F33-BFFC-6A259DE63FB4}" type="presParOf" srcId="{E1EE698E-7CB5-44A6-BC2A-4170761B9D8D}" destId="{C6602120-5C19-4ED7-B6BF-9AAD15219B8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F81075-8B92-40BB-A674-00C2512FAE93}"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5B668260-B770-4933-B561-A5466422BBED}">
      <dgm:prSet/>
      <dgm:spPr/>
      <dgm:t>
        <a:bodyPr/>
        <a:lstStyle/>
        <a:p>
          <a:r>
            <a:rPr lang="en-US"/>
            <a:t>Current Ticket Price: $81.00 for an adult weekend ticket</a:t>
          </a:r>
        </a:p>
      </dgm:t>
    </dgm:pt>
    <dgm:pt modelId="{EE899F9A-5011-44FE-9190-7B9490B302EF}" type="parTrans" cxnId="{0D5CBFD6-6AF4-4B9F-BDC4-D6EC82AF52AF}">
      <dgm:prSet/>
      <dgm:spPr/>
      <dgm:t>
        <a:bodyPr/>
        <a:lstStyle/>
        <a:p>
          <a:endParaRPr lang="en-US"/>
        </a:p>
      </dgm:t>
    </dgm:pt>
    <dgm:pt modelId="{4DDDCCD6-257F-4F70-8252-669B03668E67}" type="sibTrans" cxnId="{0D5CBFD6-6AF4-4B9F-BDC4-D6EC82AF52AF}">
      <dgm:prSet/>
      <dgm:spPr/>
      <dgm:t>
        <a:bodyPr/>
        <a:lstStyle/>
        <a:p>
          <a:endParaRPr lang="en-US"/>
        </a:p>
      </dgm:t>
    </dgm:pt>
    <dgm:pt modelId="{4E100E7E-6FB2-44A3-AE5A-01FFA0FE68E1}">
      <dgm:prSet/>
      <dgm:spPr/>
      <dgm:t>
        <a:bodyPr/>
        <a:lstStyle/>
        <a:p>
          <a:r>
            <a:rPr lang="en-US"/>
            <a:t>Modelled Price: $89.05, suggesting that Big Mountain is underpricing its tickets by approximately $8.05.</a:t>
          </a:r>
        </a:p>
      </dgm:t>
    </dgm:pt>
    <dgm:pt modelId="{FB8A75F5-3469-4732-B889-E2F32DD5CA89}" type="parTrans" cxnId="{4981F16B-2296-47DC-A1FB-73FB88F351DB}">
      <dgm:prSet/>
      <dgm:spPr/>
      <dgm:t>
        <a:bodyPr/>
        <a:lstStyle/>
        <a:p>
          <a:endParaRPr lang="en-US"/>
        </a:p>
      </dgm:t>
    </dgm:pt>
    <dgm:pt modelId="{A1EA275C-E145-4B90-8409-AA727A66D27C}" type="sibTrans" cxnId="{4981F16B-2296-47DC-A1FB-73FB88F351DB}">
      <dgm:prSet/>
      <dgm:spPr/>
      <dgm:t>
        <a:bodyPr/>
        <a:lstStyle/>
        <a:p>
          <a:endParaRPr lang="en-US"/>
        </a:p>
      </dgm:t>
    </dgm:pt>
    <dgm:pt modelId="{39D34535-5001-4AF0-90A9-8886BFF7EC46}">
      <dgm:prSet/>
      <dgm:spPr/>
      <dgm:t>
        <a:bodyPr/>
        <a:lstStyle/>
        <a:p>
          <a:r>
            <a:rPr lang="en-US"/>
            <a:t>MAE = $6.69 suggests there is room for a price increase</a:t>
          </a:r>
        </a:p>
      </dgm:t>
    </dgm:pt>
    <dgm:pt modelId="{9BB701D4-4CBC-4D9C-9667-DECF60DD3056}" type="parTrans" cxnId="{7F6D9625-A0F9-400D-9BC2-FB37097AC61E}">
      <dgm:prSet/>
      <dgm:spPr/>
      <dgm:t>
        <a:bodyPr/>
        <a:lstStyle/>
        <a:p>
          <a:endParaRPr lang="en-US"/>
        </a:p>
      </dgm:t>
    </dgm:pt>
    <dgm:pt modelId="{B3A617BD-99B7-4A94-83AB-B12606ACFCC9}" type="sibTrans" cxnId="{7F6D9625-A0F9-400D-9BC2-FB37097AC61E}">
      <dgm:prSet/>
      <dgm:spPr/>
      <dgm:t>
        <a:bodyPr/>
        <a:lstStyle/>
        <a:p>
          <a:endParaRPr lang="en-US"/>
        </a:p>
      </dgm:t>
    </dgm:pt>
    <dgm:pt modelId="{09E36011-7B44-44F2-820A-6DB3E0DB906C}">
      <dgm:prSet/>
      <dgm:spPr/>
      <dgm:t>
        <a:bodyPr/>
        <a:lstStyle/>
        <a:p>
          <a:r>
            <a:rPr lang="en-US"/>
            <a:t> Increasing Vertical Drop and Adding Snow Making Coverage: Slight ticket price increase ($0.24-$0.25)             with a revenue boost of $424,242-$441,919 over the season.</a:t>
          </a:r>
        </a:p>
        <a:p>
          <a:endParaRPr lang="en-US"/>
        </a:p>
      </dgm:t>
    </dgm:pt>
    <dgm:pt modelId="{FD02D826-1E38-4550-A8A4-6EF20A624B4C}" type="parTrans" cxnId="{07D44002-163B-4526-888D-B8940AB7B83E}">
      <dgm:prSet/>
      <dgm:spPr/>
      <dgm:t>
        <a:bodyPr/>
        <a:lstStyle/>
        <a:p>
          <a:endParaRPr lang="en-US"/>
        </a:p>
      </dgm:t>
    </dgm:pt>
    <dgm:pt modelId="{ED049B34-77F6-4A8E-838A-EDA57D3BB5F7}" type="sibTrans" cxnId="{07D44002-163B-4526-888D-B8940AB7B83E}">
      <dgm:prSet/>
      <dgm:spPr/>
      <dgm:t>
        <a:bodyPr/>
        <a:lstStyle/>
        <a:p>
          <a:endParaRPr lang="en-US"/>
        </a:p>
      </dgm:t>
    </dgm:pt>
    <dgm:pt modelId="{634425AB-3EB7-4961-8AA3-22719DCBC164}">
      <dgm:prSet/>
      <dgm:spPr/>
      <dgm:t>
        <a:bodyPr/>
        <a:lstStyle/>
        <a:p>
          <a:endParaRPr lang="en-US"/>
        </a:p>
      </dgm:t>
    </dgm:pt>
    <dgm:pt modelId="{C9619B20-82A6-4F35-925E-88F21F383FFB}" type="parTrans" cxnId="{41B9DEB7-0123-4C18-83A4-601D3273AA86}">
      <dgm:prSet/>
      <dgm:spPr/>
      <dgm:t>
        <a:bodyPr/>
        <a:lstStyle/>
        <a:p>
          <a:endParaRPr lang="en-US"/>
        </a:p>
      </dgm:t>
    </dgm:pt>
    <dgm:pt modelId="{6DC5C3E1-FF42-452E-A11F-2BA93AD5D57A}" type="sibTrans" cxnId="{41B9DEB7-0123-4C18-83A4-601D3273AA86}">
      <dgm:prSet/>
      <dgm:spPr/>
      <dgm:t>
        <a:bodyPr/>
        <a:lstStyle/>
        <a:p>
          <a:endParaRPr lang="en-US"/>
        </a:p>
      </dgm:t>
    </dgm:pt>
    <dgm:pt modelId="{BBC79D7F-503E-1B43-8F6E-5121A4555CF7}" type="pres">
      <dgm:prSet presAssocID="{C7F81075-8B92-40BB-A674-00C2512FAE93}" presName="diagram" presStyleCnt="0">
        <dgm:presLayoutVars>
          <dgm:dir/>
          <dgm:resizeHandles val="exact"/>
        </dgm:presLayoutVars>
      </dgm:prSet>
      <dgm:spPr/>
    </dgm:pt>
    <dgm:pt modelId="{DD28E7CB-E51B-1E45-B08E-8F8FD012B593}" type="pres">
      <dgm:prSet presAssocID="{5B668260-B770-4933-B561-A5466422BBED}" presName="node" presStyleLbl="node1" presStyleIdx="0" presStyleCnt="4">
        <dgm:presLayoutVars>
          <dgm:bulletEnabled val="1"/>
        </dgm:presLayoutVars>
      </dgm:prSet>
      <dgm:spPr/>
    </dgm:pt>
    <dgm:pt modelId="{78311342-2108-2248-BCA3-F649A567AB0A}" type="pres">
      <dgm:prSet presAssocID="{4DDDCCD6-257F-4F70-8252-669B03668E67}" presName="sibTrans" presStyleCnt="0"/>
      <dgm:spPr/>
    </dgm:pt>
    <dgm:pt modelId="{4EDC213B-36E2-FD46-A3EB-ABC543121E82}" type="pres">
      <dgm:prSet presAssocID="{4E100E7E-6FB2-44A3-AE5A-01FFA0FE68E1}" presName="node" presStyleLbl="node1" presStyleIdx="1" presStyleCnt="4">
        <dgm:presLayoutVars>
          <dgm:bulletEnabled val="1"/>
        </dgm:presLayoutVars>
      </dgm:prSet>
      <dgm:spPr/>
    </dgm:pt>
    <dgm:pt modelId="{C12C8544-9D7B-EF48-A46B-A593E3BA3088}" type="pres">
      <dgm:prSet presAssocID="{A1EA275C-E145-4B90-8409-AA727A66D27C}" presName="sibTrans" presStyleCnt="0"/>
      <dgm:spPr/>
    </dgm:pt>
    <dgm:pt modelId="{00E030E7-10C7-0C48-8B55-87E0929A42AF}" type="pres">
      <dgm:prSet presAssocID="{39D34535-5001-4AF0-90A9-8886BFF7EC46}" presName="node" presStyleLbl="node1" presStyleIdx="2" presStyleCnt="4">
        <dgm:presLayoutVars>
          <dgm:bulletEnabled val="1"/>
        </dgm:presLayoutVars>
      </dgm:prSet>
      <dgm:spPr/>
    </dgm:pt>
    <dgm:pt modelId="{C5AA4AF3-7C99-D04C-A753-72D33930BF51}" type="pres">
      <dgm:prSet presAssocID="{B3A617BD-99B7-4A94-83AB-B12606ACFCC9}" presName="sibTrans" presStyleCnt="0"/>
      <dgm:spPr/>
    </dgm:pt>
    <dgm:pt modelId="{CF0A92B9-A3C0-4C4B-910E-08FCC2DE3CD5}" type="pres">
      <dgm:prSet presAssocID="{09E36011-7B44-44F2-820A-6DB3E0DB906C}" presName="node" presStyleLbl="node1" presStyleIdx="3" presStyleCnt="4">
        <dgm:presLayoutVars>
          <dgm:bulletEnabled val="1"/>
        </dgm:presLayoutVars>
      </dgm:prSet>
      <dgm:spPr/>
    </dgm:pt>
  </dgm:ptLst>
  <dgm:cxnLst>
    <dgm:cxn modelId="{07D44002-163B-4526-888D-B8940AB7B83E}" srcId="{C7F81075-8B92-40BB-A674-00C2512FAE93}" destId="{09E36011-7B44-44F2-820A-6DB3E0DB906C}" srcOrd="3" destOrd="0" parTransId="{FD02D826-1E38-4550-A8A4-6EF20A624B4C}" sibTransId="{ED049B34-77F6-4A8E-838A-EDA57D3BB5F7}"/>
    <dgm:cxn modelId="{7F6D9625-A0F9-400D-9BC2-FB37097AC61E}" srcId="{C7F81075-8B92-40BB-A674-00C2512FAE93}" destId="{39D34535-5001-4AF0-90A9-8886BFF7EC46}" srcOrd="2" destOrd="0" parTransId="{9BB701D4-4CBC-4D9C-9667-DECF60DD3056}" sibTransId="{B3A617BD-99B7-4A94-83AB-B12606ACFCC9}"/>
    <dgm:cxn modelId="{14FD5B2C-23F8-344E-A23E-FA36B9AB2E28}" type="presOf" srcId="{634425AB-3EB7-4961-8AA3-22719DCBC164}" destId="{CF0A92B9-A3C0-4C4B-910E-08FCC2DE3CD5}" srcOrd="0" destOrd="1" presId="urn:microsoft.com/office/officeart/2005/8/layout/default"/>
    <dgm:cxn modelId="{B7520235-8109-B047-AC96-AD2629D2B8F0}" type="presOf" srcId="{09E36011-7B44-44F2-820A-6DB3E0DB906C}" destId="{CF0A92B9-A3C0-4C4B-910E-08FCC2DE3CD5}" srcOrd="0" destOrd="0" presId="urn:microsoft.com/office/officeart/2005/8/layout/default"/>
    <dgm:cxn modelId="{55A7F650-F86E-854F-B97D-E7D6B54E4244}" type="presOf" srcId="{39D34535-5001-4AF0-90A9-8886BFF7EC46}" destId="{00E030E7-10C7-0C48-8B55-87E0929A42AF}" srcOrd="0" destOrd="0" presId="urn:microsoft.com/office/officeart/2005/8/layout/default"/>
    <dgm:cxn modelId="{4981F16B-2296-47DC-A1FB-73FB88F351DB}" srcId="{C7F81075-8B92-40BB-A674-00C2512FAE93}" destId="{4E100E7E-6FB2-44A3-AE5A-01FFA0FE68E1}" srcOrd="1" destOrd="0" parTransId="{FB8A75F5-3469-4732-B889-E2F32DD5CA89}" sibTransId="{A1EA275C-E145-4B90-8409-AA727A66D27C}"/>
    <dgm:cxn modelId="{E9C7088E-C85A-D941-90DE-67004D151956}" type="presOf" srcId="{C7F81075-8B92-40BB-A674-00C2512FAE93}" destId="{BBC79D7F-503E-1B43-8F6E-5121A4555CF7}" srcOrd="0" destOrd="0" presId="urn:microsoft.com/office/officeart/2005/8/layout/default"/>
    <dgm:cxn modelId="{41B9DEB7-0123-4C18-83A4-601D3273AA86}" srcId="{09E36011-7B44-44F2-820A-6DB3E0DB906C}" destId="{634425AB-3EB7-4961-8AA3-22719DCBC164}" srcOrd="0" destOrd="0" parTransId="{C9619B20-82A6-4F35-925E-88F21F383FFB}" sibTransId="{6DC5C3E1-FF42-452E-A11F-2BA93AD5D57A}"/>
    <dgm:cxn modelId="{E8B9E9C8-5BF5-5247-A0B8-BE6D8126DF71}" type="presOf" srcId="{5B668260-B770-4933-B561-A5466422BBED}" destId="{DD28E7CB-E51B-1E45-B08E-8F8FD012B593}" srcOrd="0" destOrd="0" presId="urn:microsoft.com/office/officeart/2005/8/layout/default"/>
    <dgm:cxn modelId="{0D5CBFD6-6AF4-4B9F-BDC4-D6EC82AF52AF}" srcId="{C7F81075-8B92-40BB-A674-00C2512FAE93}" destId="{5B668260-B770-4933-B561-A5466422BBED}" srcOrd="0" destOrd="0" parTransId="{EE899F9A-5011-44FE-9190-7B9490B302EF}" sibTransId="{4DDDCCD6-257F-4F70-8252-669B03668E67}"/>
    <dgm:cxn modelId="{F6AD2DE4-3A3E-5141-B584-E960FCBABD89}" type="presOf" srcId="{4E100E7E-6FB2-44A3-AE5A-01FFA0FE68E1}" destId="{4EDC213B-36E2-FD46-A3EB-ABC543121E82}" srcOrd="0" destOrd="0" presId="urn:microsoft.com/office/officeart/2005/8/layout/default"/>
    <dgm:cxn modelId="{5C600027-0F21-CE46-AAAB-D60EFEDCB70D}" type="presParOf" srcId="{BBC79D7F-503E-1B43-8F6E-5121A4555CF7}" destId="{DD28E7CB-E51B-1E45-B08E-8F8FD012B593}" srcOrd="0" destOrd="0" presId="urn:microsoft.com/office/officeart/2005/8/layout/default"/>
    <dgm:cxn modelId="{73D86F61-A057-4641-80C9-20203725CFC3}" type="presParOf" srcId="{BBC79D7F-503E-1B43-8F6E-5121A4555CF7}" destId="{78311342-2108-2248-BCA3-F649A567AB0A}" srcOrd="1" destOrd="0" presId="urn:microsoft.com/office/officeart/2005/8/layout/default"/>
    <dgm:cxn modelId="{50D51C73-22A0-8F48-9F46-4E69FF9D7A9D}" type="presParOf" srcId="{BBC79D7F-503E-1B43-8F6E-5121A4555CF7}" destId="{4EDC213B-36E2-FD46-A3EB-ABC543121E82}" srcOrd="2" destOrd="0" presId="urn:microsoft.com/office/officeart/2005/8/layout/default"/>
    <dgm:cxn modelId="{9BF4722A-5EF0-B641-98BE-AF7E71DD1020}" type="presParOf" srcId="{BBC79D7F-503E-1B43-8F6E-5121A4555CF7}" destId="{C12C8544-9D7B-EF48-A46B-A593E3BA3088}" srcOrd="3" destOrd="0" presId="urn:microsoft.com/office/officeart/2005/8/layout/default"/>
    <dgm:cxn modelId="{A1D55A08-10B4-724A-8A06-9DBB89584FFF}" type="presParOf" srcId="{BBC79D7F-503E-1B43-8F6E-5121A4555CF7}" destId="{00E030E7-10C7-0C48-8B55-87E0929A42AF}" srcOrd="4" destOrd="0" presId="urn:microsoft.com/office/officeart/2005/8/layout/default"/>
    <dgm:cxn modelId="{A083F876-03F3-5D4B-AA0D-CB5BC2067ECF}" type="presParOf" srcId="{BBC79D7F-503E-1B43-8F6E-5121A4555CF7}" destId="{C5AA4AF3-7C99-D04C-A753-72D33930BF51}" srcOrd="5" destOrd="0" presId="urn:microsoft.com/office/officeart/2005/8/layout/default"/>
    <dgm:cxn modelId="{DA04C3D4-077D-4846-B9EB-868F6CA2751A}" type="presParOf" srcId="{BBC79D7F-503E-1B43-8F6E-5121A4555CF7}" destId="{CF0A92B9-A3C0-4C4B-910E-08FCC2DE3CD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594DB-683F-486E-AC6E-33D94D279F4D}">
      <dsp:nvSpPr>
        <dsp:cNvPr id="0" name=""/>
        <dsp:cNvSpPr/>
      </dsp:nvSpPr>
      <dsp:spPr>
        <a:xfrm>
          <a:off x="15765" y="589133"/>
          <a:ext cx="1234459" cy="123445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17CB4-0D52-499C-82CC-A99BB8770CF7}">
      <dsp:nvSpPr>
        <dsp:cNvPr id="0" name=""/>
        <dsp:cNvSpPr/>
      </dsp:nvSpPr>
      <dsp:spPr>
        <a:xfrm>
          <a:off x="275001" y="848370"/>
          <a:ext cx="715986" cy="715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79AE3-842A-4723-B80E-B99AF5072B7D}">
      <dsp:nvSpPr>
        <dsp:cNvPr id="0" name=""/>
        <dsp:cNvSpPr/>
      </dsp:nvSpPr>
      <dsp:spPr>
        <a:xfrm>
          <a:off x="1514751" y="589133"/>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Problem Identification</a:t>
          </a:r>
        </a:p>
      </dsp:txBody>
      <dsp:txXfrm>
        <a:off x="1514751" y="589133"/>
        <a:ext cx="2909797" cy="1234459"/>
      </dsp:txXfrm>
    </dsp:sp>
    <dsp:sp modelId="{A84A457E-528E-4DC7-84DF-2DBCBD24AE59}">
      <dsp:nvSpPr>
        <dsp:cNvPr id="0" name=""/>
        <dsp:cNvSpPr/>
      </dsp:nvSpPr>
      <dsp:spPr>
        <a:xfrm>
          <a:off x="4931558" y="589133"/>
          <a:ext cx="1234459" cy="123445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A273F-7E7E-447E-815A-25E03EF55CF1}">
      <dsp:nvSpPr>
        <dsp:cNvPr id="0" name=""/>
        <dsp:cNvSpPr/>
      </dsp:nvSpPr>
      <dsp:spPr>
        <a:xfrm>
          <a:off x="5190795" y="848370"/>
          <a:ext cx="715986" cy="715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98B4CD-8E59-471C-9E97-63F0C0418FC4}">
      <dsp:nvSpPr>
        <dsp:cNvPr id="0" name=""/>
        <dsp:cNvSpPr/>
      </dsp:nvSpPr>
      <dsp:spPr>
        <a:xfrm>
          <a:off x="6430544" y="589133"/>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Key Findings and Recommendation</a:t>
          </a:r>
        </a:p>
      </dsp:txBody>
      <dsp:txXfrm>
        <a:off x="6430544" y="589133"/>
        <a:ext cx="2909797" cy="1234459"/>
      </dsp:txXfrm>
    </dsp:sp>
    <dsp:sp modelId="{900CCAA9-AD86-4CAE-8C0B-E3DB30E9EC20}">
      <dsp:nvSpPr>
        <dsp:cNvPr id="0" name=""/>
        <dsp:cNvSpPr/>
      </dsp:nvSpPr>
      <dsp:spPr>
        <a:xfrm>
          <a:off x="15765" y="2570607"/>
          <a:ext cx="1234459" cy="123445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44742-33C0-4B8B-9491-851A0E6024A6}">
      <dsp:nvSpPr>
        <dsp:cNvPr id="0" name=""/>
        <dsp:cNvSpPr/>
      </dsp:nvSpPr>
      <dsp:spPr>
        <a:xfrm>
          <a:off x="275001" y="2829843"/>
          <a:ext cx="715986" cy="715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7B978-F647-4263-934D-40FCBBEB67B7}">
      <dsp:nvSpPr>
        <dsp:cNvPr id="0" name=""/>
        <dsp:cNvSpPr/>
      </dsp:nvSpPr>
      <dsp:spPr>
        <a:xfrm>
          <a:off x="1514751" y="2570607"/>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Modeling Results and Analysis</a:t>
          </a:r>
        </a:p>
      </dsp:txBody>
      <dsp:txXfrm>
        <a:off x="1514751" y="2570607"/>
        <a:ext cx="2909797" cy="1234459"/>
      </dsp:txXfrm>
    </dsp:sp>
    <dsp:sp modelId="{02B4494B-74A7-4C1A-BFD9-F44BFFCF5574}">
      <dsp:nvSpPr>
        <dsp:cNvPr id="0" name=""/>
        <dsp:cNvSpPr/>
      </dsp:nvSpPr>
      <dsp:spPr>
        <a:xfrm>
          <a:off x="4931558" y="2570607"/>
          <a:ext cx="1234459" cy="123445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F0016-5547-4795-B92C-2F328A343597}">
      <dsp:nvSpPr>
        <dsp:cNvPr id="0" name=""/>
        <dsp:cNvSpPr/>
      </dsp:nvSpPr>
      <dsp:spPr>
        <a:xfrm>
          <a:off x="5190795" y="2829843"/>
          <a:ext cx="715986" cy="715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602120-5C19-4ED7-B6BF-9AAD15219B8A}">
      <dsp:nvSpPr>
        <dsp:cNvPr id="0" name=""/>
        <dsp:cNvSpPr/>
      </dsp:nvSpPr>
      <dsp:spPr>
        <a:xfrm>
          <a:off x="6430544" y="2570607"/>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Summary and Conclusion</a:t>
          </a:r>
        </a:p>
      </dsp:txBody>
      <dsp:txXfrm>
        <a:off x="6430544" y="2570607"/>
        <a:ext cx="2909797" cy="1234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8E7CB-E51B-1E45-B08E-8F8FD012B593}">
      <dsp:nvSpPr>
        <dsp:cNvPr id="0" name=""/>
        <dsp:cNvSpPr/>
      </dsp:nvSpPr>
      <dsp:spPr>
        <a:xfrm>
          <a:off x="830" y="664114"/>
          <a:ext cx="3240795" cy="19444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Current Ticket Price: $81.00 for an adult weekend ticket</a:t>
          </a:r>
        </a:p>
      </dsp:txBody>
      <dsp:txXfrm>
        <a:off x="830" y="664114"/>
        <a:ext cx="3240795" cy="1944477"/>
      </dsp:txXfrm>
    </dsp:sp>
    <dsp:sp modelId="{4EDC213B-36E2-FD46-A3EB-ABC543121E82}">
      <dsp:nvSpPr>
        <dsp:cNvPr id="0" name=""/>
        <dsp:cNvSpPr/>
      </dsp:nvSpPr>
      <dsp:spPr>
        <a:xfrm>
          <a:off x="3565706" y="664114"/>
          <a:ext cx="3240795" cy="19444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Modelled Price: $89.05, suggesting that Big Mountain is underpricing its tickets by approximately $8.05.</a:t>
          </a:r>
        </a:p>
      </dsp:txBody>
      <dsp:txXfrm>
        <a:off x="3565706" y="664114"/>
        <a:ext cx="3240795" cy="1944477"/>
      </dsp:txXfrm>
    </dsp:sp>
    <dsp:sp modelId="{00E030E7-10C7-0C48-8B55-87E0929A42AF}">
      <dsp:nvSpPr>
        <dsp:cNvPr id="0" name=""/>
        <dsp:cNvSpPr/>
      </dsp:nvSpPr>
      <dsp:spPr>
        <a:xfrm>
          <a:off x="830" y="2932671"/>
          <a:ext cx="3240795" cy="19444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MAE = $6.69 suggests there is room for a price increase</a:t>
          </a:r>
        </a:p>
      </dsp:txBody>
      <dsp:txXfrm>
        <a:off x="830" y="2932671"/>
        <a:ext cx="3240795" cy="1944477"/>
      </dsp:txXfrm>
    </dsp:sp>
    <dsp:sp modelId="{CF0A92B9-A3C0-4C4B-910E-08FCC2DE3CD5}">
      <dsp:nvSpPr>
        <dsp:cNvPr id="0" name=""/>
        <dsp:cNvSpPr/>
      </dsp:nvSpPr>
      <dsp:spPr>
        <a:xfrm>
          <a:off x="3565706" y="2932671"/>
          <a:ext cx="3240795" cy="19444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Increasing Vertical Drop and Adding Snow Making Coverage: Slight ticket price increase ($0.24-$0.25)             with a revenue boost of $424,242-$441,919 over the season.</a:t>
          </a:r>
        </a:p>
        <a:p>
          <a:pPr marL="0" lvl="0" indent="0" algn="l" defTabSz="711200">
            <a:lnSpc>
              <a:spcPct val="90000"/>
            </a:lnSpc>
            <a:spcBef>
              <a:spcPct val="0"/>
            </a:spcBef>
            <a:spcAft>
              <a:spcPct val="35000"/>
            </a:spcAft>
            <a:buNone/>
          </a:pPr>
          <a:endParaRPr lang="en-US" sz="1600" kern="1200"/>
        </a:p>
        <a:p>
          <a:pPr marL="114300" lvl="1" indent="-114300" algn="l" defTabSz="533400">
            <a:lnSpc>
              <a:spcPct val="90000"/>
            </a:lnSpc>
            <a:spcBef>
              <a:spcPct val="0"/>
            </a:spcBef>
            <a:spcAft>
              <a:spcPct val="15000"/>
            </a:spcAft>
            <a:buChar char="•"/>
          </a:pPr>
          <a:endParaRPr lang="en-US" sz="1200" kern="1200"/>
        </a:p>
      </dsp:txBody>
      <dsp:txXfrm>
        <a:off x="3565706" y="2932671"/>
        <a:ext cx="3240795" cy="194447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92EC3-6D65-43D1-BDD0-7E4276E6FED8}" type="datetimeFigureOut">
              <a:rPr lang="en-US" smtClean="0"/>
              <a:t>7/18/24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E3178-2FE9-4DB8-B26B-6808417401B7}" type="slidenum">
              <a:rPr lang="en-US" smtClean="0"/>
              <a:t>‹#›</a:t>
            </a:fld>
            <a:endParaRPr lang="en-US"/>
          </a:p>
        </p:txBody>
      </p:sp>
    </p:spTree>
    <p:extLst>
      <p:ext uri="{BB962C8B-B14F-4D97-AF65-F5344CB8AC3E}">
        <p14:creationId xmlns:p14="http://schemas.microsoft.com/office/powerpoint/2010/main" val="6785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93705B-1487-41FB-AA37-83DBDB48E5A8}"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5879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03478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83332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47777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3705B-1487-41FB-AA37-83DBDB48E5A8}"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41048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93705B-1487-41FB-AA37-83DBDB48E5A8}"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35152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93705B-1487-41FB-AA37-83DBDB48E5A8}" type="datetimeFigureOut">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44809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93705B-1487-41FB-AA37-83DBDB48E5A8}" type="datetimeFigureOut">
              <a:rPr lang="en-US" smtClean="0"/>
              <a:t>7/18/24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62318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3705B-1487-41FB-AA37-83DBDB48E5A8}" type="datetimeFigureOut">
              <a:rPr lang="en-US" smtClean="0"/>
              <a:t>7/18/24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9934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3705B-1487-41FB-AA37-83DBDB48E5A8}"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81949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3705B-1487-41FB-AA37-83DBDB48E5A8}"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70517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3705B-1487-41FB-AA37-83DBDB48E5A8}" type="datetimeFigureOut">
              <a:rPr lang="en-US" smtClean="0"/>
              <a:t>7/18/24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33B5B-B877-43A4-AC80-02A6B3D745C0}" type="slidenum">
              <a:rPr lang="en-US" smtClean="0"/>
              <a:t>‹#›</a:t>
            </a:fld>
            <a:endParaRPr lang="en-US"/>
          </a:p>
        </p:txBody>
      </p:sp>
    </p:spTree>
    <p:extLst>
      <p:ext uri="{BB962C8B-B14F-4D97-AF65-F5344CB8AC3E}">
        <p14:creationId xmlns:p14="http://schemas.microsoft.com/office/powerpoint/2010/main" val="22923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Cable cars">
            <a:extLst>
              <a:ext uri="{FF2B5EF4-FFF2-40B4-BE49-F238E27FC236}">
                <a16:creationId xmlns:a16="http://schemas.microsoft.com/office/drawing/2014/main" id="{45647494-42BC-FD64-AD31-D1EC8CE1899C}"/>
              </a:ext>
            </a:extLst>
          </p:cNvPr>
          <p:cNvPicPr>
            <a:picLocks noChangeAspect="1"/>
          </p:cNvPicPr>
          <p:nvPr/>
        </p:nvPicPr>
        <p:blipFill>
          <a:blip r:embed="rId2"/>
          <a:srcRect l="9091" t="23391"/>
          <a:stretch/>
        </p:blipFill>
        <p:spPr>
          <a:xfrm>
            <a:off x="-2" y="-9625"/>
            <a:ext cx="12191981" cy="6857990"/>
          </a:xfrm>
          <a:prstGeom prst="rect">
            <a:avLst/>
          </a:prstGeom>
        </p:spPr>
      </p:pic>
      <p:sp>
        <p:nvSpPr>
          <p:cNvPr id="118" name="Rectangle 1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FD413-87CD-8610-C859-FE3BD7A892BF}"/>
              </a:ext>
            </a:extLst>
          </p:cNvPr>
          <p:cNvSpPr>
            <a:spLocks noGrp="1"/>
          </p:cNvSpPr>
          <p:nvPr>
            <p:ph type="title"/>
          </p:nvPr>
        </p:nvSpPr>
        <p:spPr>
          <a:xfrm>
            <a:off x="404553" y="3091928"/>
            <a:ext cx="9078562" cy="2387600"/>
          </a:xfrm>
        </p:spPr>
        <p:txBody>
          <a:bodyPr vert="horz" lIns="91440" tIns="45720" rIns="91440" bIns="45720" rtlCol="0" anchor="b">
            <a:normAutofit/>
          </a:bodyPr>
          <a:lstStyle/>
          <a:p>
            <a:br>
              <a:rPr lang="en-US" sz="6600" dirty="0">
                <a:solidFill>
                  <a:schemeClr val="bg1"/>
                </a:solidFill>
              </a:rPr>
            </a:br>
            <a:endParaRPr lang="en-US" sz="6600" dirty="0">
              <a:solidFill>
                <a:schemeClr val="bg1"/>
              </a:solidFill>
            </a:endParaRPr>
          </a:p>
        </p:txBody>
      </p:sp>
      <p:sp>
        <p:nvSpPr>
          <p:cNvPr id="120" name="Rectangle: Rounded Corners 1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ACB747-3618-1080-6242-E43BB5EEAD6D}"/>
              </a:ext>
            </a:extLst>
          </p:cNvPr>
          <p:cNvSpPr txBox="1"/>
          <p:nvPr/>
        </p:nvSpPr>
        <p:spPr>
          <a:xfrm>
            <a:off x="404552" y="4061817"/>
            <a:ext cx="8318500" cy="1538883"/>
          </a:xfrm>
          <a:prstGeom prst="rect">
            <a:avLst/>
          </a:prstGeom>
          <a:noFill/>
        </p:spPr>
        <p:txBody>
          <a:bodyPr wrap="square" rtlCol="0">
            <a:spAutoFit/>
          </a:bodyPr>
          <a:lstStyle/>
          <a:p>
            <a:r>
              <a:rPr lang="en-US" sz="5400" dirty="0">
                <a:blipFill>
                  <a:blip r:embed="rId3"/>
                  <a:tile tx="0" ty="0" sx="100000" sy="100000" flip="none" algn="tl"/>
                </a:blipFill>
              </a:rPr>
              <a:t>Big Mountain Resort</a:t>
            </a:r>
          </a:p>
          <a:p>
            <a:r>
              <a:rPr lang="en-US" sz="40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       Ticket Pricing Strategy</a:t>
            </a:r>
          </a:p>
        </p:txBody>
      </p:sp>
      <p:sp>
        <p:nvSpPr>
          <p:cNvPr id="6" name="TextBox 5">
            <a:extLst>
              <a:ext uri="{FF2B5EF4-FFF2-40B4-BE49-F238E27FC236}">
                <a16:creationId xmlns:a16="http://schemas.microsoft.com/office/drawing/2014/main" id="{3DAAA348-8CFE-8DFF-63D4-C751BD1C32B2}"/>
              </a:ext>
            </a:extLst>
          </p:cNvPr>
          <p:cNvSpPr txBox="1"/>
          <p:nvPr/>
        </p:nvSpPr>
        <p:spPr>
          <a:xfrm>
            <a:off x="5003799" y="5854700"/>
            <a:ext cx="3314701" cy="400110"/>
          </a:xfrm>
          <a:prstGeom prst="rect">
            <a:avLst/>
          </a:prstGeom>
          <a:noFill/>
        </p:spPr>
        <p:txBody>
          <a:bodyPr wrap="square" rtlCol="0">
            <a:spAutoFit/>
          </a:bodyPr>
          <a:lstStyle/>
          <a:p>
            <a:r>
              <a:rPr lang="en-US" sz="2000" dirty="0"/>
              <a:t>Presented by: Ranjana Roka</a:t>
            </a:r>
          </a:p>
        </p:txBody>
      </p:sp>
    </p:spTree>
    <p:extLst>
      <p:ext uri="{BB962C8B-B14F-4D97-AF65-F5344CB8AC3E}">
        <p14:creationId xmlns:p14="http://schemas.microsoft.com/office/powerpoint/2010/main" val="30928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Wood human figure">
            <a:extLst>
              <a:ext uri="{FF2B5EF4-FFF2-40B4-BE49-F238E27FC236}">
                <a16:creationId xmlns:a16="http://schemas.microsoft.com/office/drawing/2014/main" id="{95B82AB3-6168-B707-DEA1-C92AAB88FEE3}"/>
              </a:ext>
            </a:extLst>
          </p:cNvPr>
          <p:cNvPicPr>
            <a:picLocks noChangeAspect="1"/>
          </p:cNvPicPr>
          <p:nvPr/>
        </p:nvPicPr>
        <p:blipFill>
          <a:blip r:embed="rId2"/>
          <a:srcRect r="5882" b="-1"/>
          <a:stretch/>
        </p:blipFill>
        <p:spPr>
          <a:xfrm>
            <a:off x="2522358" y="10"/>
            <a:ext cx="9669642" cy="6857990"/>
          </a:xfrm>
          <a:prstGeom prst="rect">
            <a:avLst/>
          </a:prstGeom>
        </p:spPr>
      </p:pic>
      <p:sp>
        <p:nvSpPr>
          <p:cNvPr id="26" name="Rectangle 2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A1F970-5C38-35A6-4A00-66241C5866B4}"/>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Thank you</a:t>
            </a:r>
          </a:p>
        </p:txBody>
      </p:sp>
      <p:sp>
        <p:nvSpPr>
          <p:cNvPr id="3" name="Content Placeholder 2">
            <a:extLst>
              <a:ext uri="{FF2B5EF4-FFF2-40B4-BE49-F238E27FC236}">
                <a16:creationId xmlns:a16="http://schemas.microsoft.com/office/drawing/2014/main" id="{1F5E2542-F8EB-BF88-086C-9D725706F7C8}"/>
              </a:ext>
            </a:extLst>
          </p:cNvPr>
          <p:cNvSpPr>
            <a:spLocks noGrp="1"/>
          </p:cNvSpPr>
          <p:nvPr>
            <p:ph idx="1"/>
          </p:nvPr>
        </p:nvSpPr>
        <p:spPr>
          <a:xfrm>
            <a:off x="952229" y="4629234"/>
            <a:ext cx="3973386" cy="1485319"/>
          </a:xfrm>
          <a:noFill/>
        </p:spPr>
        <p:txBody>
          <a:bodyPr vert="horz" lIns="91440" tIns="45720" rIns="91440" bIns="45720" rtlCol="0">
            <a:normAutofit/>
          </a:bodyPr>
          <a:lstStyle/>
          <a:p>
            <a:pPr marL="0" indent="0">
              <a:buNone/>
            </a:pPr>
            <a:r>
              <a:rPr lang="en-US" sz="2400"/>
              <a:t>Questions????</a:t>
            </a:r>
          </a:p>
        </p:txBody>
      </p:sp>
    </p:spTree>
    <p:extLst>
      <p:ext uri="{BB962C8B-B14F-4D97-AF65-F5344CB8AC3E}">
        <p14:creationId xmlns:p14="http://schemas.microsoft.com/office/powerpoint/2010/main" val="274986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55EFF-DD9E-D87C-54F4-AABA572BEA7D}"/>
              </a:ext>
            </a:extLst>
          </p:cNvPr>
          <p:cNvSpPr>
            <a:spLocks noGrp="1"/>
          </p:cNvSpPr>
          <p:nvPr>
            <p:ph type="title"/>
          </p:nvPr>
        </p:nvSpPr>
        <p:spPr>
          <a:xfrm>
            <a:off x="1188069" y="381935"/>
            <a:ext cx="9356106" cy="1599265"/>
          </a:xfrm>
        </p:spPr>
        <p:txBody>
          <a:bodyPr anchor="t">
            <a:normAutofit/>
          </a:bodyPr>
          <a:lstStyle/>
          <a:p>
            <a:r>
              <a:rPr lang="en-US" b="1" dirty="0"/>
              <a:t>                       </a:t>
            </a:r>
            <a:r>
              <a:rPr lang="en-US" sz="5400" b="1" dirty="0"/>
              <a:t>Overview</a:t>
            </a:r>
            <a:br>
              <a:rPr lang="en-US" dirty="0"/>
            </a:br>
            <a:endParaRPr lang="en-US" dirty="0"/>
          </a:p>
        </p:txBody>
      </p:sp>
      <p:grpSp>
        <p:nvGrpSpPr>
          <p:cNvPr id="18" name="Group 17">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5688A9C8-45A7-FA8A-AEA0-8B314EA29DEE}"/>
              </a:ext>
            </a:extLst>
          </p:cNvPr>
          <p:cNvGraphicFramePr>
            <a:graphicFrameLocks noGrp="1"/>
          </p:cNvGraphicFramePr>
          <p:nvPr>
            <p:ph idx="1"/>
            <p:extLst>
              <p:ext uri="{D42A27DB-BD31-4B8C-83A1-F6EECF244321}">
                <p14:modId xmlns:p14="http://schemas.microsoft.com/office/powerpoint/2010/main" val="1364085263"/>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63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4800" b="1" dirty="0"/>
              <a:t>Problem Identification</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2"/>
          <p:cNvSpPr>
            <a:spLocks noGrp="1"/>
          </p:cNvSpPr>
          <p:nvPr>
            <p:ph idx="1"/>
          </p:nvPr>
        </p:nvSpPr>
        <p:spPr>
          <a:xfrm>
            <a:off x="640080" y="3404615"/>
            <a:ext cx="4243589" cy="2788952"/>
          </a:xfrm>
        </p:spPr>
        <p:txBody>
          <a:bodyPr>
            <a:normAutofit/>
          </a:bodyPr>
          <a:lstStyle/>
          <a:p>
            <a:r>
              <a:rPr lang="en-US" sz="1800" dirty="0"/>
              <a:t>Additional chair lift increases operating costs by $1.54M </a:t>
            </a:r>
          </a:p>
          <a:p>
            <a:r>
              <a:rPr lang="en-US" sz="1800" dirty="0"/>
              <a:t>Premium pricing strategy based on market average.</a:t>
            </a:r>
          </a:p>
          <a:p>
            <a:r>
              <a:rPr lang="en-US" sz="1800" dirty="0"/>
              <a:t>Current Ticket Price: $81.00</a:t>
            </a:r>
          </a:p>
          <a:p>
            <a:r>
              <a:rPr lang="en-US" sz="1800" dirty="0"/>
              <a:t>The resort is not fully capitalizing on its facilities</a:t>
            </a:r>
          </a:p>
          <a:p>
            <a:pPr lvl="1">
              <a:buFont typeface="Wingdings" pitchFamily="2" charset="2"/>
              <a:buChar char="v"/>
            </a:pPr>
            <a:endParaRPr lang="en-US" sz="1600" dirty="0"/>
          </a:p>
        </p:txBody>
      </p:sp>
      <p:pic>
        <p:nvPicPr>
          <p:cNvPr id="9" name="Picture 8" descr="Graph on document with pen">
            <a:extLst>
              <a:ext uri="{FF2B5EF4-FFF2-40B4-BE49-F238E27FC236}">
                <a16:creationId xmlns:a16="http://schemas.microsoft.com/office/drawing/2014/main" id="{0F84C073-DCDA-21F3-2D70-82E6E324D0C8}"/>
              </a:ext>
            </a:extLst>
          </p:cNvPr>
          <p:cNvPicPr>
            <a:picLocks noChangeAspect="1"/>
          </p:cNvPicPr>
          <p:nvPr/>
        </p:nvPicPr>
        <p:blipFill>
          <a:blip r:embed="rId2"/>
          <a:srcRect l="23385" r="9662" b="-1"/>
          <a:stretch/>
        </p:blipFill>
        <p:spPr>
          <a:xfrm>
            <a:off x="5310177" y="325369"/>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AutoShape 4" descr="A vibrant ski resort with people actively skiing down the slopes. The scene includes snow-covered mountains, ski lifts, and a bustling lodge at the base. Skiers of all ages and skill levels are seen enjoying the slopes, some gliding smoothly while others are learning to ski. The atmosphere is lively with clear blue skies and tall pine trees surrounding the area. Snowboarders and children playing in the snow add to the lively scene.">
            <a:extLst>
              <a:ext uri="{FF2B5EF4-FFF2-40B4-BE49-F238E27FC236}">
                <a16:creationId xmlns:a16="http://schemas.microsoft.com/office/drawing/2014/main" id="{FE97FEE8-DD3A-7B5B-D81F-B5CC4A822D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258C3398-2D0C-A0F6-A8CF-24F137CDA43C}"/>
              </a:ext>
            </a:extLst>
          </p:cNvPr>
          <p:cNvSpPr txBox="1"/>
          <p:nvPr/>
        </p:nvSpPr>
        <p:spPr>
          <a:xfrm>
            <a:off x="1169581" y="2775098"/>
            <a:ext cx="2322880" cy="461665"/>
          </a:xfrm>
          <a:prstGeom prst="rect">
            <a:avLst/>
          </a:prstGeom>
          <a:noFill/>
        </p:spPr>
        <p:txBody>
          <a:bodyPr wrap="none" rtlCol="0">
            <a:spAutoFit/>
          </a:bodyPr>
          <a:lstStyle/>
          <a:p>
            <a:r>
              <a:rPr lang="en-US" sz="2400" dirty="0">
                <a:solidFill>
                  <a:srgbClr val="C00000"/>
                </a:solidFill>
              </a:rPr>
              <a:t>Current Situation</a:t>
            </a:r>
          </a:p>
        </p:txBody>
      </p:sp>
    </p:spTree>
    <p:extLst>
      <p:ext uri="{BB962C8B-B14F-4D97-AF65-F5344CB8AC3E}">
        <p14:creationId xmlns:p14="http://schemas.microsoft.com/office/powerpoint/2010/main" val="3818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C97D1-1DE9-2D69-3670-39B1CA29EEB2}"/>
              </a:ext>
            </a:extLst>
          </p:cNvPr>
          <p:cNvSpPr>
            <a:spLocks noGrp="1"/>
          </p:cNvSpPr>
          <p:nvPr>
            <p:ph type="title"/>
          </p:nvPr>
        </p:nvSpPr>
        <p:spPr>
          <a:xfrm>
            <a:off x="403353" y="548640"/>
            <a:ext cx="4371765" cy="543153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a:t>    </a:t>
            </a:r>
            <a:r>
              <a:rPr lang="en-US" b="1"/>
              <a:t>Key Findings</a:t>
            </a:r>
            <a:br>
              <a:rPr lang="en-US" sz="3400"/>
            </a:br>
            <a:endParaRPr lang="en-US" sz="3400" dirty="0"/>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C601C3-1CCD-301D-8E14-51BB6B6C39D3}"/>
              </a:ext>
            </a:extLst>
          </p:cNvPr>
          <p:cNvSpPr>
            <a:spLocks noGrp="1"/>
          </p:cNvSpPr>
          <p:nvPr>
            <p:ph idx="1"/>
          </p:nvPr>
        </p:nvSpPr>
        <p:spPr>
          <a:xfrm>
            <a:off x="5126418" y="0"/>
            <a:ext cx="6224335" cy="68579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47500" lnSpcReduction="20000"/>
          </a:bodyPr>
          <a:lstStyle/>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5900" dirty="0"/>
              <a:t>Target Feature: </a:t>
            </a:r>
            <a:r>
              <a:rPr lang="en-US" sz="5900" dirty="0" err="1"/>
              <a:t>AdultWeekend</a:t>
            </a:r>
            <a:r>
              <a:rPr lang="en-US" sz="5900" dirty="0"/>
              <a:t> Ticket Price</a:t>
            </a:r>
          </a:p>
          <a:p>
            <a:r>
              <a:rPr lang="en-US" sz="5900" dirty="0"/>
              <a:t>Resort-Specific Features:</a:t>
            </a:r>
          </a:p>
          <a:p>
            <a:pPr lvl="1"/>
            <a:endParaRPr lang="en-US" sz="3600" dirty="0"/>
          </a:p>
          <a:p>
            <a:pPr lvl="1"/>
            <a:r>
              <a:rPr lang="en-US" sz="5100" dirty="0" err="1"/>
              <a:t>Vertical_drop</a:t>
            </a:r>
            <a:endParaRPr lang="en-US" sz="5100" dirty="0"/>
          </a:p>
          <a:p>
            <a:pPr lvl="1"/>
            <a:r>
              <a:rPr lang="en-US" sz="5100" dirty="0" err="1"/>
              <a:t>fastQuads</a:t>
            </a:r>
            <a:endParaRPr lang="en-US" sz="5100" dirty="0"/>
          </a:p>
          <a:p>
            <a:pPr lvl="1"/>
            <a:r>
              <a:rPr lang="en-US" sz="5100" dirty="0"/>
              <a:t>Runs</a:t>
            </a:r>
          </a:p>
          <a:p>
            <a:pPr lvl="1"/>
            <a:r>
              <a:rPr lang="en-US" sz="5100" dirty="0" err="1"/>
              <a:t>Total_chairs</a:t>
            </a:r>
            <a:endParaRPr lang="en-US" sz="5100" dirty="0"/>
          </a:p>
          <a:p>
            <a:endParaRPr lang="en-US" sz="3200" dirty="0"/>
          </a:p>
          <a:p>
            <a:pPr>
              <a:lnSpc>
                <a:spcPct val="120000"/>
              </a:lnSpc>
            </a:pPr>
            <a:r>
              <a:rPr lang="en-US" sz="5900" dirty="0"/>
              <a:t>Resort-specific features showed stronger correlation with the target feature.</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0" indent="0">
              <a:buNone/>
            </a:pPr>
            <a:endParaRPr lang="en-US" sz="2200" dirty="0"/>
          </a:p>
        </p:txBody>
      </p:sp>
    </p:spTree>
    <p:extLst>
      <p:ext uri="{BB962C8B-B14F-4D97-AF65-F5344CB8AC3E}">
        <p14:creationId xmlns:p14="http://schemas.microsoft.com/office/powerpoint/2010/main" val="30073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234" y="957447"/>
            <a:ext cx="3383280" cy="4943105"/>
          </a:xfrm>
        </p:spPr>
        <p:txBody>
          <a:bodyPr anchor="ctr">
            <a:normAutofit/>
          </a:bodyPr>
          <a:lstStyle/>
          <a:p>
            <a:r>
              <a:rPr lang="en-US" b="1" dirty="0"/>
              <a:t>Modeling Result and Analysis</a:t>
            </a: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A314662-CE52-4DB5-D656-0996FF809A3D}"/>
              </a:ext>
            </a:extLst>
          </p:cNvPr>
          <p:cNvGraphicFramePr>
            <a:graphicFrameLocks noGrp="1"/>
          </p:cNvGraphicFramePr>
          <p:nvPr>
            <p:ph idx="1"/>
            <p:extLst>
              <p:ext uri="{D42A27DB-BD31-4B8C-83A1-F6EECF244321}">
                <p14:modId xmlns:p14="http://schemas.microsoft.com/office/powerpoint/2010/main" val="3577823095"/>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47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087" name="Rectangle 308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t>Target Feature: AdultWeekend Ticket Price</a:t>
            </a:r>
          </a:p>
        </p:txBody>
      </p:sp>
      <p:sp>
        <p:nvSpPr>
          <p:cNvPr id="308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graph of a number of tickets&#10;&#10;Description automatically generated with medium confidence">
            <a:extLst>
              <a:ext uri="{FF2B5EF4-FFF2-40B4-BE49-F238E27FC236}">
                <a16:creationId xmlns:a16="http://schemas.microsoft.com/office/drawing/2014/main" id="{C25BD295-5391-D92C-13E3-8D97B179C3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2887507"/>
            <a:ext cx="5614416" cy="3116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graph with blue lines&#10;&#10;Description automatically generated">
            <a:extLst>
              <a:ext uri="{FF2B5EF4-FFF2-40B4-BE49-F238E27FC236}">
                <a16:creationId xmlns:a16="http://schemas.microsoft.com/office/drawing/2014/main" id="{188B6C0D-5474-484E-01F0-99C6B0C4F1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2908561"/>
            <a:ext cx="5614416" cy="307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23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162" name="Rectangle 2161">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023110"/>
            <a:ext cx="3505199" cy="2713990"/>
          </a:xfrm>
        </p:spPr>
        <p:txBody>
          <a:bodyPr vert="horz" lIns="91440" tIns="45720" rIns="91440" bIns="45720" rtlCol="0" anchor="ctr">
            <a:normAutofit/>
          </a:bodyPr>
          <a:lstStyle/>
          <a:p>
            <a:r>
              <a:rPr lang="en-US" sz="4000" b="1" dirty="0"/>
              <a:t>Resort-specific Feature Comparisons</a:t>
            </a:r>
          </a:p>
        </p:txBody>
      </p:sp>
      <p:sp>
        <p:nvSpPr>
          <p:cNvPr id="2163" name="Rectangle 216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4" name="Rectangle 216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5" name="Rectangle 21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A graph of blue and red bars&#10;&#10;Description automatically generated">
            <a:extLst>
              <a:ext uri="{FF2B5EF4-FFF2-40B4-BE49-F238E27FC236}">
                <a16:creationId xmlns:a16="http://schemas.microsoft.com/office/drawing/2014/main" id="{4BEB26F9-5068-A507-C5AE-40D4E57FE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373"/>
          <a:stretch/>
        </p:blipFill>
        <p:spPr bwMode="auto">
          <a:xfrm>
            <a:off x="4054251" y="1103357"/>
            <a:ext cx="3703320" cy="20839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of a vertical drop&#10;&#10;Description automatically generated">
            <a:extLst>
              <a:ext uri="{FF2B5EF4-FFF2-40B4-BE49-F238E27FC236}">
                <a16:creationId xmlns:a16="http://schemas.microsoft.com/office/drawing/2014/main" id="{2CA65992-A418-75CA-E0F5-69AA12C24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317" b="1"/>
          <a:stretch/>
        </p:blipFill>
        <p:spPr bwMode="auto">
          <a:xfrm>
            <a:off x="7927572" y="1103959"/>
            <a:ext cx="3703320" cy="208275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 graph of a number of runs&#10;&#10;Description automatically generated">
            <a:extLst>
              <a:ext uri="{FF2B5EF4-FFF2-40B4-BE49-F238E27FC236}">
                <a16:creationId xmlns:a16="http://schemas.microsoft.com/office/drawing/2014/main" id="{AB2D0D2D-36FD-88DD-86C0-C19B1D3F6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259" b="-2"/>
          <a:stretch/>
        </p:blipFill>
        <p:spPr bwMode="auto">
          <a:xfrm>
            <a:off x="4054251" y="3784874"/>
            <a:ext cx="3703320" cy="20839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graph with numbers and a red line&#10;&#10;Description automatically generated">
            <a:extLst>
              <a:ext uri="{FF2B5EF4-FFF2-40B4-BE49-F238E27FC236}">
                <a16:creationId xmlns:a16="http://schemas.microsoft.com/office/drawing/2014/main" id="{D5855AEF-C5D4-47B2-5F2E-555F8DC734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2259" b="-2"/>
          <a:stretch/>
        </p:blipFill>
        <p:spPr bwMode="auto">
          <a:xfrm>
            <a:off x="7932998" y="3784873"/>
            <a:ext cx="3703320" cy="208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CF584-9C29-933D-80C6-F1BB8B85E896}"/>
              </a:ext>
            </a:extLst>
          </p:cNvPr>
          <p:cNvSpPr>
            <a:spLocks noGrp="1"/>
          </p:cNvSpPr>
          <p:nvPr>
            <p:ph type="title"/>
          </p:nvPr>
        </p:nvSpPr>
        <p:spPr>
          <a:xfrm>
            <a:off x="838200" y="365125"/>
            <a:ext cx="10515600" cy="1325563"/>
          </a:xfrm>
        </p:spPr>
        <p:txBody>
          <a:bodyPr>
            <a:normAutofit/>
          </a:bodyPr>
          <a:lstStyle/>
          <a:p>
            <a:r>
              <a:rPr lang="en-US" sz="5400" b="1"/>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F46074-EDCD-DA9F-A976-200C656C7DDF}"/>
              </a:ext>
            </a:extLst>
          </p:cNvPr>
          <p:cNvSpPr>
            <a:spLocks noGrp="1"/>
          </p:cNvSpPr>
          <p:nvPr>
            <p:ph idx="1"/>
          </p:nvPr>
        </p:nvSpPr>
        <p:spPr>
          <a:xfrm>
            <a:off x="838200" y="1929384"/>
            <a:ext cx="10515600" cy="4251960"/>
          </a:xfrm>
        </p:spPr>
        <p:txBody>
          <a:bodyPr>
            <a:normAutofit/>
          </a:bodyPr>
          <a:lstStyle/>
          <a:p>
            <a:r>
              <a:rPr lang="en-US" sz="2400" dirty="0"/>
              <a:t> Raise ticket price to $89.05 as predicted by the model</a:t>
            </a:r>
          </a:p>
          <a:p>
            <a:endParaRPr lang="en-US" sz="2400" dirty="0"/>
          </a:p>
          <a:p>
            <a:r>
              <a:rPr lang="en-US" sz="2400" dirty="0"/>
              <a:t>Closing less used runs can be a cost-saving measure without affecting the ticket price.</a:t>
            </a:r>
          </a:p>
          <a:p>
            <a:endParaRPr lang="en-US" sz="2400" dirty="0"/>
          </a:p>
          <a:p>
            <a:r>
              <a:rPr lang="en-US" sz="2400" dirty="0"/>
              <a:t>Enhancements such as increasing vertical drop by 150 feet, and add an additional chairlift  supported ticket price by $0.24, translating to a revenue increase of $424,242 over the season.</a:t>
            </a:r>
          </a:p>
          <a:p>
            <a:endParaRPr lang="en-US" sz="2400" dirty="0"/>
          </a:p>
          <a:p>
            <a:r>
              <a:rPr lang="en-US" sz="2400" dirty="0"/>
              <a:t>Focus on improving overall visitor experience to support price adjustments.</a:t>
            </a:r>
          </a:p>
        </p:txBody>
      </p:sp>
    </p:spTree>
    <p:extLst>
      <p:ext uri="{BB962C8B-B14F-4D97-AF65-F5344CB8AC3E}">
        <p14:creationId xmlns:p14="http://schemas.microsoft.com/office/powerpoint/2010/main" val="412567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225E3-620F-A5FD-3558-3AA9AA6BAD14}"/>
              </a:ext>
            </a:extLst>
          </p:cNvPr>
          <p:cNvSpPr>
            <a:spLocks noGrp="1"/>
          </p:cNvSpPr>
          <p:nvPr>
            <p:ph type="title"/>
          </p:nvPr>
        </p:nvSpPr>
        <p:spPr>
          <a:xfrm>
            <a:off x="838200" y="365125"/>
            <a:ext cx="10515600" cy="1325563"/>
          </a:xfrm>
        </p:spPr>
        <p:txBody>
          <a:bodyPr>
            <a:normAutofit/>
          </a:bodyPr>
          <a:lstStyle/>
          <a:p>
            <a:r>
              <a:rPr lang="en-US" sz="5400" b="1" dirty="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1CB163-205F-DC31-DFC8-FCAF757774D0}"/>
              </a:ext>
            </a:extLst>
          </p:cNvPr>
          <p:cNvSpPr>
            <a:spLocks noGrp="1"/>
          </p:cNvSpPr>
          <p:nvPr>
            <p:ph idx="1"/>
          </p:nvPr>
        </p:nvSpPr>
        <p:spPr>
          <a:xfrm>
            <a:off x="838200" y="1929384"/>
            <a:ext cx="10515600" cy="4251960"/>
          </a:xfrm>
        </p:spPr>
        <p:txBody>
          <a:bodyPr>
            <a:normAutofit/>
          </a:bodyPr>
          <a:lstStyle/>
          <a:p>
            <a:r>
              <a:rPr lang="en-US" sz="2400" dirty="0"/>
              <a:t>Big Mountain's ticket price is lower than many ski resorts, suggesting room to align pricing with higher-priced competitors.</a:t>
            </a:r>
          </a:p>
          <a:p>
            <a:endParaRPr lang="en-US" sz="2400" dirty="0"/>
          </a:p>
          <a:p>
            <a:r>
              <a:rPr lang="en-US" sz="2400" dirty="0"/>
              <a:t>Incremental improvements such as increasing vertical drop and snow making coverage show marginal benefits, emphasizing the need for a balanced approach between facility investments and pricing strategies</a:t>
            </a:r>
          </a:p>
        </p:txBody>
      </p:sp>
    </p:spTree>
    <p:extLst>
      <p:ext uri="{BB962C8B-B14F-4D97-AF65-F5344CB8AC3E}">
        <p14:creationId xmlns:p14="http://schemas.microsoft.com/office/powerpoint/2010/main" val="2482334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15733</TotalTime>
  <Words>310</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 </vt:lpstr>
      <vt:lpstr>                       Overview </vt:lpstr>
      <vt:lpstr>Problem Identification</vt:lpstr>
      <vt:lpstr>    Key Findings </vt:lpstr>
      <vt:lpstr>Modeling Result and Analysis</vt:lpstr>
      <vt:lpstr>Target Feature: AdultWeekend Ticket Price</vt:lpstr>
      <vt:lpstr>Resort-specific Feature Comparisons</vt:lpstr>
      <vt:lpstr>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Tsecd</dc:creator>
  <cp:lastModifiedBy>Ranjana Roka</cp:lastModifiedBy>
  <cp:revision>20</cp:revision>
  <dcterms:created xsi:type="dcterms:W3CDTF">2020-09-19T23:36:38Z</dcterms:created>
  <dcterms:modified xsi:type="dcterms:W3CDTF">2024-07-18T23:33:21Z</dcterms:modified>
</cp:coreProperties>
</file>