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61" r:id="rId6"/>
    <p:sldId id="274" r:id="rId7"/>
    <p:sldId id="275" r:id="rId8"/>
    <p:sldId id="276" r:id="rId9"/>
    <p:sldId id="277" r:id="rId10"/>
    <p:sldId id="262" r:id="rId11"/>
    <p:sldId id="279" r:id="rId12"/>
    <p:sldId id="264" r:id="rId13"/>
    <p:sldId id="280" r:id="rId14"/>
    <p:sldId id="281" r:id="rId15"/>
    <p:sldId id="282" r:id="rId16"/>
    <p:sldId id="28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/>
    <p:restoredTop sz="90479"/>
  </p:normalViewPr>
  <p:slideViewPr>
    <p:cSldViewPr snapToGrid="0">
      <p:cViewPr varScale="1">
        <p:scale>
          <a:sx n="117" d="100"/>
          <a:sy n="117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13B84-51E9-4B68-AF20-0CE5CCAE4F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AC1CDD8-9D03-4FEA-B404-BABF1C8E51E1}">
      <dgm:prSet/>
      <dgm:spPr/>
      <dgm:t>
        <a:bodyPr/>
        <a:lstStyle/>
        <a:p>
          <a:pPr>
            <a:defRPr cap="all"/>
          </a:pPr>
          <a:r>
            <a:rPr lang="en-US" dirty="0"/>
            <a:t> Problem Statement and Objective</a:t>
          </a:r>
        </a:p>
        <a:p>
          <a:pPr>
            <a:defRPr cap="all"/>
          </a:pPr>
          <a:r>
            <a:rPr lang="en-US" dirty="0"/>
            <a:t> </a:t>
          </a:r>
        </a:p>
      </dgm:t>
    </dgm:pt>
    <dgm:pt modelId="{7156FAB9-0045-4595-9C3C-9E9D2158F94B}" type="parTrans" cxnId="{B7BB4E63-6969-42B9-9D47-2F52CE98CF87}">
      <dgm:prSet/>
      <dgm:spPr/>
      <dgm:t>
        <a:bodyPr/>
        <a:lstStyle/>
        <a:p>
          <a:endParaRPr lang="en-US"/>
        </a:p>
      </dgm:t>
    </dgm:pt>
    <dgm:pt modelId="{A8CF1F00-758B-44C7-ACF8-D218D3FD0599}" type="sibTrans" cxnId="{B7BB4E63-6969-42B9-9D47-2F52CE98CF87}">
      <dgm:prSet/>
      <dgm:spPr/>
      <dgm:t>
        <a:bodyPr/>
        <a:lstStyle/>
        <a:p>
          <a:endParaRPr lang="en-US"/>
        </a:p>
      </dgm:t>
    </dgm:pt>
    <dgm:pt modelId="{7E927E30-D3A4-4BBB-A458-3B2B53BF8356}">
      <dgm:prSet/>
      <dgm:spPr/>
      <dgm:t>
        <a:bodyPr/>
        <a:lstStyle/>
        <a:p>
          <a:pPr>
            <a:defRPr cap="all"/>
          </a:pPr>
          <a:r>
            <a:rPr lang="en-US"/>
            <a:t>Data Wrangling </a:t>
          </a:r>
        </a:p>
      </dgm:t>
    </dgm:pt>
    <dgm:pt modelId="{566198E1-6959-4B2F-A771-1BBBB163FF73}" type="parTrans" cxnId="{21747804-7804-4BCC-9DB6-DC8D06FCE984}">
      <dgm:prSet/>
      <dgm:spPr/>
      <dgm:t>
        <a:bodyPr/>
        <a:lstStyle/>
        <a:p>
          <a:endParaRPr lang="en-US"/>
        </a:p>
      </dgm:t>
    </dgm:pt>
    <dgm:pt modelId="{AC78E3FF-57B2-4CB6-9BAA-1F798D0E5B13}" type="sibTrans" cxnId="{21747804-7804-4BCC-9DB6-DC8D06FCE984}">
      <dgm:prSet/>
      <dgm:spPr/>
      <dgm:t>
        <a:bodyPr/>
        <a:lstStyle/>
        <a:p>
          <a:endParaRPr lang="en-US"/>
        </a:p>
      </dgm:t>
    </dgm:pt>
    <dgm:pt modelId="{D87DC2EB-284D-4E3F-8B54-9C814BA703A8}">
      <dgm:prSet/>
      <dgm:spPr/>
      <dgm:t>
        <a:bodyPr/>
        <a:lstStyle/>
        <a:p>
          <a:pPr>
            <a:defRPr cap="all"/>
          </a:pPr>
          <a:r>
            <a:rPr lang="en-US"/>
            <a:t>Exploratory Data Analysis </a:t>
          </a:r>
        </a:p>
      </dgm:t>
    </dgm:pt>
    <dgm:pt modelId="{E9E359B9-B8CF-4EBE-A65C-B4560B2BBD27}" type="parTrans" cxnId="{46F4FE4E-F7DB-42F1-BA4C-A5A7034B5622}">
      <dgm:prSet/>
      <dgm:spPr/>
      <dgm:t>
        <a:bodyPr/>
        <a:lstStyle/>
        <a:p>
          <a:endParaRPr lang="en-US"/>
        </a:p>
      </dgm:t>
    </dgm:pt>
    <dgm:pt modelId="{7250CC3B-A498-4D52-A682-BEAF48940EB2}" type="sibTrans" cxnId="{46F4FE4E-F7DB-42F1-BA4C-A5A7034B5622}">
      <dgm:prSet/>
      <dgm:spPr/>
      <dgm:t>
        <a:bodyPr/>
        <a:lstStyle/>
        <a:p>
          <a:endParaRPr lang="en-US"/>
        </a:p>
      </dgm:t>
    </dgm:pt>
    <dgm:pt modelId="{0A7F6448-DADA-4710-B925-05AB091DAC81}">
      <dgm:prSet/>
      <dgm:spPr/>
      <dgm:t>
        <a:bodyPr/>
        <a:lstStyle/>
        <a:p>
          <a:pPr>
            <a:defRPr cap="all"/>
          </a:pPr>
          <a:r>
            <a:rPr lang="en-US"/>
            <a:t>Machine Learning Models </a:t>
          </a:r>
        </a:p>
      </dgm:t>
    </dgm:pt>
    <dgm:pt modelId="{B7E56318-EC60-4579-8F6D-679859A24998}" type="parTrans" cxnId="{22CE93BA-AD78-4213-80C8-5DA850D76E19}">
      <dgm:prSet/>
      <dgm:spPr/>
      <dgm:t>
        <a:bodyPr/>
        <a:lstStyle/>
        <a:p>
          <a:endParaRPr lang="en-US"/>
        </a:p>
      </dgm:t>
    </dgm:pt>
    <dgm:pt modelId="{6931E5CF-1206-4CB3-9556-162CB8C836B0}" type="sibTrans" cxnId="{22CE93BA-AD78-4213-80C8-5DA850D76E19}">
      <dgm:prSet/>
      <dgm:spPr/>
      <dgm:t>
        <a:bodyPr/>
        <a:lstStyle/>
        <a:p>
          <a:endParaRPr lang="en-US"/>
        </a:p>
      </dgm:t>
    </dgm:pt>
    <dgm:pt modelId="{56C5115A-4765-4212-8801-1B5CF36B17A8}">
      <dgm:prSet/>
      <dgm:spPr/>
      <dgm:t>
        <a:bodyPr/>
        <a:lstStyle/>
        <a:p>
          <a:pPr>
            <a:defRPr cap="all"/>
          </a:pPr>
          <a:r>
            <a:rPr lang="en-US"/>
            <a:t>Model Performance </a:t>
          </a:r>
        </a:p>
      </dgm:t>
    </dgm:pt>
    <dgm:pt modelId="{854C7398-E59A-444C-85C1-D714616A0182}" type="parTrans" cxnId="{FD8D80FF-71CE-4CB1-862C-179CD9E01EBD}">
      <dgm:prSet/>
      <dgm:spPr/>
      <dgm:t>
        <a:bodyPr/>
        <a:lstStyle/>
        <a:p>
          <a:endParaRPr lang="en-US"/>
        </a:p>
      </dgm:t>
    </dgm:pt>
    <dgm:pt modelId="{276B6B77-3382-4B05-B9AD-BE3BCF33F9E5}" type="sibTrans" cxnId="{FD8D80FF-71CE-4CB1-862C-179CD9E01EBD}">
      <dgm:prSet/>
      <dgm:spPr/>
      <dgm:t>
        <a:bodyPr/>
        <a:lstStyle/>
        <a:p>
          <a:endParaRPr lang="en-US"/>
        </a:p>
      </dgm:t>
    </dgm:pt>
    <dgm:pt modelId="{20C83950-4CB5-42AE-B06B-F68D80EB12A6}">
      <dgm:prSet/>
      <dgm:spPr/>
      <dgm:t>
        <a:bodyPr/>
        <a:lstStyle/>
        <a:p>
          <a:pPr>
            <a:defRPr cap="all"/>
          </a:pPr>
          <a:r>
            <a:rPr lang="en-US"/>
            <a:t>Conclusions and Recommendations</a:t>
          </a:r>
        </a:p>
      </dgm:t>
    </dgm:pt>
    <dgm:pt modelId="{A609F8D6-96CB-4BDF-B412-54BA3BC1C815}" type="parTrans" cxnId="{527EFCEA-5067-4D5B-B1A9-6E497E15C901}">
      <dgm:prSet/>
      <dgm:spPr/>
      <dgm:t>
        <a:bodyPr/>
        <a:lstStyle/>
        <a:p>
          <a:endParaRPr lang="en-US"/>
        </a:p>
      </dgm:t>
    </dgm:pt>
    <dgm:pt modelId="{AFA06F1C-48F2-422C-A921-1BB5975203D4}" type="sibTrans" cxnId="{527EFCEA-5067-4D5B-B1A9-6E497E15C901}">
      <dgm:prSet/>
      <dgm:spPr/>
      <dgm:t>
        <a:bodyPr/>
        <a:lstStyle/>
        <a:p>
          <a:endParaRPr lang="en-US"/>
        </a:p>
      </dgm:t>
    </dgm:pt>
    <dgm:pt modelId="{39378D4A-14F5-468A-B050-4D000CF80852}" type="pres">
      <dgm:prSet presAssocID="{50E13B84-51E9-4B68-AF20-0CE5CCAE4F91}" presName="root" presStyleCnt="0">
        <dgm:presLayoutVars>
          <dgm:dir/>
          <dgm:resizeHandles val="exact"/>
        </dgm:presLayoutVars>
      </dgm:prSet>
      <dgm:spPr/>
    </dgm:pt>
    <dgm:pt modelId="{CCA42EE2-3345-4C4E-9100-392EF55D7356}" type="pres">
      <dgm:prSet presAssocID="{EAC1CDD8-9D03-4FEA-B404-BABF1C8E51E1}" presName="compNode" presStyleCnt="0"/>
      <dgm:spPr/>
    </dgm:pt>
    <dgm:pt modelId="{2574405C-4EEC-4680-962D-072F9A36E186}" type="pres">
      <dgm:prSet presAssocID="{EAC1CDD8-9D03-4FEA-B404-BABF1C8E51E1}" presName="iconBgRect" presStyleLbl="bgShp" presStyleIdx="0" presStyleCnt="6"/>
      <dgm:spPr/>
    </dgm:pt>
    <dgm:pt modelId="{A5A92557-141A-43BC-9529-5F54881F356B}" type="pres">
      <dgm:prSet presAssocID="{EAC1CDD8-9D03-4FEA-B404-BABF1C8E51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7A2D4F-2ADE-4F07-ACBF-99240465EFD3}" type="pres">
      <dgm:prSet presAssocID="{EAC1CDD8-9D03-4FEA-B404-BABF1C8E51E1}" presName="spaceRect" presStyleCnt="0"/>
      <dgm:spPr/>
    </dgm:pt>
    <dgm:pt modelId="{E8203EA6-0C51-4876-84EF-94030B3B2FCF}" type="pres">
      <dgm:prSet presAssocID="{EAC1CDD8-9D03-4FEA-B404-BABF1C8E51E1}" presName="textRect" presStyleLbl="revTx" presStyleIdx="0" presStyleCnt="6">
        <dgm:presLayoutVars>
          <dgm:chMax val="1"/>
          <dgm:chPref val="1"/>
        </dgm:presLayoutVars>
      </dgm:prSet>
      <dgm:spPr/>
    </dgm:pt>
    <dgm:pt modelId="{C218CEF0-B488-43A0-97DC-197CBF7DAA67}" type="pres">
      <dgm:prSet presAssocID="{A8CF1F00-758B-44C7-ACF8-D218D3FD0599}" presName="sibTrans" presStyleCnt="0"/>
      <dgm:spPr/>
    </dgm:pt>
    <dgm:pt modelId="{8DC5A036-FF51-4018-8E3E-2EFBABCC62C3}" type="pres">
      <dgm:prSet presAssocID="{7E927E30-D3A4-4BBB-A458-3B2B53BF8356}" presName="compNode" presStyleCnt="0"/>
      <dgm:spPr/>
    </dgm:pt>
    <dgm:pt modelId="{B2C79E8E-9C98-4425-8B27-43027E7276B7}" type="pres">
      <dgm:prSet presAssocID="{7E927E30-D3A4-4BBB-A458-3B2B53BF8356}" presName="iconBgRect" presStyleLbl="bgShp" presStyleIdx="1" presStyleCnt="6"/>
      <dgm:spPr/>
    </dgm:pt>
    <dgm:pt modelId="{6902617D-43D3-433F-A75D-459F80E2DA25}" type="pres">
      <dgm:prSet presAssocID="{7E927E30-D3A4-4BBB-A458-3B2B53BF835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0C0E8B-8BCD-45E5-BD3A-37CC4B9481FC}" type="pres">
      <dgm:prSet presAssocID="{7E927E30-D3A4-4BBB-A458-3B2B53BF8356}" presName="spaceRect" presStyleCnt="0"/>
      <dgm:spPr/>
    </dgm:pt>
    <dgm:pt modelId="{2FBA5443-F431-4333-8D2E-573D55A59AE2}" type="pres">
      <dgm:prSet presAssocID="{7E927E30-D3A4-4BBB-A458-3B2B53BF8356}" presName="textRect" presStyleLbl="revTx" presStyleIdx="1" presStyleCnt="6">
        <dgm:presLayoutVars>
          <dgm:chMax val="1"/>
          <dgm:chPref val="1"/>
        </dgm:presLayoutVars>
      </dgm:prSet>
      <dgm:spPr/>
    </dgm:pt>
    <dgm:pt modelId="{EE3D7277-4972-480D-A540-E5C53983CA23}" type="pres">
      <dgm:prSet presAssocID="{AC78E3FF-57B2-4CB6-9BAA-1F798D0E5B13}" presName="sibTrans" presStyleCnt="0"/>
      <dgm:spPr/>
    </dgm:pt>
    <dgm:pt modelId="{F0F2A2B8-BCCC-4AF3-8F5D-F663E4BDAF7D}" type="pres">
      <dgm:prSet presAssocID="{D87DC2EB-284D-4E3F-8B54-9C814BA703A8}" presName="compNode" presStyleCnt="0"/>
      <dgm:spPr/>
    </dgm:pt>
    <dgm:pt modelId="{DDCCEE0D-EEE5-4451-9A74-D0A29473ADA7}" type="pres">
      <dgm:prSet presAssocID="{D87DC2EB-284D-4E3F-8B54-9C814BA703A8}" presName="iconBgRect" presStyleLbl="bgShp" presStyleIdx="2" presStyleCnt="6"/>
      <dgm:spPr/>
    </dgm:pt>
    <dgm:pt modelId="{592975E6-C428-4BE9-830D-E91225BF97D8}" type="pres">
      <dgm:prSet presAssocID="{D87DC2EB-284D-4E3F-8B54-9C814BA703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0F6143-5A40-432D-AD99-7E0DED47F8EE}" type="pres">
      <dgm:prSet presAssocID="{D87DC2EB-284D-4E3F-8B54-9C814BA703A8}" presName="spaceRect" presStyleCnt="0"/>
      <dgm:spPr/>
    </dgm:pt>
    <dgm:pt modelId="{7A92DEF7-A3CC-444E-A75B-4B682EF1B6A0}" type="pres">
      <dgm:prSet presAssocID="{D87DC2EB-284D-4E3F-8B54-9C814BA703A8}" presName="textRect" presStyleLbl="revTx" presStyleIdx="2" presStyleCnt="6">
        <dgm:presLayoutVars>
          <dgm:chMax val="1"/>
          <dgm:chPref val="1"/>
        </dgm:presLayoutVars>
      </dgm:prSet>
      <dgm:spPr/>
    </dgm:pt>
    <dgm:pt modelId="{AF5B32DD-3476-462B-987C-E8C3F6D20823}" type="pres">
      <dgm:prSet presAssocID="{7250CC3B-A498-4D52-A682-BEAF48940EB2}" presName="sibTrans" presStyleCnt="0"/>
      <dgm:spPr/>
    </dgm:pt>
    <dgm:pt modelId="{F204DA95-1182-465C-A734-C8B76B7328AC}" type="pres">
      <dgm:prSet presAssocID="{0A7F6448-DADA-4710-B925-05AB091DAC81}" presName="compNode" presStyleCnt="0"/>
      <dgm:spPr/>
    </dgm:pt>
    <dgm:pt modelId="{8432A2C8-6971-4CF2-B30F-5B5815155734}" type="pres">
      <dgm:prSet presAssocID="{0A7F6448-DADA-4710-B925-05AB091DAC81}" presName="iconBgRect" presStyleLbl="bgShp" presStyleIdx="3" presStyleCnt="6"/>
      <dgm:spPr/>
    </dgm:pt>
    <dgm:pt modelId="{4E8D0C52-7E65-406D-AB65-F474F246F46E}" type="pres">
      <dgm:prSet presAssocID="{0A7F6448-DADA-4710-B925-05AB091DAC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FBE1D1A-074B-40A1-8122-DD0FD9C8D038}" type="pres">
      <dgm:prSet presAssocID="{0A7F6448-DADA-4710-B925-05AB091DAC81}" presName="spaceRect" presStyleCnt="0"/>
      <dgm:spPr/>
    </dgm:pt>
    <dgm:pt modelId="{A7607A45-933B-4C54-B0E6-694C1F2E1894}" type="pres">
      <dgm:prSet presAssocID="{0A7F6448-DADA-4710-B925-05AB091DAC81}" presName="textRect" presStyleLbl="revTx" presStyleIdx="3" presStyleCnt="6">
        <dgm:presLayoutVars>
          <dgm:chMax val="1"/>
          <dgm:chPref val="1"/>
        </dgm:presLayoutVars>
      </dgm:prSet>
      <dgm:spPr/>
    </dgm:pt>
    <dgm:pt modelId="{4617519A-6684-4483-BF4C-AE35961CCAA2}" type="pres">
      <dgm:prSet presAssocID="{6931E5CF-1206-4CB3-9556-162CB8C836B0}" presName="sibTrans" presStyleCnt="0"/>
      <dgm:spPr/>
    </dgm:pt>
    <dgm:pt modelId="{FE447DB0-50D2-4E60-82C0-25147CDA8180}" type="pres">
      <dgm:prSet presAssocID="{56C5115A-4765-4212-8801-1B5CF36B17A8}" presName="compNode" presStyleCnt="0"/>
      <dgm:spPr/>
    </dgm:pt>
    <dgm:pt modelId="{366090FE-0BC2-49F3-A0B7-D60D4E11FC06}" type="pres">
      <dgm:prSet presAssocID="{56C5115A-4765-4212-8801-1B5CF36B17A8}" presName="iconBgRect" presStyleLbl="bgShp" presStyleIdx="4" presStyleCnt="6"/>
      <dgm:spPr/>
    </dgm:pt>
    <dgm:pt modelId="{7EE004DD-2BC1-4A6D-AD1D-DC088FE2CC70}" type="pres">
      <dgm:prSet presAssocID="{56C5115A-4765-4212-8801-1B5CF36B17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386E53-CEF6-4C8A-91FB-20A6E3D4D6EA}" type="pres">
      <dgm:prSet presAssocID="{56C5115A-4765-4212-8801-1B5CF36B17A8}" presName="spaceRect" presStyleCnt="0"/>
      <dgm:spPr/>
    </dgm:pt>
    <dgm:pt modelId="{ECD43742-64F3-4237-8BFC-DE0F325252E7}" type="pres">
      <dgm:prSet presAssocID="{56C5115A-4765-4212-8801-1B5CF36B17A8}" presName="textRect" presStyleLbl="revTx" presStyleIdx="4" presStyleCnt="6">
        <dgm:presLayoutVars>
          <dgm:chMax val="1"/>
          <dgm:chPref val="1"/>
        </dgm:presLayoutVars>
      </dgm:prSet>
      <dgm:spPr/>
    </dgm:pt>
    <dgm:pt modelId="{66F31E88-36CD-441D-8D65-85042051856C}" type="pres">
      <dgm:prSet presAssocID="{276B6B77-3382-4B05-B9AD-BE3BCF33F9E5}" presName="sibTrans" presStyleCnt="0"/>
      <dgm:spPr/>
    </dgm:pt>
    <dgm:pt modelId="{B89DB0F4-53B4-43B5-B15B-3DF31A912EE3}" type="pres">
      <dgm:prSet presAssocID="{20C83950-4CB5-42AE-B06B-F68D80EB12A6}" presName="compNode" presStyleCnt="0"/>
      <dgm:spPr/>
    </dgm:pt>
    <dgm:pt modelId="{7F2C00B5-7DEA-4E64-9DA0-B7DAD0376FCF}" type="pres">
      <dgm:prSet presAssocID="{20C83950-4CB5-42AE-B06B-F68D80EB12A6}" presName="iconBgRect" presStyleLbl="bgShp" presStyleIdx="5" presStyleCnt="6"/>
      <dgm:spPr/>
    </dgm:pt>
    <dgm:pt modelId="{E4830EA9-321B-4C56-BCD3-377B0C413761}" type="pres">
      <dgm:prSet presAssocID="{20C83950-4CB5-42AE-B06B-F68D80EB12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7D4EFC-DBF6-45CA-A62B-42E1F0D16EC3}" type="pres">
      <dgm:prSet presAssocID="{20C83950-4CB5-42AE-B06B-F68D80EB12A6}" presName="spaceRect" presStyleCnt="0"/>
      <dgm:spPr/>
    </dgm:pt>
    <dgm:pt modelId="{8AA0DCC6-4BAF-4F55-8B67-5BBF57F6917A}" type="pres">
      <dgm:prSet presAssocID="{20C83950-4CB5-42AE-B06B-F68D80EB12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1747804-7804-4BCC-9DB6-DC8D06FCE984}" srcId="{50E13B84-51E9-4B68-AF20-0CE5CCAE4F91}" destId="{7E927E30-D3A4-4BBB-A458-3B2B53BF8356}" srcOrd="1" destOrd="0" parTransId="{566198E1-6959-4B2F-A771-1BBBB163FF73}" sibTransId="{AC78E3FF-57B2-4CB6-9BAA-1F798D0E5B13}"/>
    <dgm:cxn modelId="{46F4FE4E-F7DB-42F1-BA4C-A5A7034B5622}" srcId="{50E13B84-51E9-4B68-AF20-0CE5CCAE4F91}" destId="{D87DC2EB-284D-4E3F-8B54-9C814BA703A8}" srcOrd="2" destOrd="0" parTransId="{E9E359B9-B8CF-4EBE-A65C-B4560B2BBD27}" sibTransId="{7250CC3B-A498-4D52-A682-BEAF48940EB2}"/>
    <dgm:cxn modelId="{B7BB4E63-6969-42B9-9D47-2F52CE98CF87}" srcId="{50E13B84-51E9-4B68-AF20-0CE5CCAE4F91}" destId="{EAC1CDD8-9D03-4FEA-B404-BABF1C8E51E1}" srcOrd="0" destOrd="0" parTransId="{7156FAB9-0045-4595-9C3C-9E9D2158F94B}" sibTransId="{A8CF1F00-758B-44C7-ACF8-D218D3FD0599}"/>
    <dgm:cxn modelId="{71500B68-8E2A-4986-8884-16FD44E19DA6}" type="presOf" srcId="{56C5115A-4765-4212-8801-1B5CF36B17A8}" destId="{ECD43742-64F3-4237-8BFC-DE0F325252E7}" srcOrd="0" destOrd="0" presId="urn:microsoft.com/office/officeart/2018/5/layout/IconCircleLabelList"/>
    <dgm:cxn modelId="{2C8DF268-7951-429B-861C-4B182E8F7C33}" type="presOf" srcId="{7E927E30-D3A4-4BBB-A458-3B2B53BF8356}" destId="{2FBA5443-F431-4333-8D2E-573D55A59AE2}" srcOrd="0" destOrd="0" presId="urn:microsoft.com/office/officeart/2018/5/layout/IconCircleLabelList"/>
    <dgm:cxn modelId="{D81DC081-FCC2-4F96-8C91-16AC034E8016}" type="presOf" srcId="{20C83950-4CB5-42AE-B06B-F68D80EB12A6}" destId="{8AA0DCC6-4BAF-4F55-8B67-5BBF57F6917A}" srcOrd="0" destOrd="0" presId="urn:microsoft.com/office/officeart/2018/5/layout/IconCircleLabelList"/>
    <dgm:cxn modelId="{22CE93BA-AD78-4213-80C8-5DA850D76E19}" srcId="{50E13B84-51E9-4B68-AF20-0CE5CCAE4F91}" destId="{0A7F6448-DADA-4710-B925-05AB091DAC81}" srcOrd="3" destOrd="0" parTransId="{B7E56318-EC60-4579-8F6D-679859A24998}" sibTransId="{6931E5CF-1206-4CB3-9556-162CB8C836B0}"/>
    <dgm:cxn modelId="{E38437C5-4597-4AD9-B8D0-28A4B039D7B5}" type="presOf" srcId="{50E13B84-51E9-4B68-AF20-0CE5CCAE4F91}" destId="{39378D4A-14F5-468A-B050-4D000CF80852}" srcOrd="0" destOrd="0" presId="urn:microsoft.com/office/officeart/2018/5/layout/IconCircleLabelList"/>
    <dgm:cxn modelId="{F2E06BC5-0BC7-4D79-B643-F4B31D77BB99}" type="presOf" srcId="{EAC1CDD8-9D03-4FEA-B404-BABF1C8E51E1}" destId="{E8203EA6-0C51-4876-84EF-94030B3B2FCF}" srcOrd="0" destOrd="0" presId="urn:microsoft.com/office/officeart/2018/5/layout/IconCircleLabelList"/>
    <dgm:cxn modelId="{991F34D2-32CF-4EDF-A327-C8E465B9709F}" type="presOf" srcId="{D87DC2EB-284D-4E3F-8B54-9C814BA703A8}" destId="{7A92DEF7-A3CC-444E-A75B-4B682EF1B6A0}" srcOrd="0" destOrd="0" presId="urn:microsoft.com/office/officeart/2018/5/layout/IconCircleLabelList"/>
    <dgm:cxn modelId="{3821CDEA-D482-442B-9B36-CBC590C9BEBF}" type="presOf" srcId="{0A7F6448-DADA-4710-B925-05AB091DAC81}" destId="{A7607A45-933B-4C54-B0E6-694C1F2E1894}" srcOrd="0" destOrd="0" presId="urn:microsoft.com/office/officeart/2018/5/layout/IconCircleLabelList"/>
    <dgm:cxn modelId="{527EFCEA-5067-4D5B-B1A9-6E497E15C901}" srcId="{50E13B84-51E9-4B68-AF20-0CE5CCAE4F91}" destId="{20C83950-4CB5-42AE-B06B-F68D80EB12A6}" srcOrd="5" destOrd="0" parTransId="{A609F8D6-96CB-4BDF-B412-54BA3BC1C815}" sibTransId="{AFA06F1C-48F2-422C-A921-1BB5975203D4}"/>
    <dgm:cxn modelId="{FD8D80FF-71CE-4CB1-862C-179CD9E01EBD}" srcId="{50E13B84-51E9-4B68-AF20-0CE5CCAE4F91}" destId="{56C5115A-4765-4212-8801-1B5CF36B17A8}" srcOrd="4" destOrd="0" parTransId="{854C7398-E59A-444C-85C1-D714616A0182}" sibTransId="{276B6B77-3382-4B05-B9AD-BE3BCF33F9E5}"/>
    <dgm:cxn modelId="{EFCF25B8-B480-4132-AEFF-F1210C4C8883}" type="presParOf" srcId="{39378D4A-14F5-468A-B050-4D000CF80852}" destId="{CCA42EE2-3345-4C4E-9100-392EF55D7356}" srcOrd="0" destOrd="0" presId="urn:microsoft.com/office/officeart/2018/5/layout/IconCircleLabelList"/>
    <dgm:cxn modelId="{30371767-49BA-467A-BEF6-61ED36C93A7A}" type="presParOf" srcId="{CCA42EE2-3345-4C4E-9100-392EF55D7356}" destId="{2574405C-4EEC-4680-962D-072F9A36E186}" srcOrd="0" destOrd="0" presId="urn:microsoft.com/office/officeart/2018/5/layout/IconCircleLabelList"/>
    <dgm:cxn modelId="{B00ABCD3-83C2-4405-AF1B-1235139E17ED}" type="presParOf" srcId="{CCA42EE2-3345-4C4E-9100-392EF55D7356}" destId="{A5A92557-141A-43BC-9529-5F54881F356B}" srcOrd="1" destOrd="0" presId="urn:microsoft.com/office/officeart/2018/5/layout/IconCircleLabelList"/>
    <dgm:cxn modelId="{DD63BE37-326E-490E-B345-A282AADB9806}" type="presParOf" srcId="{CCA42EE2-3345-4C4E-9100-392EF55D7356}" destId="{247A2D4F-2ADE-4F07-ACBF-99240465EFD3}" srcOrd="2" destOrd="0" presId="urn:microsoft.com/office/officeart/2018/5/layout/IconCircleLabelList"/>
    <dgm:cxn modelId="{4513D59C-920D-4C20-A2C2-A6638939C3D2}" type="presParOf" srcId="{CCA42EE2-3345-4C4E-9100-392EF55D7356}" destId="{E8203EA6-0C51-4876-84EF-94030B3B2FCF}" srcOrd="3" destOrd="0" presId="urn:microsoft.com/office/officeart/2018/5/layout/IconCircleLabelList"/>
    <dgm:cxn modelId="{58615DC2-00DC-44D8-B7FD-13F55257F1FC}" type="presParOf" srcId="{39378D4A-14F5-468A-B050-4D000CF80852}" destId="{C218CEF0-B488-43A0-97DC-197CBF7DAA67}" srcOrd="1" destOrd="0" presId="urn:microsoft.com/office/officeart/2018/5/layout/IconCircleLabelList"/>
    <dgm:cxn modelId="{AF5E59F2-88E3-4628-9622-64C80780E1BA}" type="presParOf" srcId="{39378D4A-14F5-468A-B050-4D000CF80852}" destId="{8DC5A036-FF51-4018-8E3E-2EFBABCC62C3}" srcOrd="2" destOrd="0" presId="urn:microsoft.com/office/officeart/2018/5/layout/IconCircleLabelList"/>
    <dgm:cxn modelId="{0D809D42-CB28-448A-B7A6-C3EB3B064B3A}" type="presParOf" srcId="{8DC5A036-FF51-4018-8E3E-2EFBABCC62C3}" destId="{B2C79E8E-9C98-4425-8B27-43027E7276B7}" srcOrd="0" destOrd="0" presId="urn:microsoft.com/office/officeart/2018/5/layout/IconCircleLabelList"/>
    <dgm:cxn modelId="{9D8340CF-38B0-4023-84C7-1199A7706126}" type="presParOf" srcId="{8DC5A036-FF51-4018-8E3E-2EFBABCC62C3}" destId="{6902617D-43D3-433F-A75D-459F80E2DA25}" srcOrd="1" destOrd="0" presId="urn:microsoft.com/office/officeart/2018/5/layout/IconCircleLabelList"/>
    <dgm:cxn modelId="{8A21422D-20EF-49C8-9A5B-8E579DDDD26C}" type="presParOf" srcId="{8DC5A036-FF51-4018-8E3E-2EFBABCC62C3}" destId="{7A0C0E8B-8BCD-45E5-BD3A-37CC4B9481FC}" srcOrd="2" destOrd="0" presId="urn:microsoft.com/office/officeart/2018/5/layout/IconCircleLabelList"/>
    <dgm:cxn modelId="{1DDCDAE6-A1D5-471E-8DEF-DFC76952C741}" type="presParOf" srcId="{8DC5A036-FF51-4018-8E3E-2EFBABCC62C3}" destId="{2FBA5443-F431-4333-8D2E-573D55A59AE2}" srcOrd="3" destOrd="0" presId="urn:microsoft.com/office/officeart/2018/5/layout/IconCircleLabelList"/>
    <dgm:cxn modelId="{FDCB2F0E-0E1D-4A77-924B-D7C934E55DD1}" type="presParOf" srcId="{39378D4A-14F5-468A-B050-4D000CF80852}" destId="{EE3D7277-4972-480D-A540-E5C53983CA23}" srcOrd="3" destOrd="0" presId="urn:microsoft.com/office/officeart/2018/5/layout/IconCircleLabelList"/>
    <dgm:cxn modelId="{4DBA4F95-3344-4745-91D0-F3CCCC33AB27}" type="presParOf" srcId="{39378D4A-14F5-468A-B050-4D000CF80852}" destId="{F0F2A2B8-BCCC-4AF3-8F5D-F663E4BDAF7D}" srcOrd="4" destOrd="0" presId="urn:microsoft.com/office/officeart/2018/5/layout/IconCircleLabelList"/>
    <dgm:cxn modelId="{FB6550F2-E898-467B-B5C1-25737377A4F7}" type="presParOf" srcId="{F0F2A2B8-BCCC-4AF3-8F5D-F663E4BDAF7D}" destId="{DDCCEE0D-EEE5-4451-9A74-D0A29473ADA7}" srcOrd="0" destOrd="0" presId="urn:microsoft.com/office/officeart/2018/5/layout/IconCircleLabelList"/>
    <dgm:cxn modelId="{08F5B4BC-35FF-43DA-8DCA-75C1E12F930C}" type="presParOf" srcId="{F0F2A2B8-BCCC-4AF3-8F5D-F663E4BDAF7D}" destId="{592975E6-C428-4BE9-830D-E91225BF97D8}" srcOrd="1" destOrd="0" presId="urn:microsoft.com/office/officeart/2018/5/layout/IconCircleLabelList"/>
    <dgm:cxn modelId="{6A5EF75F-38CD-4D35-948D-D200CF8913D2}" type="presParOf" srcId="{F0F2A2B8-BCCC-4AF3-8F5D-F663E4BDAF7D}" destId="{D00F6143-5A40-432D-AD99-7E0DED47F8EE}" srcOrd="2" destOrd="0" presId="urn:microsoft.com/office/officeart/2018/5/layout/IconCircleLabelList"/>
    <dgm:cxn modelId="{F4C43657-AAED-4B86-B675-6F5BDA5D59C7}" type="presParOf" srcId="{F0F2A2B8-BCCC-4AF3-8F5D-F663E4BDAF7D}" destId="{7A92DEF7-A3CC-444E-A75B-4B682EF1B6A0}" srcOrd="3" destOrd="0" presId="urn:microsoft.com/office/officeart/2018/5/layout/IconCircleLabelList"/>
    <dgm:cxn modelId="{8285BE75-E459-48C8-BC42-7FF37A5B32D6}" type="presParOf" srcId="{39378D4A-14F5-468A-B050-4D000CF80852}" destId="{AF5B32DD-3476-462B-987C-E8C3F6D20823}" srcOrd="5" destOrd="0" presId="urn:microsoft.com/office/officeart/2018/5/layout/IconCircleLabelList"/>
    <dgm:cxn modelId="{233ED681-5962-4EDB-A187-177679FC00C9}" type="presParOf" srcId="{39378D4A-14F5-468A-B050-4D000CF80852}" destId="{F204DA95-1182-465C-A734-C8B76B7328AC}" srcOrd="6" destOrd="0" presId="urn:microsoft.com/office/officeart/2018/5/layout/IconCircleLabelList"/>
    <dgm:cxn modelId="{CDBD7068-4F39-460F-A388-7368782DC339}" type="presParOf" srcId="{F204DA95-1182-465C-A734-C8B76B7328AC}" destId="{8432A2C8-6971-4CF2-B30F-5B5815155734}" srcOrd="0" destOrd="0" presId="urn:microsoft.com/office/officeart/2018/5/layout/IconCircleLabelList"/>
    <dgm:cxn modelId="{E89B4AE9-912A-4384-BA14-990A94078225}" type="presParOf" srcId="{F204DA95-1182-465C-A734-C8B76B7328AC}" destId="{4E8D0C52-7E65-406D-AB65-F474F246F46E}" srcOrd="1" destOrd="0" presId="urn:microsoft.com/office/officeart/2018/5/layout/IconCircleLabelList"/>
    <dgm:cxn modelId="{169CB4EC-6458-4546-BF85-B1C686B030F6}" type="presParOf" srcId="{F204DA95-1182-465C-A734-C8B76B7328AC}" destId="{1FBE1D1A-074B-40A1-8122-DD0FD9C8D038}" srcOrd="2" destOrd="0" presId="urn:microsoft.com/office/officeart/2018/5/layout/IconCircleLabelList"/>
    <dgm:cxn modelId="{D9969B8E-89BD-4C5C-980F-527B99C57496}" type="presParOf" srcId="{F204DA95-1182-465C-A734-C8B76B7328AC}" destId="{A7607A45-933B-4C54-B0E6-694C1F2E1894}" srcOrd="3" destOrd="0" presId="urn:microsoft.com/office/officeart/2018/5/layout/IconCircleLabelList"/>
    <dgm:cxn modelId="{24F5541B-403F-43EB-BD42-D29FC0BE71F2}" type="presParOf" srcId="{39378D4A-14F5-468A-B050-4D000CF80852}" destId="{4617519A-6684-4483-BF4C-AE35961CCAA2}" srcOrd="7" destOrd="0" presId="urn:microsoft.com/office/officeart/2018/5/layout/IconCircleLabelList"/>
    <dgm:cxn modelId="{0A013BB7-337B-400B-9976-56859A984DDF}" type="presParOf" srcId="{39378D4A-14F5-468A-B050-4D000CF80852}" destId="{FE447DB0-50D2-4E60-82C0-25147CDA8180}" srcOrd="8" destOrd="0" presId="urn:microsoft.com/office/officeart/2018/5/layout/IconCircleLabelList"/>
    <dgm:cxn modelId="{EF7BC7FA-033A-4635-A3BF-C73D90193845}" type="presParOf" srcId="{FE447DB0-50D2-4E60-82C0-25147CDA8180}" destId="{366090FE-0BC2-49F3-A0B7-D60D4E11FC06}" srcOrd="0" destOrd="0" presId="urn:microsoft.com/office/officeart/2018/5/layout/IconCircleLabelList"/>
    <dgm:cxn modelId="{AEA6D10F-8DDC-42DF-B1CD-CA5286185E3A}" type="presParOf" srcId="{FE447DB0-50D2-4E60-82C0-25147CDA8180}" destId="{7EE004DD-2BC1-4A6D-AD1D-DC088FE2CC70}" srcOrd="1" destOrd="0" presId="urn:microsoft.com/office/officeart/2018/5/layout/IconCircleLabelList"/>
    <dgm:cxn modelId="{10D47551-30E8-4DB1-BC83-B16E2C8CA2B9}" type="presParOf" srcId="{FE447DB0-50D2-4E60-82C0-25147CDA8180}" destId="{D7386E53-CEF6-4C8A-91FB-20A6E3D4D6EA}" srcOrd="2" destOrd="0" presId="urn:microsoft.com/office/officeart/2018/5/layout/IconCircleLabelList"/>
    <dgm:cxn modelId="{D37268AE-AC04-4E5A-8BD1-64C0F9F98717}" type="presParOf" srcId="{FE447DB0-50D2-4E60-82C0-25147CDA8180}" destId="{ECD43742-64F3-4237-8BFC-DE0F325252E7}" srcOrd="3" destOrd="0" presId="urn:microsoft.com/office/officeart/2018/5/layout/IconCircleLabelList"/>
    <dgm:cxn modelId="{0E6F7276-B4D5-4E61-9E2D-BC234315AC06}" type="presParOf" srcId="{39378D4A-14F5-468A-B050-4D000CF80852}" destId="{66F31E88-36CD-441D-8D65-85042051856C}" srcOrd="9" destOrd="0" presId="urn:microsoft.com/office/officeart/2018/5/layout/IconCircleLabelList"/>
    <dgm:cxn modelId="{CDA9155A-0DEF-4D22-8BEE-D2C19C98ABCB}" type="presParOf" srcId="{39378D4A-14F5-468A-B050-4D000CF80852}" destId="{B89DB0F4-53B4-43B5-B15B-3DF31A912EE3}" srcOrd="10" destOrd="0" presId="urn:microsoft.com/office/officeart/2018/5/layout/IconCircleLabelList"/>
    <dgm:cxn modelId="{365BD27B-4C53-4C52-B713-60156D82D191}" type="presParOf" srcId="{B89DB0F4-53B4-43B5-B15B-3DF31A912EE3}" destId="{7F2C00B5-7DEA-4E64-9DA0-B7DAD0376FCF}" srcOrd="0" destOrd="0" presId="urn:microsoft.com/office/officeart/2018/5/layout/IconCircleLabelList"/>
    <dgm:cxn modelId="{E96542FB-C9F5-4B21-AD06-D31DCA0D0C99}" type="presParOf" srcId="{B89DB0F4-53B4-43B5-B15B-3DF31A912EE3}" destId="{E4830EA9-321B-4C56-BCD3-377B0C413761}" srcOrd="1" destOrd="0" presId="urn:microsoft.com/office/officeart/2018/5/layout/IconCircleLabelList"/>
    <dgm:cxn modelId="{5573CF0B-AA1F-481C-8F7B-B3E89D169E33}" type="presParOf" srcId="{B89DB0F4-53B4-43B5-B15B-3DF31A912EE3}" destId="{4E7D4EFC-DBF6-45CA-A62B-42E1F0D16EC3}" srcOrd="2" destOrd="0" presId="urn:microsoft.com/office/officeart/2018/5/layout/IconCircleLabelList"/>
    <dgm:cxn modelId="{996877D6-4076-46FE-A134-7594AAD1EC9A}" type="presParOf" srcId="{B89DB0F4-53B4-43B5-B15B-3DF31A912EE3}" destId="{8AA0DCC6-4BAF-4F55-8B67-5BBF57F691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F36BD-93FC-418E-A170-6D0B594CC30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B3B28C-AFD9-46B1-A780-B11474AF98B3}">
      <dgm:prSet/>
      <dgm:spPr/>
      <dgm:t>
        <a:bodyPr/>
        <a:lstStyle/>
        <a:p>
          <a:r>
            <a:rPr lang="en-US" b="0" i="0"/>
            <a:t>Models tested: </a:t>
          </a:r>
          <a:endParaRPr lang="en-US"/>
        </a:p>
      </dgm:t>
    </dgm:pt>
    <dgm:pt modelId="{45A6E867-519F-4592-93CF-A4D37095CFC7}" type="parTrans" cxnId="{E26DD314-2CEF-4EF4-BD5F-C44A403193D4}">
      <dgm:prSet/>
      <dgm:spPr/>
      <dgm:t>
        <a:bodyPr/>
        <a:lstStyle/>
        <a:p>
          <a:endParaRPr lang="en-US"/>
        </a:p>
      </dgm:t>
    </dgm:pt>
    <dgm:pt modelId="{9C05A192-EB31-410F-89D6-4D4A9FA05AC3}" type="sibTrans" cxnId="{E26DD314-2CEF-4EF4-BD5F-C44A403193D4}">
      <dgm:prSet/>
      <dgm:spPr/>
      <dgm:t>
        <a:bodyPr/>
        <a:lstStyle/>
        <a:p>
          <a:endParaRPr lang="en-US"/>
        </a:p>
      </dgm:t>
    </dgm:pt>
    <dgm:pt modelId="{46744222-AFD9-4635-831A-0621C7353700}">
      <dgm:prSet/>
      <dgm:spPr/>
      <dgm:t>
        <a:bodyPr/>
        <a:lstStyle/>
        <a:p>
          <a:r>
            <a:rPr lang="en-US" b="0" i="0"/>
            <a:t>Logistic Regression, </a:t>
          </a:r>
          <a:endParaRPr lang="en-US"/>
        </a:p>
      </dgm:t>
    </dgm:pt>
    <dgm:pt modelId="{7D701C9D-A21A-43A5-95C3-59E514CA573E}" type="parTrans" cxnId="{3D6D5FFD-7C10-4762-8961-7B7FAABB11E5}">
      <dgm:prSet/>
      <dgm:spPr/>
      <dgm:t>
        <a:bodyPr/>
        <a:lstStyle/>
        <a:p>
          <a:endParaRPr lang="en-US"/>
        </a:p>
      </dgm:t>
    </dgm:pt>
    <dgm:pt modelId="{95F0F034-07EC-4485-8630-3A787E8D4C22}" type="sibTrans" cxnId="{3D6D5FFD-7C10-4762-8961-7B7FAABB11E5}">
      <dgm:prSet/>
      <dgm:spPr/>
      <dgm:t>
        <a:bodyPr/>
        <a:lstStyle/>
        <a:p>
          <a:endParaRPr lang="en-US"/>
        </a:p>
      </dgm:t>
    </dgm:pt>
    <dgm:pt modelId="{1039CF9E-3D7F-4575-86C6-970FA1CE3545}">
      <dgm:prSet/>
      <dgm:spPr/>
      <dgm:t>
        <a:bodyPr/>
        <a:lstStyle/>
        <a:p>
          <a:r>
            <a:rPr lang="en-US" b="0" i="0"/>
            <a:t>Decision Tree, </a:t>
          </a:r>
          <a:endParaRPr lang="en-US"/>
        </a:p>
      </dgm:t>
    </dgm:pt>
    <dgm:pt modelId="{06EAFE06-F486-4024-96E0-A20735EB6C36}" type="parTrans" cxnId="{4A391DE7-7AF7-4061-80F4-407328AA3C93}">
      <dgm:prSet/>
      <dgm:spPr/>
      <dgm:t>
        <a:bodyPr/>
        <a:lstStyle/>
        <a:p>
          <a:endParaRPr lang="en-US"/>
        </a:p>
      </dgm:t>
    </dgm:pt>
    <dgm:pt modelId="{4F168E42-4A81-406A-B150-E6D28730E0FA}" type="sibTrans" cxnId="{4A391DE7-7AF7-4061-80F4-407328AA3C93}">
      <dgm:prSet/>
      <dgm:spPr/>
      <dgm:t>
        <a:bodyPr/>
        <a:lstStyle/>
        <a:p>
          <a:endParaRPr lang="en-US"/>
        </a:p>
      </dgm:t>
    </dgm:pt>
    <dgm:pt modelId="{2480C813-AC12-4627-A20B-B9851CAE5238}">
      <dgm:prSet/>
      <dgm:spPr/>
      <dgm:t>
        <a:bodyPr/>
        <a:lstStyle/>
        <a:p>
          <a:r>
            <a:rPr lang="en-US" b="0" i="0"/>
            <a:t>Random Forest, </a:t>
          </a:r>
          <a:endParaRPr lang="en-US"/>
        </a:p>
      </dgm:t>
    </dgm:pt>
    <dgm:pt modelId="{3BBFDCBE-99B1-4000-9178-E1BE00D255DD}" type="parTrans" cxnId="{C197EFBC-EFAB-42C0-8273-3CA3C089ABC2}">
      <dgm:prSet/>
      <dgm:spPr/>
      <dgm:t>
        <a:bodyPr/>
        <a:lstStyle/>
        <a:p>
          <a:endParaRPr lang="en-US"/>
        </a:p>
      </dgm:t>
    </dgm:pt>
    <dgm:pt modelId="{BE4785F0-A321-4C88-9A8A-410697209D27}" type="sibTrans" cxnId="{C197EFBC-EFAB-42C0-8273-3CA3C089ABC2}">
      <dgm:prSet/>
      <dgm:spPr/>
      <dgm:t>
        <a:bodyPr/>
        <a:lstStyle/>
        <a:p>
          <a:endParaRPr lang="en-US"/>
        </a:p>
      </dgm:t>
    </dgm:pt>
    <dgm:pt modelId="{69CC9B6B-DD8B-43F9-8D86-7C7017D67AAC}">
      <dgm:prSet/>
      <dgm:spPr/>
      <dgm:t>
        <a:bodyPr/>
        <a:lstStyle/>
        <a:p>
          <a:r>
            <a:rPr lang="en-US" b="0" i="0"/>
            <a:t>Gradient Boosting</a:t>
          </a:r>
          <a:endParaRPr lang="en-US"/>
        </a:p>
      </dgm:t>
    </dgm:pt>
    <dgm:pt modelId="{8D27AD77-39F3-4EC1-9EF0-52592388941B}" type="parTrans" cxnId="{C2CBC700-6EC1-4DD3-BA2C-F03F81427E89}">
      <dgm:prSet/>
      <dgm:spPr/>
      <dgm:t>
        <a:bodyPr/>
        <a:lstStyle/>
        <a:p>
          <a:endParaRPr lang="en-US"/>
        </a:p>
      </dgm:t>
    </dgm:pt>
    <dgm:pt modelId="{F49DB15E-ABA9-4EBC-82EE-F81EFFC7917D}" type="sibTrans" cxnId="{C2CBC700-6EC1-4DD3-BA2C-F03F81427E89}">
      <dgm:prSet/>
      <dgm:spPr/>
      <dgm:t>
        <a:bodyPr/>
        <a:lstStyle/>
        <a:p>
          <a:endParaRPr lang="en-US"/>
        </a:p>
      </dgm:t>
    </dgm:pt>
    <dgm:pt modelId="{9EBF399C-62D7-42C1-A4F0-522DA39A349D}">
      <dgm:prSet custT="1"/>
      <dgm:spPr/>
      <dgm:t>
        <a:bodyPr/>
        <a:lstStyle/>
        <a:p>
          <a:pPr>
            <a:buFontTx/>
            <a:buChar char="-"/>
          </a:pPr>
          <a:r>
            <a:rPr lang="en-US" sz="2800" b="1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Splitting the Data: </a:t>
          </a:r>
        </a:p>
        <a:p>
          <a:pPr>
            <a:buFontTx/>
            <a:buChar char="-"/>
          </a:pP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- 80-20 train-test split</a:t>
          </a:r>
        </a:p>
        <a:p>
          <a:pPr>
            <a:buFontTx/>
            <a:buChar char="-"/>
          </a:pPr>
          <a:r>
            <a: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Scaling the Data:</a:t>
          </a:r>
        </a:p>
        <a:p>
          <a:pPr>
            <a:buFontTx/>
            <a:buChar char="-"/>
          </a:pP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Standard scaler applied</a:t>
          </a:r>
          <a:endParaRPr lang="en-US" sz="2800" dirty="0"/>
        </a:p>
      </dgm:t>
    </dgm:pt>
    <dgm:pt modelId="{95EA3DFC-E4DE-4FC8-BCA5-755AD336AB17}" type="parTrans" cxnId="{B8DFB723-9FDB-4B6D-92F6-EC802BAFBDA9}">
      <dgm:prSet/>
      <dgm:spPr/>
      <dgm:t>
        <a:bodyPr/>
        <a:lstStyle/>
        <a:p>
          <a:endParaRPr lang="en-US"/>
        </a:p>
      </dgm:t>
    </dgm:pt>
    <dgm:pt modelId="{709ECE2B-3BBB-41CD-97E2-FBDC873CA4C3}" type="sibTrans" cxnId="{B8DFB723-9FDB-4B6D-92F6-EC802BAFBDA9}">
      <dgm:prSet/>
      <dgm:spPr/>
      <dgm:t>
        <a:bodyPr/>
        <a:lstStyle/>
        <a:p>
          <a:endParaRPr lang="en-US"/>
        </a:p>
      </dgm:t>
    </dgm:pt>
    <dgm:pt modelId="{C13F0E2C-0996-D741-ADDC-22D862451195}" type="pres">
      <dgm:prSet presAssocID="{41FF36BD-93FC-418E-A170-6D0B594CC306}" presName="diagram" presStyleCnt="0">
        <dgm:presLayoutVars>
          <dgm:dir/>
          <dgm:resizeHandles val="exact"/>
        </dgm:presLayoutVars>
      </dgm:prSet>
      <dgm:spPr/>
    </dgm:pt>
    <dgm:pt modelId="{A041138A-BA00-8841-B824-66DFF881FFC1}" type="pres">
      <dgm:prSet presAssocID="{8BB3B28C-AFD9-46B1-A780-B11474AF98B3}" presName="node" presStyleLbl="node1" presStyleIdx="0" presStyleCnt="2">
        <dgm:presLayoutVars>
          <dgm:bulletEnabled val="1"/>
        </dgm:presLayoutVars>
      </dgm:prSet>
      <dgm:spPr/>
    </dgm:pt>
    <dgm:pt modelId="{FE1FC39F-F0CE-DE4B-B20F-ED30DA735EDD}" type="pres">
      <dgm:prSet presAssocID="{9C05A192-EB31-410F-89D6-4D4A9FA05AC3}" presName="sibTrans" presStyleCnt="0"/>
      <dgm:spPr/>
    </dgm:pt>
    <dgm:pt modelId="{FAFAE792-2651-D943-BE12-F53C675CAD1D}" type="pres">
      <dgm:prSet presAssocID="{9EBF399C-62D7-42C1-A4F0-522DA39A349D}" presName="node" presStyleLbl="node1" presStyleIdx="1" presStyleCnt="2">
        <dgm:presLayoutVars>
          <dgm:bulletEnabled val="1"/>
        </dgm:presLayoutVars>
      </dgm:prSet>
      <dgm:spPr/>
    </dgm:pt>
  </dgm:ptLst>
  <dgm:cxnLst>
    <dgm:cxn modelId="{C2CBC700-6EC1-4DD3-BA2C-F03F81427E89}" srcId="{8BB3B28C-AFD9-46B1-A780-B11474AF98B3}" destId="{69CC9B6B-DD8B-43F9-8D86-7C7017D67AAC}" srcOrd="3" destOrd="0" parTransId="{8D27AD77-39F3-4EC1-9EF0-52592388941B}" sibTransId="{F49DB15E-ABA9-4EBC-82EE-F81EFFC7917D}"/>
    <dgm:cxn modelId="{E26DD314-2CEF-4EF4-BD5F-C44A403193D4}" srcId="{41FF36BD-93FC-418E-A170-6D0B594CC306}" destId="{8BB3B28C-AFD9-46B1-A780-B11474AF98B3}" srcOrd="0" destOrd="0" parTransId="{45A6E867-519F-4592-93CF-A4D37095CFC7}" sibTransId="{9C05A192-EB31-410F-89D6-4D4A9FA05AC3}"/>
    <dgm:cxn modelId="{B3336517-84A4-1D40-BA81-D8A3C81B3BDC}" type="presOf" srcId="{46744222-AFD9-4635-831A-0621C7353700}" destId="{A041138A-BA00-8841-B824-66DFF881FFC1}" srcOrd="0" destOrd="1" presId="urn:microsoft.com/office/officeart/2005/8/layout/default"/>
    <dgm:cxn modelId="{B8DFB723-9FDB-4B6D-92F6-EC802BAFBDA9}" srcId="{41FF36BD-93FC-418E-A170-6D0B594CC306}" destId="{9EBF399C-62D7-42C1-A4F0-522DA39A349D}" srcOrd="1" destOrd="0" parTransId="{95EA3DFC-E4DE-4FC8-BCA5-755AD336AB17}" sibTransId="{709ECE2B-3BBB-41CD-97E2-FBDC873CA4C3}"/>
    <dgm:cxn modelId="{19238D29-8656-1945-84A8-A8A52BFDA60A}" type="presOf" srcId="{8BB3B28C-AFD9-46B1-A780-B11474AF98B3}" destId="{A041138A-BA00-8841-B824-66DFF881FFC1}" srcOrd="0" destOrd="0" presId="urn:microsoft.com/office/officeart/2005/8/layout/default"/>
    <dgm:cxn modelId="{84ED3444-055E-7149-95B6-CB35FC4348FF}" type="presOf" srcId="{1039CF9E-3D7F-4575-86C6-970FA1CE3545}" destId="{A041138A-BA00-8841-B824-66DFF881FFC1}" srcOrd="0" destOrd="2" presId="urn:microsoft.com/office/officeart/2005/8/layout/default"/>
    <dgm:cxn modelId="{723A9A6D-1164-E248-8C77-86A76EF63D79}" type="presOf" srcId="{9EBF399C-62D7-42C1-A4F0-522DA39A349D}" destId="{FAFAE792-2651-D943-BE12-F53C675CAD1D}" srcOrd="0" destOrd="0" presId="urn:microsoft.com/office/officeart/2005/8/layout/default"/>
    <dgm:cxn modelId="{1F274F9D-1474-A54B-8133-5B4B98CD0BCB}" type="presOf" srcId="{2480C813-AC12-4627-A20B-B9851CAE5238}" destId="{A041138A-BA00-8841-B824-66DFF881FFC1}" srcOrd="0" destOrd="3" presId="urn:microsoft.com/office/officeart/2005/8/layout/default"/>
    <dgm:cxn modelId="{55D3D8A3-9239-8049-BB4F-8C541B575F93}" type="presOf" srcId="{41FF36BD-93FC-418E-A170-6D0B594CC306}" destId="{C13F0E2C-0996-D741-ADDC-22D862451195}" srcOrd="0" destOrd="0" presId="urn:microsoft.com/office/officeart/2005/8/layout/default"/>
    <dgm:cxn modelId="{C197EFBC-EFAB-42C0-8273-3CA3C089ABC2}" srcId="{8BB3B28C-AFD9-46B1-A780-B11474AF98B3}" destId="{2480C813-AC12-4627-A20B-B9851CAE5238}" srcOrd="2" destOrd="0" parTransId="{3BBFDCBE-99B1-4000-9178-E1BE00D255DD}" sibTransId="{BE4785F0-A321-4C88-9A8A-410697209D27}"/>
    <dgm:cxn modelId="{AEAE61D9-CBEC-E244-96FF-F6750A5AAA23}" type="presOf" srcId="{69CC9B6B-DD8B-43F9-8D86-7C7017D67AAC}" destId="{A041138A-BA00-8841-B824-66DFF881FFC1}" srcOrd="0" destOrd="4" presId="urn:microsoft.com/office/officeart/2005/8/layout/default"/>
    <dgm:cxn modelId="{4A391DE7-7AF7-4061-80F4-407328AA3C93}" srcId="{8BB3B28C-AFD9-46B1-A780-B11474AF98B3}" destId="{1039CF9E-3D7F-4575-86C6-970FA1CE3545}" srcOrd="1" destOrd="0" parTransId="{06EAFE06-F486-4024-96E0-A20735EB6C36}" sibTransId="{4F168E42-4A81-406A-B150-E6D28730E0FA}"/>
    <dgm:cxn modelId="{3D6D5FFD-7C10-4762-8961-7B7FAABB11E5}" srcId="{8BB3B28C-AFD9-46B1-A780-B11474AF98B3}" destId="{46744222-AFD9-4635-831A-0621C7353700}" srcOrd="0" destOrd="0" parTransId="{7D701C9D-A21A-43A5-95C3-59E514CA573E}" sibTransId="{95F0F034-07EC-4485-8630-3A787E8D4C22}"/>
    <dgm:cxn modelId="{5CFCEB5F-361D-9A4B-9654-C8AA3BD9020B}" type="presParOf" srcId="{C13F0E2C-0996-D741-ADDC-22D862451195}" destId="{A041138A-BA00-8841-B824-66DFF881FFC1}" srcOrd="0" destOrd="0" presId="urn:microsoft.com/office/officeart/2005/8/layout/default"/>
    <dgm:cxn modelId="{CE282355-452B-9D46-9F90-8E029EC86C3C}" type="presParOf" srcId="{C13F0E2C-0996-D741-ADDC-22D862451195}" destId="{FE1FC39F-F0CE-DE4B-B20F-ED30DA735EDD}" srcOrd="1" destOrd="0" presId="urn:microsoft.com/office/officeart/2005/8/layout/default"/>
    <dgm:cxn modelId="{1DB1DFC2-6839-FB4E-A7C1-A31F8EBEDE56}" type="presParOf" srcId="{C13F0E2C-0996-D741-ADDC-22D862451195}" destId="{FAFAE792-2651-D943-BE12-F53C675CA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25DD0-D31F-4AED-8074-8AE1A70015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FAC591-D0CC-4CDC-A552-74AAE4CABCF7}">
      <dgm:prSet/>
      <dgm:spPr/>
      <dgm:t>
        <a:bodyPr/>
        <a:lstStyle/>
        <a:p>
          <a:r>
            <a:rPr lang="en-US" b="0" i="0"/>
            <a:t>The Tuned Random Forest model is the best for predicting LOS, with lower MAE, MSE, and RMSE</a:t>
          </a:r>
          <a:endParaRPr lang="en-US"/>
        </a:p>
      </dgm:t>
    </dgm:pt>
    <dgm:pt modelId="{CD6E3D9C-A7CD-4672-BE49-50E15C949F28}" type="parTrans" cxnId="{F61CA60E-D6D2-4E1D-A7BD-84DDA0A2A12C}">
      <dgm:prSet/>
      <dgm:spPr/>
      <dgm:t>
        <a:bodyPr/>
        <a:lstStyle/>
        <a:p>
          <a:endParaRPr lang="en-US"/>
        </a:p>
      </dgm:t>
    </dgm:pt>
    <dgm:pt modelId="{07B45457-1A23-4560-8968-4C3A4FEA5FCE}" type="sibTrans" cxnId="{F61CA60E-D6D2-4E1D-A7BD-84DDA0A2A12C}">
      <dgm:prSet/>
      <dgm:spPr/>
      <dgm:t>
        <a:bodyPr/>
        <a:lstStyle/>
        <a:p>
          <a:endParaRPr lang="en-US"/>
        </a:p>
      </dgm:t>
    </dgm:pt>
    <dgm:pt modelId="{F261E27B-7804-4E08-A8F6-046F824D6460}">
      <dgm:prSet/>
      <dgm:spPr/>
      <dgm:t>
        <a:bodyPr/>
        <a:lstStyle/>
        <a:p>
          <a:r>
            <a:rPr lang="en-US" b="0" i="0"/>
            <a:t>73.31% of the model’s predictions were within 10 days of the actual Length of Stay (LOS)</a:t>
          </a:r>
          <a:endParaRPr lang="en-US"/>
        </a:p>
      </dgm:t>
    </dgm:pt>
    <dgm:pt modelId="{F3419566-6066-44C5-B16F-B95FB340C691}" type="parTrans" cxnId="{194D311C-2D6A-4B07-94DC-4ABEBC94AF95}">
      <dgm:prSet/>
      <dgm:spPr/>
      <dgm:t>
        <a:bodyPr/>
        <a:lstStyle/>
        <a:p>
          <a:endParaRPr lang="en-US"/>
        </a:p>
      </dgm:t>
    </dgm:pt>
    <dgm:pt modelId="{9A149C1D-F4F1-4776-B8DB-34C52F5F6287}" type="sibTrans" cxnId="{194D311C-2D6A-4B07-94DC-4ABEBC94AF95}">
      <dgm:prSet/>
      <dgm:spPr/>
      <dgm:t>
        <a:bodyPr/>
        <a:lstStyle/>
        <a:p>
          <a:endParaRPr lang="en-US"/>
        </a:p>
      </dgm:t>
    </dgm:pt>
    <dgm:pt modelId="{F26BAE3C-6148-4C14-BFEC-B60DC2FA8CED}">
      <dgm:prSet/>
      <dgm:spPr/>
      <dgm:t>
        <a:bodyPr/>
        <a:lstStyle/>
        <a:p>
          <a:r>
            <a:rPr lang="en-US" b="0" i="0"/>
            <a:t>Although this is a good level of performance, there is still room for improvement, especially if further reduction in days is desirable</a:t>
          </a:r>
          <a:endParaRPr lang="en-US"/>
        </a:p>
      </dgm:t>
    </dgm:pt>
    <dgm:pt modelId="{05B40F7F-D445-469D-A144-4BE0591BA91E}" type="parTrans" cxnId="{951D9CC0-8435-457E-917B-5433ADADB4F8}">
      <dgm:prSet/>
      <dgm:spPr/>
      <dgm:t>
        <a:bodyPr/>
        <a:lstStyle/>
        <a:p>
          <a:endParaRPr lang="en-US"/>
        </a:p>
      </dgm:t>
    </dgm:pt>
    <dgm:pt modelId="{49C41B69-0115-4ED6-8D3D-2227439DCDAC}" type="sibTrans" cxnId="{951D9CC0-8435-457E-917B-5433ADADB4F8}">
      <dgm:prSet/>
      <dgm:spPr/>
      <dgm:t>
        <a:bodyPr/>
        <a:lstStyle/>
        <a:p>
          <a:endParaRPr lang="en-US"/>
        </a:p>
      </dgm:t>
    </dgm:pt>
    <dgm:pt modelId="{D04FB0B5-1D00-4A79-8A6B-DA5250151658}">
      <dgm:prSet/>
      <dgm:spPr/>
      <dgm:t>
        <a:bodyPr/>
        <a:lstStyle/>
        <a:p>
          <a:r>
            <a:rPr lang="en-US"/>
            <a:t>M</a:t>
          </a:r>
          <a:r>
            <a:rPr lang="en-US" b="0" i="0"/>
            <a:t>ay assist healthcare professionals in planning resources and discharge schedules more accurately </a:t>
          </a:r>
          <a:endParaRPr lang="en-US"/>
        </a:p>
      </dgm:t>
    </dgm:pt>
    <dgm:pt modelId="{2E386355-7200-4AE2-A452-07EDD6F4F8DF}" type="parTrans" cxnId="{34191AB7-7F1C-42F4-9010-AC68E0466626}">
      <dgm:prSet/>
      <dgm:spPr/>
      <dgm:t>
        <a:bodyPr/>
        <a:lstStyle/>
        <a:p>
          <a:endParaRPr lang="en-US"/>
        </a:p>
      </dgm:t>
    </dgm:pt>
    <dgm:pt modelId="{DA0B4271-6931-4CB5-8139-195BE35AA0EE}" type="sibTrans" cxnId="{34191AB7-7F1C-42F4-9010-AC68E0466626}">
      <dgm:prSet/>
      <dgm:spPr/>
      <dgm:t>
        <a:bodyPr/>
        <a:lstStyle/>
        <a:p>
          <a:endParaRPr lang="en-US"/>
        </a:p>
      </dgm:t>
    </dgm:pt>
    <dgm:pt modelId="{2B1481A2-DF77-0E4F-8A64-86FE98D6DA55}" type="pres">
      <dgm:prSet presAssocID="{51225DD0-D31F-4AED-8074-8AE1A70015B4}" presName="vert0" presStyleCnt="0">
        <dgm:presLayoutVars>
          <dgm:dir/>
          <dgm:animOne val="branch"/>
          <dgm:animLvl val="lvl"/>
        </dgm:presLayoutVars>
      </dgm:prSet>
      <dgm:spPr/>
    </dgm:pt>
    <dgm:pt modelId="{50F214A4-A3F4-AD41-B060-61BE49F4C7E2}" type="pres">
      <dgm:prSet presAssocID="{A4FAC591-D0CC-4CDC-A552-74AAE4CABCF7}" presName="thickLine" presStyleLbl="alignNode1" presStyleIdx="0" presStyleCnt="4"/>
      <dgm:spPr/>
    </dgm:pt>
    <dgm:pt modelId="{1937F7DB-3E84-F74A-A18B-410A91F1875F}" type="pres">
      <dgm:prSet presAssocID="{A4FAC591-D0CC-4CDC-A552-74AAE4CABCF7}" presName="horz1" presStyleCnt="0"/>
      <dgm:spPr/>
    </dgm:pt>
    <dgm:pt modelId="{DE61B1CE-9A72-D848-A5EF-92019643EACF}" type="pres">
      <dgm:prSet presAssocID="{A4FAC591-D0CC-4CDC-A552-74AAE4CABCF7}" presName="tx1" presStyleLbl="revTx" presStyleIdx="0" presStyleCnt="4"/>
      <dgm:spPr/>
    </dgm:pt>
    <dgm:pt modelId="{935630EB-CBBB-7C44-9A51-6E2190C14A49}" type="pres">
      <dgm:prSet presAssocID="{A4FAC591-D0CC-4CDC-A552-74AAE4CABCF7}" presName="vert1" presStyleCnt="0"/>
      <dgm:spPr/>
    </dgm:pt>
    <dgm:pt modelId="{AD2B8D9E-5588-F046-8935-4F59CAA913BD}" type="pres">
      <dgm:prSet presAssocID="{F261E27B-7804-4E08-A8F6-046F824D6460}" presName="thickLine" presStyleLbl="alignNode1" presStyleIdx="1" presStyleCnt="4"/>
      <dgm:spPr/>
    </dgm:pt>
    <dgm:pt modelId="{74807076-0FAC-B44B-A228-C057F2328B11}" type="pres">
      <dgm:prSet presAssocID="{F261E27B-7804-4E08-A8F6-046F824D6460}" presName="horz1" presStyleCnt="0"/>
      <dgm:spPr/>
    </dgm:pt>
    <dgm:pt modelId="{9ABCB031-FA67-3144-9F89-B5FE947856C6}" type="pres">
      <dgm:prSet presAssocID="{F261E27B-7804-4E08-A8F6-046F824D6460}" presName="tx1" presStyleLbl="revTx" presStyleIdx="1" presStyleCnt="4"/>
      <dgm:spPr/>
    </dgm:pt>
    <dgm:pt modelId="{75A712B3-5A00-AC4B-883B-9944361C1763}" type="pres">
      <dgm:prSet presAssocID="{F261E27B-7804-4E08-A8F6-046F824D6460}" presName="vert1" presStyleCnt="0"/>
      <dgm:spPr/>
    </dgm:pt>
    <dgm:pt modelId="{E7C74B11-E498-9D43-9408-557DB94BEE89}" type="pres">
      <dgm:prSet presAssocID="{F26BAE3C-6148-4C14-BFEC-B60DC2FA8CED}" presName="thickLine" presStyleLbl="alignNode1" presStyleIdx="2" presStyleCnt="4"/>
      <dgm:spPr/>
    </dgm:pt>
    <dgm:pt modelId="{A5ADF295-D647-EF41-AD1E-990F5DEBB4C4}" type="pres">
      <dgm:prSet presAssocID="{F26BAE3C-6148-4C14-BFEC-B60DC2FA8CED}" presName="horz1" presStyleCnt="0"/>
      <dgm:spPr/>
    </dgm:pt>
    <dgm:pt modelId="{DFB76C20-8601-4542-880C-960E88D1E731}" type="pres">
      <dgm:prSet presAssocID="{F26BAE3C-6148-4C14-BFEC-B60DC2FA8CED}" presName="tx1" presStyleLbl="revTx" presStyleIdx="2" presStyleCnt="4"/>
      <dgm:spPr/>
    </dgm:pt>
    <dgm:pt modelId="{44D6F7E6-677E-3D41-9C51-308D3E630BF8}" type="pres">
      <dgm:prSet presAssocID="{F26BAE3C-6148-4C14-BFEC-B60DC2FA8CED}" presName="vert1" presStyleCnt="0"/>
      <dgm:spPr/>
    </dgm:pt>
    <dgm:pt modelId="{E510CA53-D55D-5E44-8052-E1EE750AA144}" type="pres">
      <dgm:prSet presAssocID="{D04FB0B5-1D00-4A79-8A6B-DA5250151658}" presName="thickLine" presStyleLbl="alignNode1" presStyleIdx="3" presStyleCnt="4"/>
      <dgm:spPr/>
    </dgm:pt>
    <dgm:pt modelId="{929C5F5A-80FE-D240-A866-F1F462EC17B1}" type="pres">
      <dgm:prSet presAssocID="{D04FB0B5-1D00-4A79-8A6B-DA5250151658}" presName="horz1" presStyleCnt="0"/>
      <dgm:spPr/>
    </dgm:pt>
    <dgm:pt modelId="{D916B58E-DC8C-E04E-A4AE-730233C7517C}" type="pres">
      <dgm:prSet presAssocID="{D04FB0B5-1D00-4A79-8A6B-DA5250151658}" presName="tx1" presStyleLbl="revTx" presStyleIdx="3" presStyleCnt="4"/>
      <dgm:spPr/>
    </dgm:pt>
    <dgm:pt modelId="{622C861C-D47D-7745-AFE6-7B60D0A96105}" type="pres">
      <dgm:prSet presAssocID="{D04FB0B5-1D00-4A79-8A6B-DA5250151658}" presName="vert1" presStyleCnt="0"/>
      <dgm:spPr/>
    </dgm:pt>
  </dgm:ptLst>
  <dgm:cxnLst>
    <dgm:cxn modelId="{F61CA60E-D6D2-4E1D-A7BD-84DDA0A2A12C}" srcId="{51225DD0-D31F-4AED-8074-8AE1A70015B4}" destId="{A4FAC591-D0CC-4CDC-A552-74AAE4CABCF7}" srcOrd="0" destOrd="0" parTransId="{CD6E3D9C-A7CD-4672-BE49-50E15C949F28}" sibTransId="{07B45457-1A23-4560-8968-4C3A4FEA5FCE}"/>
    <dgm:cxn modelId="{389FA61B-74D7-CF46-B2CB-F5098C93DAD6}" type="presOf" srcId="{F26BAE3C-6148-4C14-BFEC-B60DC2FA8CED}" destId="{DFB76C20-8601-4542-880C-960E88D1E731}" srcOrd="0" destOrd="0" presId="urn:microsoft.com/office/officeart/2008/layout/LinedList"/>
    <dgm:cxn modelId="{194D311C-2D6A-4B07-94DC-4ABEBC94AF95}" srcId="{51225DD0-D31F-4AED-8074-8AE1A70015B4}" destId="{F261E27B-7804-4E08-A8F6-046F824D6460}" srcOrd="1" destOrd="0" parTransId="{F3419566-6066-44C5-B16F-B95FB340C691}" sibTransId="{9A149C1D-F4F1-4776-B8DB-34C52F5F6287}"/>
    <dgm:cxn modelId="{02EDBB25-885A-AC4A-946B-1952219B2E62}" type="presOf" srcId="{D04FB0B5-1D00-4A79-8A6B-DA5250151658}" destId="{D916B58E-DC8C-E04E-A4AE-730233C7517C}" srcOrd="0" destOrd="0" presId="urn:microsoft.com/office/officeart/2008/layout/LinedList"/>
    <dgm:cxn modelId="{94972378-85A4-414F-9069-F45CE1F2076B}" type="presOf" srcId="{F261E27B-7804-4E08-A8F6-046F824D6460}" destId="{9ABCB031-FA67-3144-9F89-B5FE947856C6}" srcOrd="0" destOrd="0" presId="urn:microsoft.com/office/officeart/2008/layout/LinedList"/>
    <dgm:cxn modelId="{07EA5DA7-5161-374F-BD7F-9DDD93E820CA}" type="presOf" srcId="{A4FAC591-D0CC-4CDC-A552-74AAE4CABCF7}" destId="{DE61B1CE-9A72-D848-A5EF-92019643EACF}" srcOrd="0" destOrd="0" presId="urn:microsoft.com/office/officeart/2008/layout/LinedList"/>
    <dgm:cxn modelId="{34191AB7-7F1C-42F4-9010-AC68E0466626}" srcId="{51225DD0-D31F-4AED-8074-8AE1A70015B4}" destId="{D04FB0B5-1D00-4A79-8A6B-DA5250151658}" srcOrd="3" destOrd="0" parTransId="{2E386355-7200-4AE2-A452-07EDD6F4F8DF}" sibTransId="{DA0B4271-6931-4CB5-8139-195BE35AA0EE}"/>
    <dgm:cxn modelId="{951D9CC0-8435-457E-917B-5433ADADB4F8}" srcId="{51225DD0-D31F-4AED-8074-8AE1A70015B4}" destId="{F26BAE3C-6148-4C14-BFEC-B60DC2FA8CED}" srcOrd="2" destOrd="0" parTransId="{05B40F7F-D445-469D-A144-4BE0591BA91E}" sibTransId="{49C41B69-0115-4ED6-8D3D-2227439DCDAC}"/>
    <dgm:cxn modelId="{93DBE1E8-30BD-E640-9248-8E7C0552D07D}" type="presOf" srcId="{51225DD0-D31F-4AED-8074-8AE1A70015B4}" destId="{2B1481A2-DF77-0E4F-8A64-86FE98D6DA55}" srcOrd="0" destOrd="0" presId="urn:microsoft.com/office/officeart/2008/layout/LinedList"/>
    <dgm:cxn modelId="{60204D38-1861-F342-95CD-312D801325CE}" type="presParOf" srcId="{2B1481A2-DF77-0E4F-8A64-86FE98D6DA55}" destId="{50F214A4-A3F4-AD41-B060-61BE49F4C7E2}" srcOrd="0" destOrd="0" presId="urn:microsoft.com/office/officeart/2008/layout/LinedList"/>
    <dgm:cxn modelId="{DF6AFF15-3DB1-4545-ADF1-68CEE64152BE}" type="presParOf" srcId="{2B1481A2-DF77-0E4F-8A64-86FE98D6DA55}" destId="{1937F7DB-3E84-F74A-A18B-410A91F1875F}" srcOrd="1" destOrd="0" presId="urn:microsoft.com/office/officeart/2008/layout/LinedList"/>
    <dgm:cxn modelId="{5E893A99-303F-AF4C-A37F-60F0AB976F6C}" type="presParOf" srcId="{1937F7DB-3E84-F74A-A18B-410A91F1875F}" destId="{DE61B1CE-9A72-D848-A5EF-92019643EACF}" srcOrd="0" destOrd="0" presId="urn:microsoft.com/office/officeart/2008/layout/LinedList"/>
    <dgm:cxn modelId="{F937B0B7-93F4-8C4D-A21D-3009F48F7B08}" type="presParOf" srcId="{1937F7DB-3E84-F74A-A18B-410A91F1875F}" destId="{935630EB-CBBB-7C44-9A51-6E2190C14A49}" srcOrd="1" destOrd="0" presId="urn:microsoft.com/office/officeart/2008/layout/LinedList"/>
    <dgm:cxn modelId="{62C0BC08-4E95-8D43-B3A9-1397B82A410B}" type="presParOf" srcId="{2B1481A2-DF77-0E4F-8A64-86FE98D6DA55}" destId="{AD2B8D9E-5588-F046-8935-4F59CAA913BD}" srcOrd="2" destOrd="0" presId="urn:microsoft.com/office/officeart/2008/layout/LinedList"/>
    <dgm:cxn modelId="{29D1BD46-1547-874F-B579-6AF4557E62B7}" type="presParOf" srcId="{2B1481A2-DF77-0E4F-8A64-86FE98D6DA55}" destId="{74807076-0FAC-B44B-A228-C057F2328B11}" srcOrd="3" destOrd="0" presId="urn:microsoft.com/office/officeart/2008/layout/LinedList"/>
    <dgm:cxn modelId="{0CB01382-530A-B743-A3C9-4FA6AB1E3B94}" type="presParOf" srcId="{74807076-0FAC-B44B-A228-C057F2328B11}" destId="{9ABCB031-FA67-3144-9F89-B5FE947856C6}" srcOrd="0" destOrd="0" presId="urn:microsoft.com/office/officeart/2008/layout/LinedList"/>
    <dgm:cxn modelId="{07279C17-D51B-8746-B726-6F1DCA6A8FEA}" type="presParOf" srcId="{74807076-0FAC-B44B-A228-C057F2328B11}" destId="{75A712B3-5A00-AC4B-883B-9944361C1763}" srcOrd="1" destOrd="0" presId="urn:microsoft.com/office/officeart/2008/layout/LinedList"/>
    <dgm:cxn modelId="{55EAA284-7575-4F47-9605-EE5D8053791D}" type="presParOf" srcId="{2B1481A2-DF77-0E4F-8A64-86FE98D6DA55}" destId="{E7C74B11-E498-9D43-9408-557DB94BEE89}" srcOrd="4" destOrd="0" presId="urn:microsoft.com/office/officeart/2008/layout/LinedList"/>
    <dgm:cxn modelId="{9359E5BE-088A-744D-83CF-5BEF7720F45B}" type="presParOf" srcId="{2B1481A2-DF77-0E4F-8A64-86FE98D6DA55}" destId="{A5ADF295-D647-EF41-AD1E-990F5DEBB4C4}" srcOrd="5" destOrd="0" presId="urn:microsoft.com/office/officeart/2008/layout/LinedList"/>
    <dgm:cxn modelId="{C7C91389-844C-4D4B-AD33-6D4D284A6973}" type="presParOf" srcId="{A5ADF295-D647-EF41-AD1E-990F5DEBB4C4}" destId="{DFB76C20-8601-4542-880C-960E88D1E731}" srcOrd="0" destOrd="0" presId="urn:microsoft.com/office/officeart/2008/layout/LinedList"/>
    <dgm:cxn modelId="{A2BA6601-A9EE-5041-8C0E-96C365AAAB8F}" type="presParOf" srcId="{A5ADF295-D647-EF41-AD1E-990F5DEBB4C4}" destId="{44D6F7E6-677E-3D41-9C51-308D3E630BF8}" srcOrd="1" destOrd="0" presId="urn:microsoft.com/office/officeart/2008/layout/LinedList"/>
    <dgm:cxn modelId="{1368B7D8-E41F-F84C-BB1F-49243D86882B}" type="presParOf" srcId="{2B1481A2-DF77-0E4F-8A64-86FE98D6DA55}" destId="{E510CA53-D55D-5E44-8052-E1EE750AA144}" srcOrd="6" destOrd="0" presId="urn:microsoft.com/office/officeart/2008/layout/LinedList"/>
    <dgm:cxn modelId="{E52DC86B-DDB5-664A-AF6F-30D20C6A3145}" type="presParOf" srcId="{2B1481A2-DF77-0E4F-8A64-86FE98D6DA55}" destId="{929C5F5A-80FE-D240-A866-F1F462EC17B1}" srcOrd="7" destOrd="0" presId="urn:microsoft.com/office/officeart/2008/layout/LinedList"/>
    <dgm:cxn modelId="{03677EA3-598B-394B-AFC4-827A4A6CBD9B}" type="presParOf" srcId="{929C5F5A-80FE-D240-A866-F1F462EC17B1}" destId="{D916B58E-DC8C-E04E-A4AE-730233C7517C}" srcOrd="0" destOrd="0" presId="urn:microsoft.com/office/officeart/2008/layout/LinedList"/>
    <dgm:cxn modelId="{562C7A19-0406-8449-B613-240686869D4D}" type="presParOf" srcId="{929C5F5A-80FE-D240-A866-F1F462EC17B1}" destId="{622C861C-D47D-7745-AFE6-7B60D0A96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4405C-4EEC-4680-962D-072F9A36E186}">
      <dsp:nvSpPr>
        <dsp:cNvPr id="0" name=""/>
        <dsp:cNvSpPr/>
      </dsp:nvSpPr>
      <dsp:spPr>
        <a:xfrm>
          <a:off x="737962" y="775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92557-141A-43BC-9529-5F54881F356B}">
      <dsp:nvSpPr>
        <dsp:cNvPr id="0" name=""/>
        <dsp:cNvSpPr/>
      </dsp:nvSpPr>
      <dsp:spPr>
        <a:xfrm>
          <a:off x="950482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03EA6-0C51-4876-84EF-94030B3B2FCF}">
      <dsp:nvSpPr>
        <dsp:cNvPr id="0" name=""/>
        <dsp:cNvSpPr/>
      </dsp:nvSpPr>
      <dsp:spPr>
        <a:xfrm>
          <a:off x="41918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 Problem Statement and Objective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 </a:t>
          </a:r>
        </a:p>
      </dsp:txBody>
      <dsp:txXfrm>
        <a:off x="419183" y="1308587"/>
        <a:ext cx="1634765" cy="653906"/>
      </dsp:txXfrm>
    </dsp:sp>
    <dsp:sp modelId="{B2C79E8E-9C98-4425-8B27-43027E7276B7}">
      <dsp:nvSpPr>
        <dsp:cNvPr id="0" name=""/>
        <dsp:cNvSpPr/>
      </dsp:nvSpPr>
      <dsp:spPr>
        <a:xfrm>
          <a:off x="2658812" y="775"/>
          <a:ext cx="997207" cy="997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2617D-43D3-433F-A75D-459F80E2DA25}">
      <dsp:nvSpPr>
        <dsp:cNvPr id="0" name=""/>
        <dsp:cNvSpPr/>
      </dsp:nvSpPr>
      <dsp:spPr>
        <a:xfrm>
          <a:off x="28713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A5443-F431-4333-8D2E-573D55A59AE2}">
      <dsp:nvSpPr>
        <dsp:cNvPr id="0" name=""/>
        <dsp:cNvSpPr/>
      </dsp:nvSpPr>
      <dsp:spPr>
        <a:xfrm>
          <a:off x="234003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Wrangling </a:t>
          </a:r>
        </a:p>
      </dsp:txBody>
      <dsp:txXfrm>
        <a:off x="2340033" y="1308587"/>
        <a:ext cx="1634765" cy="653906"/>
      </dsp:txXfrm>
    </dsp:sp>
    <dsp:sp modelId="{DDCCEE0D-EEE5-4451-9A74-D0A29473ADA7}">
      <dsp:nvSpPr>
        <dsp:cNvPr id="0" name=""/>
        <dsp:cNvSpPr/>
      </dsp:nvSpPr>
      <dsp:spPr>
        <a:xfrm>
          <a:off x="4579661" y="775"/>
          <a:ext cx="997207" cy="997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975E6-C428-4BE9-830D-E91225BF97D8}">
      <dsp:nvSpPr>
        <dsp:cNvPr id="0" name=""/>
        <dsp:cNvSpPr/>
      </dsp:nvSpPr>
      <dsp:spPr>
        <a:xfrm>
          <a:off x="479218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2DEF7-A3CC-444E-A75B-4B682EF1B6A0}">
      <dsp:nvSpPr>
        <dsp:cNvPr id="0" name=""/>
        <dsp:cNvSpPr/>
      </dsp:nvSpPr>
      <dsp:spPr>
        <a:xfrm>
          <a:off x="426088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Exploratory Data Analysis </a:t>
          </a:r>
        </a:p>
      </dsp:txBody>
      <dsp:txXfrm>
        <a:off x="4260882" y="1308587"/>
        <a:ext cx="1634765" cy="653906"/>
      </dsp:txXfrm>
    </dsp:sp>
    <dsp:sp modelId="{8432A2C8-6971-4CF2-B30F-5B5815155734}">
      <dsp:nvSpPr>
        <dsp:cNvPr id="0" name=""/>
        <dsp:cNvSpPr/>
      </dsp:nvSpPr>
      <dsp:spPr>
        <a:xfrm>
          <a:off x="6500511" y="775"/>
          <a:ext cx="997207" cy="997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D0C52-7E65-406D-AB65-F474F246F46E}">
      <dsp:nvSpPr>
        <dsp:cNvPr id="0" name=""/>
        <dsp:cNvSpPr/>
      </dsp:nvSpPr>
      <dsp:spPr>
        <a:xfrm>
          <a:off x="67130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07A45-933B-4C54-B0E6-694C1F2E1894}">
      <dsp:nvSpPr>
        <dsp:cNvPr id="0" name=""/>
        <dsp:cNvSpPr/>
      </dsp:nvSpPr>
      <dsp:spPr>
        <a:xfrm>
          <a:off x="618173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Machine Learning Models </a:t>
          </a:r>
        </a:p>
      </dsp:txBody>
      <dsp:txXfrm>
        <a:off x="6181732" y="1308587"/>
        <a:ext cx="1634765" cy="653906"/>
      </dsp:txXfrm>
    </dsp:sp>
    <dsp:sp modelId="{366090FE-0BC2-49F3-A0B7-D60D4E11FC06}">
      <dsp:nvSpPr>
        <dsp:cNvPr id="0" name=""/>
        <dsp:cNvSpPr/>
      </dsp:nvSpPr>
      <dsp:spPr>
        <a:xfrm>
          <a:off x="8421361" y="775"/>
          <a:ext cx="997207" cy="9972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004DD-2BC1-4A6D-AD1D-DC088FE2CC70}">
      <dsp:nvSpPr>
        <dsp:cNvPr id="0" name=""/>
        <dsp:cNvSpPr/>
      </dsp:nvSpPr>
      <dsp:spPr>
        <a:xfrm>
          <a:off x="8633880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43742-64F3-4237-8BFC-DE0F325252E7}">
      <dsp:nvSpPr>
        <dsp:cNvPr id="0" name=""/>
        <dsp:cNvSpPr/>
      </dsp:nvSpPr>
      <dsp:spPr>
        <a:xfrm>
          <a:off x="8102581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Model Performance </a:t>
          </a:r>
        </a:p>
      </dsp:txBody>
      <dsp:txXfrm>
        <a:off x="8102581" y="1308587"/>
        <a:ext cx="1634765" cy="653906"/>
      </dsp:txXfrm>
    </dsp:sp>
    <dsp:sp modelId="{7F2C00B5-7DEA-4E64-9DA0-B7DAD0376FCF}">
      <dsp:nvSpPr>
        <dsp:cNvPr id="0" name=""/>
        <dsp:cNvSpPr/>
      </dsp:nvSpPr>
      <dsp:spPr>
        <a:xfrm>
          <a:off x="4579661" y="2371185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30EA9-321B-4C56-BCD3-377B0C413761}">
      <dsp:nvSpPr>
        <dsp:cNvPr id="0" name=""/>
        <dsp:cNvSpPr/>
      </dsp:nvSpPr>
      <dsp:spPr>
        <a:xfrm>
          <a:off x="4792181" y="2583704"/>
          <a:ext cx="572167" cy="5721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0DCC6-4BAF-4F55-8B67-5BBF57F6917A}">
      <dsp:nvSpPr>
        <dsp:cNvPr id="0" name=""/>
        <dsp:cNvSpPr/>
      </dsp:nvSpPr>
      <dsp:spPr>
        <a:xfrm>
          <a:off x="4260882" y="367899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Conclusions and Recommendations</a:t>
          </a:r>
        </a:p>
      </dsp:txBody>
      <dsp:txXfrm>
        <a:off x="4260882" y="3678997"/>
        <a:ext cx="1634765" cy="65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1138A-BA00-8841-B824-66DFF881FFC1}">
      <dsp:nvSpPr>
        <dsp:cNvPr id="0" name=""/>
        <dsp:cNvSpPr/>
      </dsp:nvSpPr>
      <dsp:spPr>
        <a:xfrm>
          <a:off x="1239" y="716260"/>
          <a:ext cx="4835262" cy="2901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Models tested: </a:t>
          </a:r>
          <a:endParaRPr lang="en-US" sz="38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Logistic Regression,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Decision Tree,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Random Forest,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/>
            <a:t>Gradient Boosting</a:t>
          </a:r>
          <a:endParaRPr lang="en-US" sz="3000" kern="1200"/>
        </a:p>
      </dsp:txBody>
      <dsp:txXfrm>
        <a:off x="1239" y="716260"/>
        <a:ext cx="4835262" cy="2901157"/>
      </dsp:txXfrm>
    </dsp:sp>
    <dsp:sp modelId="{FAFAE792-2651-D943-BE12-F53C675CAD1D}">
      <dsp:nvSpPr>
        <dsp:cNvPr id="0" name=""/>
        <dsp:cNvSpPr/>
      </dsp:nvSpPr>
      <dsp:spPr>
        <a:xfrm>
          <a:off x="5320028" y="716260"/>
          <a:ext cx="4835262" cy="2901157"/>
        </a:xfrm>
        <a:prstGeom prst="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800" b="1" i="0" u="none" strike="noStrike" kern="12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Splitting the Data: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- 80-20 train-test split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800" kern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rPr>
            <a:t>Scaling the Data: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Standard scaler applied</a:t>
          </a:r>
          <a:endParaRPr lang="en-US" sz="2800" kern="1200" dirty="0"/>
        </a:p>
      </dsp:txBody>
      <dsp:txXfrm>
        <a:off x="5320028" y="716260"/>
        <a:ext cx="4835262" cy="2901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214A4-A3F4-AD41-B060-61BE49F4C7E2}">
      <dsp:nvSpPr>
        <dsp:cNvPr id="0" name=""/>
        <dsp:cNvSpPr/>
      </dsp:nvSpPr>
      <dsp:spPr>
        <a:xfrm>
          <a:off x="0" y="0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1B1CE-9A72-D848-A5EF-92019643EACF}">
      <dsp:nvSpPr>
        <dsp:cNvPr id="0" name=""/>
        <dsp:cNvSpPr/>
      </dsp:nvSpPr>
      <dsp:spPr>
        <a:xfrm>
          <a:off x="0" y="0"/>
          <a:ext cx="7003777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Tuned Random Forest model is the best for predicting LOS, with lower MAE, MSE, and RMSE</a:t>
          </a:r>
          <a:endParaRPr lang="en-US" sz="2500" kern="1200"/>
        </a:p>
      </dsp:txBody>
      <dsp:txXfrm>
        <a:off x="0" y="0"/>
        <a:ext cx="7003777" cy="1460901"/>
      </dsp:txXfrm>
    </dsp:sp>
    <dsp:sp modelId="{AD2B8D9E-5588-F046-8935-4F59CAA913BD}">
      <dsp:nvSpPr>
        <dsp:cNvPr id="0" name=""/>
        <dsp:cNvSpPr/>
      </dsp:nvSpPr>
      <dsp:spPr>
        <a:xfrm>
          <a:off x="0" y="1460901"/>
          <a:ext cx="7003777" cy="0"/>
        </a:xfrm>
        <a:prstGeom prst="line">
          <a:avLst/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accent2">
              <a:hueOff val="3195565"/>
              <a:satOff val="10438"/>
              <a:lumOff val="-8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CB031-FA67-3144-9F89-B5FE947856C6}">
      <dsp:nvSpPr>
        <dsp:cNvPr id="0" name=""/>
        <dsp:cNvSpPr/>
      </dsp:nvSpPr>
      <dsp:spPr>
        <a:xfrm>
          <a:off x="0" y="1460901"/>
          <a:ext cx="7003777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73.31% of the model’s predictions were within 10 days of the actual Length of Stay (LOS)</a:t>
          </a:r>
          <a:endParaRPr lang="en-US" sz="2500" kern="1200"/>
        </a:p>
      </dsp:txBody>
      <dsp:txXfrm>
        <a:off x="0" y="1460901"/>
        <a:ext cx="7003777" cy="1460901"/>
      </dsp:txXfrm>
    </dsp:sp>
    <dsp:sp modelId="{E7C74B11-E498-9D43-9408-557DB94BEE89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accent2">
              <a:hueOff val="6391131"/>
              <a:satOff val="20875"/>
              <a:lumOff val="-17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6C20-8601-4542-880C-960E88D1E731}">
      <dsp:nvSpPr>
        <dsp:cNvPr id="0" name=""/>
        <dsp:cNvSpPr/>
      </dsp:nvSpPr>
      <dsp:spPr>
        <a:xfrm>
          <a:off x="0" y="2921802"/>
          <a:ext cx="7003777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Although this is a good level of performance, there is still room for improvement, especially if further reduction in days is desirable</a:t>
          </a:r>
          <a:endParaRPr lang="en-US" sz="2500" kern="1200"/>
        </a:p>
      </dsp:txBody>
      <dsp:txXfrm>
        <a:off x="0" y="2921802"/>
        <a:ext cx="7003777" cy="1460901"/>
      </dsp:txXfrm>
    </dsp:sp>
    <dsp:sp modelId="{E510CA53-D55D-5E44-8052-E1EE750AA144}">
      <dsp:nvSpPr>
        <dsp:cNvPr id="0" name=""/>
        <dsp:cNvSpPr/>
      </dsp:nvSpPr>
      <dsp:spPr>
        <a:xfrm>
          <a:off x="0" y="4382703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6B58E-DC8C-E04E-A4AE-730233C7517C}">
      <dsp:nvSpPr>
        <dsp:cNvPr id="0" name=""/>
        <dsp:cNvSpPr/>
      </dsp:nvSpPr>
      <dsp:spPr>
        <a:xfrm>
          <a:off x="0" y="4382703"/>
          <a:ext cx="7003777" cy="146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</a:t>
          </a:r>
          <a:r>
            <a:rPr lang="en-US" sz="2500" b="0" i="0" kern="1200"/>
            <a:t>ay assist healthcare professionals in planning resources and discharge schedules more accurately </a:t>
          </a:r>
          <a:endParaRPr lang="en-US" sz="2500" kern="1200"/>
        </a:p>
      </dsp:txBody>
      <dsp:txXfrm>
        <a:off x="0" y="4382703"/>
        <a:ext cx="7003777" cy="1460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EFD5-3A40-194E-A29E-FA058364190B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7510C-8BFC-0F46-AA8F-F1237236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bar chart shows the top 10 diagnoses from the SPARCS healthcare dataset, measuring the frequency of each condition. </a:t>
            </a:r>
          </a:p>
          <a:p>
            <a:r>
              <a:rPr lang="en-US" dirty="0"/>
              <a:t>Liveborn (newborns) is by far the most frequent diagnosis with nearly 200,000 cases Septicemia (blood infection) is the second</a:t>
            </a:r>
          </a:p>
          <a:p>
            <a:r>
              <a:rPr lang="en-US" dirty="0"/>
              <a:t>Schizophrenia spectrum and other psychotic disorders appears in the top 10, with around 40,000 cases which is a significant portion of hospital admissions</a:t>
            </a:r>
          </a:p>
          <a:p>
            <a:endParaRPr lang="en-US" dirty="0"/>
          </a:p>
          <a:p>
            <a:r>
              <a:rPr lang="en-US" dirty="0"/>
              <a:t>This distribution helps provide context for why predicting length of stay for schizophrenia patients is important, as it represents a significant portion of hospital admissions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7510C-8BFC-0F46-AA8F-F123723696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correlation heatmap showing the relationships between different features related to schizophrenia patients' hospital stays</a:t>
            </a:r>
          </a:p>
          <a:p>
            <a:r>
              <a:rPr lang="en-US" dirty="0"/>
              <a:t>There don't appear to be any strong predictive relationships between individual features and Length of Stay</a:t>
            </a:r>
          </a:p>
          <a:p>
            <a:r>
              <a:rPr lang="en-US" dirty="0"/>
              <a:t>This visualization suggests that predicting Length of Stay will likely require more complex, non-linear modeling approaches since no single feature shows a strong linear correlation with the target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7510C-8BFC-0F46-AA8F-F123723696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X-axis represents the number of days patients with schizophrenia and other psychotic disorders stayed in the hospital.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Y-axis shows the number of patients (or occurrences) for each bin of days in the X-axis.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7510C-8BFC-0F46-AA8F-F123723696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Random Forest Regressor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performed the best with an R² score of 0.76, indicating that it captured the most variance in the LOS data compared to the other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7510C-8BFC-0F46-AA8F-F123723696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Forest, showing the highest R² score and lowest error metrics, was chosen as the final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7510C-8BFC-0F46-AA8F-F123723696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tuned Random Forest showed better performance in terms of lower errors, making it the final chosen model for this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7510C-8BFC-0F46-AA8F-F123723696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The Random Forest model provides more accurate predictions with an average error of about 9-17 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7510C-8BFC-0F46-AA8F-F123723696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8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8" r:id="rId2"/>
    <p:sldLayoutId id="2147483857" r:id="rId3"/>
    <p:sldLayoutId id="2147483856" r:id="rId4"/>
    <p:sldLayoutId id="2147483855" r:id="rId5"/>
    <p:sldLayoutId id="2147483854" r:id="rId6"/>
    <p:sldLayoutId id="2147483853" r:id="rId7"/>
    <p:sldLayoutId id="2147483852" r:id="rId8"/>
    <p:sldLayoutId id="2147483851" r:id="rId9"/>
    <p:sldLayoutId id="2147483850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2FC1-DA84-A312-6BE6-B74B7D5B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1" y="567941"/>
            <a:ext cx="5113420" cy="3101691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10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Springboard Final Capstone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effectLst/>
                <a:latin typeface="TimesNewRomanPS"/>
              </a:rPr>
              <a:t> </a:t>
            </a: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r>
              <a:rPr lang="en-US" sz="2800" dirty="0">
                <a:effectLst/>
                <a:latin typeface="TimesNewRomanPSMT"/>
              </a:rPr>
              <a:t>Predicting the Length of Stay in Hospital among Schizophrenic and other Psychotic Disorders Patients Usin</a:t>
            </a:r>
            <a:r>
              <a:rPr lang="en-US" sz="2800" dirty="0">
                <a:latin typeface="TimesNewRomanPSMT"/>
              </a:rPr>
              <a:t>g Machine Learning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BB7AB-076E-99F0-FEDA-EF581E6B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4568620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80000"/>
                  </a:schemeClr>
                </a:solidFill>
                <a:effectLst/>
                <a:latin typeface="TimesNewRomanPSMT"/>
              </a:rPr>
              <a:t>                          By </a:t>
            </a:r>
            <a:r>
              <a:rPr lang="en-US" sz="2200" b="1" dirty="0">
                <a:solidFill>
                  <a:schemeClr val="tx2">
                    <a:alpha val="80000"/>
                  </a:schemeClr>
                </a:solidFill>
                <a:effectLst/>
                <a:latin typeface="TimesNewRomanPS"/>
              </a:rPr>
              <a:t>Ranjana Roka</a:t>
            </a:r>
            <a:endParaRPr lang="en-US" sz="22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041B4D-073C-D825-E3CD-53E9C886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05" y="567942"/>
            <a:ext cx="5716862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A1ADF-7080-5BB6-B4D1-E429694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Machine Learning Models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44ABDA-736F-C8DA-B336-E63D2BEAE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8013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434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59" name="Rectangle 725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61" name="Rectangle 726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63" name="Rectangle 726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65" name="Rectangle 726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8F672-9B65-A76A-BBA3-82A0FB24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Model Performance Comparison (R² Scores)</a:t>
            </a:r>
          </a:p>
        </p:txBody>
      </p:sp>
      <p:sp>
        <p:nvSpPr>
          <p:cNvPr id="7227" name="Content Placeholder 7173">
            <a:extLst>
              <a:ext uri="{FF2B5EF4-FFF2-40B4-BE49-F238E27FC236}">
                <a16:creationId xmlns:a16="http://schemas.microsoft.com/office/drawing/2014/main" id="{2F47CB6F-BD65-AE4D-DB54-43369D3D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0.02</a:t>
            </a:r>
          </a:p>
          <a:p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Tree: 0.55</a:t>
            </a:r>
          </a:p>
          <a:p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Forest: 0.76</a:t>
            </a:r>
          </a:p>
          <a:p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Boosting: 0.41</a:t>
            </a:r>
          </a:p>
          <a:p>
            <a:endParaRPr lang="en-US" sz="18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CF4507B6-9F2C-17E2-4334-1B78C6003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" r="-3" b="13192"/>
          <a:stretch/>
        </p:blipFill>
        <p:spPr bwMode="auto">
          <a:xfrm>
            <a:off x="5996628" y="2217529"/>
            <a:ext cx="6195372" cy="46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2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05922-691F-EB6F-2D46-5C995D9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9525" fontAlgn="base">
              <a:spcAft>
                <a:spcPct val="0"/>
              </a:spcAft>
              <a:buClrTx/>
              <a:buSzTx/>
              <a:tabLst/>
            </a:pPr>
            <a:r>
              <a:rPr lang="en-US" altLang="en-US" sz="5000" dirty="0"/>
              <a:t>Evaluating Models with Error Metrics</a:t>
            </a:r>
            <a:endParaRPr kumimoji="0" lang="en-US" altLang="en-US" sz="5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9525" fontAlgn="base">
              <a:spcAft>
                <a:spcPct val="0"/>
              </a:spcAft>
              <a:buClrTx/>
              <a:buSzTx/>
              <a:tabLst/>
            </a:pPr>
            <a:endParaRPr kumimoji="0" lang="en-US" altLang="en-US" sz="500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BD346-A1A6-45D2-DE38-B059F7154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85126"/>
              </p:ext>
            </p:extLst>
          </p:nvPr>
        </p:nvGraphicFramePr>
        <p:xfrm>
          <a:off x="838201" y="2129589"/>
          <a:ext cx="10750572" cy="38109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01676">
                  <a:extLst>
                    <a:ext uri="{9D8B030D-6E8A-4147-A177-3AD203B41FA5}">
                      <a16:colId xmlns:a16="http://schemas.microsoft.com/office/drawing/2014/main" val="58263202"/>
                    </a:ext>
                  </a:extLst>
                </a:gridCol>
                <a:gridCol w="2107608">
                  <a:extLst>
                    <a:ext uri="{9D8B030D-6E8A-4147-A177-3AD203B41FA5}">
                      <a16:colId xmlns:a16="http://schemas.microsoft.com/office/drawing/2014/main" val="3213980995"/>
                    </a:ext>
                  </a:extLst>
                </a:gridCol>
                <a:gridCol w="2296971">
                  <a:extLst>
                    <a:ext uri="{9D8B030D-6E8A-4147-A177-3AD203B41FA5}">
                      <a16:colId xmlns:a16="http://schemas.microsoft.com/office/drawing/2014/main" val="309264156"/>
                    </a:ext>
                  </a:extLst>
                </a:gridCol>
                <a:gridCol w="2107608">
                  <a:extLst>
                    <a:ext uri="{9D8B030D-6E8A-4147-A177-3AD203B41FA5}">
                      <a16:colId xmlns:a16="http://schemas.microsoft.com/office/drawing/2014/main" val="3100652198"/>
                    </a:ext>
                  </a:extLst>
                </a:gridCol>
                <a:gridCol w="1836709">
                  <a:extLst>
                    <a:ext uri="{9D8B030D-6E8A-4147-A177-3AD203B41FA5}">
                      <a16:colId xmlns:a16="http://schemas.microsoft.com/office/drawing/2014/main" val="2584003772"/>
                    </a:ext>
                  </a:extLst>
                </a:gridCol>
              </a:tblGrid>
              <a:tr h="623724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</a:rPr>
                        <a:t>MSE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algn="ctr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extLst>
                  <a:ext uri="{0D108BD9-81ED-4DB2-BD59-A6C34878D82A}">
                    <a16:rowId xmlns:a16="http://schemas.microsoft.com/office/drawing/2014/main" val="1051412273"/>
                  </a:ext>
                </a:extLst>
              </a:tr>
              <a:tr h="796806">
                <a:tc>
                  <a:txBody>
                    <a:bodyPr/>
                    <a:lstStyle/>
                    <a:p>
                      <a:pPr marR="1333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Logistic Regression  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24.98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921.75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30.36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</a:txBody>
                  <a:tcPr marL="85209" marR="85209" marT="85209" marB="85209"/>
                </a:tc>
                <a:extLst>
                  <a:ext uri="{0D108BD9-81ED-4DB2-BD59-A6C34878D82A}">
                    <a16:rowId xmlns:a16="http://schemas.microsoft.com/office/drawing/2014/main" val="2843314860"/>
                  </a:ext>
                </a:extLst>
              </a:tr>
              <a:tr h="796806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Decision Tree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7.46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426.03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20.64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extLst>
                  <a:ext uri="{0D108BD9-81ED-4DB2-BD59-A6C34878D82A}">
                    <a16:rowId xmlns:a16="http://schemas.microsoft.com/office/drawing/2014/main" val="3741310240"/>
                  </a:ext>
                </a:extLst>
              </a:tr>
              <a:tr h="796806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6.84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229.75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  15.16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extLst>
                  <a:ext uri="{0D108BD9-81ED-4DB2-BD59-A6C34878D82A}">
                    <a16:rowId xmlns:a16="http://schemas.microsoft.com/office/drawing/2014/main" val="255161010"/>
                  </a:ext>
                </a:extLst>
              </a:tr>
              <a:tr h="796806"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Gradient Boosting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16.97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       560.98</a:t>
                      </a:r>
                      <a:endParaRPr lang="en-US" sz="240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       23.69</a:t>
                      </a:r>
                      <a:endParaRPr lang="en-US" sz="2400" dirty="0">
                        <a:effectLst/>
                      </a:endParaRPr>
                    </a:p>
                  </a:txBody>
                  <a:tcPr marL="85209" marR="85209" marT="85209" marB="85209"/>
                </a:tc>
                <a:tc>
                  <a:txBody>
                    <a:bodyPr/>
                    <a:lstStyle/>
                    <a:p>
                      <a:pPr marR="13335" indent="9525" rtl="0" fontAlgn="t">
                        <a:spcBef>
                          <a:spcPts val="966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</a:txBody>
                  <a:tcPr marL="85209" marR="85209" marT="85209" marB="85209"/>
                </a:tc>
                <a:extLst>
                  <a:ext uri="{0D108BD9-81ED-4DB2-BD59-A6C34878D82A}">
                    <a16:rowId xmlns:a16="http://schemas.microsoft.com/office/drawing/2014/main" val="230330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2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06D8-746D-A43D-5AF4-537A441E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C917-EF10-BC61-A506-ACC80141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tuning Random Forest and Gradient Boosting models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tuning: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achieved the best parameters with an MSE of approximately -301.91 (negated for scoring).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 Boosting Regressor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achieved an MSE of approximately -370.40.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42B9E-805B-1003-6293-2ADECCA0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9200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Final Model Evaluation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ECC3A2C-8DC9-CB7F-C239-C78481D9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1804738"/>
            <a:ext cx="8762436" cy="4896852"/>
          </a:xfrm>
        </p:spPr>
        <p:txBody>
          <a:bodyPr>
            <a:normAutofit fontScale="32500" lnSpcReduction="20000"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4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predictions on the test set and calculated MAE, MSE, and RMSE again</a:t>
            </a: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endParaRPr lang="en-US" sz="6000" b="0" i="0" u="none" strike="noStrike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Tuned Random Forest</a:t>
            </a:r>
            <a:r>
              <a:rPr lang="en-US" sz="60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6000" b="0" i="0" u="none" strike="noStrike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en-US" sz="6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9.16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en-US" sz="6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280.12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sz="6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16.73</a:t>
            </a:r>
          </a:p>
          <a:p>
            <a:pPr marL="914400" lvl="2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6000" b="0" i="0" u="none" strike="noStrike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Tuned Gradient Boosting</a:t>
            </a:r>
            <a:r>
              <a:rPr lang="en-US" sz="60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6000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MAE</a:t>
            </a:r>
            <a:r>
              <a:rPr lang="en-US" sz="6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11.44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MSE</a:t>
            </a:r>
            <a:r>
              <a:rPr lang="en-US" sz="6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347.60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RMSE</a:t>
            </a:r>
            <a:r>
              <a:rPr lang="en-US" sz="6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18.64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9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7E147-F59C-07C9-C18F-5042AF76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Evaluating Prediction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06F987-DA0B-0E3A-4125-64B5B41C8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05991"/>
              </p:ext>
            </p:extLst>
          </p:nvPr>
        </p:nvGraphicFramePr>
        <p:xfrm>
          <a:off x="5730167" y="2395474"/>
          <a:ext cx="5314996" cy="373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95">
                  <a:extLst>
                    <a:ext uri="{9D8B030D-6E8A-4147-A177-3AD203B41FA5}">
                      <a16:colId xmlns:a16="http://schemas.microsoft.com/office/drawing/2014/main" val="1378077036"/>
                    </a:ext>
                  </a:extLst>
                </a:gridCol>
                <a:gridCol w="1331572">
                  <a:extLst>
                    <a:ext uri="{9D8B030D-6E8A-4147-A177-3AD203B41FA5}">
                      <a16:colId xmlns:a16="http://schemas.microsoft.com/office/drawing/2014/main" val="4114898206"/>
                    </a:ext>
                  </a:extLst>
                </a:gridCol>
                <a:gridCol w="1647118">
                  <a:extLst>
                    <a:ext uri="{9D8B030D-6E8A-4147-A177-3AD203B41FA5}">
                      <a16:colId xmlns:a16="http://schemas.microsoft.com/office/drawing/2014/main" val="1491954672"/>
                    </a:ext>
                  </a:extLst>
                </a:gridCol>
                <a:gridCol w="1922711">
                  <a:extLst>
                    <a:ext uri="{9D8B030D-6E8A-4147-A177-3AD203B41FA5}">
                      <a16:colId xmlns:a16="http://schemas.microsoft.com/office/drawing/2014/main" val="689440802"/>
                    </a:ext>
                  </a:extLst>
                </a:gridCol>
              </a:tblGrid>
              <a:tr h="73550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741" marR="65190" marT="13355" marB="100161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  <a:t>Actual Length of Stay</a:t>
                      </a:r>
                    </a:p>
                  </a:txBody>
                  <a:tcPr marL="46741" marR="65190" marT="13355" marB="100161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  <a:t>  Predicted Length of Stay</a:t>
                      </a:r>
                    </a:p>
                    <a:p>
                      <a:pPr algn="r" fontAlgn="ctr"/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741" marR="65190" marT="13355" marB="100161" anchor="b"/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         Absolute  Error</a:t>
                      </a:r>
                    </a:p>
                  </a:txBody>
                  <a:tcPr marL="46741" marR="65190" marT="13355" marB="100161" anchor="b"/>
                </a:tc>
                <a:extLst>
                  <a:ext uri="{0D108BD9-81ED-4DB2-BD59-A6C34878D82A}">
                    <a16:rowId xmlns:a16="http://schemas.microsoft.com/office/drawing/2014/main" val="2616714681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25.0550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0.945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1732407107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74.5400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72.54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4174209384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73.5650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12.435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1759220598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84.2300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14.77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2658423415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79.7475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8.2525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119646553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57.6550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0.345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2606322178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31.4600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2.46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3608001063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68.1900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30.81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3703652427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34.1100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7.11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3024228840"/>
                  </a:ext>
                </a:extLst>
              </a:tr>
              <a:tr h="2998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76.3300</a:t>
                      </a:r>
                    </a:p>
                  </a:txBody>
                  <a:tcPr marL="46741" marR="65190" marT="13355" marB="10016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11.67</a:t>
                      </a:r>
                    </a:p>
                  </a:txBody>
                  <a:tcPr marL="46741" marR="65190" marT="13355" marB="100161" anchor="ctr"/>
                </a:tc>
                <a:extLst>
                  <a:ext uri="{0D108BD9-81ED-4DB2-BD59-A6C34878D82A}">
                    <a16:rowId xmlns:a16="http://schemas.microsoft.com/office/drawing/2014/main" val="18445418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F267F-67CB-7AA9-D398-8A35295ACA01}"/>
              </a:ext>
            </a:extLst>
          </p:cNvPr>
          <p:cNvSpPr txBox="1"/>
          <p:nvPr/>
        </p:nvSpPr>
        <p:spPr>
          <a:xfrm>
            <a:off x="505326" y="3200400"/>
            <a:ext cx="480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Threshold for Accuracy</a:t>
            </a:r>
            <a:r>
              <a:rPr lang="en-US" dirty="0"/>
              <a:t>: Predictions within ±10 days</a:t>
            </a:r>
          </a:p>
          <a:p>
            <a:r>
              <a:rPr lang="en-US" b="1" dirty="0"/>
              <a:t>Result</a:t>
            </a:r>
            <a:r>
              <a:rPr lang="en-US" dirty="0"/>
              <a:t>: 73.31% of predictions within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98277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2E7E5-7C7D-834F-2DDB-DC6C63B1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AC94B-3C0F-B6BC-520E-FBAAEF404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9023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23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B273F-3C49-1B0D-7650-A9BC1ECD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75412"/>
            <a:ext cx="55626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4867-5168-2ABD-59EA-0B9AB75D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079" y="3505200"/>
            <a:ext cx="5553831" cy="2667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Questions???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681420C7-5D86-D34A-BE7D-4310A716D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1" y="1142999"/>
            <a:ext cx="4572000" cy="457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450848" cy="1355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66DC5-B585-37D8-A96F-363EFD3D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0D91269-8196-D52D-F568-0DB8871BF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515826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687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A97DD-6606-A0EF-CF64-8E8BE263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Problem Statement and Objective</a:t>
            </a: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5250307-BD74-6F3B-4C1C-FB96BFE4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44131A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0" indent="0">
              <a:buNone/>
            </a:pPr>
            <a:endParaRPr lang="en-US" sz="1800" b="1" i="0" u="none" strike="noStrike" dirty="0">
              <a:solidFill>
                <a:srgbClr val="44131A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131A"/>
                </a:solidFill>
                <a:effectLst/>
                <a:latin typeface="Arial" panose="020B0604020202020204" pitchFamily="34" charset="0"/>
              </a:rPr>
              <a:t>Length of stay (LOS) is a critical measure in healthcare</a:t>
            </a:r>
            <a:endParaRPr lang="en-US" sz="1800" b="0" i="0" u="none" strike="noStrike" dirty="0">
              <a:solidFill>
                <a:srgbClr val="A62C5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131A"/>
                </a:solidFill>
                <a:effectLst/>
                <a:latin typeface="Arial" panose="020B0604020202020204" pitchFamily="34" charset="0"/>
              </a:rPr>
              <a:t>Importance of LOS prediction in psychiatry</a:t>
            </a:r>
            <a:endParaRPr lang="en-US" sz="1800" b="0" i="0" u="none" strike="noStrike" dirty="0">
              <a:solidFill>
                <a:srgbClr val="A62C5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131A"/>
                </a:solidFill>
                <a:effectLst/>
                <a:latin typeface="Arial" panose="020B0604020202020204" pitchFamily="34" charset="0"/>
              </a:rPr>
              <a:t>Impacts on healthcare costs, resource allocation, and patient outcomes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A62C52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44131A"/>
                </a:solidFill>
                <a:effectLst/>
                <a:latin typeface="Arial" panose="020B0604020202020204" pitchFamily="34" charset="0"/>
              </a:rPr>
              <a:t>Objective</a:t>
            </a:r>
            <a:endParaRPr lang="en-US" sz="1200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4131A"/>
                </a:solidFill>
                <a:effectLst/>
                <a:latin typeface="Arial" panose="020B0604020202020204" pitchFamily="34" charset="0"/>
              </a:rPr>
              <a:t>To develop a predictive model for LOS to improve resource management and personalized care planning</a:t>
            </a:r>
            <a:endParaRPr lang="en-US" sz="1800" b="0" i="0" u="none" strike="noStrike" dirty="0">
              <a:solidFill>
                <a:srgbClr val="A62C5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9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551B9-1EEF-CC94-B84C-E513F463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EBA1-9E28-D4F6-E890-B65F5934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529"/>
            <a:ext cx="4876800" cy="4640471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1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1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Data Collection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 State SPARCS Dataset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million rows, 33 columns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 Demographics (age, gender, race, ethnicity), diagnosis, severity of illness, length of stay (target variable), and others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analysis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 Cleaning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columns with &gt;50% missing values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Dropped irrelevant features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 missing values: Imputed numeric fields with median values, encoded categorical fields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7016525-8FE0-D489-12BA-3940A9AF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37" r="11822" b="1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B3875-C3F8-23E6-3CB6-E808101B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C73DBB-1CF2-1C74-E130-2D535135F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8529"/>
            <a:ext cx="4800600" cy="36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F9D842-69FE-1871-143A-C572416F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05386"/>
            <a:ext cx="60960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7" name="Rectangle 312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29" name="Rectangle 3128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31" name="Rectangle 3130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33" name="Rectangle 313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11B1B-BCDA-6C28-AD0E-BE5CB983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1710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3124" name="Content Placeholder 3123">
            <a:extLst>
              <a:ext uri="{FF2B5EF4-FFF2-40B4-BE49-F238E27FC236}">
                <a16:creationId xmlns:a16="http://schemas.microsoft.com/office/drawing/2014/main" id="{628525EE-3275-6106-DCCF-4DD64F1D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features are relatively independent of each other (mostly weak correlations)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Demographic factors (Age Group, Gender, Ethnicity) show very weak correlations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Slight positive correlation with Race (0.066)</a:t>
            </a:r>
          </a:p>
          <a:p>
            <a:r>
              <a:rPr lang="en-US" sz="1600" dirty="0">
                <a:solidFill>
                  <a:schemeClr val="tx1"/>
                </a:solidFill>
              </a:rPr>
              <a:t>Other health metrics (Severity of Illness, DRG Description, Risk of Mortality) show minimal correlation with Length of Stay</a:t>
            </a:r>
          </a:p>
        </p:txBody>
      </p:sp>
      <p:pic>
        <p:nvPicPr>
          <p:cNvPr id="3074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77555EB-5205-3D91-DA4A-95C576A1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8137"/>
          <a:stretch/>
        </p:blipFill>
        <p:spPr bwMode="auto">
          <a:xfrm>
            <a:off x="5996628" y="2217529"/>
            <a:ext cx="6195372" cy="502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9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5" name="Rectangle 413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40526-37A8-035E-5371-91888845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Length of Stay Distribution</a:t>
            </a:r>
          </a:p>
        </p:txBody>
      </p:sp>
      <p:sp>
        <p:nvSpPr>
          <p:cNvPr id="4139" name="Content Placeholder 4123">
            <a:extLst>
              <a:ext uri="{FF2B5EF4-FFF2-40B4-BE49-F238E27FC236}">
                <a16:creationId xmlns:a16="http://schemas.microsoft.com/office/drawing/2014/main" id="{8F207D33-C5E7-20FD-AE42-8D8C2DFF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visualization provides useful insights into how long patients with these conditions typically remain in the hospital. 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patients with schizophrenia and psychotic disorders stay 20-40 days, with a few staying beyond 100 days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471BE5-ACA7-2C37-5A71-B3351090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3285" y="2362124"/>
            <a:ext cx="6100010" cy="41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3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F718-F283-0B0D-FA14-D3999770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6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of LOS across Key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339F02-DEF7-4ECC-2A72-ADD115DFE8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2" y="794010"/>
            <a:ext cx="4998934" cy="253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13BFBD-3399-58B1-567E-B1C7A2B2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10" y="758544"/>
            <a:ext cx="5249777" cy="25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98BB1AE-1C48-8EDF-5B70-F249B2AF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4" y="3625744"/>
            <a:ext cx="5052892" cy="30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CF082459-8C4F-1094-D0F7-A21A550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11" y="3625744"/>
            <a:ext cx="5303735" cy="30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0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159" name="Picture 6158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37E67-2978-AE22-4CE3-A5CEA16D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232"/>
            <a:ext cx="5179237" cy="2632167"/>
          </a:xfrm>
        </p:spPr>
        <p:txBody>
          <a:bodyPr>
            <a:normAutofit fontScale="90000"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actors like age, gender, race, ethnicity, diagnosis-related groups, risk of mortality, and illness severity do not show strong individual influences on LOS in this dataset.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reinforces the need to explore complex, multi-factor interactions in predictive modeling.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68F99E-C12F-4FFA-8EAF-BD1FD75D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499" y="3124200"/>
            <a:ext cx="4970639" cy="318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684B156-1292-69C5-7B65-E2C4125C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8862" y="3124200"/>
            <a:ext cx="4970639" cy="318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6160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9591645-99CD-841F-4273-E09686420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62" y="187233"/>
            <a:ext cx="4814253" cy="263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1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4537</TotalTime>
  <Words>974</Words>
  <Application>Microsoft Macintosh PowerPoint</Application>
  <PresentationFormat>Widescreen</PresentationFormat>
  <Paragraphs>174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Avenir Next LT Pro</vt:lpstr>
      <vt:lpstr>AvenirNext LT Pro Medium</vt:lpstr>
      <vt:lpstr>system-ui</vt:lpstr>
      <vt:lpstr>Times New Roman</vt:lpstr>
      <vt:lpstr>TimesNewRomanPS</vt:lpstr>
      <vt:lpstr>TimesNewRomanPSMT</vt:lpstr>
      <vt:lpstr>BlockprintVTI</vt:lpstr>
      <vt:lpstr>Springboard Final Capstone    Predicting the Length of Stay in Hospital among Schizophrenic and other Psychotic Disorders Patients Using Machine Learning </vt:lpstr>
      <vt:lpstr>Contents</vt:lpstr>
      <vt:lpstr>Problem Statement and Objective</vt:lpstr>
      <vt:lpstr>Data Wrangling</vt:lpstr>
      <vt:lpstr>Exploratory Data Analysis</vt:lpstr>
      <vt:lpstr>Correlation Matrix</vt:lpstr>
      <vt:lpstr>Length of Stay Distribution</vt:lpstr>
      <vt:lpstr>Visualization of LOS across Key Features</vt:lpstr>
      <vt:lpstr>Factors like age, gender, race, ethnicity, diagnosis-related groups, risk of mortality, and illness severity do not show strong individual influences on LOS in this dataset.  This reinforces the need to explore complex, multi-factor interactions in predictive modeling.  </vt:lpstr>
      <vt:lpstr>Machine Learning Models</vt:lpstr>
      <vt:lpstr>Model Performance Comparison (R² Scores)</vt:lpstr>
      <vt:lpstr>Evaluating Models with Error Metrics </vt:lpstr>
      <vt:lpstr>Hyperparameter Tuning</vt:lpstr>
      <vt:lpstr>Final Model Evaluation</vt:lpstr>
      <vt:lpstr>Evaluating Prediction Accuracy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 A</dc:creator>
  <cp:lastModifiedBy>Shub A</cp:lastModifiedBy>
  <cp:revision>9</cp:revision>
  <dcterms:created xsi:type="dcterms:W3CDTF">2024-09-29T03:09:17Z</dcterms:created>
  <dcterms:modified xsi:type="dcterms:W3CDTF">2024-11-03T04:58:13Z</dcterms:modified>
</cp:coreProperties>
</file>