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3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13"/>
    <p:restoredTop sz="94625"/>
  </p:normalViewPr>
  <p:slideViewPr>
    <p:cSldViewPr snapToGrid="0">
      <p:cViewPr varScale="1">
        <p:scale>
          <a:sx n="147" d="100"/>
          <a:sy n="147" d="100"/>
        </p:scale>
        <p:origin x="22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E13B84-51E9-4B68-AF20-0CE5CCAE4F9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EAC1CDD8-9D03-4FEA-B404-BABF1C8E51E1}">
      <dgm:prSet/>
      <dgm:spPr/>
      <dgm:t>
        <a:bodyPr/>
        <a:lstStyle/>
        <a:p>
          <a:pPr>
            <a:defRPr cap="all"/>
          </a:pPr>
          <a:r>
            <a:rPr lang="en-US"/>
            <a:t>Introduction and Problem Statement </a:t>
          </a:r>
        </a:p>
      </dgm:t>
    </dgm:pt>
    <dgm:pt modelId="{7156FAB9-0045-4595-9C3C-9E9D2158F94B}" type="parTrans" cxnId="{B7BB4E63-6969-42B9-9D47-2F52CE98CF87}">
      <dgm:prSet/>
      <dgm:spPr/>
      <dgm:t>
        <a:bodyPr/>
        <a:lstStyle/>
        <a:p>
          <a:endParaRPr lang="en-US"/>
        </a:p>
      </dgm:t>
    </dgm:pt>
    <dgm:pt modelId="{A8CF1F00-758B-44C7-ACF8-D218D3FD0599}" type="sibTrans" cxnId="{B7BB4E63-6969-42B9-9D47-2F52CE98CF87}">
      <dgm:prSet/>
      <dgm:spPr/>
      <dgm:t>
        <a:bodyPr/>
        <a:lstStyle/>
        <a:p>
          <a:endParaRPr lang="en-US"/>
        </a:p>
      </dgm:t>
    </dgm:pt>
    <dgm:pt modelId="{7E927E30-D3A4-4BBB-A458-3B2B53BF8356}">
      <dgm:prSet/>
      <dgm:spPr/>
      <dgm:t>
        <a:bodyPr/>
        <a:lstStyle/>
        <a:p>
          <a:pPr>
            <a:defRPr cap="all"/>
          </a:pPr>
          <a:r>
            <a:rPr lang="en-US"/>
            <a:t>Data Wrangling </a:t>
          </a:r>
        </a:p>
      </dgm:t>
    </dgm:pt>
    <dgm:pt modelId="{566198E1-6959-4B2F-A771-1BBBB163FF73}" type="parTrans" cxnId="{21747804-7804-4BCC-9DB6-DC8D06FCE984}">
      <dgm:prSet/>
      <dgm:spPr/>
      <dgm:t>
        <a:bodyPr/>
        <a:lstStyle/>
        <a:p>
          <a:endParaRPr lang="en-US"/>
        </a:p>
      </dgm:t>
    </dgm:pt>
    <dgm:pt modelId="{AC78E3FF-57B2-4CB6-9BAA-1F798D0E5B13}" type="sibTrans" cxnId="{21747804-7804-4BCC-9DB6-DC8D06FCE984}">
      <dgm:prSet/>
      <dgm:spPr/>
      <dgm:t>
        <a:bodyPr/>
        <a:lstStyle/>
        <a:p>
          <a:endParaRPr lang="en-US"/>
        </a:p>
      </dgm:t>
    </dgm:pt>
    <dgm:pt modelId="{D87DC2EB-284D-4E3F-8B54-9C814BA703A8}">
      <dgm:prSet/>
      <dgm:spPr/>
      <dgm:t>
        <a:bodyPr/>
        <a:lstStyle/>
        <a:p>
          <a:pPr>
            <a:defRPr cap="all"/>
          </a:pPr>
          <a:r>
            <a:rPr lang="en-US"/>
            <a:t>Exploratory Data Analysis </a:t>
          </a:r>
        </a:p>
      </dgm:t>
    </dgm:pt>
    <dgm:pt modelId="{E9E359B9-B8CF-4EBE-A65C-B4560B2BBD27}" type="parTrans" cxnId="{46F4FE4E-F7DB-42F1-BA4C-A5A7034B5622}">
      <dgm:prSet/>
      <dgm:spPr/>
      <dgm:t>
        <a:bodyPr/>
        <a:lstStyle/>
        <a:p>
          <a:endParaRPr lang="en-US"/>
        </a:p>
      </dgm:t>
    </dgm:pt>
    <dgm:pt modelId="{7250CC3B-A498-4D52-A682-BEAF48940EB2}" type="sibTrans" cxnId="{46F4FE4E-F7DB-42F1-BA4C-A5A7034B5622}">
      <dgm:prSet/>
      <dgm:spPr/>
      <dgm:t>
        <a:bodyPr/>
        <a:lstStyle/>
        <a:p>
          <a:endParaRPr lang="en-US"/>
        </a:p>
      </dgm:t>
    </dgm:pt>
    <dgm:pt modelId="{0A7F6448-DADA-4710-B925-05AB091DAC81}">
      <dgm:prSet/>
      <dgm:spPr/>
      <dgm:t>
        <a:bodyPr/>
        <a:lstStyle/>
        <a:p>
          <a:pPr>
            <a:defRPr cap="all"/>
          </a:pPr>
          <a:r>
            <a:rPr lang="en-US"/>
            <a:t>Machine Learning Models </a:t>
          </a:r>
        </a:p>
      </dgm:t>
    </dgm:pt>
    <dgm:pt modelId="{B7E56318-EC60-4579-8F6D-679859A24998}" type="parTrans" cxnId="{22CE93BA-AD78-4213-80C8-5DA850D76E19}">
      <dgm:prSet/>
      <dgm:spPr/>
      <dgm:t>
        <a:bodyPr/>
        <a:lstStyle/>
        <a:p>
          <a:endParaRPr lang="en-US"/>
        </a:p>
      </dgm:t>
    </dgm:pt>
    <dgm:pt modelId="{6931E5CF-1206-4CB3-9556-162CB8C836B0}" type="sibTrans" cxnId="{22CE93BA-AD78-4213-80C8-5DA850D76E19}">
      <dgm:prSet/>
      <dgm:spPr/>
      <dgm:t>
        <a:bodyPr/>
        <a:lstStyle/>
        <a:p>
          <a:endParaRPr lang="en-US"/>
        </a:p>
      </dgm:t>
    </dgm:pt>
    <dgm:pt modelId="{56C5115A-4765-4212-8801-1B5CF36B17A8}">
      <dgm:prSet/>
      <dgm:spPr/>
      <dgm:t>
        <a:bodyPr/>
        <a:lstStyle/>
        <a:p>
          <a:pPr>
            <a:defRPr cap="all"/>
          </a:pPr>
          <a:r>
            <a:rPr lang="en-US"/>
            <a:t>Model Performance </a:t>
          </a:r>
        </a:p>
      </dgm:t>
    </dgm:pt>
    <dgm:pt modelId="{854C7398-E59A-444C-85C1-D714616A0182}" type="parTrans" cxnId="{FD8D80FF-71CE-4CB1-862C-179CD9E01EBD}">
      <dgm:prSet/>
      <dgm:spPr/>
      <dgm:t>
        <a:bodyPr/>
        <a:lstStyle/>
        <a:p>
          <a:endParaRPr lang="en-US"/>
        </a:p>
      </dgm:t>
    </dgm:pt>
    <dgm:pt modelId="{276B6B77-3382-4B05-B9AD-BE3BCF33F9E5}" type="sibTrans" cxnId="{FD8D80FF-71CE-4CB1-862C-179CD9E01EBD}">
      <dgm:prSet/>
      <dgm:spPr/>
      <dgm:t>
        <a:bodyPr/>
        <a:lstStyle/>
        <a:p>
          <a:endParaRPr lang="en-US"/>
        </a:p>
      </dgm:t>
    </dgm:pt>
    <dgm:pt modelId="{20C83950-4CB5-42AE-B06B-F68D80EB12A6}">
      <dgm:prSet/>
      <dgm:spPr/>
      <dgm:t>
        <a:bodyPr/>
        <a:lstStyle/>
        <a:p>
          <a:pPr>
            <a:defRPr cap="all"/>
          </a:pPr>
          <a:r>
            <a:rPr lang="en-US"/>
            <a:t>Conclusions and Recommendations</a:t>
          </a:r>
        </a:p>
      </dgm:t>
    </dgm:pt>
    <dgm:pt modelId="{A609F8D6-96CB-4BDF-B412-54BA3BC1C815}" type="parTrans" cxnId="{527EFCEA-5067-4D5B-B1A9-6E497E15C901}">
      <dgm:prSet/>
      <dgm:spPr/>
      <dgm:t>
        <a:bodyPr/>
        <a:lstStyle/>
        <a:p>
          <a:endParaRPr lang="en-US"/>
        </a:p>
      </dgm:t>
    </dgm:pt>
    <dgm:pt modelId="{AFA06F1C-48F2-422C-A921-1BB5975203D4}" type="sibTrans" cxnId="{527EFCEA-5067-4D5B-B1A9-6E497E15C901}">
      <dgm:prSet/>
      <dgm:spPr/>
      <dgm:t>
        <a:bodyPr/>
        <a:lstStyle/>
        <a:p>
          <a:endParaRPr lang="en-US"/>
        </a:p>
      </dgm:t>
    </dgm:pt>
    <dgm:pt modelId="{39378D4A-14F5-468A-B050-4D000CF80852}" type="pres">
      <dgm:prSet presAssocID="{50E13B84-51E9-4B68-AF20-0CE5CCAE4F91}" presName="root" presStyleCnt="0">
        <dgm:presLayoutVars>
          <dgm:dir/>
          <dgm:resizeHandles val="exact"/>
        </dgm:presLayoutVars>
      </dgm:prSet>
      <dgm:spPr/>
    </dgm:pt>
    <dgm:pt modelId="{CCA42EE2-3345-4C4E-9100-392EF55D7356}" type="pres">
      <dgm:prSet presAssocID="{EAC1CDD8-9D03-4FEA-B404-BABF1C8E51E1}" presName="compNode" presStyleCnt="0"/>
      <dgm:spPr/>
    </dgm:pt>
    <dgm:pt modelId="{2574405C-4EEC-4680-962D-072F9A36E186}" type="pres">
      <dgm:prSet presAssocID="{EAC1CDD8-9D03-4FEA-B404-BABF1C8E51E1}" presName="iconBgRect" presStyleLbl="bgShp" presStyleIdx="0" presStyleCnt="6"/>
      <dgm:spPr/>
    </dgm:pt>
    <dgm:pt modelId="{A5A92557-141A-43BC-9529-5F54881F356B}" type="pres">
      <dgm:prSet presAssocID="{EAC1CDD8-9D03-4FEA-B404-BABF1C8E51E1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47A2D4F-2ADE-4F07-ACBF-99240465EFD3}" type="pres">
      <dgm:prSet presAssocID="{EAC1CDD8-9D03-4FEA-B404-BABF1C8E51E1}" presName="spaceRect" presStyleCnt="0"/>
      <dgm:spPr/>
    </dgm:pt>
    <dgm:pt modelId="{E8203EA6-0C51-4876-84EF-94030B3B2FCF}" type="pres">
      <dgm:prSet presAssocID="{EAC1CDD8-9D03-4FEA-B404-BABF1C8E51E1}" presName="textRect" presStyleLbl="revTx" presStyleIdx="0" presStyleCnt="6">
        <dgm:presLayoutVars>
          <dgm:chMax val="1"/>
          <dgm:chPref val="1"/>
        </dgm:presLayoutVars>
      </dgm:prSet>
      <dgm:spPr/>
    </dgm:pt>
    <dgm:pt modelId="{C218CEF0-B488-43A0-97DC-197CBF7DAA67}" type="pres">
      <dgm:prSet presAssocID="{A8CF1F00-758B-44C7-ACF8-D218D3FD0599}" presName="sibTrans" presStyleCnt="0"/>
      <dgm:spPr/>
    </dgm:pt>
    <dgm:pt modelId="{8DC5A036-FF51-4018-8E3E-2EFBABCC62C3}" type="pres">
      <dgm:prSet presAssocID="{7E927E30-D3A4-4BBB-A458-3B2B53BF8356}" presName="compNode" presStyleCnt="0"/>
      <dgm:spPr/>
    </dgm:pt>
    <dgm:pt modelId="{B2C79E8E-9C98-4425-8B27-43027E7276B7}" type="pres">
      <dgm:prSet presAssocID="{7E927E30-D3A4-4BBB-A458-3B2B53BF8356}" presName="iconBgRect" presStyleLbl="bgShp" presStyleIdx="1" presStyleCnt="6"/>
      <dgm:spPr/>
    </dgm:pt>
    <dgm:pt modelId="{6902617D-43D3-433F-A75D-459F80E2DA25}" type="pres">
      <dgm:prSet presAssocID="{7E927E30-D3A4-4BBB-A458-3B2B53BF835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A0C0E8B-8BCD-45E5-BD3A-37CC4B9481FC}" type="pres">
      <dgm:prSet presAssocID="{7E927E30-D3A4-4BBB-A458-3B2B53BF8356}" presName="spaceRect" presStyleCnt="0"/>
      <dgm:spPr/>
    </dgm:pt>
    <dgm:pt modelId="{2FBA5443-F431-4333-8D2E-573D55A59AE2}" type="pres">
      <dgm:prSet presAssocID="{7E927E30-D3A4-4BBB-A458-3B2B53BF8356}" presName="textRect" presStyleLbl="revTx" presStyleIdx="1" presStyleCnt="6">
        <dgm:presLayoutVars>
          <dgm:chMax val="1"/>
          <dgm:chPref val="1"/>
        </dgm:presLayoutVars>
      </dgm:prSet>
      <dgm:spPr/>
    </dgm:pt>
    <dgm:pt modelId="{EE3D7277-4972-480D-A540-E5C53983CA23}" type="pres">
      <dgm:prSet presAssocID="{AC78E3FF-57B2-4CB6-9BAA-1F798D0E5B13}" presName="sibTrans" presStyleCnt="0"/>
      <dgm:spPr/>
    </dgm:pt>
    <dgm:pt modelId="{F0F2A2B8-BCCC-4AF3-8F5D-F663E4BDAF7D}" type="pres">
      <dgm:prSet presAssocID="{D87DC2EB-284D-4E3F-8B54-9C814BA703A8}" presName="compNode" presStyleCnt="0"/>
      <dgm:spPr/>
    </dgm:pt>
    <dgm:pt modelId="{DDCCEE0D-EEE5-4451-9A74-D0A29473ADA7}" type="pres">
      <dgm:prSet presAssocID="{D87DC2EB-284D-4E3F-8B54-9C814BA703A8}" presName="iconBgRect" presStyleLbl="bgShp" presStyleIdx="2" presStyleCnt="6"/>
      <dgm:spPr/>
    </dgm:pt>
    <dgm:pt modelId="{592975E6-C428-4BE9-830D-E91225BF97D8}" type="pres">
      <dgm:prSet presAssocID="{D87DC2EB-284D-4E3F-8B54-9C814BA703A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D00F6143-5A40-432D-AD99-7E0DED47F8EE}" type="pres">
      <dgm:prSet presAssocID="{D87DC2EB-284D-4E3F-8B54-9C814BA703A8}" presName="spaceRect" presStyleCnt="0"/>
      <dgm:spPr/>
    </dgm:pt>
    <dgm:pt modelId="{7A92DEF7-A3CC-444E-A75B-4B682EF1B6A0}" type="pres">
      <dgm:prSet presAssocID="{D87DC2EB-284D-4E3F-8B54-9C814BA703A8}" presName="textRect" presStyleLbl="revTx" presStyleIdx="2" presStyleCnt="6">
        <dgm:presLayoutVars>
          <dgm:chMax val="1"/>
          <dgm:chPref val="1"/>
        </dgm:presLayoutVars>
      </dgm:prSet>
      <dgm:spPr/>
    </dgm:pt>
    <dgm:pt modelId="{AF5B32DD-3476-462B-987C-E8C3F6D20823}" type="pres">
      <dgm:prSet presAssocID="{7250CC3B-A498-4D52-A682-BEAF48940EB2}" presName="sibTrans" presStyleCnt="0"/>
      <dgm:spPr/>
    </dgm:pt>
    <dgm:pt modelId="{F204DA95-1182-465C-A734-C8B76B7328AC}" type="pres">
      <dgm:prSet presAssocID="{0A7F6448-DADA-4710-B925-05AB091DAC81}" presName="compNode" presStyleCnt="0"/>
      <dgm:spPr/>
    </dgm:pt>
    <dgm:pt modelId="{8432A2C8-6971-4CF2-B30F-5B5815155734}" type="pres">
      <dgm:prSet presAssocID="{0A7F6448-DADA-4710-B925-05AB091DAC81}" presName="iconBgRect" presStyleLbl="bgShp" presStyleIdx="3" presStyleCnt="6"/>
      <dgm:spPr/>
    </dgm:pt>
    <dgm:pt modelId="{4E8D0C52-7E65-406D-AB65-F474F246F46E}" type="pres">
      <dgm:prSet presAssocID="{0A7F6448-DADA-4710-B925-05AB091DAC81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FBE1D1A-074B-40A1-8122-DD0FD9C8D038}" type="pres">
      <dgm:prSet presAssocID="{0A7F6448-DADA-4710-B925-05AB091DAC81}" presName="spaceRect" presStyleCnt="0"/>
      <dgm:spPr/>
    </dgm:pt>
    <dgm:pt modelId="{A7607A45-933B-4C54-B0E6-694C1F2E1894}" type="pres">
      <dgm:prSet presAssocID="{0A7F6448-DADA-4710-B925-05AB091DAC81}" presName="textRect" presStyleLbl="revTx" presStyleIdx="3" presStyleCnt="6">
        <dgm:presLayoutVars>
          <dgm:chMax val="1"/>
          <dgm:chPref val="1"/>
        </dgm:presLayoutVars>
      </dgm:prSet>
      <dgm:spPr/>
    </dgm:pt>
    <dgm:pt modelId="{4617519A-6684-4483-BF4C-AE35961CCAA2}" type="pres">
      <dgm:prSet presAssocID="{6931E5CF-1206-4CB3-9556-162CB8C836B0}" presName="sibTrans" presStyleCnt="0"/>
      <dgm:spPr/>
    </dgm:pt>
    <dgm:pt modelId="{FE447DB0-50D2-4E60-82C0-25147CDA8180}" type="pres">
      <dgm:prSet presAssocID="{56C5115A-4765-4212-8801-1B5CF36B17A8}" presName="compNode" presStyleCnt="0"/>
      <dgm:spPr/>
    </dgm:pt>
    <dgm:pt modelId="{366090FE-0BC2-49F3-A0B7-D60D4E11FC06}" type="pres">
      <dgm:prSet presAssocID="{56C5115A-4765-4212-8801-1B5CF36B17A8}" presName="iconBgRect" presStyleLbl="bgShp" presStyleIdx="4" presStyleCnt="6"/>
      <dgm:spPr/>
    </dgm:pt>
    <dgm:pt modelId="{7EE004DD-2BC1-4A6D-AD1D-DC088FE2CC70}" type="pres">
      <dgm:prSet presAssocID="{56C5115A-4765-4212-8801-1B5CF36B17A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D7386E53-CEF6-4C8A-91FB-20A6E3D4D6EA}" type="pres">
      <dgm:prSet presAssocID="{56C5115A-4765-4212-8801-1B5CF36B17A8}" presName="spaceRect" presStyleCnt="0"/>
      <dgm:spPr/>
    </dgm:pt>
    <dgm:pt modelId="{ECD43742-64F3-4237-8BFC-DE0F325252E7}" type="pres">
      <dgm:prSet presAssocID="{56C5115A-4765-4212-8801-1B5CF36B17A8}" presName="textRect" presStyleLbl="revTx" presStyleIdx="4" presStyleCnt="6">
        <dgm:presLayoutVars>
          <dgm:chMax val="1"/>
          <dgm:chPref val="1"/>
        </dgm:presLayoutVars>
      </dgm:prSet>
      <dgm:spPr/>
    </dgm:pt>
    <dgm:pt modelId="{66F31E88-36CD-441D-8D65-85042051856C}" type="pres">
      <dgm:prSet presAssocID="{276B6B77-3382-4B05-B9AD-BE3BCF33F9E5}" presName="sibTrans" presStyleCnt="0"/>
      <dgm:spPr/>
    </dgm:pt>
    <dgm:pt modelId="{B89DB0F4-53B4-43B5-B15B-3DF31A912EE3}" type="pres">
      <dgm:prSet presAssocID="{20C83950-4CB5-42AE-B06B-F68D80EB12A6}" presName="compNode" presStyleCnt="0"/>
      <dgm:spPr/>
    </dgm:pt>
    <dgm:pt modelId="{7F2C00B5-7DEA-4E64-9DA0-B7DAD0376FCF}" type="pres">
      <dgm:prSet presAssocID="{20C83950-4CB5-42AE-B06B-F68D80EB12A6}" presName="iconBgRect" presStyleLbl="bgShp" presStyleIdx="5" presStyleCnt="6"/>
      <dgm:spPr/>
    </dgm:pt>
    <dgm:pt modelId="{E4830EA9-321B-4C56-BCD3-377B0C413761}" type="pres">
      <dgm:prSet presAssocID="{20C83950-4CB5-42AE-B06B-F68D80EB12A6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E7D4EFC-DBF6-45CA-A62B-42E1F0D16EC3}" type="pres">
      <dgm:prSet presAssocID="{20C83950-4CB5-42AE-B06B-F68D80EB12A6}" presName="spaceRect" presStyleCnt="0"/>
      <dgm:spPr/>
    </dgm:pt>
    <dgm:pt modelId="{8AA0DCC6-4BAF-4F55-8B67-5BBF57F6917A}" type="pres">
      <dgm:prSet presAssocID="{20C83950-4CB5-42AE-B06B-F68D80EB12A6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21747804-7804-4BCC-9DB6-DC8D06FCE984}" srcId="{50E13B84-51E9-4B68-AF20-0CE5CCAE4F91}" destId="{7E927E30-D3A4-4BBB-A458-3B2B53BF8356}" srcOrd="1" destOrd="0" parTransId="{566198E1-6959-4B2F-A771-1BBBB163FF73}" sibTransId="{AC78E3FF-57B2-4CB6-9BAA-1F798D0E5B13}"/>
    <dgm:cxn modelId="{46F4FE4E-F7DB-42F1-BA4C-A5A7034B5622}" srcId="{50E13B84-51E9-4B68-AF20-0CE5CCAE4F91}" destId="{D87DC2EB-284D-4E3F-8B54-9C814BA703A8}" srcOrd="2" destOrd="0" parTransId="{E9E359B9-B8CF-4EBE-A65C-B4560B2BBD27}" sibTransId="{7250CC3B-A498-4D52-A682-BEAF48940EB2}"/>
    <dgm:cxn modelId="{B7BB4E63-6969-42B9-9D47-2F52CE98CF87}" srcId="{50E13B84-51E9-4B68-AF20-0CE5CCAE4F91}" destId="{EAC1CDD8-9D03-4FEA-B404-BABF1C8E51E1}" srcOrd="0" destOrd="0" parTransId="{7156FAB9-0045-4595-9C3C-9E9D2158F94B}" sibTransId="{A8CF1F00-758B-44C7-ACF8-D218D3FD0599}"/>
    <dgm:cxn modelId="{71500B68-8E2A-4986-8884-16FD44E19DA6}" type="presOf" srcId="{56C5115A-4765-4212-8801-1B5CF36B17A8}" destId="{ECD43742-64F3-4237-8BFC-DE0F325252E7}" srcOrd="0" destOrd="0" presId="urn:microsoft.com/office/officeart/2018/5/layout/IconCircleLabelList"/>
    <dgm:cxn modelId="{2C8DF268-7951-429B-861C-4B182E8F7C33}" type="presOf" srcId="{7E927E30-D3A4-4BBB-A458-3B2B53BF8356}" destId="{2FBA5443-F431-4333-8D2E-573D55A59AE2}" srcOrd="0" destOrd="0" presId="urn:microsoft.com/office/officeart/2018/5/layout/IconCircleLabelList"/>
    <dgm:cxn modelId="{D81DC081-FCC2-4F96-8C91-16AC034E8016}" type="presOf" srcId="{20C83950-4CB5-42AE-B06B-F68D80EB12A6}" destId="{8AA0DCC6-4BAF-4F55-8B67-5BBF57F6917A}" srcOrd="0" destOrd="0" presId="urn:microsoft.com/office/officeart/2018/5/layout/IconCircleLabelList"/>
    <dgm:cxn modelId="{22CE93BA-AD78-4213-80C8-5DA850D76E19}" srcId="{50E13B84-51E9-4B68-AF20-0CE5CCAE4F91}" destId="{0A7F6448-DADA-4710-B925-05AB091DAC81}" srcOrd="3" destOrd="0" parTransId="{B7E56318-EC60-4579-8F6D-679859A24998}" sibTransId="{6931E5CF-1206-4CB3-9556-162CB8C836B0}"/>
    <dgm:cxn modelId="{E38437C5-4597-4AD9-B8D0-28A4B039D7B5}" type="presOf" srcId="{50E13B84-51E9-4B68-AF20-0CE5CCAE4F91}" destId="{39378D4A-14F5-468A-B050-4D000CF80852}" srcOrd="0" destOrd="0" presId="urn:microsoft.com/office/officeart/2018/5/layout/IconCircleLabelList"/>
    <dgm:cxn modelId="{F2E06BC5-0BC7-4D79-B643-F4B31D77BB99}" type="presOf" srcId="{EAC1CDD8-9D03-4FEA-B404-BABF1C8E51E1}" destId="{E8203EA6-0C51-4876-84EF-94030B3B2FCF}" srcOrd="0" destOrd="0" presId="urn:microsoft.com/office/officeart/2018/5/layout/IconCircleLabelList"/>
    <dgm:cxn modelId="{991F34D2-32CF-4EDF-A327-C8E465B9709F}" type="presOf" srcId="{D87DC2EB-284D-4E3F-8B54-9C814BA703A8}" destId="{7A92DEF7-A3CC-444E-A75B-4B682EF1B6A0}" srcOrd="0" destOrd="0" presId="urn:microsoft.com/office/officeart/2018/5/layout/IconCircleLabelList"/>
    <dgm:cxn modelId="{3821CDEA-D482-442B-9B36-CBC590C9BEBF}" type="presOf" srcId="{0A7F6448-DADA-4710-B925-05AB091DAC81}" destId="{A7607A45-933B-4C54-B0E6-694C1F2E1894}" srcOrd="0" destOrd="0" presId="urn:microsoft.com/office/officeart/2018/5/layout/IconCircleLabelList"/>
    <dgm:cxn modelId="{527EFCEA-5067-4D5B-B1A9-6E497E15C901}" srcId="{50E13B84-51E9-4B68-AF20-0CE5CCAE4F91}" destId="{20C83950-4CB5-42AE-B06B-F68D80EB12A6}" srcOrd="5" destOrd="0" parTransId="{A609F8D6-96CB-4BDF-B412-54BA3BC1C815}" sibTransId="{AFA06F1C-48F2-422C-A921-1BB5975203D4}"/>
    <dgm:cxn modelId="{FD8D80FF-71CE-4CB1-862C-179CD9E01EBD}" srcId="{50E13B84-51E9-4B68-AF20-0CE5CCAE4F91}" destId="{56C5115A-4765-4212-8801-1B5CF36B17A8}" srcOrd="4" destOrd="0" parTransId="{854C7398-E59A-444C-85C1-D714616A0182}" sibTransId="{276B6B77-3382-4B05-B9AD-BE3BCF33F9E5}"/>
    <dgm:cxn modelId="{EFCF25B8-B480-4132-AEFF-F1210C4C8883}" type="presParOf" srcId="{39378D4A-14F5-468A-B050-4D000CF80852}" destId="{CCA42EE2-3345-4C4E-9100-392EF55D7356}" srcOrd="0" destOrd="0" presId="urn:microsoft.com/office/officeart/2018/5/layout/IconCircleLabelList"/>
    <dgm:cxn modelId="{30371767-49BA-467A-BEF6-61ED36C93A7A}" type="presParOf" srcId="{CCA42EE2-3345-4C4E-9100-392EF55D7356}" destId="{2574405C-4EEC-4680-962D-072F9A36E186}" srcOrd="0" destOrd="0" presId="urn:microsoft.com/office/officeart/2018/5/layout/IconCircleLabelList"/>
    <dgm:cxn modelId="{B00ABCD3-83C2-4405-AF1B-1235139E17ED}" type="presParOf" srcId="{CCA42EE2-3345-4C4E-9100-392EF55D7356}" destId="{A5A92557-141A-43BC-9529-5F54881F356B}" srcOrd="1" destOrd="0" presId="urn:microsoft.com/office/officeart/2018/5/layout/IconCircleLabelList"/>
    <dgm:cxn modelId="{DD63BE37-326E-490E-B345-A282AADB9806}" type="presParOf" srcId="{CCA42EE2-3345-4C4E-9100-392EF55D7356}" destId="{247A2D4F-2ADE-4F07-ACBF-99240465EFD3}" srcOrd="2" destOrd="0" presId="urn:microsoft.com/office/officeart/2018/5/layout/IconCircleLabelList"/>
    <dgm:cxn modelId="{4513D59C-920D-4C20-A2C2-A6638939C3D2}" type="presParOf" srcId="{CCA42EE2-3345-4C4E-9100-392EF55D7356}" destId="{E8203EA6-0C51-4876-84EF-94030B3B2FCF}" srcOrd="3" destOrd="0" presId="urn:microsoft.com/office/officeart/2018/5/layout/IconCircleLabelList"/>
    <dgm:cxn modelId="{58615DC2-00DC-44D8-B7FD-13F55257F1FC}" type="presParOf" srcId="{39378D4A-14F5-468A-B050-4D000CF80852}" destId="{C218CEF0-B488-43A0-97DC-197CBF7DAA67}" srcOrd="1" destOrd="0" presId="urn:microsoft.com/office/officeart/2018/5/layout/IconCircleLabelList"/>
    <dgm:cxn modelId="{AF5E59F2-88E3-4628-9622-64C80780E1BA}" type="presParOf" srcId="{39378D4A-14F5-468A-B050-4D000CF80852}" destId="{8DC5A036-FF51-4018-8E3E-2EFBABCC62C3}" srcOrd="2" destOrd="0" presId="urn:microsoft.com/office/officeart/2018/5/layout/IconCircleLabelList"/>
    <dgm:cxn modelId="{0D809D42-CB28-448A-B7A6-C3EB3B064B3A}" type="presParOf" srcId="{8DC5A036-FF51-4018-8E3E-2EFBABCC62C3}" destId="{B2C79E8E-9C98-4425-8B27-43027E7276B7}" srcOrd="0" destOrd="0" presId="urn:microsoft.com/office/officeart/2018/5/layout/IconCircleLabelList"/>
    <dgm:cxn modelId="{9D8340CF-38B0-4023-84C7-1199A7706126}" type="presParOf" srcId="{8DC5A036-FF51-4018-8E3E-2EFBABCC62C3}" destId="{6902617D-43D3-433F-A75D-459F80E2DA25}" srcOrd="1" destOrd="0" presId="urn:microsoft.com/office/officeart/2018/5/layout/IconCircleLabelList"/>
    <dgm:cxn modelId="{8A21422D-20EF-49C8-9A5B-8E579DDDD26C}" type="presParOf" srcId="{8DC5A036-FF51-4018-8E3E-2EFBABCC62C3}" destId="{7A0C0E8B-8BCD-45E5-BD3A-37CC4B9481FC}" srcOrd="2" destOrd="0" presId="urn:microsoft.com/office/officeart/2018/5/layout/IconCircleLabelList"/>
    <dgm:cxn modelId="{1DDCDAE6-A1D5-471E-8DEF-DFC76952C741}" type="presParOf" srcId="{8DC5A036-FF51-4018-8E3E-2EFBABCC62C3}" destId="{2FBA5443-F431-4333-8D2E-573D55A59AE2}" srcOrd="3" destOrd="0" presId="urn:microsoft.com/office/officeart/2018/5/layout/IconCircleLabelList"/>
    <dgm:cxn modelId="{FDCB2F0E-0E1D-4A77-924B-D7C934E55DD1}" type="presParOf" srcId="{39378D4A-14F5-468A-B050-4D000CF80852}" destId="{EE3D7277-4972-480D-A540-E5C53983CA23}" srcOrd="3" destOrd="0" presId="urn:microsoft.com/office/officeart/2018/5/layout/IconCircleLabelList"/>
    <dgm:cxn modelId="{4DBA4F95-3344-4745-91D0-F3CCCC33AB27}" type="presParOf" srcId="{39378D4A-14F5-468A-B050-4D000CF80852}" destId="{F0F2A2B8-BCCC-4AF3-8F5D-F663E4BDAF7D}" srcOrd="4" destOrd="0" presId="urn:microsoft.com/office/officeart/2018/5/layout/IconCircleLabelList"/>
    <dgm:cxn modelId="{FB6550F2-E898-467B-B5C1-25737377A4F7}" type="presParOf" srcId="{F0F2A2B8-BCCC-4AF3-8F5D-F663E4BDAF7D}" destId="{DDCCEE0D-EEE5-4451-9A74-D0A29473ADA7}" srcOrd="0" destOrd="0" presId="urn:microsoft.com/office/officeart/2018/5/layout/IconCircleLabelList"/>
    <dgm:cxn modelId="{08F5B4BC-35FF-43DA-8DCA-75C1E12F930C}" type="presParOf" srcId="{F0F2A2B8-BCCC-4AF3-8F5D-F663E4BDAF7D}" destId="{592975E6-C428-4BE9-830D-E91225BF97D8}" srcOrd="1" destOrd="0" presId="urn:microsoft.com/office/officeart/2018/5/layout/IconCircleLabelList"/>
    <dgm:cxn modelId="{6A5EF75F-38CD-4D35-948D-D200CF8913D2}" type="presParOf" srcId="{F0F2A2B8-BCCC-4AF3-8F5D-F663E4BDAF7D}" destId="{D00F6143-5A40-432D-AD99-7E0DED47F8EE}" srcOrd="2" destOrd="0" presId="urn:microsoft.com/office/officeart/2018/5/layout/IconCircleLabelList"/>
    <dgm:cxn modelId="{F4C43657-AAED-4B86-B675-6F5BDA5D59C7}" type="presParOf" srcId="{F0F2A2B8-BCCC-4AF3-8F5D-F663E4BDAF7D}" destId="{7A92DEF7-A3CC-444E-A75B-4B682EF1B6A0}" srcOrd="3" destOrd="0" presId="urn:microsoft.com/office/officeart/2018/5/layout/IconCircleLabelList"/>
    <dgm:cxn modelId="{8285BE75-E459-48C8-BC42-7FF37A5B32D6}" type="presParOf" srcId="{39378D4A-14F5-468A-B050-4D000CF80852}" destId="{AF5B32DD-3476-462B-987C-E8C3F6D20823}" srcOrd="5" destOrd="0" presId="urn:microsoft.com/office/officeart/2018/5/layout/IconCircleLabelList"/>
    <dgm:cxn modelId="{233ED681-5962-4EDB-A187-177679FC00C9}" type="presParOf" srcId="{39378D4A-14F5-468A-B050-4D000CF80852}" destId="{F204DA95-1182-465C-A734-C8B76B7328AC}" srcOrd="6" destOrd="0" presId="urn:microsoft.com/office/officeart/2018/5/layout/IconCircleLabelList"/>
    <dgm:cxn modelId="{CDBD7068-4F39-460F-A388-7368782DC339}" type="presParOf" srcId="{F204DA95-1182-465C-A734-C8B76B7328AC}" destId="{8432A2C8-6971-4CF2-B30F-5B5815155734}" srcOrd="0" destOrd="0" presId="urn:microsoft.com/office/officeart/2018/5/layout/IconCircleLabelList"/>
    <dgm:cxn modelId="{E89B4AE9-912A-4384-BA14-990A94078225}" type="presParOf" srcId="{F204DA95-1182-465C-A734-C8B76B7328AC}" destId="{4E8D0C52-7E65-406D-AB65-F474F246F46E}" srcOrd="1" destOrd="0" presId="urn:microsoft.com/office/officeart/2018/5/layout/IconCircleLabelList"/>
    <dgm:cxn modelId="{169CB4EC-6458-4546-BF85-B1C686B030F6}" type="presParOf" srcId="{F204DA95-1182-465C-A734-C8B76B7328AC}" destId="{1FBE1D1A-074B-40A1-8122-DD0FD9C8D038}" srcOrd="2" destOrd="0" presId="urn:microsoft.com/office/officeart/2018/5/layout/IconCircleLabelList"/>
    <dgm:cxn modelId="{D9969B8E-89BD-4C5C-980F-527B99C57496}" type="presParOf" srcId="{F204DA95-1182-465C-A734-C8B76B7328AC}" destId="{A7607A45-933B-4C54-B0E6-694C1F2E1894}" srcOrd="3" destOrd="0" presId="urn:microsoft.com/office/officeart/2018/5/layout/IconCircleLabelList"/>
    <dgm:cxn modelId="{24F5541B-403F-43EB-BD42-D29FC0BE71F2}" type="presParOf" srcId="{39378D4A-14F5-468A-B050-4D000CF80852}" destId="{4617519A-6684-4483-BF4C-AE35961CCAA2}" srcOrd="7" destOrd="0" presId="urn:microsoft.com/office/officeart/2018/5/layout/IconCircleLabelList"/>
    <dgm:cxn modelId="{0A013BB7-337B-400B-9976-56859A984DDF}" type="presParOf" srcId="{39378D4A-14F5-468A-B050-4D000CF80852}" destId="{FE447DB0-50D2-4E60-82C0-25147CDA8180}" srcOrd="8" destOrd="0" presId="urn:microsoft.com/office/officeart/2018/5/layout/IconCircleLabelList"/>
    <dgm:cxn modelId="{EF7BC7FA-033A-4635-A3BF-C73D90193845}" type="presParOf" srcId="{FE447DB0-50D2-4E60-82C0-25147CDA8180}" destId="{366090FE-0BC2-49F3-A0B7-D60D4E11FC06}" srcOrd="0" destOrd="0" presId="urn:microsoft.com/office/officeart/2018/5/layout/IconCircleLabelList"/>
    <dgm:cxn modelId="{AEA6D10F-8DDC-42DF-B1CD-CA5286185E3A}" type="presParOf" srcId="{FE447DB0-50D2-4E60-82C0-25147CDA8180}" destId="{7EE004DD-2BC1-4A6D-AD1D-DC088FE2CC70}" srcOrd="1" destOrd="0" presId="urn:microsoft.com/office/officeart/2018/5/layout/IconCircleLabelList"/>
    <dgm:cxn modelId="{10D47551-30E8-4DB1-BC83-B16E2C8CA2B9}" type="presParOf" srcId="{FE447DB0-50D2-4E60-82C0-25147CDA8180}" destId="{D7386E53-CEF6-4C8A-91FB-20A6E3D4D6EA}" srcOrd="2" destOrd="0" presId="urn:microsoft.com/office/officeart/2018/5/layout/IconCircleLabelList"/>
    <dgm:cxn modelId="{D37268AE-AC04-4E5A-8BD1-64C0F9F98717}" type="presParOf" srcId="{FE447DB0-50D2-4E60-82C0-25147CDA8180}" destId="{ECD43742-64F3-4237-8BFC-DE0F325252E7}" srcOrd="3" destOrd="0" presId="urn:microsoft.com/office/officeart/2018/5/layout/IconCircleLabelList"/>
    <dgm:cxn modelId="{0E6F7276-B4D5-4E61-9E2D-BC234315AC06}" type="presParOf" srcId="{39378D4A-14F5-468A-B050-4D000CF80852}" destId="{66F31E88-36CD-441D-8D65-85042051856C}" srcOrd="9" destOrd="0" presId="urn:microsoft.com/office/officeart/2018/5/layout/IconCircleLabelList"/>
    <dgm:cxn modelId="{CDA9155A-0DEF-4D22-8BEE-D2C19C98ABCB}" type="presParOf" srcId="{39378D4A-14F5-468A-B050-4D000CF80852}" destId="{B89DB0F4-53B4-43B5-B15B-3DF31A912EE3}" srcOrd="10" destOrd="0" presId="urn:microsoft.com/office/officeart/2018/5/layout/IconCircleLabelList"/>
    <dgm:cxn modelId="{365BD27B-4C53-4C52-B713-60156D82D191}" type="presParOf" srcId="{B89DB0F4-53B4-43B5-B15B-3DF31A912EE3}" destId="{7F2C00B5-7DEA-4E64-9DA0-B7DAD0376FCF}" srcOrd="0" destOrd="0" presId="urn:microsoft.com/office/officeart/2018/5/layout/IconCircleLabelList"/>
    <dgm:cxn modelId="{E96542FB-C9F5-4B21-AD06-D31DCA0D0C99}" type="presParOf" srcId="{B89DB0F4-53B4-43B5-B15B-3DF31A912EE3}" destId="{E4830EA9-321B-4C56-BCD3-377B0C413761}" srcOrd="1" destOrd="0" presId="urn:microsoft.com/office/officeart/2018/5/layout/IconCircleLabelList"/>
    <dgm:cxn modelId="{5573CF0B-AA1F-481C-8F7B-B3E89D169E33}" type="presParOf" srcId="{B89DB0F4-53B4-43B5-B15B-3DF31A912EE3}" destId="{4E7D4EFC-DBF6-45CA-A62B-42E1F0D16EC3}" srcOrd="2" destOrd="0" presId="urn:microsoft.com/office/officeart/2018/5/layout/IconCircleLabelList"/>
    <dgm:cxn modelId="{996877D6-4076-46FE-A134-7594AAD1EC9A}" type="presParOf" srcId="{B89DB0F4-53B4-43B5-B15B-3DF31A912EE3}" destId="{8AA0DCC6-4BAF-4F55-8B67-5BBF57F6917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21D82C-09B5-47C5-8372-2BB7E9B01D39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01C0537-FB5D-4B86-AFDF-39CE88090671}">
      <dgm:prSet/>
      <dgm:spPr/>
      <dgm:t>
        <a:bodyPr/>
        <a:lstStyle/>
        <a:p>
          <a:r>
            <a:rPr lang="en-US" b="0" i="0"/>
            <a:t>Dataset: 5110 rows, 12 columns</a:t>
          </a:r>
          <a:endParaRPr lang="en-US"/>
        </a:p>
      </dgm:t>
    </dgm:pt>
    <dgm:pt modelId="{8261E8B3-91D9-456D-8AFC-1C6EEFE3F4FF}" type="parTrans" cxnId="{10586117-54F1-4647-B5B7-8BD647575BAC}">
      <dgm:prSet/>
      <dgm:spPr/>
      <dgm:t>
        <a:bodyPr/>
        <a:lstStyle/>
        <a:p>
          <a:endParaRPr lang="en-US"/>
        </a:p>
      </dgm:t>
    </dgm:pt>
    <dgm:pt modelId="{B63805D9-DF3B-4EE3-B2C3-AFAD2F18E3A7}" type="sibTrans" cxnId="{10586117-54F1-4647-B5B7-8BD647575BAC}">
      <dgm:prSet/>
      <dgm:spPr/>
      <dgm:t>
        <a:bodyPr/>
        <a:lstStyle/>
        <a:p>
          <a:endParaRPr lang="en-US"/>
        </a:p>
      </dgm:t>
    </dgm:pt>
    <dgm:pt modelId="{FC9C0B39-3A00-4DBF-B32F-5ABE86ED1555}">
      <dgm:prSet/>
      <dgm:spPr/>
      <dgm:t>
        <a:bodyPr/>
        <a:lstStyle/>
        <a:p>
          <a:r>
            <a:rPr lang="en-US"/>
            <a:t>Numerical Features: Id, Age, Hypertension, Heart disease, Avg glucose level, BMI, Stroke</a:t>
          </a:r>
        </a:p>
      </dgm:t>
    </dgm:pt>
    <dgm:pt modelId="{92C05478-4154-4CAA-8BAA-F2FB60316AF0}" type="parTrans" cxnId="{E8267A82-2B6A-4A5F-B479-CE6E92B20A0C}">
      <dgm:prSet/>
      <dgm:spPr/>
      <dgm:t>
        <a:bodyPr/>
        <a:lstStyle/>
        <a:p>
          <a:endParaRPr lang="en-US"/>
        </a:p>
      </dgm:t>
    </dgm:pt>
    <dgm:pt modelId="{CFE9F1E0-74A9-4CDC-9348-63CB863240DD}" type="sibTrans" cxnId="{E8267A82-2B6A-4A5F-B479-CE6E92B20A0C}">
      <dgm:prSet/>
      <dgm:spPr/>
      <dgm:t>
        <a:bodyPr/>
        <a:lstStyle/>
        <a:p>
          <a:endParaRPr lang="en-US"/>
        </a:p>
      </dgm:t>
    </dgm:pt>
    <dgm:pt modelId="{DB8F34E4-07AF-4136-BA54-FB4D603DC677}">
      <dgm:prSet/>
      <dgm:spPr/>
      <dgm:t>
        <a:bodyPr/>
        <a:lstStyle/>
        <a:p>
          <a:r>
            <a:rPr lang="en-US" b="0" i="0"/>
            <a:t>Categorical Features: Gender, Ever married, Work type, Residence type, Smoking status</a:t>
          </a:r>
          <a:endParaRPr lang="en-US"/>
        </a:p>
      </dgm:t>
    </dgm:pt>
    <dgm:pt modelId="{EDFDF955-C373-44AE-81B3-A11C3F14B3B4}" type="parTrans" cxnId="{5E005B11-CC28-4BF5-93FA-374D8FE9F9FF}">
      <dgm:prSet/>
      <dgm:spPr/>
      <dgm:t>
        <a:bodyPr/>
        <a:lstStyle/>
        <a:p>
          <a:endParaRPr lang="en-US"/>
        </a:p>
      </dgm:t>
    </dgm:pt>
    <dgm:pt modelId="{F5153558-25C0-436E-A594-78C0B1A54DCB}" type="sibTrans" cxnId="{5E005B11-CC28-4BF5-93FA-374D8FE9F9FF}">
      <dgm:prSet/>
      <dgm:spPr/>
      <dgm:t>
        <a:bodyPr/>
        <a:lstStyle/>
        <a:p>
          <a:endParaRPr lang="en-US"/>
        </a:p>
      </dgm:t>
    </dgm:pt>
    <dgm:pt modelId="{55C30C65-63A8-4129-BFE7-95FAEA923BD7}">
      <dgm:prSet/>
      <dgm:spPr/>
      <dgm:t>
        <a:bodyPr/>
        <a:lstStyle/>
        <a:p>
          <a:r>
            <a:rPr lang="en-US" b="0" i="0"/>
            <a:t>Handled missing values in BMI (4.1%)</a:t>
          </a:r>
          <a:endParaRPr lang="en-US"/>
        </a:p>
      </dgm:t>
    </dgm:pt>
    <dgm:pt modelId="{48CCBB4A-A491-4BB6-AB1C-10317B3BDAAB}" type="parTrans" cxnId="{49C9E28F-F6D2-416A-936F-949B657A09A8}">
      <dgm:prSet/>
      <dgm:spPr/>
      <dgm:t>
        <a:bodyPr/>
        <a:lstStyle/>
        <a:p>
          <a:endParaRPr lang="en-US"/>
        </a:p>
      </dgm:t>
    </dgm:pt>
    <dgm:pt modelId="{1A1BD4CF-2875-4D31-9A6F-394D58224822}" type="sibTrans" cxnId="{49C9E28F-F6D2-416A-936F-949B657A09A8}">
      <dgm:prSet/>
      <dgm:spPr/>
      <dgm:t>
        <a:bodyPr/>
        <a:lstStyle/>
        <a:p>
          <a:endParaRPr lang="en-US"/>
        </a:p>
      </dgm:t>
    </dgm:pt>
    <dgm:pt modelId="{9D589524-A6F2-D44A-9660-165A7CA57D1E}" type="pres">
      <dgm:prSet presAssocID="{C521D82C-09B5-47C5-8372-2BB7E9B01D39}" presName="vert0" presStyleCnt="0">
        <dgm:presLayoutVars>
          <dgm:dir/>
          <dgm:animOne val="branch"/>
          <dgm:animLvl val="lvl"/>
        </dgm:presLayoutVars>
      </dgm:prSet>
      <dgm:spPr/>
    </dgm:pt>
    <dgm:pt modelId="{C5DCB8EB-4602-4344-90A5-6A20EADD642C}" type="pres">
      <dgm:prSet presAssocID="{901C0537-FB5D-4B86-AFDF-39CE88090671}" presName="thickLine" presStyleLbl="alignNode1" presStyleIdx="0" presStyleCnt="4"/>
      <dgm:spPr/>
    </dgm:pt>
    <dgm:pt modelId="{7FDBB132-F9F8-3D46-BAB3-B83F1BCF5192}" type="pres">
      <dgm:prSet presAssocID="{901C0537-FB5D-4B86-AFDF-39CE88090671}" presName="horz1" presStyleCnt="0"/>
      <dgm:spPr/>
    </dgm:pt>
    <dgm:pt modelId="{2B0B5965-DBD1-D246-BF72-EB1CFCF5A961}" type="pres">
      <dgm:prSet presAssocID="{901C0537-FB5D-4B86-AFDF-39CE88090671}" presName="tx1" presStyleLbl="revTx" presStyleIdx="0" presStyleCnt="4"/>
      <dgm:spPr/>
    </dgm:pt>
    <dgm:pt modelId="{27C813CF-BD8F-3347-92CF-F84E18ABC4B0}" type="pres">
      <dgm:prSet presAssocID="{901C0537-FB5D-4B86-AFDF-39CE88090671}" presName="vert1" presStyleCnt="0"/>
      <dgm:spPr/>
    </dgm:pt>
    <dgm:pt modelId="{0E828F5A-1BA4-CC4A-822E-491708EFD94C}" type="pres">
      <dgm:prSet presAssocID="{FC9C0B39-3A00-4DBF-B32F-5ABE86ED1555}" presName="thickLine" presStyleLbl="alignNode1" presStyleIdx="1" presStyleCnt="4"/>
      <dgm:spPr/>
    </dgm:pt>
    <dgm:pt modelId="{5D7E73D4-649C-E642-A10D-3A6F41A74999}" type="pres">
      <dgm:prSet presAssocID="{FC9C0B39-3A00-4DBF-B32F-5ABE86ED1555}" presName="horz1" presStyleCnt="0"/>
      <dgm:spPr/>
    </dgm:pt>
    <dgm:pt modelId="{1565ADED-E5C1-0D48-8758-E3AE225F5EF0}" type="pres">
      <dgm:prSet presAssocID="{FC9C0B39-3A00-4DBF-B32F-5ABE86ED1555}" presName="tx1" presStyleLbl="revTx" presStyleIdx="1" presStyleCnt="4"/>
      <dgm:spPr/>
    </dgm:pt>
    <dgm:pt modelId="{80DB62C1-C652-4546-82B1-5E1DA24E68B0}" type="pres">
      <dgm:prSet presAssocID="{FC9C0B39-3A00-4DBF-B32F-5ABE86ED1555}" presName="vert1" presStyleCnt="0"/>
      <dgm:spPr/>
    </dgm:pt>
    <dgm:pt modelId="{8532A318-1BAE-054E-89B7-4A702E5CEAC6}" type="pres">
      <dgm:prSet presAssocID="{DB8F34E4-07AF-4136-BA54-FB4D603DC677}" presName="thickLine" presStyleLbl="alignNode1" presStyleIdx="2" presStyleCnt="4"/>
      <dgm:spPr/>
    </dgm:pt>
    <dgm:pt modelId="{F2477807-5489-4248-B91A-C115E7C8D10E}" type="pres">
      <dgm:prSet presAssocID="{DB8F34E4-07AF-4136-BA54-FB4D603DC677}" presName="horz1" presStyleCnt="0"/>
      <dgm:spPr/>
    </dgm:pt>
    <dgm:pt modelId="{EE834AF0-BF9F-1948-B74B-1F75509A349E}" type="pres">
      <dgm:prSet presAssocID="{DB8F34E4-07AF-4136-BA54-FB4D603DC677}" presName="tx1" presStyleLbl="revTx" presStyleIdx="2" presStyleCnt="4"/>
      <dgm:spPr/>
    </dgm:pt>
    <dgm:pt modelId="{326A94EA-C3E3-5B4E-8EDC-41D74761E84E}" type="pres">
      <dgm:prSet presAssocID="{DB8F34E4-07AF-4136-BA54-FB4D603DC677}" presName="vert1" presStyleCnt="0"/>
      <dgm:spPr/>
    </dgm:pt>
    <dgm:pt modelId="{5154F07C-38B7-394B-9D13-3118C0847E83}" type="pres">
      <dgm:prSet presAssocID="{55C30C65-63A8-4129-BFE7-95FAEA923BD7}" presName="thickLine" presStyleLbl="alignNode1" presStyleIdx="3" presStyleCnt="4"/>
      <dgm:spPr/>
    </dgm:pt>
    <dgm:pt modelId="{03E10C5E-6651-5045-9665-072720C6BBE1}" type="pres">
      <dgm:prSet presAssocID="{55C30C65-63A8-4129-BFE7-95FAEA923BD7}" presName="horz1" presStyleCnt="0"/>
      <dgm:spPr/>
    </dgm:pt>
    <dgm:pt modelId="{2A9AD4E9-F460-6D48-A623-65B0B639878E}" type="pres">
      <dgm:prSet presAssocID="{55C30C65-63A8-4129-BFE7-95FAEA923BD7}" presName="tx1" presStyleLbl="revTx" presStyleIdx="3" presStyleCnt="4"/>
      <dgm:spPr/>
    </dgm:pt>
    <dgm:pt modelId="{23613474-8CDA-F648-AAA6-E8664566CDB1}" type="pres">
      <dgm:prSet presAssocID="{55C30C65-63A8-4129-BFE7-95FAEA923BD7}" presName="vert1" presStyleCnt="0"/>
      <dgm:spPr/>
    </dgm:pt>
  </dgm:ptLst>
  <dgm:cxnLst>
    <dgm:cxn modelId="{5E005B11-CC28-4BF5-93FA-374D8FE9F9FF}" srcId="{C521D82C-09B5-47C5-8372-2BB7E9B01D39}" destId="{DB8F34E4-07AF-4136-BA54-FB4D603DC677}" srcOrd="2" destOrd="0" parTransId="{EDFDF955-C373-44AE-81B3-A11C3F14B3B4}" sibTransId="{F5153558-25C0-436E-A594-78C0B1A54DCB}"/>
    <dgm:cxn modelId="{10586117-54F1-4647-B5B7-8BD647575BAC}" srcId="{C521D82C-09B5-47C5-8372-2BB7E9B01D39}" destId="{901C0537-FB5D-4B86-AFDF-39CE88090671}" srcOrd="0" destOrd="0" parTransId="{8261E8B3-91D9-456D-8AFC-1C6EEFE3F4FF}" sibTransId="{B63805D9-DF3B-4EE3-B2C3-AFAD2F18E3A7}"/>
    <dgm:cxn modelId="{60225E4C-3C31-BC49-BEB7-585A97E19B64}" type="presOf" srcId="{C521D82C-09B5-47C5-8372-2BB7E9B01D39}" destId="{9D589524-A6F2-D44A-9660-165A7CA57D1E}" srcOrd="0" destOrd="0" presId="urn:microsoft.com/office/officeart/2008/layout/LinedList"/>
    <dgm:cxn modelId="{07913E6F-12D9-C34D-AAE6-CC2640706CA7}" type="presOf" srcId="{901C0537-FB5D-4B86-AFDF-39CE88090671}" destId="{2B0B5965-DBD1-D246-BF72-EB1CFCF5A961}" srcOrd="0" destOrd="0" presId="urn:microsoft.com/office/officeart/2008/layout/LinedList"/>
    <dgm:cxn modelId="{E8267A82-2B6A-4A5F-B479-CE6E92B20A0C}" srcId="{C521D82C-09B5-47C5-8372-2BB7E9B01D39}" destId="{FC9C0B39-3A00-4DBF-B32F-5ABE86ED1555}" srcOrd="1" destOrd="0" parTransId="{92C05478-4154-4CAA-8BAA-F2FB60316AF0}" sibTransId="{CFE9F1E0-74A9-4CDC-9348-63CB863240DD}"/>
    <dgm:cxn modelId="{49C9E28F-F6D2-416A-936F-949B657A09A8}" srcId="{C521D82C-09B5-47C5-8372-2BB7E9B01D39}" destId="{55C30C65-63A8-4129-BFE7-95FAEA923BD7}" srcOrd="3" destOrd="0" parTransId="{48CCBB4A-A491-4BB6-AB1C-10317B3BDAAB}" sibTransId="{1A1BD4CF-2875-4D31-9A6F-394D58224822}"/>
    <dgm:cxn modelId="{F5D395D6-FCCB-584A-8D8E-16898B341AF7}" type="presOf" srcId="{55C30C65-63A8-4129-BFE7-95FAEA923BD7}" destId="{2A9AD4E9-F460-6D48-A623-65B0B639878E}" srcOrd="0" destOrd="0" presId="urn:microsoft.com/office/officeart/2008/layout/LinedList"/>
    <dgm:cxn modelId="{0073C2DF-2778-804D-BE5B-D962E56532A8}" type="presOf" srcId="{DB8F34E4-07AF-4136-BA54-FB4D603DC677}" destId="{EE834AF0-BF9F-1948-B74B-1F75509A349E}" srcOrd="0" destOrd="0" presId="urn:microsoft.com/office/officeart/2008/layout/LinedList"/>
    <dgm:cxn modelId="{9DE7E9FF-D92F-294D-ACB6-49F8D10C601E}" type="presOf" srcId="{FC9C0B39-3A00-4DBF-B32F-5ABE86ED1555}" destId="{1565ADED-E5C1-0D48-8758-E3AE225F5EF0}" srcOrd="0" destOrd="0" presId="urn:microsoft.com/office/officeart/2008/layout/LinedList"/>
    <dgm:cxn modelId="{D7A0ECC7-C2C4-8541-BC5B-5FCDC474847C}" type="presParOf" srcId="{9D589524-A6F2-D44A-9660-165A7CA57D1E}" destId="{C5DCB8EB-4602-4344-90A5-6A20EADD642C}" srcOrd="0" destOrd="0" presId="urn:microsoft.com/office/officeart/2008/layout/LinedList"/>
    <dgm:cxn modelId="{1A9DE20A-0395-0842-8C92-8718D618811D}" type="presParOf" srcId="{9D589524-A6F2-D44A-9660-165A7CA57D1E}" destId="{7FDBB132-F9F8-3D46-BAB3-B83F1BCF5192}" srcOrd="1" destOrd="0" presId="urn:microsoft.com/office/officeart/2008/layout/LinedList"/>
    <dgm:cxn modelId="{42569880-CCE8-7947-91F2-432D3AC72A2D}" type="presParOf" srcId="{7FDBB132-F9F8-3D46-BAB3-B83F1BCF5192}" destId="{2B0B5965-DBD1-D246-BF72-EB1CFCF5A961}" srcOrd="0" destOrd="0" presId="urn:microsoft.com/office/officeart/2008/layout/LinedList"/>
    <dgm:cxn modelId="{D5E41825-24ED-2A43-99E0-BBC0B433A888}" type="presParOf" srcId="{7FDBB132-F9F8-3D46-BAB3-B83F1BCF5192}" destId="{27C813CF-BD8F-3347-92CF-F84E18ABC4B0}" srcOrd="1" destOrd="0" presId="urn:microsoft.com/office/officeart/2008/layout/LinedList"/>
    <dgm:cxn modelId="{49E4594A-FA34-9848-9EAE-25EE1D23338F}" type="presParOf" srcId="{9D589524-A6F2-D44A-9660-165A7CA57D1E}" destId="{0E828F5A-1BA4-CC4A-822E-491708EFD94C}" srcOrd="2" destOrd="0" presId="urn:microsoft.com/office/officeart/2008/layout/LinedList"/>
    <dgm:cxn modelId="{7862BD74-FEE3-5146-BFEF-7722802ED1C9}" type="presParOf" srcId="{9D589524-A6F2-D44A-9660-165A7CA57D1E}" destId="{5D7E73D4-649C-E642-A10D-3A6F41A74999}" srcOrd="3" destOrd="0" presId="urn:microsoft.com/office/officeart/2008/layout/LinedList"/>
    <dgm:cxn modelId="{779A72E8-EFC1-7844-B041-6AF74A64393B}" type="presParOf" srcId="{5D7E73D4-649C-E642-A10D-3A6F41A74999}" destId="{1565ADED-E5C1-0D48-8758-E3AE225F5EF0}" srcOrd="0" destOrd="0" presId="urn:microsoft.com/office/officeart/2008/layout/LinedList"/>
    <dgm:cxn modelId="{858B7A1B-5069-D044-B6D0-310245809E91}" type="presParOf" srcId="{5D7E73D4-649C-E642-A10D-3A6F41A74999}" destId="{80DB62C1-C652-4546-82B1-5E1DA24E68B0}" srcOrd="1" destOrd="0" presId="urn:microsoft.com/office/officeart/2008/layout/LinedList"/>
    <dgm:cxn modelId="{7C89B3AC-EEDF-474B-A6F3-985440DE2E8D}" type="presParOf" srcId="{9D589524-A6F2-D44A-9660-165A7CA57D1E}" destId="{8532A318-1BAE-054E-89B7-4A702E5CEAC6}" srcOrd="4" destOrd="0" presId="urn:microsoft.com/office/officeart/2008/layout/LinedList"/>
    <dgm:cxn modelId="{87EA5953-1916-A14D-8011-AED86FD8B5A9}" type="presParOf" srcId="{9D589524-A6F2-D44A-9660-165A7CA57D1E}" destId="{F2477807-5489-4248-B91A-C115E7C8D10E}" srcOrd="5" destOrd="0" presId="urn:microsoft.com/office/officeart/2008/layout/LinedList"/>
    <dgm:cxn modelId="{2F4944B6-EA02-2747-B4CC-C8320FEF3ACA}" type="presParOf" srcId="{F2477807-5489-4248-B91A-C115E7C8D10E}" destId="{EE834AF0-BF9F-1948-B74B-1F75509A349E}" srcOrd="0" destOrd="0" presId="urn:microsoft.com/office/officeart/2008/layout/LinedList"/>
    <dgm:cxn modelId="{55475F93-4F66-BD42-9284-BF6158639DFB}" type="presParOf" srcId="{F2477807-5489-4248-B91A-C115E7C8D10E}" destId="{326A94EA-C3E3-5B4E-8EDC-41D74761E84E}" srcOrd="1" destOrd="0" presId="urn:microsoft.com/office/officeart/2008/layout/LinedList"/>
    <dgm:cxn modelId="{14ED3168-83BD-F847-B77A-BF54568E263D}" type="presParOf" srcId="{9D589524-A6F2-D44A-9660-165A7CA57D1E}" destId="{5154F07C-38B7-394B-9D13-3118C0847E83}" srcOrd="6" destOrd="0" presId="urn:microsoft.com/office/officeart/2008/layout/LinedList"/>
    <dgm:cxn modelId="{F73FCE5B-2058-9042-BD8E-2D05D4B883D8}" type="presParOf" srcId="{9D589524-A6F2-D44A-9660-165A7CA57D1E}" destId="{03E10C5E-6651-5045-9665-072720C6BBE1}" srcOrd="7" destOrd="0" presId="urn:microsoft.com/office/officeart/2008/layout/LinedList"/>
    <dgm:cxn modelId="{22D1A1D7-D4A8-F547-8C22-1F13F90C9B04}" type="presParOf" srcId="{03E10C5E-6651-5045-9665-072720C6BBE1}" destId="{2A9AD4E9-F460-6D48-A623-65B0B639878E}" srcOrd="0" destOrd="0" presId="urn:microsoft.com/office/officeart/2008/layout/LinedList"/>
    <dgm:cxn modelId="{66FCF90A-1D5A-3545-96DD-5B970CF8A608}" type="presParOf" srcId="{03E10C5E-6651-5045-9665-072720C6BBE1}" destId="{23613474-8CDA-F648-AAA6-E8664566CDB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FF36BD-93FC-418E-A170-6D0B594CC306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BB3B28C-AFD9-46B1-A780-B11474AF98B3}">
      <dgm:prSet/>
      <dgm:spPr/>
      <dgm:t>
        <a:bodyPr/>
        <a:lstStyle/>
        <a:p>
          <a:r>
            <a:rPr lang="en-US" b="0" i="0"/>
            <a:t>Models tested: </a:t>
          </a:r>
          <a:endParaRPr lang="en-US"/>
        </a:p>
      </dgm:t>
    </dgm:pt>
    <dgm:pt modelId="{45A6E867-519F-4592-93CF-A4D37095CFC7}" type="parTrans" cxnId="{E26DD314-2CEF-4EF4-BD5F-C44A403193D4}">
      <dgm:prSet/>
      <dgm:spPr/>
      <dgm:t>
        <a:bodyPr/>
        <a:lstStyle/>
        <a:p>
          <a:endParaRPr lang="en-US"/>
        </a:p>
      </dgm:t>
    </dgm:pt>
    <dgm:pt modelId="{9C05A192-EB31-410F-89D6-4D4A9FA05AC3}" type="sibTrans" cxnId="{E26DD314-2CEF-4EF4-BD5F-C44A403193D4}">
      <dgm:prSet/>
      <dgm:spPr/>
      <dgm:t>
        <a:bodyPr/>
        <a:lstStyle/>
        <a:p>
          <a:endParaRPr lang="en-US"/>
        </a:p>
      </dgm:t>
    </dgm:pt>
    <dgm:pt modelId="{46744222-AFD9-4635-831A-0621C7353700}">
      <dgm:prSet/>
      <dgm:spPr/>
      <dgm:t>
        <a:bodyPr/>
        <a:lstStyle/>
        <a:p>
          <a:r>
            <a:rPr lang="en-US" b="0" i="0"/>
            <a:t>Logistic Regression, </a:t>
          </a:r>
          <a:endParaRPr lang="en-US"/>
        </a:p>
      </dgm:t>
    </dgm:pt>
    <dgm:pt modelId="{7D701C9D-A21A-43A5-95C3-59E514CA573E}" type="parTrans" cxnId="{3D6D5FFD-7C10-4762-8961-7B7FAABB11E5}">
      <dgm:prSet/>
      <dgm:spPr/>
      <dgm:t>
        <a:bodyPr/>
        <a:lstStyle/>
        <a:p>
          <a:endParaRPr lang="en-US"/>
        </a:p>
      </dgm:t>
    </dgm:pt>
    <dgm:pt modelId="{95F0F034-07EC-4485-8630-3A787E8D4C22}" type="sibTrans" cxnId="{3D6D5FFD-7C10-4762-8961-7B7FAABB11E5}">
      <dgm:prSet/>
      <dgm:spPr/>
      <dgm:t>
        <a:bodyPr/>
        <a:lstStyle/>
        <a:p>
          <a:endParaRPr lang="en-US"/>
        </a:p>
      </dgm:t>
    </dgm:pt>
    <dgm:pt modelId="{1039CF9E-3D7F-4575-86C6-970FA1CE3545}">
      <dgm:prSet/>
      <dgm:spPr/>
      <dgm:t>
        <a:bodyPr/>
        <a:lstStyle/>
        <a:p>
          <a:r>
            <a:rPr lang="en-US" b="0" i="0"/>
            <a:t>Decision Tree, </a:t>
          </a:r>
          <a:endParaRPr lang="en-US"/>
        </a:p>
      </dgm:t>
    </dgm:pt>
    <dgm:pt modelId="{06EAFE06-F486-4024-96E0-A20735EB6C36}" type="parTrans" cxnId="{4A391DE7-7AF7-4061-80F4-407328AA3C93}">
      <dgm:prSet/>
      <dgm:spPr/>
      <dgm:t>
        <a:bodyPr/>
        <a:lstStyle/>
        <a:p>
          <a:endParaRPr lang="en-US"/>
        </a:p>
      </dgm:t>
    </dgm:pt>
    <dgm:pt modelId="{4F168E42-4A81-406A-B150-E6D28730E0FA}" type="sibTrans" cxnId="{4A391DE7-7AF7-4061-80F4-407328AA3C93}">
      <dgm:prSet/>
      <dgm:spPr/>
      <dgm:t>
        <a:bodyPr/>
        <a:lstStyle/>
        <a:p>
          <a:endParaRPr lang="en-US"/>
        </a:p>
      </dgm:t>
    </dgm:pt>
    <dgm:pt modelId="{2480C813-AC12-4627-A20B-B9851CAE5238}">
      <dgm:prSet/>
      <dgm:spPr/>
      <dgm:t>
        <a:bodyPr/>
        <a:lstStyle/>
        <a:p>
          <a:r>
            <a:rPr lang="en-US" b="0" i="0"/>
            <a:t>Random Forest, </a:t>
          </a:r>
          <a:endParaRPr lang="en-US"/>
        </a:p>
      </dgm:t>
    </dgm:pt>
    <dgm:pt modelId="{3BBFDCBE-99B1-4000-9178-E1BE00D255DD}" type="parTrans" cxnId="{C197EFBC-EFAB-42C0-8273-3CA3C089ABC2}">
      <dgm:prSet/>
      <dgm:spPr/>
      <dgm:t>
        <a:bodyPr/>
        <a:lstStyle/>
        <a:p>
          <a:endParaRPr lang="en-US"/>
        </a:p>
      </dgm:t>
    </dgm:pt>
    <dgm:pt modelId="{BE4785F0-A321-4C88-9A8A-410697209D27}" type="sibTrans" cxnId="{C197EFBC-EFAB-42C0-8273-3CA3C089ABC2}">
      <dgm:prSet/>
      <dgm:spPr/>
      <dgm:t>
        <a:bodyPr/>
        <a:lstStyle/>
        <a:p>
          <a:endParaRPr lang="en-US"/>
        </a:p>
      </dgm:t>
    </dgm:pt>
    <dgm:pt modelId="{69CC9B6B-DD8B-43F9-8D86-7C7017D67AAC}">
      <dgm:prSet/>
      <dgm:spPr/>
      <dgm:t>
        <a:bodyPr/>
        <a:lstStyle/>
        <a:p>
          <a:r>
            <a:rPr lang="en-US" b="0" i="0"/>
            <a:t>Gradient Boosting</a:t>
          </a:r>
          <a:endParaRPr lang="en-US"/>
        </a:p>
      </dgm:t>
    </dgm:pt>
    <dgm:pt modelId="{8D27AD77-39F3-4EC1-9EF0-52592388941B}" type="parTrans" cxnId="{C2CBC700-6EC1-4DD3-BA2C-F03F81427E89}">
      <dgm:prSet/>
      <dgm:spPr/>
      <dgm:t>
        <a:bodyPr/>
        <a:lstStyle/>
        <a:p>
          <a:endParaRPr lang="en-US"/>
        </a:p>
      </dgm:t>
    </dgm:pt>
    <dgm:pt modelId="{F49DB15E-ABA9-4EBC-82EE-F81EFFC7917D}" type="sibTrans" cxnId="{C2CBC700-6EC1-4DD3-BA2C-F03F81427E89}">
      <dgm:prSet/>
      <dgm:spPr/>
      <dgm:t>
        <a:bodyPr/>
        <a:lstStyle/>
        <a:p>
          <a:endParaRPr lang="en-US"/>
        </a:p>
      </dgm:t>
    </dgm:pt>
    <dgm:pt modelId="{9EBF399C-62D7-42C1-A4F0-522DA39A349D}">
      <dgm:prSet/>
      <dgm:spPr/>
      <dgm:t>
        <a:bodyPr/>
        <a:lstStyle/>
        <a:p>
          <a:r>
            <a:rPr lang="en-US" b="0" i="0"/>
            <a:t>Initial challenge: Imbalanced dataset</a:t>
          </a:r>
          <a:endParaRPr lang="en-US"/>
        </a:p>
      </dgm:t>
    </dgm:pt>
    <dgm:pt modelId="{95EA3DFC-E4DE-4FC8-BCA5-755AD336AB17}" type="parTrans" cxnId="{B8DFB723-9FDB-4B6D-92F6-EC802BAFBDA9}">
      <dgm:prSet/>
      <dgm:spPr/>
      <dgm:t>
        <a:bodyPr/>
        <a:lstStyle/>
        <a:p>
          <a:endParaRPr lang="en-US"/>
        </a:p>
      </dgm:t>
    </dgm:pt>
    <dgm:pt modelId="{709ECE2B-3BBB-41CD-97E2-FBDC873CA4C3}" type="sibTrans" cxnId="{B8DFB723-9FDB-4B6D-92F6-EC802BAFBDA9}">
      <dgm:prSet/>
      <dgm:spPr/>
      <dgm:t>
        <a:bodyPr/>
        <a:lstStyle/>
        <a:p>
          <a:endParaRPr lang="en-US"/>
        </a:p>
      </dgm:t>
    </dgm:pt>
    <dgm:pt modelId="{C13F0E2C-0996-D741-ADDC-22D862451195}" type="pres">
      <dgm:prSet presAssocID="{41FF36BD-93FC-418E-A170-6D0B594CC306}" presName="diagram" presStyleCnt="0">
        <dgm:presLayoutVars>
          <dgm:dir/>
          <dgm:resizeHandles val="exact"/>
        </dgm:presLayoutVars>
      </dgm:prSet>
      <dgm:spPr/>
    </dgm:pt>
    <dgm:pt modelId="{A041138A-BA00-8841-B824-66DFF881FFC1}" type="pres">
      <dgm:prSet presAssocID="{8BB3B28C-AFD9-46B1-A780-B11474AF98B3}" presName="node" presStyleLbl="node1" presStyleIdx="0" presStyleCnt="2">
        <dgm:presLayoutVars>
          <dgm:bulletEnabled val="1"/>
        </dgm:presLayoutVars>
      </dgm:prSet>
      <dgm:spPr/>
    </dgm:pt>
    <dgm:pt modelId="{FE1FC39F-F0CE-DE4B-B20F-ED30DA735EDD}" type="pres">
      <dgm:prSet presAssocID="{9C05A192-EB31-410F-89D6-4D4A9FA05AC3}" presName="sibTrans" presStyleCnt="0"/>
      <dgm:spPr/>
    </dgm:pt>
    <dgm:pt modelId="{FAFAE792-2651-D943-BE12-F53C675CAD1D}" type="pres">
      <dgm:prSet presAssocID="{9EBF399C-62D7-42C1-A4F0-522DA39A349D}" presName="node" presStyleLbl="node1" presStyleIdx="1" presStyleCnt="2">
        <dgm:presLayoutVars>
          <dgm:bulletEnabled val="1"/>
        </dgm:presLayoutVars>
      </dgm:prSet>
      <dgm:spPr/>
    </dgm:pt>
  </dgm:ptLst>
  <dgm:cxnLst>
    <dgm:cxn modelId="{C2CBC700-6EC1-4DD3-BA2C-F03F81427E89}" srcId="{8BB3B28C-AFD9-46B1-A780-B11474AF98B3}" destId="{69CC9B6B-DD8B-43F9-8D86-7C7017D67AAC}" srcOrd="3" destOrd="0" parTransId="{8D27AD77-39F3-4EC1-9EF0-52592388941B}" sibTransId="{F49DB15E-ABA9-4EBC-82EE-F81EFFC7917D}"/>
    <dgm:cxn modelId="{E26DD314-2CEF-4EF4-BD5F-C44A403193D4}" srcId="{41FF36BD-93FC-418E-A170-6D0B594CC306}" destId="{8BB3B28C-AFD9-46B1-A780-B11474AF98B3}" srcOrd="0" destOrd="0" parTransId="{45A6E867-519F-4592-93CF-A4D37095CFC7}" sibTransId="{9C05A192-EB31-410F-89D6-4D4A9FA05AC3}"/>
    <dgm:cxn modelId="{B3336517-84A4-1D40-BA81-D8A3C81B3BDC}" type="presOf" srcId="{46744222-AFD9-4635-831A-0621C7353700}" destId="{A041138A-BA00-8841-B824-66DFF881FFC1}" srcOrd="0" destOrd="1" presId="urn:microsoft.com/office/officeart/2005/8/layout/default"/>
    <dgm:cxn modelId="{B8DFB723-9FDB-4B6D-92F6-EC802BAFBDA9}" srcId="{41FF36BD-93FC-418E-A170-6D0B594CC306}" destId="{9EBF399C-62D7-42C1-A4F0-522DA39A349D}" srcOrd="1" destOrd="0" parTransId="{95EA3DFC-E4DE-4FC8-BCA5-755AD336AB17}" sibTransId="{709ECE2B-3BBB-41CD-97E2-FBDC873CA4C3}"/>
    <dgm:cxn modelId="{19238D29-8656-1945-84A8-A8A52BFDA60A}" type="presOf" srcId="{8BB3B28C-AFD9-46B1-A780-B11474AF98B3}" destId="{A041138A-BA00-8841-B824-66DFF881FFC1}" srcOrd="0" destOrd="0" presId="urn:microsoft.com/office/officeart/2005/8/layout/default"/>
    <dgm:cxn modelId="{84ED3444-055E-7149-95B6-CB35FC4348FF}" type="presOf" srcId="{1039CF9E-3D7F-4575-86C6-970FA1CE3545}" destId="{A041138A-BA00-8841-B824-66DFF881FFC1}" srcOrd="0" destOrd="2" presId="urn:microsoft.com/office/officeart/2005/8/layout/default"/>
    <dgm:cxn modelId="{723A9A6D-1164-E248-8C77-86A76EF63D79}" type="presOf" srcId="{9EBF399C-62D7-42C1-A4F0-522DA39A349D}" destId="{FAFAE792-2651-D943-BE12-F53C675CAD1D}" srcOrd="0" destOrd="0" presId="urn:microsoft.com/office/officeart/2005/8/layout/default"/>
    <dgm:cxn modelId="{1F274F9D-1474-A54B-8133-5B4B98CD0BCB}" type="presOf" srcId="{2480C813-AC12-4627-A20B-B9851CAE5238}" destId="{A041138A-BA00-8841-B824-66DFF881FFC1}" srcOrd="0" destOrd="3" presId="urn:microsoft.com/office/officeart/2005/8/layout/default"/>
    <dgm:cxn modelId="{55D3D8A3-9239-8049-BB4F-8C541B575F93}" type="presOf" srcId="{41FF36BD-93FC-418E-A170-6D0B594CC306}" destId="{C13F0E2C-0996-D741-ADDC-22D862451195}" srcOrd="0" destOrd="0" presId="urn:microsoft.com/office/officeart/2005/8/layout/default"/>
    <dgm:cxn modelId="{C197EFBC-EFAB-42C0-8273-3CA3C089ABC2}" srcId="{8BB3B28C-AFD9-46B1-A780-B11474AF98B3}" destId="{2480C813-AC12-4627-A20B-B9851CAE5238}" srcOrd="2" destOrd="0" parTransId="{3BBFDCBE-99B1-4000-9178-E1BE00D255DD}" sibTransId="{BE4785F0-A321-4C88-9A8A-410697209D27}"/>
    <dgm:cxn modelId="{AEAE61D9-CBEC-E244-96FF-F6750A5AAA23}" type="presOf" srcId="{69CC9B6B-DD8B-43F9-8D86-7C7017D67AAC}" destId="{A041138A-BA00-8841-B824-66DFF881FFC1}" srcOrd="0" destOrd="4" presId="urn:microsoft.com/office/officeart/2005/8/layout/default"/>
    <dgm:cxn modelId="{4A391DE7-7AF7-4061-80F4-407328AA3C93}" srcId="{8BB3B28C-AFD9-46B1-A780-B11474AF98B3}" destId="{1039CF9E-3D7F-4575-86C6-970FA1CE3545}" srcOrd="1" destOrd="0" parTransId="{06EAFE06-F486-4024-96E0-A20735EB6C36}" sibTransId="{4F168E42-4A81-406A-B150-E6D28730E0FA}"/>
    <dgm:cxn modelId="{3D6D5FFD-7C10-4762-8961-7B7FAABB11E5}" srcId="{8BB3B28C-AFD9-46B1-A780-B11474AF98B3}" destId="{46744222-AFD9-4635-831A-0621C7353700}" srcOrd="0" destOrd="0" parTransId="{7D701C9D-A21A-43A5-95C3-59E514CA573E}" sibTransId="{95F0F034-07EC-4485-8630-3A787E8D4C22}"/>
    <dgm:cxn modelId="{5CFCEB5F-361D-9A4B-9654-C8AA3BD9020B}" type="presParOf" srcId="{C13F0E2C-0996-D741-ADDC-22D862451195}" destId="{A041138A-BA00-8841-B824-66DFF881FFC1}" srcOrd="0" destOrd="0" presId="urn:microsoft.com/office/officeart/2005/8/layout/default"/>
    <dgm:cxn modelId="{CE282355-452B-9D46-9F90-8E029EC86C3C}" type="presParOf" srcId="{C13F0E2C-0996-D741-ADDC-22D862451195}" destId="{FE1FC39F-F0CE-DE4B-B20F-ED30DA735EDD}" srcOrd="1" destOrd="0" presId="urn:microsoft.com/office/officeart/2005/8/layout/default"/>
    <dgm:cxn modelId="{1DB1DFC2-6839-FB4E-A7C1-A31F8EBEDE56}" type="presParOf" srcId="{C13F0E2C-0996-D741-ADDC-22D862451195}" destId="{FAFAE792-2651-D943-BE12-F53C675CAD1D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07E3A30-FE5E-4D15-88D0-32C06DD68C67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576277D-8A99-4C91-89BE-03B76361E535}">
      <dgm:prSet/>
      <dgm:spPr/>
      <dgm:t>
        <a:bodyPr/>
        <a:lstStyle/>
        <a:p>
          <a:r>
            <a:rPr lang="en-US"/>
            <a:t>All models achieved high accuracy scores before applying SMOTE, around 94.7%</a:t>
          </a:r>
        </a:p>
      </dgm:t>
    </dgm:pt>
    <dgm:pt modelId="{BD550015-7F92-4A2D-A13A-D98921CA61F5}" type="parTrans" cxnId="{6D2BD040-8DD3-46DE-9F0D-2DD1F4638375}">
      <dgm:prSet/>
      <dgm:spPr/>
      <dgm:t>
        <a:bodyPr/>
        <a:lstStyle/>
        <a:p>
          <a:endParaRPr lang="en-US"/>
        </a:p>
      </dgm:t>
    </dgm:pt>
    <dgm:pt modelId="{D7FE455A-0350-43C8-B1EE-191AA2E5C491}" type="sibTrans" cxnId="{6D2BD040-8DD3-46DE-9F0D-2DD1F4638375}">
      <dgm:prSet/>
      <dgm:spPr/>
      <dgm:t>
        <a:bodyPr/>
        <a:lstStyle/>
        <a:p>
          <a:endParaRPr lang="en-US"/>
        </a:p>
      </dgm:t>
    </dgm:pt>
    <dgm:pt modelId="{48C97FAE-3774-48C8-824D-2D30D1FB094F}">
      <dgm:prSet/>
      <dgm:spPr/>
      <dgm:t>
        <a:bodyPr/>
        <a:lstStyle/>
        <a:p>
          <a:r>
            <a:rPr lang="en-US"/>
            <a:t>Applied SMOTE technique to create a more balanced dataset</a:t>
          </a:r>
        </a:p>
      </dgm:t>
    </dgm:pt>
    <dgm:pt modelId="{25DE0594-93AB-4ABA-ADD3-7B9FF02D1854}" type="parTrans" cxnId="{8CC4FBEB-FB10-46C8-B43A-A3B295948F75}">
      <dgm:prSet/>
      <dgm:spPr/>
      <dgm:t>
        <a:bodyPr/>
        <a:lstStyle/>
        <a:p>
          <a:endParaRPr lang="en-US"/>
        </a:p>
      </dgm:t>
    </dgm:pt>
    <dgm:pt modelId="{E65811DF-76E9-4795-BFB8-AACE11EB4395}" type="sibTrans" cxnId="{8CC4FBEB-FB10-46C8-B43A-A3B295948F75}">
      <dgm:prSet/>
      <dgm:spPr/>
      <dgm:t>
        <a:bodyPr/>
        <a:lstStyle/>
        <a:p>
          <a:endParaRPr lang="en-US"/>
        </a:p>
      </dgm:t>
    </dgm:pt>
    <dgm:pt modelId="{B686397D-FD84-43A4-B1C9-99340AFBF2BD}">
      <dgm:prSet/>
      <dgm:spPr/>
      <dgm:t>
        <a:bodyPr/>
        <a:lstStyle/>
        <a:p>
          <a:r>
            <a:rPr lang="en-US"/>
            <a:t>Gradient boosting achieved highest accuracy score (87.54%) and ROC AUC score (0.82)</a:t>
          </a:r>
        </a:p>
      </dgm:t>
    </dgm:pt>
    <dgm:pt modelId="{365550DA-C5B3-4ED8-995C-106BD9DC53E4}" type="parTrans" cxnId="{5C6288EB-FF44-4393-B509-DFCE655CA304}">
      <dgm:prSet/>
      <dgm:spPr/>
      <dgm:t>
        <a:bodyPr/>
        <a:lstStyle/>
        <a:p>
          <a:endParaRPr lang="en-US"/>
        </a:p>
      </dgm:t>
    </dgm:pt>
    <dgm:pt modelId="{E483FA33-AD8F-47DF-B57F-F8441E81A400}" type="sibTrans" cxnId="{5C6288EB-FF44-4393-B509-DFCE655CA304}">
      <dgm:prSet/>
      <dgm:spPr/>
      <dgm:t>
        <a:bodyPr/>
        <a:lstStyle/>
        <a:p>
          <a:endParaRPr lang="en-US"/>
        </a:p>
      </dgm:t>
    </dgm:pt>
    <dgm:pt modelId="{DF042B28-3D3B-4D99-9DE0-3CF2B1A8D87B}">
      <dgm:prSet/>
      <dgm:spPr/>
      <dgm:t>
        <a:bodyPr/>
        <a:lstStyle/>
        <a:p>
          <a:r>
            <a:rPr lang="en-US"/>
            <a:t>Best model: Gradient Boosting</a:t>
          </a:r>
        </a:p>
      </dgm:t>
    </dgm:pt>
    <dgm:pt modelId="{6690152E-A842-4824-9BE0-2D10A65150D5}" type="parTrans" cxnId="{6DFE2D02-719D-40AC-AEC5-4947D697F0C7}">
      <dgm:prSet/>
      <dgm:spPr/>
      <dgm:t>
        <a:bodyPr/>
        <a:lstStyle/>
        <a:p>
          <a:endParaRPr lang="en-US"/>
        </a:p>
      </dgm:t>
    </dgm:pt>
    <dgm:pt modelId="{B6AC7583-3113-4F0C-8F36-592E851CA411}" type="sibTrans" cxnId="{6DFE2D02-719D-40AC-AEC5-4947D697F0C7}">
      <dgm:prSet/>
      <dgm:spPr/>
      <dgm:t>
        <a:bodyPr/>
        <a:lstStyle/>
        <a:p>
          <a:endParaRPr lang="en-US"/>
        </a:p>
      </dgm:t>
    </dgm:pt>
    <dgm:pt modelId="{455A4214-6B26-6845-A56D-5FE35B41566D}" type="pres">
      <dgm:prSet presAssocID="{007E3A30-FE5E-4D15-88D0-32C06DD68C67}" presName="Name0" presStyleCnt="0">
        <dgm:presLayoutVars>
          <dgm:dir/>
          <dgm:animLvl val="lvl"/>
          <dgm:resizeHandles val="exact"/>
        </dgm:presLayoutVars>
      </dgm:prSet>
      <dgm:spPr/>
    </dgm:pt>
    <dgm:pt modelId="{97D280CA-0F67-954C-954B-86D8619445EF}" type="pres">
      <dgm:prSet presAssocID="{4576277D-8A99-4C91-89BE-03B76361E535}" presName="linNode" presStyleCnt="0"/>
      <dgm:spPr/>
    </dgm:pt>
    <dgm:pt modelId="{119A6CC5-6AE7-BB42-A828-1E2631A64EC4}" type="pres">
      <dgm:prSet presAssocID="{4576277D-8A99-4C91-89BE-03B76361E535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4A5D8339-1E34-914E-9AB7-D23912D01411}" type="pres">
      <dgm:prSet presAssocID="{D7FE455A-0350-43C8-B1EE-191AA2E5C491}" presName="sp" presStyleCnt="0"/>
      <dgm:spPr/>
    </dgm:pt>
    <dgm:pt modelId="{56AEE2C2-3F3C-BF48-8519-F4ECB77458CF}" type="pres">
      <dgm:prSet presAssocID="{48C97FAE-3774-48C8-824D-2D30D1FB094F}" presName="linNode" presStyleCnt="0"/>
      <dgm:spPr/>
    </dgm:pt>
    <dgm:pt modelId="{BBB65B8C-E5CA-454B-A0D4-506A6D34022F}" type="pres">
      <dgm:prSet presAssocID="{48C97FAE-3774-48C8-824D-2D30D1FB094F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58F8386D-30EC-7F4C-AB1A-C3C6A24FC1E5}" type="pres">
      <dgm:prSet presAssocID="{E65811DF-76E9-4795-BFB8-AACE11EB4395}" presName="sp" presStyleCnt="0"/>
      <dgm:spPr/>
    </dgm:pt>
    <dgm:pt modelId="{1809203B-AFEA-F843-8E01-48F0120CB619}" type="pres">
      <dgm:prSet presAssocID="{B686397D-FD84-43A4-B1C9-99340AFBF2BD}" presName="linNode" presStyleCnt="0"/>
      <dgm:spPr/>
    </dgm:pt>
    <dgm:pt modelId="{A3282DB8-A84B-724F-9127-FC3296CD660D}" type="pres">
      <dgm:prSet presAssocID="{B686397D-FD84-43A4-B1C9-99340AFBF2BD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84F94AEB-FD3F-A44C-8B2C-6D87B17FC7E8}" type="pres">
      <dgm:prSet presAssocID="{E483FA33-AD8F-47DF-B57F-F8441E81A400}" presName="sp" presStyleCnt="0"/>
      <dgm:spPr/>
    </dgm:pt>
    <dgm:pt modelId="{E89D20E1-2DFE-2849-BC59-DB3AEB80AA20}" type="pres">
      <dgm:prSet presAssocID="{DF042B28-3D3B-4D99-9DE0-3CF2B1A8D87B}" presName="linNode" presStyleCnt="0"/>
      <dgm:spPr/>
    </dgm:pt>
    <dgm:pt modelId="{B7CCA527-F7EE-4747-A5FC-A66257FC6A30}" type="pres">
      <dgm:prSet presAssocID="{DF042B28-3D3B-4D99-9DE0-3CF2B1A8D87B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6DFE2D02-719D-40AC-AEC5-4947D697F0C7}" srcId="{007E3A30-FE5E-4D15-88D0-32C06DD68C67}" destId="{DF042B28-3D3B-4D99-9DE0-3CF2B1A8D87B}" srcOrd="3" destOrd="0" parTransId="{6690152E-A842-4824-9BE0-2D10A65150D5}" sibTransId="{B6AC7583-3113-4F0C-8F36-592E851CA411}"/>
    <dgm:cxn modelId="{13EF441F-271F-A846-A330-32622F846D92}" type="presOf" srcId="{B686397D-FD84-43A4-B1C9-99340AFBF2BD}" destId="{A3282DB8-A84B-724F-9127-FC3296CD660D}" srcOrd="0" destOrd="0" presId="urn:microsoft.com/office/officeart/2005/8/layout/vList5"/>
    <dgm:cxn modelId="{6B70B83B-42ED-AD46-AF71-A888375FF09E}" type="presOf" srcId="{DF042B28-3D3B-4D99-9DE0-3CF2B1A8D87B}" destId="{B7CCA527-F7EE-4747-A5FC-A66257FC6A30}" srcOrd="0" destOrd="0" presId="urn:microsoft.com/office/officeart/2005/8/layout/vList5"/>
    <dgm:cxn modelId="{6D2BD040-8DD3-46DE-9F0D-2DD1F4638375}" srcId="{007E3A30-FE5E-4D15-88D0-32C06DD68C67}" destId="{4576277D-8A99-4C91-89BE-03B76361E535}" srcOrd="0" destOrd="0" parTransId="{BD550015-7F92-4A2D-A13A-D98921CA61F5}" sibTransId="{D7FE455A-0350-43C8-B1EE-191AA2E5C491}"/>
    <dgm:cxn modelId="{E9B7239F-CCFA-2A42-859A-81C6BEA0E361}" type="presOf" srcId="{48C97FAE-3774-48C8-824D-2D30D1FB094F}" destId="{BBB65B8C-E5CA-454B-A0D4-506A6D34022F}" srcOrd="0" destOrd="0" presId="urn:microsoft.com/office/officeart/2005/8/layout/vList5"/>
    <dgm:cxn modelId="{0C91BFA7-64A0-0640-B293-268FE29F09D5}" type="presOf" srcId="{007E3A30-FE5E-4D15-88D0-32C06DD68C67}" destId="{455A4214-6B26-6845-A56D-5FE35B41566D}" srcOrd="0" destOrd="0" presId="urn:microsoft.com/office/officeart/2005/8/layout/vList5"/>
    <dgm:cxn modelId="{6DF18BC4-3395-7D4D-A767-FC80F6C75286}" type="presOf" srcId="{4576277D-8A99-4C91-89BE-03B76361E535}" destId="{119A6CC5-6AE7-BB42-A828-1E2631A64EC4}" srcOrd="0" destOrd="0" presId="urn:microsoft.com/office/officeart/2005/8/layout/vList5"/>
    <dgm:cxn modelId="{5C6288EB-FF44-4393-B509-DFCE655CA304}" srcId="{007E3A30-FE5E-4D15-88D0-32C06DD68C67}" destId="{B686397D-FD84-43A4-B1C9-99340AFBF2BD}" srcOrd="2" destOrd="0" parTransId="{365550DA-C5B3-4ED8-995C-106BD9DC53E4}" sibTransId="{E483FA33-AD8F-47DF-B57F-F8441E81A400}"/>
    <dgm:cxn modelId="{8CC4FBEB-FB10-46C8-B43A-A3B295948F75}" srcId="{007E3A30-FE5E-4D15-88D0-32C06DD68C67}" destId="{48C97FAE-3774-48C8-824D-2D30D1FB094F}" srcOrd="1" destOrd="0" parTransId="{25DE0594-93AB-4ABA-ADD3-7B9FF02D1854}" sibTransId="{E65811DF-76E9-4795-BFB8-AACE11EB4395}"/>
    <dgm:cxn modelId="{579ED256-CB36-FD40-AF5A-0363976B8ADE}" type="presParOf" srcId="{455A4214-6B26-6845-A56D-5FE35B41566D}" destId="{97D280CA-0F67-954C-954B-86D8619445EF}" srcOrd="0" destOrd="0" presId="urn:microsoft.com/office/officeart/2005/8/layout/vList5"/>
    <dgm:cxn modelId="{B7C17438-8088-BE4A-A26A-778B209C54BD}" type="presParOf" srcId="{97D280CA-0F67-954C-954B-86D8619445EF}" destId="{119A6CC5-6AE7-BB42-A828-1E2631A64EC4}" srcOrd="0" destOrd="0" presId="urn:microsoft.com/office/officeart/2005/8/layout/vList5"/>
    <dgm:cxn modelId="{603E31F0-B21D-A345-89E9-9862F0CA318C}" type="presParOf" srcId="{455A4214-6B26-6845-A56D-5FE35B41566D}" destId="{4A5D8339-1E34-914E-9AB7-D23912D01411}" srcOrd="1" destOrd="0" presId="urn:microsoft.com/office/officeart/2005/8/layout/vList5"/>
    <dgm:cxn modelId="{BAA7676B-2CA0-9146-952E-2D78CB694A80}" type="presParOf" srcId="{455A4214-6B26-6845-A56D-5FE35B41566D}" destId="{56AEE2C2-3F3C-BF48-8519-F4ECB77458CF}" srcOrd="2" destOrd="0" presId="urn:microsoft.com/office/officeart/2005/8/layout/vList5"/>
    <dgm:cxn modelId="{DF2138C8-0BBA-F249-B02F-BAA3909E52DB}" type="presParOf" srcId="{56AEE2C2-3F3C-BF48-8519-F4ECB77458CF}" destId="{BBB65B8C-E5CA-454B-A0D4-506A6D34022F}" srcOrd="0" destOrd="0" presId="urn:microsoft.com/office/officeart/2005/8/layout/vList5"/>
    <dgm:cxn modelId="{0EEBEEBF-59CC-CE4B-A8AF-C802617FA5DA}" type="presParOf" srcId="{455A4214-6B26-6845-A56D-5FE35B41566D}" destId="{58F8386D-30EC-7F4C-AB1A-C3C6A24FC1E5}" srcOrd="3" destOrd="0" presId="urn:microsoft.com/office/officeart/2005/8/layout/vList5"/>
    <dgm:cxn modelId="{39BF269E-48AE-1942-87F2-BAC2955EB450}" type="presParOf" srcId="{455A4214-6B26-6845-A56D-5FE35B41566D}" destId="{1809203B-AFEA-F843-8E01-48F0120CB619}" srcOrd="4" destOrd="0" presId="urn:microsoft.com/office/officeart/2005/8/layout/vList5"/>
    <dgm:cxn modelId="{2E9B13EA-9AE7-324F-8931-C199FD12B802}" type="presParOf" srcId="{1809203B-AFEA-F843-8E01-48F0120CB619}" destId="{A3282DB8-A84B-724F-9127-FC3296CD660D}" srcOrd="0" destOrd="0" presId="urn:microsoft.com/office/officeart/2005/8/layout/vList5"/>
    <dgm:cxn modelId="{6C94FEC5-FA13-804E-A9EE-BEA82BA0AEE5}" type="presParOf" srcId="{455A4214-6B26-6845-A56D-5FE35B41566D}" destId="{84F94AEB-FD3F-A44C-8B2C-6D87B17FC7E8}" srcOrd="5" destOrd="0" presId="urn:microsoft.com/office/officeart/2005/8/layout/vList5"/>
    <dgm:cxn modelId="{4DF818CA-C3CF-904E-AB78-E9E4C716FAE4}" type="presParOf" srcId="{455A4214-6B26-6845-A56D-5FE35B41566D}" destId="{E89D20E1-2DFE-2849-BC59-DB3AEB80AA20}" srcOrd="6" destOrd="0" presId="urn:microsoft.com/office/officeart/2005/8/layout/vList5"/>
    <dgm:cxn modelId="{FE4672FB-6E8C-044A-BCDB-5B4C51BFAF82}" type="presParOf" srcId="{E89D20E1-2DFE-2849-BC59-DB3AEB80AA20}" destId="{B7CCA527-F7EE-4747-A5FC-A66257FC6A30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74405C-4EEC-4680-962D-072F9A36E186}">
      <dsp:nvSpPr>
        <dsp:cNvPr id="0" name=""/>
        <dsp:cNvSpPr/>
      </dsp:nvSpPr>
      <dsp:spPr>
        <a:xfrm>
          <a:off x="737962" y="775"/>
          <a:ext cx="997207" cy="99720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A92557-141A-43BC-9529-5F54881F356B}">
      <dsp:nvSpPr>
        <dsp:cNvPr id="0" name=""/>
        <dsp:cNvSpPr/>
      </dsp:nvSpPr>
      <dsp:spPr>
        <a:xfrm>
          <a:off x="950482" y="213294"/>
          <a:ext cx="572167" cy="5721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203EA6-0C51-4876-84EF-94030B3B2FCF}">
      <dsp:nvSpPr>
        <dsp:cNvPr id="0" name=""/>
        <dsp:cNvSpPr/>
      </dsp:nvSpPr>
      <dsp:spPr>
        <a:xfrm>
          <a:off x="419183" y="1308587"/>
          <a:ext cx="1634765" cy="65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Introduction and Problem Statement </a:t>
          </a:r>
        </a:p>
      </dsp:txBody>
      <dsp:txXfrm>
        <a:off x="419183" y="1308587"/>
        <a:ext cx="1634765" cy="653906"/>
      </dsp:txXfrm>
    </dsp:sp>
    <dsp:sp modelId="{B2C79E8E-9C98-4425-8B27-43027E7276B7}">
      <dsp:nvSpPr>
        <dsp:cNvPr id="0" name=""/>
        <dsp:cNvSpPr/>
      </dsp:nvSpPr>
      <dsp:spPr>
        <a:xfrm>
          <a:off x="2658812" y="775"/>
          <a:ext cx="997207" cy="99720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02617D-43D3-433F-A75D-459F80E2DA25}">
      <dsp:nvSpPr>
        <dsp:cNvPr id="0" name=""/>
        <dsp:cNvSpPr/>
      </dsp:nvSpPr>
      <dsp:spPr>
        <a:xfrm>
          <a:off x="2871331" y="213294"/>
          <a:ext cx="572167" cy="5721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BA5443-F431-4333-8D2E-573D55A59AE2}">
      <dsp:nvSpPr>
        <dsp:cNvPr id="0" name=""/>
        <dsp:cNvSpPr/>
      </dsp:nvSpPr>
      <dsp:spPr>
        <a:xfrm>
          <a:off x="2340033" y="1308587"/>
          <a:ext cx="1634765" cy="65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Data Wrangling </a:t>
          </a:r>
        </a:p>
      </dsp:txBody>
      <dsp:txXfrm>
        <a:off x="2340033" y="1308587"/>
        <a:ext cx="1634765" cy="653906"/>
      </dsp:txXfrm>
    </dsp:sp>
    <dsp:sp modelId="{DDCCEE0D-EEE5-4451-9A74-D0A29473ADA7}">
      <dsp:nvSpPr>
        <dsp:cNvPr id="0" name=""/>
        <dsp:cNvSpPr/>
      </dsp:nvSpPr>
      <dsp:spPr>
        <a:xfrm>
          <a:off x="4579661" y="775"/>
          <a:ext cx="997207" cy="99720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2975E6-C428-4BE9-830D-E91225BF97D8}">
      <dsp:nvSpPr>
        <dsp:cNvPr id="0" name=""/>
        <dsp:cNvSpPr/>
      </dsp:nvSpPr>
      <dsp:spPr>
        <a:xfrm>
          <a:off x="4792181" y="213294"/>
          <a:ext cx="572167" cy="5721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92DEF7-A3CC-444E-A75B-4B682EF1B6A0}">
      <dsp:nvSpPr>
        <dsp:cNvPr id="0" name=""/>
        <dsp:cNvSpPr/>
      </dsp:nvSpPr>
      <dsp:spPr>
        <a:xfrm>
          <a:off x="4260882" y="1308587"/>
          <a:ext cx="1634765" cy="65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Exploratory Data Analysis </a:t>
          </a:r>
        </a:p>
      </dsp:txBody>
      <dsp:txXfrm>
        <a:off x="4260882" y="1308587"/>
        <a:ext cx="1634765" cy="653906"/>
      </dsp:txXfrm>
    </dsp:sp>
    <dsp:sp modelId="{8432A2C8-6971-4CF2-B30F-5B5815155734}">
      <dsp:nvSpPr>
        <dsp:cNvPr id="0" name=""/>
        <dsp:cNvSpPr/>
      </dsp:nvSpPr>
      <dsp:spPr>
        <a:xfrm>
          <a:off x="6500511" y="775"/>
          <a:ext cx="997207" cy="99720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8D0C52-7E65-406D-AB65-F474F246F46E}">
      <dsp:nvSpPr>
        <dsp:cNvPr id="0" name=""/>
        <dsp:cNvSpPr/>
      </dsp:nvSpPr>
      <dsp:spPr>
        <a:xfrm>
          <a:off x="6713031" y="213294"/>
          <a:ext cx="572167" cy="57216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607A45-933B-4C54-B0E6-694C1F2E1894}">
      <dsp:nvSpPr>
        <dsp:cNvPr id="0" name=""/>
        <dsp:cNvSpPr/>
      </dsp:nvSpPr>
      <dsp:spPr>
        <a:xfrm>
          <a:off x="6181732" y="1308587"/>
          <a:ext cx="1634765" cy="65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Machine Learning Models </a:t>
          </a:r>
        </a:p>
      </dsp:txBody>
      <dsp:txXfrm>
        <a:off x="6181732" y="1308587"/>
        <a:ext cx="1634765" cy="653906"/>
      </dsp:txXfrm>
    </dsp:sp>
    <dsp:sp modelId="{366090FE-0BC2-49F3-A0B7-D60D4E11FC06}">
      <dsp:nvSpPr>
        <dsp:cNvPr id="0" name=""/>
        <dsp:cNvSpPr/>
      </dsp:nvSpPr>
      <dsp:spPr>
        <a:xfrm>
          <a:off x="8421361" y="775"/>
          <a:ext cx="997207" cy="99720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E004DD-2BC1-4A6D-AD1D-DC088FE2CC70}">
      <dsp:nvSpPr>
        <dsp:cNvPr id="0" name=""/>
        <dsp:cNvSpPr/>
      </dsp:nvSpPr>
      <dsp:spPr>
        <a:xfrm>
          <a:off x="8633880" y="213294"/>
          <a:ext cx="572167" cy="57216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D43742-64F3-4237-8BFC-DE0F325252E7}">
      <dsp:nvSpPr>
        <dsp:cNvPr id="0" name=""/>
        <dsp:cNvSpPr/>
      </dsp:nvSpPr>
      <dsp:spPr>
        <a:xfrm>
          <a:off x="8102581" y="1308587"/>
          <a:ext cx="1634765" cy="65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Model Performance </a:t>
          </a:r>
        </a:p>
      </dsp:txBody>
      <dsp:txXfrm>
        <a:off x="8102581" y="1308587"/>
        <a:ext cx="1634765" cy="653906"/>
      </dsp:txXfrm>
    </dsp:sp>
    <dsp:sp modelId="{7F2C00B5-7DEA-4E64-9DA0-B7DAD0376FCF}">
      <dsp:nvSpPr>
        <dsp:cNvPr id="0" name=""/>
        <dsp:cNvSpPr/>
      </dsp:nvSpPr>
      <dsp:spPr>
        <a:xfrm>
          <a:off x="4579661" y="2371185"/>
          <a:ext cx="997207" cy="99720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830EA9-321B-4C56-BCD3-377B0C413761}">
      <dsp:nvSpPr>
        <dsp:cNvPr id="0" name=""/>
        <dsp:cNvSpPr/>
      </dsp:nvSpPr>
      <dsp:spPr>
        <a:xfrm>
          <a:off x="4792181" y="2583704"/>
          <a:ext cx="572167" cy="57216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A0DCC6-4BAF-4F55-8B67-5BBF57F6917A}">
      <dsp:nvSpPr>
        <dsp:cNvPr id="0" name=""/>
        <dsp:cNvSpPr/>
      </dsp:nvSpPr>
      <dsp:spPr>
        <a:xfrm>
          <a:off x="4260882" y="3678997"/>
          <a:ext cx="1634765" cy="65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Conclusions and Recommendations</a:t>
          </a:r>
        </a:p>
      </dsp:txBody>
      <dsp:txXfrm>
        <a:off x="4260882" y="3678997"/>
        <a:ext cx="1634765" cy="6539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DCB8EB-4602-4344-90A5-6A20EADD642C}">
      <dsp:nvSpPr>
        <dsp:cNvPr id="0" name=""/>
        <dsp:cNvSpPr/>
      </dsp:nvSpPr>
      <dsp:spPr>
        <a:xfrm>
          <a:off x="0" y="0"/>
          <a:ext cx="709071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0B5965-DBD1-D246-BF72-EB1CFCF5A961}">
      <dsp:nvSpPr>
        <dsp:cNvPr id="0" name=""/>
        <dsp:cNvSpPr/>
      </dsp:nvSpPr>
      <dsp:spPr>
        <a:xfrm>
          <a:off x="0" y="0"/>
          <a:ext cx="7090719" cy="1460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/>
            <a:t>Dataset: 5110 rows, 12 columns</a:t>
          </a:r>
          <a:endParaRPr lang="en-US" sz="2900" kern="1200"/>
        </a:p>
      </dsp:txBody>
      <dsp:txXfrm>
        <a:off x="0" y="0"/>
        <a:ext cx="7090719" cy="1460901"/>
      </dsp:txXfrm>
    </dsp:sp>
    <dsp:sp modelId="{0E828F5A-1BA4-CC4A-822E-491708EFD94C}">
      <dsp:nvSpPr>
        <dsp:cNvPr id="0" name=""/>
        <dsp:cNvSpPr/>
      </dsp:nvSpPr>
      <dsp:spPr>
        <a:xfrm>
          <a:off x="0" y="1460901"/>
          <a:ext cx="7090719" cy="0"/>
        </a:xfrm>
        <a:prstGeom prst="line">
          <a:avLst/>
        </a:prstGeom>
        <a:solidFill>
          <a:schemeClr val="accent2">
            <a:hueOff val="3195565"/>
            <a:satOff val="10438"/>
            <a:lumOff val="-8889"/>
            <a:alphaOff val="0"/>
          </a:schemeClr>
        </a:solidFill>
        <a:ln w="12700" cap="flat" cmpd="sng" algn="ctr">
          <a:solidFill>
            <a:schemeClr val="accent2">
              <a:hueOff val="3195565"/>
              <a:satOff val="10438"/>
              <a:lumOff val="-88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65ADED-E5C1-0D48-8758-E3AE225F5EF0}">
      <dsp:nvSpPr>
        <dsp:cNvPr id="0" name=""/>
        <dsp:cNvSpPr/>
      </dsp:nvSpPr>
      <dsp:spPr>
        <a:xfrm>
          <a:off x="0" y="1460901"/>
          <a:ext cx="7090719" cy="1460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Numerical Features: Id, Age, Hypertension, Heart disease, Avg glucose level, BMI, Stroke</a:t>
          </a:r>
        </a:p>
      </dsp:txBody>
      <dsp:txXfrm>
        <a:off x="0" y="1460901"/>
        <a:ext cx="7090719" cy="1460901"/>
      </dsp:txXfrm>
    </dsp:sp>
    <dsp:sp modelId="{8532A318-1BAE-054E-89B7-4A702E5CEAC6}">
      <dsp:nvSpPr>
        <dsp:cNvPr id="0" name=""/>
        <dsp:cNvSpPr/>
      </dsp:nvSpPr>
      <dsp:spPr>
        <a:xfrm>
          <a:off x="0" y="2921802"/>
          <a:ext cx="7090719" cy="0"/>
        </a:xfrm>
        <a:prstGeom prst="line">
          <a:avLst/>
        </a:prstGeom>
        <a:solidFill>
          <a:schemeClr val="accent2">
            <a:hueOff val="6391131"/>
            <a:satOff val="20875"/>
            <a:lumOff val="-17777"/>
            <a:alphaOff val="0"/>
          </a:schemeClr>
        </a:solidFill>
        <a:ln w="12700" cap="flat" cmpd="sng" algn="ctr">
          <a:solidFill>
            <a:schemeClr val="accent2">
              <a:hueOff val="6391131"/>
              <a:satOff val="20875"/>
              <a:lumOff val="-177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834AF0-BF9F-1948-B74B-1F75509A349E}">
      <dsp:nvSpPr>
        <dsp:cNvPr id="0" name=""/>
        <dsp:cNvSpPr/>
      </dsp:nvSpPr>
      <dsp:spPr>
        <a:xfrm>
          <a:off x="0" y="2921802"/>
          <a:ext cx="7090719" cy="1460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/>
            <a:t>Categorical Features: Gender, Ever married, Work type, Residence type, Smoking status</a:t>
          </a:r>
          <a:endParaRPr lang="en-US" sz="2900" kern="1200"/>
        </a:p>
      </dsp:txBody>
      <dsp:txXfrm>
        <a:off x="0" y="2921802"/>
        <a:ext cx="7090719" cy="1460901"/>
      </dsp:txXfrm>
    </dsp:sp>
    <dsp:sp modelId="{5154F07C-38B7-394B-9D13-3118C0847E83}">
      <dsp:nvSpPr>
        <dsp:cNvPr id="0" name=""/>
        <dsp:cNvSpPr/>
      </dsp:nvSpPr>
      <dsp:spPr>
        <a:xfrm>
          <a:off x="0" y="4382703"/>
          <a:ext cx="7090719" cy="0"/>
        </a:xfrm>
        <a:prstGeom prst="line">
          <a:avLst/>
        </a:prstGeom>
        <a:solidFill>
          <a:schemeClr val="accent2">
            <a:hueOff val="9586696"/>
            <a:satOff val="31313"/>
            <a:lumOff val="-26666"/>
            <a:alphaOff val="0"/>
          </a:schemeClr>
        </a:solidFill>
        <a:ln w="12700" cap="flat" cmpd="sng" algn="ctr">
          <a:solidFill>
            <a:schemeClr val="accent2">
              <a:hueOff val="9586696"/>
              <a:satOff val="31313"/>
              <a:lumOff val="-2666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9AD4E9-F460-6D48-A623-65B0B639878E}">
      <dsp:nvSpPr>
        <dsp:cNvPr id="0" name=""/>
        <dsp:cNvSpPr/>
      </dsp:nvSpPr>
      <dsp:spPr>
        <a:xfrm>
          <a:off x="0" y="4382703"/>
          <a:ext cx="7090719" cy="1460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/>
            <a:t>Handled missing values in BMI (4.1%)</a:t>
          </a:r>
          <a:endParaRPr lang="en-US" sz="2900" kern="1200"/>
        </a:p>
      </dsp:txBody>
      <dsp:txXfrm>
        <a:off x="0" y="4382703"/>
        <a:ext cx="7090719" cy="14609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41138A-BA00-8841-B824-66DFF881FFC1}">
      <dsp:nvSpPr>
        <dsp:cNvPr id="0" name=""/>
        <dsp:cNvSpPr/>
      </dsp:nvSpPr>
      <dsp:spPr>
        <a:xfrm>
          <a:off x="1239" y="716260"/>
          <a:ext cx="4835262" cy="29011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i="0" kern="1200"/>
            <a:t>Models tested: </a:t>
          </a:r>
          <a:endParaRPr lang="en-US" sz="3800" kern="120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b="0" i="0" kern="1200"/>
            <a:t>Logistic Regression, </a:t>
          </a:r>
          <a:endParaRPr lang="en-US" sz="3000" kern="120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b="0" i="0" kern="1200"/>
            <a:t>Decision Tree, </a:t>
          </a:r>
          <a:endParaRPr lang="en-US" sz="3000" kern="120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b="0" i="0" kern="1200"/>
            <a:t>Random Forest, </a:t>
          </a:r>
          <a:endParaRPr lang="en-US" sz="3000" kern="120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b="0" i="0" kern="1200"/>
            <a:t>Gradient Boosting</a:t>
          </a:r>
          <a:endParaRPr lang="en-US" sz="3000" kern="1200"/>
        </a:p>
      </dsp:txBody>
      <dsp:txXfrm>
        <a:off x="1239" y="716260"/>
        <a:ext cx="4835262" cy="2901157"/>
      </dsp:txXfrm>
    </dsp:sp>
    <dsp:sp modelId="{FAFAE792-2651-D943-BE12-F53C675CAD1D}">
      <dsp:nvSpPr>
        <dsp:cNvPr id="0" name=""/>
        <dsp:cNvSpPr/>
      </dsp:nvSpPr>
      <dsp:spPr>
        <a:xfrm>
          <a:off x="5320028" y="716260"/>
          <a:ext cx="4835262" cy="2901157"/>
        </a:xfrm>
        <a:prstGeom prst="rect">
          <a:avLst/>
        </a:prstGeom>
        <a:solidFill>
          <a:schemeClr val="accent5">
            <a:hueOff val="-10039964"/>
            <a:satOff val="36115"/>
            <a:lumOff val="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i="0" kern="1200"/>
            <a:t>Initial challenge: Imbalanced dataset</a:t>
          </a:r>
          <a:endParaRPr lang="en-US" sz="3800" kern="1200"/>
        </a:p>
      </dsp:txBody>
      <dsp:txXfrm>
        <a:off x="5320028" y="716260"/>
        <a:ext cx="4835262" cy="29011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9A6CC5-6AE7-BB42-A828-1E2631A64EC4}">
      <dsp:nvSpPr>
        <dsp:cNvPr id="0" name=""/>
        <dsp:cNvSpPr/>
      </dsp:nvSpPr>
      <dsp:spPr>
        <a:xfrm>
          <a:off x="3250089" y="2168"/>
          <a:ext cx="3656351" cy="104321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All models achieved high accuracy scores before applying SMOTE, around 94.7%</a:t>
          </a:r>
        </a:p>
      </dsp:txBody>
      <dsp:txXfrm>
        <a:off x="3301015" y="53094"/>
        <a:ext cx="3554499" cy="941362"/>
      </dsp:txXfrm>
    </dsp:sp>
    <dsp:sp modelId="{BBB65B8C-E5CA-454B-A0D4-506A6D34022F}">
      <dsp:nvSpPr>
        <dsp:cNvPr id="0" name=""/>
        <dsp:cNvSpPr/>
      </dsp:nvSpPr>
      <dsp:spPr>
        <a:xfrm>
          <a:off x="3250089" y="1097544"/>
          <a:ext cx="3656351" cy="1043214"/>
        </a:xfrm>
        <a:prstGeom prst="roundRect">
          <a:avLst/>
        </a:prstGeom>
        <a:solidFill>
          <a:schemeClr val="accent5">
            <a:hueOff val="-3346655"/>
            <a:satOff val="12038"/>
            <a:lumOff val="5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Applied SMOTE technique to create a more balanced dataset</a:t>
          </a:r>
        </a:p>
      </dsp:txBody>
      <dsp:txXfrm>
        <a:off x="3301015" y="1148470"/>
        <a:ext cx="3554499" cy="941362"/>
      </dsp:txXfrm>
    </dsp:sp>
    <dsp:sp modelId="{A3282DB8-A84B-724F-9127-FC3296CD660D}">
      <dsp:nvSpPr>
        <dsp:cNvPr id="0" name=""/>
        <dsp:cNvSpPr/>
      </dsp:nvSpPr>
      <dsp:spPr>
        <a:xfrm>
          <a:off x="3250089" y="2192919"/>
          <a:ext cx="3656351" cy="1043214"/>
        </a:xfrm>
        <a:prstGeom prst="roundRect">
          <a:avLst/>
        </a:prstGeom>
        <a:solidFill>
          <a:schemeClr val="accent5">
            <a:hueOff val="-6693310"/>
            <a:satOff val="24077"/>
            <a:lumOff val="10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Gradient boosting achieved highest accuracy score (87.54%) and ROC AUC score (0.82)</a:t>
          </a:r>
        </a:p>
      </dsp:txBody>
      <dsp:txXfrm>
        <a:off x="3301015" y="2243845"/>
        <a:ext cx="3554499" cy="941362"/>
      </dsp:txXfrm>
    </dsp:sp>
    <dsp:sp modelId="{B7CCA527-F7EE-4747-A5FC-A66257FC6A30}">
      <dsp:nvSpPr>
        <dsp:cNvPr id="0" name=""/>
        <dsp:cNvSpPr/>
      </dsp:nvSpPr>
      <dsp:spPr>
        <a:xfrm>
          <a:off x="3250089" y="3288295"/>
          <a:ext cx="3656351" cy="1043214"/>
        </a:xfrm>
        <a:prstGeom prst="roundRect">
          <a:avLst/>
        </a:prstGeom>
        <a:solidFill>
          <a:schemeClr val="accent5">
            <a:hueOff val="-10039964"/>
            <a:satOff val="36115"/>
            <a:lumOff val="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Best model: Gradient Boosting</a:t>
          </a:r>
        </a:p>
      </dsp:txBody>
      <dsp:txXfrm>
        <a:off x="3301015" y="3339221"/>
        <a:ext cx="3554499" cy="9413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88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57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51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10/9/24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21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10/9/24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94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10/9/24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5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10/9/24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46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10/9/24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47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10/9/24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83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10/9/24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2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10/9/24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67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58" r:id="rId2"/>
    <p:sldLayoutId id="2147483857" r:id="rId3"/>
    <p:sldLayoutId id="2147483856" r:id="rId4"/>
    <p:sldLayoutId id="2147483855" r:id="rId5"/>
    <p:sldLayoutId id="2147483854" r:id="rId6"/>
    <p:sldLayoutId id="2147483853" r:id="rId7"/>
    <p:sldLayoutId id="2147483852" r:id="rId8"/>
    <p:sldLayoutId id="2147483851" r:id="rId9"/>
    <p:sldLayoutId id="2147483850" r:id="rId10"/>
    <p:sldLayoutId id="214748384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2B028756-0FA5-471F-B25F-B44FA1553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392BFCFE-FD78-4EDF-BEFE-CC444DC5F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8E6613BA-415A-4A35-90E0-E031E5096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9030" y="0"/>
            <a:ext cx="620296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E772886C-B41D-47A1-A831-869BA0F69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5989030" y="22493"/>
            <a:ext cx="6202969" cy="6830508"/>
          </a:xfrm>
          <a:prstGeom prst="rect">
            <a:avLst/>
          </a:prstGeom>
          <a:blipFill dpi="0" rotWithShape="1">
            <a:blip r:embed="rId2">
              <a:alphaModFix amt="3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132FC1-DA84-A312-6BE6-B74B7D5BE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328" y="744909"/>
            <a:ext cx="4919472" cy="3155419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100">
                <a:effectLst/>
                <a:latin typeface="TimesNewRomanPSMT"/>
              </a:rPr>
              <a:t>Springboard Final Capstone Project</a:t>
            </a:r>
            <a:r>
              <a:rPr lang="en-US" sz="3100" b="1">
                <a:effectLst/>
                <a:latin typeface="TimesNewRomanPS"/>
              </a:rPr>
              <a:t>: </a:t>
            </a:r>
            <a:br>
              <a:rPr lang="en-US" sz="3100">
                <a:effectLst/>
              </a:rPr>
            </a:br>
            <a:br>
              <a:rPr lang="en-US" sz="3100">
                <a:effectLst/>
              </a:rPr>
            </a:br>
            <a:r>
              <a:rPr lang="en-US" sz="3100">
                <a:effectLst/>
                <a:latin typeface="TimesNewRomanPSMT"/>
              </a:rPr>
              <a:t>Predictive Modeling for Stroke Risk Assessment Using Machine Learning</a:t>
            </a:r>
            <a:br>
              <a:rPr lang="en-US" sz="3100">
                <a:effectLst/>
              </a:rPr>
            </a:br>
            <a:endParaRPr lang="en-US" sz="31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4BB7AB-076E-99F0-FEDA-EF581E6B7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328" y="4074784"/>
            <a:ext cx="4919472" cy="2054306"/>
          </a:xfrm>
        </p:spPr>
        <p:txBody>
          <a:bodyPr anchor="t">
            <a:normAutofit/>
          </a:bodyPr>
          <a:lstStyle/>
          <a:p>
            <a:pPr algn="l"/>
            <a:r>
              <a:rPr lang="en-US" sz="2200">
                <a:effectLst/>
                <a:latin typeface="TimesNewRomanPSMT"/>
              </a:rPr>
              <a:t>By </a:t>
            </a:r>
            <a:r>
              <a:rPr lang="en-US" sz="2200" b="1">
                <a:effectLst/>
                <a:latin typeface="TimesNewRomanPS"/>
              </a:rPr>
              <a:t>Ranjana Roka</a:t>
            </a:r>
            <a:endParaRPr lang="en-US" sz="2200"/>
          </a:p>
        </p:txBody>
      </p:sp>
      <p:pic>
        <p:nvPicPr>
          <p:cNvPr id="1026" name="Picture 2" descr="Brain stem stroke: Symptoms, recovery ...">
            <a:extLst>
              <a:ext uri="{FF2B5EF4-FFF2-40B4-BE49-F238E27FC236}">
                <a16:creationId xmlns:a16="http://schemas.microsoft.com/office/drawing/2014/main" id="{527CBDDE-061D-5FAE-4172-C69204601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9" r="18080"/>
          <a:stretch/>
        </p:blipFill>
        <p:spPr bwMode="auto">
          <a:xfrm>
            <a:off x="637742" y="567942"/>
            <a:ext cx="4817466" cy="571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22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8864FC-7E18-8193-B793-53EEEAA43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pPr marL="0" marR="0" lvl="0" indent="9525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</a:rPr>
              <a:t>Classification Report (Before SMOTE)</a:t>
            </a:r>
            <a:endParaRPr kumimoji="0" lang="en-US" altLang="en-US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9525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446D158-2DDB-0754-C7C5-24E006DE49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3891503"/>
              </p:ext>
            </p:extLst>
          </p:nvPr>
        </p:nvGraphicFramePr>
        <p:xfrm>
          <a:off x="1353810" y="2514600"/>
          <a:ext cx="9484381" cy="3662366"/>
        </p:xfrm>
        <a:graphic>
          <a:graphicData uri="http://schemas.openxmlformats.org/drawingml/2006/table">
            <a:tbl>
              <a:tblPr firstRow="1" bandRow="1"/>
              <a:tblGrid>
                <a:gridCol w="2800810">
                  <a:extLst>
                    <a:ext uri="{9D8B030D-6E8A-4147-A177-3AD203B41FA5}">
                      <a16:colId xmlns:a16="http://schemas.microsoft.com/office/drawing/2014/main" val="4161781103"/>
                    </a:ext>
                  </a:extLst>
                </a:gridCol>
                <a:gridCol w="1656321">
                  <a:extLst>
                    <a:ext uri="{9D8B030D-6E8A-4147-A177-3AD203B41FA5}">
                      <a16:colId xmlns:a16="http://schemas.microsoft.com/office/drawing/2014/main" val="1741723782"/>
                    </a:ext>
                  </a:extLst>
                </a:gridCol>
                <a:gridCol w="1821467">
                  <a:extLst>
                    <a:ext uri="{9D8B030D-6E8A-4147-A177-3AD203B41FA5}">
                      <a16:colId xmlns:a16="http://schemas.microsoft.com/office/drawing/2014/main" val="3463204341"/>
                    </a:ext>
                  </a:extLst>
                </a:gridCol>
                <a:gridCol w="1457174">
                  <a:extLst>
                    <a:ext uri="{9D8B030D-6E8A-4147-A177-3AD203B41FA5}">
                      <a16:colId xmlns:a16="http://schemas.microsoft.com/office/drawing/2014/main" val="3588994342"/>
                    </a:ext>
                  </a:extLst>
                </a:gridCol>
                <a:gridCol w="1748609">
                  <a:extLst>
                    <a:ext uri="{9D8B030D-6E8A-4147-A177-3AD203B41FA5}">
                      <a16:colId xmlns:a16="http://schemas.microsoft.com/office/drawing/2014/main" val="727232969"/>
                    </a:ext>
                  </a:extLst>
                </a:gridCol>
              </a:tblGrid>
              <a:tr h="1012250">
                <a:tc>
                  <a:txBody>
                    <a:bodyPr/>
                    <a:lstStyle/>
                    <a:p>
                      <a:pPr marR="13335" indent="9525" rtl="0" fontAlgn="t">
                        <a:spcBef>
                          <a:spcPts val="966"/>
                        </a:spcBef>
                        <a:spcAft>
                          <a:spcPts val="0"/>
                        </a:spcAft>
                      </a:pPr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Model</a:t>
                      </a:r>
                      <a:endParaRPr lang="en-US" sz="3400">
                        <a:effectLst/>
                      </a:endParaRPr>
                    </a:p>
                  </a:txBody>
                  <a:tcPr marL="121431" marR="121431" marT="121431" marB="1214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13335" rtl="0" fontAlgn="t">
                        <a:spcBef>
                          <a:spcPts val="966"/>
                        </a:spcBef>
                        <a:spcAft>
                          <a:spcPts val="0"/>
                        </a:spcAft>
                      </a:pPr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Accuracy</a:t>
                      </a:r>
                      <a:endParaRPr lang="en-US" sz="3400">
                        <a:effectLst/>
                      </a:endParaRPr>
                    </a:p>
                  </a:txBody>
                  <a:tcPr marL="121431" marR="121431" marT="121431" marB="1214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13335" indent="9525" algn="ctr" rtl="0" fontAlgn="t">
                        <a:spcBef>
                          <a:spcPts val="966"/>
                        </a:spcBef>
                        <a:spcAft>
                          <a:spcPts val="0"/>
                        </a:spcAft>
                      </a:pPr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Precision (1)</a:t>
                      </a:r>
                      <a:endParaRPr lang="en-US" sz="3400">
                        <a:effectLst/>
                      </a:endParaRPr>
                    </a:p>
                  </a:txBody>
                  <a:tcPr marL="121431" marR="121431" marT="121431" marB="1214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13335" indent="9525" algn="ctr" rtl="0" fontAlgn="t">
                        <a:spcBef>
                          <a:spcPts val="966"/>
                        </a:spcBef>
                        <a:spcAft>
                          <a:spcPts val="0"/>
                        </a:spcAft>
                      </a:pPr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Recall (1)</a:t>
                      </a:r>
                      <a:endParaRPr lang="en-US" sz="3400">
                        <a:effectLst/>
                      </a:endParaRPr>
                    </a:p>
                  </a:txBody>
                  <a:tcPr marL="121431" marR="121431" marT="121431" marB="1214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13335" indent="9525" algn="ctr" rtl="0" fontAlgn="t">
                        <a:spcBef>
                          <a:spcPts val="966"/>
                        </a:spcBef>
                        <a:spcAft>
                          <a:spcPts val="0"/>
                        </a:spcAft>
                      </a:pPr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F1-score (1)</a:t>
                      </a:r>
                      <a:endParaRPr lang="en-US" sz="3400">
                        <a:effectLst/>
                      </a:endParaRPr>
                    </a:p>
                  </a:txBody>
                  <a:tcPr marL="121431" marR="121431" marT="121431" marB="1214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5684433"/>
                  </a:ext>
                </a:extLst>
              </a:tr>
              <a:tr h="662529">
                <a:tc>
                  <a:txBody>
                    <a:bodyPr/>
                    <a:lstStyle/>
                    <a:p>
                      <a:pPr marR="13335" rtl="0" fontAlgn="t">
                        <a:spcBef>
                          <a:spcPts val="966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Logistic Regression</a:t>
                      </a:r>
                      <a:endParaRPr lang="en-US" sz="3400">
                        <a:effectLst/>
                      </a:endParaRPr>
                    </a:p>
                  </a:txBody>
                  <a:tcPr marL="121431" marR="121431" marT="121431" marB="1214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13335" indent="9525" rtl="0" fontAlgn="t">
                        <a:spcBef>
                          <a:spcPts val="966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0.947162</a:t>
                      </a:r>
                      <a:endParaRPr lang="en-US" sz="3400">
                        <a:effectLst/>
                      </a:endParaRPr>
                    </a:p>
                  </a:txBody>
                  <a:tcPr marL="121431" marR="121431" marT="121431" marB="1214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13335" indent="9525" rtl="0" fontAlgn="t">
                        <a:spcBef>
                          <a:spcPts val="966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0.00</a:t>
                      </a:r>
                      <a:endParaRPr lang="en-US" sz="3400">
                        <a:effectLst/>
                      </a:endParaRPr>
                    </a:p>
                  </a:txBody>
                  <a:tcPr marL="121431" marR="121431" marT="121431" marB="1214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13335" indent="9525" rtl="0" fontAlgn="t">
                        <a:spcBef>
                          <a:spcPts val="966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0.00</a:t>
                      </a:r>
                      <a:endParaRPr lang="en-US" sz="3400">
                        <a:effectLst/>
                      </a:endParaRPr>
                    </a:p>
                  </a:txBody>
                  <a:tcPr marL="121431" marR="121431" marT="121431" marB="1214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13335" indent="9525" rtl="0" fontAlgn="t">
                        <a:spcBef>
                          <a:spcPts val="966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0.00</a:t>
                      </a:r>
                      <a:endParaRPr lang="en-US" sz="3400">
                        <a:effectLst/>
                      </a:endParaRPr>
                    </a:p>
                  </a:txBody>
                  <a:tcPr marL="121431" marR="121431" marT="121431" marB="1214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4155973"/>
                  </a:ext>
                </a:extLst>
              </a:tr>
              <a:tr h="662529">
                <a:tc>
                  <a:txBody>
                    <a:bodyPr/>
                    <a:lstStyle/>
                    <a:p>
                      <a:pPr marR="13335" rtl="0" fontAlgn="t">
                        <a:spcBef>
                          <a:spcPts val="966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Decision Tree</a:t>
                      </a:r>
                      <a:endParaRPr lang="en-US" sz="3400">
                        <a:effectLst/>
                      </a:endParaRPr>
                    </a:p>
                  </a:txBody>
                  <a:tcPr marL="121431" marR="121431" marT="121431" marB="1214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13335" indent="9525" rtl="0" fontAlgn="t">
                        <a:spcBef>
                          <a:spcPts val="966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0.947162</a:t>
                      </a:r>
                      <a:endParaRPr lang="en-US" sz="3400">
                        <a:effectLst/>
                      </a:endParaRPr>
                    </a:p>
                  </a:txBody>
                  <a:tcPr marL="121431" marR="121431" marT="121431" marB="1214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13335" indent="9525" rtl="0" fontAlgn="t">
                        <a:spcBef>
                          <a:spcPts val="966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0.00</a:t>
                      </a:r>
                      <a:endParaRPr lang="en-US" sz="3400">
                        <a:effectLst/>
                      </a:endParaRPr>
                    </a:p>
                  </a:txBody>
                  <a:tcPr marL="121431" marR="121431" marT="121431" marB="1214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13335" indent="9525" rtl="0" fontAlgn="t">
                        <a:spcBef>
                          <a:spcPts val="966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0.00</a:t>
                      </a:r>
                      <a:endParaRPr lang="en-US" sz="3400">
                        <a:effectLst/>
                      </a:endParaRPr>
                    </a:p>
                  </a:txBody>
                  <a:tcPr marL="121431" marR="121431" marT="121431" marB="1214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13335" indent="9525" rtl="0" fontAlgn="t">
                        <a:spcBef>
                          <a:spcPts val="966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0.00</a:t>
                      </a:r>
                      <a:endParaRPr lang="en-US" sz="3400">
                        <a:effectLst/>
                      </a:endParaRPr>
                    </a:p>
                  </a:txBody>
                  <a:tcPr marL="121431" marR="121431" marT="121431" marB="1214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389436"/>
                  </a:ext>
                </a:extLst>
              </a:tr>
              <a:tr h="662529">
                <a:tc>
                  <a:txBody>
                    <a:bodyPr/>
                    <a:lstStyle/>
                    <a:p>
                      <a:pPr marR="13335" indent="9525" rtl="0" fontAlgn="t">
                        <a:spcBef>
                          <a:spcPts val="966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Random Forest</a:t>
                      </a:r>
                      <a:endParaRPr lang="en-US" sz="3400">
                        <a:effectLst/>
                      </a:endParaRPr>
                    </a:p>
                  </a:txBody>
                  <a:tcPr marL="121431" marR="121431" marT="121431" marB="1214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13335" indent="9525" rtl="0" fontAlgn="t">
                        <a:spcBef>
                          <a:spcPts val="966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0.947162</a:t>
                      </a:r>
                      <a:endParaRPr lang="en-US" sz="3400">
                        <a:effectLst/>
                      </a:endParaRPr>
                    </a:p>
                  </a:txBody>
                  <a:tcPr marL="121431" marR="121431" marT="121431" marB="1214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13335" indent="9525" rtl="0" fontAlgn="t">
                        <a:spcBef>
                          <a:spcPts val="966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0.00</a:t>
                      </a:r>
                      <a:endParaRPr lang="en-US" sz="3400">
                        <a:effectLst/>
                      </a:endParaRPr>
                    </a:p>
                  </a:txBody>
                  <a:tcPr marL="121431" marR="121431" marT="121431" marB="1214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13335" indent="9525" rtl="0" fontAlgn="t">
                        <a:spcBef>
                          <a:spcPts val="966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0.00</a:t>
                      </a:r>
                      <a:endParaRPr lang="en-US" sz="3400">
                        <a:effectLst/>
                      </a:endParaRPr>
                    </a:p>
                  </a:txBody>
                  <a:tcPr marL="121431" marR="121431" marT="121431" marB="1214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13335" indent="9525" rtl="0" fontAlgn="t">
                        <a:spcBef>
                          <a:spcPts val="966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0.00</a:t>
                      </a:r>
                      <a:endParaRPr lang="en-US" sz="3400">
                        <a:effectLst/>
                      </a:endParaRPr>
                    </a:p>
                  </a:txBody>
                  <a:tcPr marL="121431" marR="121431" marT="121431" marB="1214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2747368"/>
                  </a:ext>
                </a:extLst>
              </a:tr>
              <a:tr h="662529">
                <a:tc>
                  <a:txBody>
                    <a:bodyPr/>
                    <a:lstStyle/>
                    <a:p>
                      <a:pPr marR="13335" indent="9525" rtl="0" fontAlgn="t">
                        <a:spcBef>
                          <a:spcPts val="966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Gradient Boosting</a:t>
                      </a:r>
                      <a:endParaRPr lang="en-US" sz="3400">
                        <a:effectLst/>
                      </a:endParaRPr>
                    </a:p>
                  </a:txBody>
                  <a:tcPr marL="121431" marR="121431" marT="121431" marB="1214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13335" indent="9525" rtl="0" fontAlgn="t">
                        <a:spcBef>
                          <a:spcPts val="966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0.947162</a:t>
                      </a:r>
                      <a:endParaRPr lang="en-US" sz="3400">
                        <a:effectLst/>
                      </a:endParaRPr>
                    </a:p>
                  </a:txBody>
                  <a:tcPr marL="121431" marR="121431" marT="121431" marB="1214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13335" indent="9525" rtl="0" fontAlgn="t">
                        <a:spcBef>
                          <a:spcPts val="966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0.50</a:t>
                      </a:r>
                      <a:endParaRPr lang="en-US" sz="3400">
                        <a:effectLst/>
                      </a:endParaRPr>
                    </a:p>
                  </a:txBody>
                  <a:tcPr marL="121431" marR="121431" marT="121431" marB="1214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13335" indent="9525" rtl="0" fontAlgn="t">
                        <a:spcBef>
                          <a:spcPts val="966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0.01</a:t>
                      </a:r>
                      <a:endParaRPr lang="en-US" sz="3400">
                        <a:effectLst/>
                      </a:endParaRPr>
                    </a:p>
                  </a:txBody>
                  <a:tcPr marL="121431" marR="121431" marT="121431" marB="1214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13335" indent="9525" rtl="0" fontAlgn="t">
                        <a:spcBef>
                          <a:spcPts val="966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0.02</a:t>
                      </a:r>
                      <a:endParaRPr lang="en-US" sz="3400" dirty="0">
                        <a:effectLst/>
                      </a:endParaRPr>
                    </a:p>
                  </a:txBody>
                  <a:tcPr marL="121431" marR="121431" marT="121431" marB="1214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9178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753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E7F585-9844-4094-4918-682BF9F55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i="0" u="none" strike="noStrike" dirty="0">
                <a:effectLst/>
                <a:latin typeface="Times New Roman" panose="02020603050405020304" pitchFamily="18" charset="0"/>
              </a:rPr>
              <a:t>Model Performance Summary on Accuracy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</a:rPr>
              <a:t> and </a:t>
            </a:r>
            <a:r>
              <a:rPr lang="en-US" b="1" i="0" u="none" strike="noStrike" dirty="0">
                <a:effectLst/>
                <a:latin typeface="Times New Roman" panose="02020603050405020304" pitchFamily="18" charset="0"/>
              </a:rPr>
              <a:t>ROC AUC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C7D891D-501B-5ED9-8D8D-EBF7813B84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7155907"/>
              </p:ext>
            </p:extLst>
          </p:nvPr>
        </p:nvGraphicFramePr>
        <p:xfrm>
          <a:off x="838200" y="2798781"/>
          <a:ext cx="10515601" cy="3094004"/>
        </p:xfrm>
        <a:graphic>
          <a:graphicData uri="http://schemas.openxmlformats.org/drawingml/2006/table">
            <a:tbl>
              <a:tblPr firstRow="1" bandRow="1">
                <a:solidFill>
                  <a:schemeClr val="accent1">
                    <a:lumMod val="20000"/>
                    <a:lumOff val="80000"/>
                  </a:schemeClr>
                </a:solidFill>
              </a:tblPr>
              <a:tblGrid>
                <a:gridCol w="4754315">
                  <a:extLst>
                    <a:ext uri="{9D8B030D-6E8A-4147-A177-3AD203B41FA5}">
                      <a16:colId xmlns:a16="http://schemas.microsoft.com/office/drawing/2014/main" val="1607019148"/>
                    </a:ext>
                  </a:extLst>
                </a:gridCol>
                <a:gridCol w="3077540">
                  <a:extLst>
                    <a:ext uri="{9D8B030D-6E8A-4147-A177-3AD203B41FA5}">
                      <a16:colId xmlns:a16="http://schemas.microsoft.com/office/drawing/2014/main" val="2058309840"/>
                    </a:ext>
                  </a:extLst>
                </a:gridCol>
                <a:gridCol w="2683746">
                  <a:extLst>
                    <a:ext uri="{9D8B030D-6E8A-4147-A177-3AD203B41FA5}">
                      <a16:colId xmlns:a16="http://schemas.microsoft.com/office/drawing/2014/main" val="1405404404"/>
                    </a:ext>
                  </a:extLst>
                </a:gridCol>
              </a:tblGrid>
              <a:tr h="72078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cap="all" spc="6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Model</a:t>
                      </a:r>
                      <a:endParaRPr lang="en-US" sz="1800" b="1" cap="all" spc="6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7222" marR="207222" marT="207222" marB="20722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cap="all" spc="6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Accuracy</a:t>
                      </a:r>
                      <a:endParaRPr lang="en-US" sz="1800" b="1" cap="all" spc="6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7222" marR="207222" marT="207222" marB="20722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cap="all" spc="6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ROC AUC</a:t>
                      </a:r>
                      <a:endParaRPr lang="en-US" sz="1800" b="1" cap="all" spc="6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7222" marR="207222" marT="207222" marB="20722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7870568"/>
                  </a:ext>
                </a:extLst>
              </a:tr>
              <a:tr h="59330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Logistic Regression</a:t>
                      </a:r>
                      <a:endParaRPr lang="en-US" sz="24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89251" marR="187747" marT="54072" marB="13814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0.737769</a:t>
                      </a:r>
                      <a:endParaRPr lang="en-US" sz="24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89251" marR="187747" marT="54072" marB="13814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0.821583</a:t>
                      </a:r>
                      <a:endParaRPr lang="en-US" sz="24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89251" marR="187747" marT="54072" marB="13814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0508004"/>
                  </a:ext>
                </a:extLst>
              </a:tr>
              <a:tr h="59330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Decision Tree</a:t>
                      </a:r>
                      <a:endParaRPr lang="en-US" sz="24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89251" marR="187747" marT="54072" marB="13814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0.662753</a:t>
                      </a:r>
                      <a:endParaRPr lang="en-US" sz="24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89251" marR="187747" marT="54072" marB="13814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0.793818</a:t>
                      </a:r>
                      <a:endParaRPr lang="en-US" sz="24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89251" marR="187747" marT="54072" marB="13814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792130"/>
                  </a:ext>
                </a:extLst>
              </a:tr>
              <a:tr h="59330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Random Forest</a:t>
                      </a:r>
                      <a:endParaRPr lang="en-US" sz="24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89251" marR="187747" marT="54072" marB="13814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0.720157</a:t>
                      </a:r>
                      <a:endParaRPr lang="en-US" sz="24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89251" marR="187747" marT="54072" marB="13814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0.792436</a:t>
                      </a:r>
                      <a:endParaRPr lang="en-US" sz="24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89251" marR="187747" marT="54072" marB="13814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9610779"/>
                  </a:ext>
                </a:extLst>
              </a:tr>
              <a:tr h="59330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Gradient Boosting</a:t>
                      </a:r>
                      <a:endParaRPr lang="en-US" sz="24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89251" marR="187747" marT="54072" marB="13814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0.875408</a:t>
                      </a:r>
                      <a:endParaRPr lang="en-US" sz="24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89251" marR="187747" marT="54072" marB="13814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0.777901</a:t>
                      </a:r>
                      <a:endParaRPr lang="en-US" sz="24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89251" marR="187747" marT="54072" marB="13814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395717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88736F45-AF0C-8C0C-FE86-997CB54DE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359888" y="-61833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90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5A4309-531C-7702-5A18-9C58315A6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</a:rPr>
              <a:t>Confusion Matrix table (</a:t>
            </a:r>
            <a:r>
              <a:rPr lang="en-US" altLang="en-US" dirty="0">
                <a:latin typeface="Times New Roman" panose="02020603050405020304" pitchFamily="18" charset="0"/>
              </a:rPr>
              <a:t>A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</a:rPr>
              <a:t>fter SMOTE)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9F21D04-A9B5-7F65-29C6-64B1433757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145458"/>
              </p:ext>
            </p:extLst>
          </p:nvPr>
        </p:nvGraphicFramePr>
        <p:xfrm>
          <a:off x="1303168" y="2514600"/>
          <a:ext cx="9585666" cy="3662366"/>
        </p:xfrm>
        <a:graphic>
          <a:graphicData uri="http://schemas.openxmlformats.org/drawingml/2006/table">
            <a:tbl>
              <a:tblPr firstRow="1" bandRow="1"/>
              <a:tblGrid>
                <a:gridCol w="1879103">
                  <a:extLst>
                    <a:ext uri="{9D8B030D-6E8A-4147-A177-3AD203B41FA5}">
                      <a16:colId xmlns:a16="http://schemas.microsoft.com/office/drawing/2014/main" val="2923387984"/>
                    </a:ext>
                  </a:extLst>
                </a:gridCol>
                <a:gridCol w="1957611">
                  <a:extLst>
                    <a:ext uri="{9D8B030D-6E8A-4147-A177-3AD203B41FA5}">
                      <a16:colId xmlns:a16="http://schemas.microsoft.com/office/drawing/2014/main" val="1243822304"/>
                    </a:ext>
                  </a:extLst>
                </a:gridCol>
                <a:gridCol w="1894396">
                  <a:extLst>
                    <a:ext uri="{9D8B030D-6E8A-4147-A177-3AD203B41FA5}">
                      <a16:colId xmlns:a16="http://schemas.microsoft.com/office/drawing/2014/main" val="59281672"/>
                    </a:ext>
                  </a:extLst>
                </a:gridCol>
                <a:gridCol w="1988708">
                  <a:extLst>
                    <a:ext uri="{9D8B030D-6E8A-4147-A177-3AD203B41FA5}">
                      <a16:colId xmlns:a16="http://schemas.microsoft.com/office/drawing/2014/main" val="268660546"/>
                    </a:ext>
                  </a:extLst>
                </a:gridCol>
                <a:gridCol w="1865848">
                  <a:extLst>
                    <a:ext uri="{9D8B030D-6E8A-4147-A177-3AD203B41FA5}">
                      <a16:colId xmlns:a16="http://schemas.microsoft.com/office/drawing/2014/main" val="2451423541"/>
                    </a:ext>
                  </a:extLst>
                </a:gridCol>
              </a:tblGrid>
              <a:tr h="84993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Model</a:t>
                      </a:r>
                      <a:endParaRPr lang="en-US" sz="2900">
                        <a:effectLst/>
                      </a:endParaRPr>
                    </a:p>
                  </a:txBody>
                  <a:tcPr marL="101959" marR="101959" marT="101959" marB="101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Negatives (TN)</a:t>
                      </a:r>
                      <a:endParaRPr lang="en-US" sz="2900">
                        <a:effectLst/>
                      </a:endParaRPr>
                    </a:p>
                  </a:txBody>
                  <a:tcPr marL="101959" marR="101959" marT="101959" marB="101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False Positives (FP)</a:t>
                      </a:r>
                      <a:endParaRPr lang="en-US" sz="2900">
                        <a:effectLst/>
                      </a:endParaRPr>
                    </a:p>
                  </a:txBody>
                  <a:tcPr marL="101959" marR="101959" marT="101959" marB="101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False Negatives (FN)</a:t>
                      </a:r>
                      <a:endParaRPr lang="en-US" sz="2900">
                        <a:effectLst/>
                      </a:endParaRPr>
                    </a:p>
                  </a:txBody>
                  <a:tcPr marL="101959" marR="101959" marT="101959" marB="101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Positives (TP)</a:t>
                      </a:r>
                      <a:endParaRPr lang="en-US" sz="2900">
                        <a:effectLst/>
                      </a:endParaRPr>
                    </a:p>
                  </a:txBody>
                  <a:tcPr marL="101959" marR="101959" marT="101959" marB="101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807764"/>
                  </a:ext>
                </a:extLst>
              </a:tr>
              <a:tr h="84993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Logistic Regression</a:t>
                      </a:r>
                      <a:endParaRPr lang="en-US" sz="2900">
                        <a:effectLst/>
                      </a:endParaRPr>
                    </a:p>
                  </a:txBody>
                  <a:tcPr marL="101959" marR="101959" marT="101959" marB="101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 1067</a:t>
                      </a:r>
                      <a:endParaRPr lang="en-US" sz="2900" dirty="0">
                        <a:effectLst/>
                      </a:endParaRPr>
                    </a:p>
                  </a:txBody>
                  <a:tcPr marL="101959" marR="101959" marT="101959" marB="101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  385</a:t>
                      </a:r>
                      <a:endParaRPr lang="en-US" sz="2900" dirty="0">
                        <a:effectLst/>
                      </a:endParaRPr>
                    </a:p>
                  </a:txBody>
                  <a:tcPr marL="101959" marR="101959" marT="101959" marB="101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  17</a:t>
                      </a:r>
                      <a:endParaRPr lang="en-US" sz="2900" dirty="0">
                        <a:effectLst/>
                      </a:endParaRPr>
                    </a:p>
                  </a:txBody>
                  <a:tcPr marL="101959" marR="101959" marT="101959" marB="101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   64</a:t>
                      </a:r>
                      <a:endParaRPr lang="en-US" sz="2900" dirty="0">
                        <a:effectLst/>
                      </a:endParaRPr>
                    </a:p>
                  </a:txBody>
                  <a:tcPr marL="101959" marR="101959" marT="101959" marB="101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4769721"/>
                  </a:ext>
                </a:extLst>
              </a:tr>
              <a:tr h="55628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Decision Tree</a:t>
                      </a:r>
                      <a:endParaRPr lang="en-US" sz="2900">
                        <a:effectLst/>
                      </a:endParaRPr>
                    </a:p>
                  </a:txBody>
                  <a:tcPr marL="101959" marR="101959" marT="101959" marB="101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952</a:t>
                      </a:r>
                      <a:endParaRPr lang="en-US" sz="2900" dirty="0">
                        <a:effectLst/>
                      </a:endParaRPr>
                    </a:p>
                  </a:txBody>
                  <a:tcPr marL="101959" marR="101959" marT="101959" marB="101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500</a:t>
                      </a:r>
                      <a:endParaRPr lang="en-US" sz="2900" dirty="0">
                        <a:effectLst/>
                      </a:endParaRPr>
                    </a:p>
                  </a:txBody>
                  <a:tcPr marL="101959" marR="101959" marT="101959" marB="101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  17</a:t>
                      </a:r>
                      <a:endParaRPr lang="en-US" sz="2900" dirty="0">
                        <a:effectLst/>
                      </a:endParaRPr>
                    </a:p>
                  </a:txBody>
                  <a:tcPr marL="101959" marR="101959" marT="101959" marB="101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  64</a:t>
                      </a:r>
                      <a:endParaRPr lang="en-US" sz="2900" dirty="0">
                        <a:effectLst/>
                      </a:endParaRPr>
                    </a:p>
                  </a:txBody>
                  <a:tcPr marL="101959" marR="101959" marT="101959" marB="101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6505877"/>
                  </a:ext>
                </a:extLst>
              </a:tr>
              <a:tr h="55628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Random Forest</a:t>
                      </a:r>
                      <a:endParaRPr lang="en-US" sz="2900">
                        <a:effectLst/>
                      </a:endParaRPr>
                    </a:p>
                  </a:txBody>
                  <a:tcPr marL="101959" marR="101959" marT="101959" marB="101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1044</a:t>
                      </a:r>
                      <a:endParaRPr lang="en-US" sz="2900" dirty="0">
                        <a:effectLst/>
                      </a:endParaRPr>
                    </a:p>
                  </a:txBody>
                  <a:tcPr marL="101959" marR="101959" marT="101959" marB="101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408</a:t>
                      </a:r>
                      <a:endParaRPr lang="en-US" sz="2900" dirty="0">
                        <a:effectLst/>
                      </a:endParaRPr>
                    </a:p>
                  </a:txBody>
                  <a:tcPr marL="101959" marR="101959" marT="101959" marB="101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  21</a:t>
                      </a:r>
                      <a:endParaRPr lang="en-US" sz="2900" dirty="0">
                        <a:effectLst/>
                      </a:endParaRPr>
                    </a:p>
                  </a:txBody>
                  <a:tcPr marL="101959" marR="101959" marT="101959" marB="101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  60</a:t>
                      </a:r>
                      <a:endParaRPr lang="en-US" sz="2900" dirty="0">
                        <a:effectLst/>
                      </a:endParaRPr>
                    </a:p>
                  </a:txBody>
                  <a:tcPr marL="101959" marR="101959" marT="101959" marB="101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528191"/>
                  </a:ext>
                </a:extLst>
              </a:tr>
              <a:tr h="84993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Gradient Boosting</a:t>
                      </a:r>
                      <a:endParaRPr lang="en-US" sz="2900">
                        <a:effectLst/>
                      </a:endParaRPr>
                    </a:p>
                  </a:txBody>
                  <a:tcPr marL="101959" marR="101959" marT="101959" marB="101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1321</a:t>
                      </a:r>
                      <a:endParaRPr lang="en-US" sz="2900" dirty="0">
                        <a:effectLst/>
                      </a:endParaRPr>
                    </a:p>
                  </a:txBody>
                  <a:tcPr marL="101959" marR="101959" marT="101959" marB="101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131</a:t>
                      </a:r>
                      <a:endParaRPr lang="en-US" sz="2900" dirty="0">
                        <a:effectLst/>
                      </a:endParaRPr>
                    </a:p>
                  </a:txBody>
                  <a:tcPr marL="101959" marR="101959" marT="101959" marB="101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  60</a:t>
                      </a:r>
                      <a:endParaRPr lang="en-US" sz="2900" dirty="0">
                        <a:effectLst/>
                      </a:endParaRPr>
                    </a:p>
                  </a:txBody>
                  <a:tcPr marL="101959" marR="101959" marT="101959" marB="101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  59</a:t>
                      </a:r>
                      <a:endParaRPr lang="en-US" sz="2900" dirty="0">
                        <a:effectLst/>
                      </a:endParaRPr>
                    </a:p>
                  </a:txBody>
                  <a:tcPr marL="101959" marR="101959" marT="101959" marB="101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7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5183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73D3FB-2DA6-6BE0-22F1-B1D2A0426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36573D-2D90-83FA-0BA8-1ED002017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592" y="312775"/>
            <a:ext cx="10003218" cy="1600124"/>
          </a:xfrm>
        </p:spPr>
        <p:txBody>
          <a:bodyPr>
            <a:normAutofit/>
          </a:bodyPr>
          <a:lstStyle/>
          <a:p>
            <a:pPr marL="0" marR="0" lvl="0" indent="9525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</a:rPr>
              <a:t> Classification Report (After SMOTE)</a:t>
            </a:r>
            <a:endParaRPr kumimoji="0" lang="en-US" altLang="en-US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9525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B12CA21-33BC-F820-B71D-2659E2362B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953939"/>
              </p:ext>
            </p:extLst>
          </p:nvPr>
        </p:nvGraphicFramePr>
        <p:xfrm>
          <a:off x="1062193" y="2514600"/>
          <a:ext cx="10067617" cy="3662363"/>
        </p:xfrm>
        <a:graphic>
          <a:graphicData uri="http://schemas.openxmlformats.org/drawingml/2006/table">
            <a:tbl>
              <a:tblPr firstRow="1" bandRow="1"/>
              <a:tblGrid>
                <a:gridCol w="2930479">
                  <a:extLst>
                    <a:ext uri="{9D8B030D-6E8A-4147-A177-3AD203B41FA5}">
                      <a16:colId xmlns:a16="http://schemas.microsoft.com/office/drawing/2014/main" val="4161781103"/>
                    </a:ext>
                  </a:extLst>
                </a:gridCol>
                <a:gridCol w="1733004">
                  <a:extLst>
                    <a:ext uri="{9D8B030D-6E8A-4147-A177-3AD203B41FA5}">
                      <a16:colId xmlns:a16="http://schemas.microsoft.com/office/drawing/2014/main" val="1741723782"/>
                    </a:ext>
                  </a:extLst>
                </a:gridCol>
                <a:gridCol w="1905795">
                  <a:extLst>
                    <a:ext uri="{9D8B030D-6E8A-4147-A177-3AD203B41FA5}">
                      <a16:colId xmlns:a16="http://schemas.microsoft.com/office/drawing/2014/main" val="3463204341"/>
                    </a:ext>
                  </a:extLst>
                </a:gridCol>
                <a:gridCol w="1524637">
                  <a:extLst>
                    <a:ext uri="{9D8B030D-6E8A-4147-A177-3AD203B41FA5}">
                      <a16:colId xmlns:a16="http://schemas.microsoft.com/office/drawing/2014/main" val="3588994342"/>
                    </a:ext>
                  </a:extLst>
                </a:gridCol>
                <a:gridCol w="1973702">
                  <a:extLst>
                    <a:ext uri="{9D8B030D-6E8A-4147-A177-3AD203B41FA5}">
                      <a16:colId xmlns:a16="http://schemas.microsoft.com/office/drawing/2014/main" val="727232969"/>
                    </a:ext>
                  </a:extLst>
                </a:gridCol>
              </a:tblGrid>
              <a:tr h="1025871">
                <a:tc>
                  <a:txBody>
                    <a:bodyPr/>
                    <a:lstStyle/>
                    <a:p>
                      <a:pPr marR="13335" indent="9525" rtl="0" fontAlgn="t">
                        <a:spcBef>
                          <a:spcPts val="966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Model</a:t>
                      </a:r>
                      <a:endParaRPr lang="en-US" sz="3600">
                        <a:effectLst/>
                      </a:endParaRPr>
                    </a:p>
                  </a:txBody>
                  <a:tcPr marL="127053" marR="127053" marT="127053" marB="12705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13335" rtl="0" fontAlgn="t">
                        <a:spcBef>
                          <a:spcPts val="966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Accuracy</a:t>
                      </a:r>
                      <a:endParaRPr lang="en-US" sz="3600">
                        <a:effectLst/>
                      </a:endParaRPr>
                    </a:p>
                  </a:txBody>
                  <a:tcPr marL="127053" marR="127053" marT="127053" marB="12705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13335" indent="9525" algn="ctr" rtl="0" fontAlgn="t">
                        <a:spcBef>
                          <a:spcPts val="966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Precision (1)</a:t>
                      </a:r>
                      <a:endParaRPr lang="en-US" sz="3600">
                        <a:effectLst/>
                      </a:endParaRPr>
                    </a:p>
                  </a:txBody>
                  <a:tcPr marL="127053" marR="127053" marT="127053" marB="12705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13335" indent="9525" algn="ctr" rtl="0" fontAlgn="t">
                        <a:spcBef>
                          <a:spcPts val="966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Recall (1)</a:t>
                      </a:r>
                      <a:endParaRPr lang="en-US" sz="3600">
                        <a:effectLst/>
                      </a:endParaRPr>
                    </a:p>
                  </a:txBody>
                  <a:tcPr marL="127053" marR="127053" marT="127053" marB="12705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13335" indent="9525" algn="ctr" rtl="0" fontAlgn="t">
                        <a:spcBef>
                          <a:spcPts val="966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F1-score (1)</a:t>
                      </a:r>
                      <a:endParaRPr lang="en-US" sz="3600">
                        <a:effectLst/>
                      </a:endParaRPr>
                    </a:p>
                  </a:txBody>
                  <a:tcPr marL="127053" marR="127053" marT="127053" marB="12705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5684433"/>
                  </a:ext>
                </a:extLst>
              </a:tr>
              <a:tr h="659123">
                <a:tc>
                  <a:txBody>
                    <a:bodyPr/>
                    <a:lstStyle/>
                    <a:p>
                      <a:pPr marR="13335" rtl="0" fontAlgn="t">
                        <a:spcBef>
                          <a:spcPts val="966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Logistic Regression</a:t>
                      </a:r>
                      <a:endParaRPr lang="en-US" sz="3600">
                        <a:effectLst/>
                      </a:endParaRPr>
                    </a:p>
                  </a:txBody>
                  <a:tcPr marL="127053" marR="127053" marT="127053" marB="12705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13335" indent="9525" rtl="0" fontAlgn="t">
                        <a:spcBef>
                          <a:spcPts val="966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0.737769</a:t>
                      </a:r>
                      <a:endParaRPr lang="en-US" sz="3600" dirty="0">
                        <a:effectLst/>
                      </a:endParaRPr>
                    </a:p>
                  </a:txBody>
                  <a:tcPr marL="127053" marR="127053" marT="127053" marB="12705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13335" indent="9525" rtl="0" fontAlgn="t">
                        <a:spcBef>
                          <a:spcPts val="966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0.14</a:t>
                      </a:r>
                      <a:endParaRPr lang="en-US" sz="3600" dirty="0">
                        <a:effectLst/>
                      </a:endParaRPr>
                    </a:p>
                  </a:txBody>
                  <a:tcPr marL="127053" marR="127053" marT="127053" marB="12705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13335" indent="9525" rtl="0" fontAlgn="t">
                        <a:spcBef>
                          <a:spcPts val="966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0.79</a:t>
                      </a:r>
                      <a:endParaRPr lang="en-US" sz="3600" dirty="0">
                        <a:effectLst/>
                      </a:endParaRPr>
                    </a:p>
                  </a:txBody>
                  <a:tcPr marL="127053" marR="127053" marT="127053" marB="12705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13335" indent="9525" rtl="0" fontAlgn="t">
                        <a:spcBef>
                          <a:spcPts val="966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0.24</a:t>
                      </a:r>
                      <a:endParaRPr lang="en-US" sz="3600" dirty="0">
                        <a:effectLst/>
                      </a:endParaRPr>
                    </a:p>
                  </a:txBody>
                  <a:tcPr marL="127053" marR="127053" marT="127053" marB="12705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4155973"/>
                  </a:ext>
                </a:extLst>
              </a:tr>
              <a:tr h="659123">
                <a:tc>
                  <a:txBody>
                    <a:bodyPr/>
                    <a:lstStyle/>
                    <a:p>
                      <a:pPr marR="13335" rtl="0" fontAlgn="t">
                        <a:spcBef>
                          <a:spcPts val="966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Decision Tree</a:t>
                      </a:r>
                      <a:endParaRPr lang="en-US" sz="3600">
                        <a:effectLst/>
                      </a:endParaRPr>
                    </a:p>
                  </a:txBody>
                  <a:tcPr marL="127053" marR="127053" marT="127053" marB="12705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13335" indent="9525" rtl="0" fontAlgn="t">
                        <a:spcBef>
                          <a:spcPts val="966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0.662752</a:t>
                      </a:r>
                      <a:endParaRPr lang="en-US" sz="3600" dirty="0">
                        <a:effectLst/>
                      </a:endParaRPr>
                    </a:p>
                  </a:txBody>
                  <a:tcPr marL="127053" marR="127053" marT="127053" marB="12705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13335" indent="9525" rtl="0" fontAlgn="t">
                        <a:spcBef>
                          <a:spcPts val="966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0.11</a:t>
                      </a:r>
                      <a:endParaRPr lang="en-US" sz="3600" dirty="0">
                        <a:effectLst/>
                      </a:endParaRPr>
                    </a:p>
                  </a:txBody>
                  <a:tcPr marL="127053" marR="127053" marT="127053" marB="12705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13335" indent="9525" rtl="0" fontAlgn="t">
                        <a:spcBef>
                          <a:spcPts val="966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0.79</a:t>
                      </a:r>
                      <a:endParaRPr lang="en-US" sz="3600" dirty="0">
                        <a:effectLst/>
                      </a:endParaRPr>
                    </a:p>
                  </a:txBody>
                  <a:tcPr marL="127053" marR="127053" marT="127053" marB="12705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13335" indent="9525" rtl="0" fontAlgn="t">
                        <a:spcBef>
                          <a:spcPts val="966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0.20</a:t>
                      </a:r>
                      <a:endParaRPr lang="en-US" sz="3600" dirty="0">
                        <a:effectLst/>
                      </a:endParaRPr>
                    </a:p>
                  </a:txBody>
                  <a:tcPr marL="127053" marR="127053" marT="127053" marB="12705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389436"/>
                  </a:ext>
                </a:extLst>
              </a:tr>
              <a:tr h="659123">
                <a:tc>
                  <a:txBody>
                    <a:bodyPr/>
                    <a:lstStyle/>
                    <a:p>
                      <a:pPr marR="13335" indent="9525" rtl="0" fontAlgn="t">
                        <a:spcBef>
                          <a:spcPts val="966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Random Forest</a:t>
                      </a:r>
                      <a:endParaRPr lang="en-US" sz="3600">
                        <a:effectLst/>
                      </a:endParaRPr>
                    </a:p>
                  </a:txBody>
                  <a:tcPr marL="127053" marR="127053" marT="127053" marB="12705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13335" indent="9525" rtl="0" fontAlgn="t">
                        <a:spcBef>
                          <a:spcPts val="966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0.720156</a:t>
                      </a:r>
                      <a:endParaRPr lang="en-US" sz="3600" dirty="0">
                        <a:effectLst/>
                      </a:endParaRPr>
                    </a:p>
                  </a:txBody>
                  <a:tcPr marL="127053" marR="127053" marT="127053" marB="12705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13335" indent="9525" rtl="0" fontAlgn="t">
                        <a:spcBef>
                          <a:spcPts val="966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  0.13</a:t>
                      </a:r>
                      <a:endParaRPr lang="en-US" sz="3600" dirty="0">
                        <a:effectLst/>
                      </a:endParaRPr>
                    </a:p>
                  </a:txBody>
                  <a:tcPr marL="127053" marR="127053" marT="127053" marB="12705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13335" indent="9525" rtl="0" fontAlgn="t">
                        <a:spcBef>
                          <a:spcPts val="966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0.74</a:t>
                      </a:r>
                      <a:endParaRPr lang="en-US" sz="3600" dirty="0">
                        <a:effectLst/>
                      </a:endParaRPr>
                    </a:p>
                  </a:txBody>
                  <a:tcPr marL="127053" marR="127053" marT="127053" marB="12705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13335" indent="9525" rtl="0" fontAlgn="t">
                        <a:spcBef>
                          <a:spcPts val="966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0.22</a:t>
                      </a:r>
                      <a:endParaRPr lang="en-US" sz="3600" dirty="0">
                        <a:effectLst/>
                      </a:endParaRPr>
                    </a:p>
                  </a:txBody>
                  <a:tcPr marL="127053" marR="127053" marT="127053" marB="12705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2747368"/>
                  </a:ext>
                </a:extLst>
              </a:tr>
              <a:tr h="659123">
                <a:tc>
                  <a:txBody>
                    <a:bodyPr/>
                    <a:lstStyle/>
                    <a:p>
                      <a:pPr marR="13335" indent="9525" rtl="0" fontAlgn="t">
                        <a:spcBef>
                          <a:spcPts val="966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Gradient Boosting</a:t>
                      </a:r>
                      <a:endParaRPr lang="en-US" sz="3600">
                        <a:effectLst/>
                      </a:endParaRPr>
                    </a:p>
                  </a:txBody>
                  <a:tcPr marL="127053" marR="127053" marT="127053" marB="12705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13335" indent="9525" rtl="0" fontAlgn="t">
                        <a:spcBef>
                          <a:spcPts val="966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0.875407</a:t>
                      </a:r>
                      <a:endParaRPr lang="en-US" sz="3600" dirty="0">
                        <a:effectLst/>
                      </a:endParaRPr>
                    </a:p>
                  </a:txBody>
                  <a:tcPr marL="127053" marR="127053" marT="127053" marB="12705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13335" indent="9525" rtl="0" fontAlgn="t">
                        <a:spcBef>
                          <a:spcPts val="966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 0.14</a:t>
                      </a:r>
                      <a:endParaRPr lang="en-US" sz="3600" dirty="0">
                        <a:effectLst/>
                      </a:endParaRPr>
                    </a:p>
                  </a:txBody>
                  <a:tcPr marL="127053" marR="127053" marT="127053" marB="12705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13335" indent="9525" rtl="0" fontAlgn="t">
                        <a:spcBef>
                          <a:spcPts val="966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0.72</a:t>
                      </a:r>
                      <a:endParaRPr lang="en-US" sz="3600" dirty="0">
                        <a:effectLst/>
                      </a:endParaRPr>
                    </a:p>
                  </a:txBody>
                  <a:tcPr marL="127053" marR="127053" marT="127053" marB="12705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13335" indent="9525" rtl="0" fontAlgn="t">
                        <a:spcBef>
                          <a:spcPts val="966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0.18</a:t>
                      </a:r>
                      <a:endParaRPr lang="en-US" sz="3600" dirty="0">
                        <a:effectLst/>
                      </a:endParaRPr>
                    </a:p>
                  </a:txBody>
                  <a:tcPr marL="127053" marR="127053" marT="127053" marB="12705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9178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765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15F7E7-6E74-F2E6-1F9B-B4EB642E9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283471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Conclusion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42"/>
          <a:stretch/>
        </p:blipFill>
        <p:spPr>
          <a:xfrm rot="10800000">
            <a:off x="-1" y="2719661"/>
            <a:ext cx="830249" cy="2548349"/>
          </a:xfrm>
          <a:prstGeom prst="rect">
            <a:avLst/>
          </a:prstGeom>
        </p:spPr>
      </p:pic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DCA34642-3331-23DC-73F0-E62DB89C32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2192462"/>
              </p:ext>
            </p:extLst>
          </p:nvPr>
        </p:nvGraphicFramePr>
        <p:xfrm>
          <a:off x="1197268" y="1843284"/>
          <a:ext cx="10156531" cy="4333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91531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2DB257-3E16-4A3C-9E28-46828281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598902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7685E6-1160-459B-8C70-301404C06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48" y="0"/>
            <a:ext cx="5989019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4C9708-F6A4-4956-B261-A4A2C4DFE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70F4AE-5425-6CB7-26A5-4663949A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0" y="586992"/>
            <a:ext cx="4953000" cy="1664573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chemeClr val="tx2"/>
                </a:solidFill>
              </a:rPr>
              <a:t>Recommendation</a:t>
            </a:r>
          </a:p>
        </p:txBody>
      </p:sp>
      <p:pic>
        <p:nvPicPr>
          <p:cNvPr id="7" name="Graphic 6" descr="Brain in head">
            <a:extLst>
              <a:ext uri="{FF2B5EF4-FFF2-40B4-BE49-F238E27FC236}">
                <a16:creationId xmlns:a16="http://schemas.microsoft.com/office/drawing/2014/main" id="{8DD35728-1CD6-350F-B4E8-433A7EC32E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6552" y="1109972"/>
            <a:ext cx="4724400" cy="4724400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B4D4641-E311-12D9-AC4E-E28532303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0" y="1949987"/>
            <a:ext cx="4952681" cy="419028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 early stroke detection: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 the model in the health monitoring system for early detection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1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Timely intervention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Data-driven decision making: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Clinical support system or insurance risk can benefit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Balancing the dataset is crucial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Optimizing resources in Healthcare: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 healthcare resources by prioritizing the high-risk patients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 patient outcomes and reduced healthcare costs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endParaRPr lang="en-US" sz="15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5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371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6B0FCFA-8A2E-4F10-87BD-34565BD7C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DA72A5-2775-4FE6-9A97-1C8DEE0E0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EB273F-3C49-1B0D-7650-A9BC1ECD7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00" y="775412"/>
            <a:ext cx="5562600" cy="25932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54867-5168-2ABD-59EA-0B9AB75D4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6079" y="3505200"/>
            <a:ext cx="5553831" cy="2667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Questions???</a:t>
            </a:r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681420C7-5D86-D34A-BE7D-4310A716D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5191" y="1142999"/>
            <a:ext cx="4572000" cy="4572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8966E53-3C41-4F5A-A432-755BFE5D7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00" t="44401"/>
          <a:stretch/>
        </p:blipFill>
        <p:spPr>
          <a:xfrm>
            <a:off x="-3048" y="-1"/>
            <a:ext cx="1450848" cy="13557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47F75BB-A3CB-4161-B316-A2A9C88F7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314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A66DC5-B585-37D8-A96F-363EFD3DC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283471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Contents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42"/>
          <a:stretch/>
        </p:blipFill>
        <p:spPr>
          <a:xfrm rot="10800000">
            <a:off x="-1" y="2719661"/>
            <a:ext cx="830249" cy="2548349"/>
          </a:xfrm>
          <a:prstGeom prst="rect">
            <a:avLst/>
          </a:prstGeom>
        </p:spPr>
      </p:pic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50D91269-8196-D52D-F568-0DB8871BF9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5659694"/>
              </p:ext>
            </p:extLst>
          </p:nvPr>
        </p:nvGraphicFramePr>
        <p:xfrm>
          <a:off x="1197268" y="1843284"/>
          <a:ext cx="10156531" cy="4333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46877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DA97DD-6606-A0EF-CF64-8E8BE2631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4876800" cy="5577934"/>
          </a:xfrm>
        </p:spPr>
        <p:txBody>
          <a:bodyPr>
            <a:normAutofit/>
          </a:bodyPr>
          <a:lstStyle/>
          <a:p>
            <a:r>
              <a:rPr lang="en-US"/>
              <a:t>Problem Statement and Objective</a:t>
            </a:r>
            <a:endParaRPr lang="en-US" dirty="0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F5250307-BD74-6F3B-4C1C-FB96BFE4A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5600" y="559813"/>
            <a:ext cx="4467677" cy="555327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2"/>
                </a:solidFill>
                <a:effectLst/>
                <a:latin typeface="ui-sans-serif"/>
              </a:rPr>
              <a:t>Strokes are a leading cause of death and disability globally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2"/>
                </a:solidFill>
                <a:effectLst/>
                <a:latin typeface="ui-sans-serif"/>
              </a:rPr>
              <a:t>Millions affected each year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2"/>
                </a:solidFill>
                <a:effectLst/>
                <a:latin typeface="ui-sans-serif"/>
              </a:rPr>
              <a:t>Accurate prediction of stroke risk remains challenging</a:t>
            </a:r>
          </a:p>
          <a:p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b="1" i="0" dirty="0">
                <a:solidFill>
                  <a:schemeClr val="tx2"/>
                </a:solidFill>
                <a:effectLst/>
                <a:latin typeface="ui-sans-serif"/>
              </a:rPr>
              <a:t>Project Objective</a:t>
            </a:r>
          </a:p>
          <a:p>
            <a:r>
              <a:rPr lang="en-US" sz="1800" b="1" i="0" dirty="0">
                <a:solidFill>
                  <a:schemeClr val="tx2"/>
                </a:solidFill>
                <a:effectLst/>
                <a:latin typeface="ui-sans-serif"/>
              </a:rPr>
              <a:t>Develop a predictive model that: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2"/>
                </a:solidFill>
                <a:effectLst/>
                <a:latin typeface="ui-sans-serif"/>
              </a:rPr>
              <a:t>Accurately assesses the risk of stroke in individuals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2"/>
                </a:solidFill>
                <a:effectLst/>
                <a:latin typeface="ui-sans-serif"/>
              </a:rPr>
              <a:t>Based on various health-related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2"/>
                </a:solidFill>
                <a:effectLst/>
                <a:latin typeface="ui-sans-serif"/>
              </a:rPr>
              <a:t>Utilizes machine learning techniques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798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97F7FC-0327-DD73-5EC2-B5EB1DABF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2819399" cy="5577934"/>
          </a:xfrm>
        </p:spPr>
        <p:txBody>
          <a:bodyPr>
            <a:normAutofit/>
          </a:bodyPr>
          <a:lstStyle/>
          <a:p>
            <a:r>
              <a:rPr lang="en-US" sz="3700"/>
              <a:t>Data Wrangling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536200C9-F913-42EB-1E23-3939AC5B32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1916342"/>
              </p:ext>
            </p:extLst>
          </p:nvPr>
        </p:nvGraphicFramePr>
        <p:xfrm>
          <a:off x="4720281" y="457200"/>
          <a:ext cx="7090719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57187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276687-BD0A-4321-0DAC-85FE764A7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/>
              <a:t>Distribution of stroke diagnoses in the dataset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A7919A4-685F-7A32-FD4A-535B18FC3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5362"/>
            <a:ext cx="4800600" cy="35528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The majority of individuals in the dataset did not experience a stroke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A much smaller number of individuals experienced a stroke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Imbalanced dataset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8" name="Content Placeholder 7" descr="A graph with a bar and a number of bars&#10;&#10;Description automatically generated with medium confidence">
            <a:extLst>
              <a:ext uri="{FF2B5EF4-FFF2-40B4-BE49-F238E27FC236}">
                <a16:creationId xmlns:a16="http://schemas.microsoft.com/office/drawing/2014/main" id="{B4B95DDC-6BFF-4B32-12D9-D3B1816DC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08136" y="2745362"/>
            <a:ext cx="5362756" cy="355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447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7B3875-C3F8-23E6-3CB6-E808101B5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5363A2D9-874B-EE39-0D17-D3992049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2124"/>
            <a:ext cx="4800600" cy="39360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Correlation Matrix with Heatmap</a:t>
            </a:r>
          </a:p>
          <a:p>
            <a:r>
              <a:rPr lang="en-US" sz="1800" dirty="0">
                <a:solidFill>
                  <a:schemeClr val="tx1"/>
                </a:solidFill>
              </a:rPr>
              <a:t>Age has a moderate positive correlation with stroke</a:t>
            </a:r>
          </a:p>
          <a:p>
            <a:r>
              <a:rPr lang="en-US" sz="1800" dirty="0">
                <a:solidFill>
                  <a:schemeClr val="tx1"/>
                </a:solidFill>
              </a:rPr>
              <a:t>Heart disease and Hypertension have a small positive correlation with age and stroke</a:t>
            </a:r>
          </a:p>
          <a:p>
            <a:r>
              <a:rPr lang="en-US" sz="1800" dirty="0">
                <a:solidFill>
                  <a:schemeClr val="tx1"/>
                </a:solidFill>
              </a:rPr>
              <a:t>Correlation is low between BMI, avg_glucose_level and stroke</a:t>
            </a: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 descr="A diagram of a number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269C78C0-FBBB-A9A4-3168-A8965219F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668" y="2665584"/>
            <a:ext cx="5593186" cy="393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51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1A1ADF-7080-5BB6-B4D1-E429694C7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283471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Machine Learning Models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42"/>
          <a:stretch/>
        </p:blipFill>
        <p:spPr>
          <a:xfrm rot="10800000">
            <a:off x="-1" y="2719661"/>
            <a:ext cx="830249" cy="2548349"/>
          </a:xfrm>
          <a:prstGeom prst="rect">
            <a:avLst/>
          </a:prstGeom>
        </p:spPr>
      </p:pic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744ABDA-736F-C8DA-B336-E63D2BEAED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3641982"/>
              </p:ext>
            </p:extLst>
          </p:nvPr>
        </p:nvGraphicFramePr>
        <p:xfrm>
          <a:off x="1197268" y="1843284"/>
          <a:ext cx="10156531" cy="4333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94349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E05922-691F-EB6F-2D46-5C995D948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pPr marL="0" marR="0" lvl="0" indent="9525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</a:rPr>
              <a:t>Confusion Matrix (Before SMOTE)</a:t>
            </a:r>
            <a:endParaRPr kumimoji="0" lang="en-US" altLang="en-US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9525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DBD346-A1A6-45D2-DE38-B059F7154F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1400724"/>
              </p:ext>
            </p:extLst>
          </p:nvPr>
        </p:nvGraphicFramePr>
        <p:xfrm>
          <a:off x="1227769" y="2514600"/>
          <a:ext cx="9736464" cy="3662366"/>
        </p:xfrm>
        <a:graphic>
          <a:graphicData uri="http://schemas.openxmlformats.org/drawingml/2006/table">
            <a:tbl>
              <a:tblPr firstRow="1" bandRow="1"/>
              <a:tblGrid>
                <a:gridCol w="1915808">
                  <a:extLst>
                    <a:ext uri="{9D8B030D-6E8A-4147-A177-3AD203B41FA5}">
                      <a16:colId xmlns:a16="http://schemas.microsoft.com/office/drawing/2014/main" val="58263202"/>
                    </a:ext>
                  </a:extLst>
                </a:gridCol>
                <a:gridCol w="1979226">
                  <a:extLst>
                    <a:ext uri="{9D8B030D-6E8A-4147-A177-3AD203B41FA5}">
                      <a16:colId xmlns:a16="http://schemas.microsoft.com/office/drawing/2014/main" val="3213980995"/>
                    </a:ext>
                  </a:extLst>
                </a:gridCol>
                <a:gridCol w="1931102">
                  <a:extLst>
                    <a:ext uri="{9D8B030D-6E8A-4147-A177-3AD203B41FA5}">
                      <a16:colId xmlns:a16="http://schemas.microsoft.com/office/drawing/2014/main" val="309264156"/>
                    </a:ext>
                  </a:extLst>
                </a:gridCol>
                <a:gridCol w="2025413">
                  <a:extLst>
                    <a:ext uri="{9D8B030D-6E8A-4147-A177-3AD203B41FA5}">
                      <a16:colId xmlns:a16="http://schemas.microsoft.com/office/drawing/2014/main" val="3100652198"/>
                    </a:ext>
                  </a:extLst>
                </a:gridCol>
                <a:gridCol w="1884915">
                  <a:extLst>
                    <a:ext uri="{9D8B030D-6E8A-4147-A177-3AD203B41FA5}">
                      <a16:colId xmlns:a16="http://schemas.microsoft.com/office/drawing/2014/main" val="2584003772"/>
                    </a:ext>
                  </a:extLst>
                </a:gridCol>
              </a:tblGrid>
              <a:tr h="849930">
                <a:tc>
                  <a:txBody>
                    <a:bodyPr/>
                    <a:lstStyle/>
                    <a:p>
                      <a:pPr marR="13335" rtl="0" fontAlgn="t">
                        <a:spcBef>
                          <a:spcPts val="966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Model</a:t>
                      </a:r>
                      <a:endParaRPr lang="en-US" sz="2900">
                        <a:effectLst/>
                      </a:endParaRPr>
                    </a:p>
                  </a:txBody>
                  <a:tcPr marL="101959" marR="101959" marT="101959" marB="101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13335" indent="9525" algn="ctr" rtl="0" fontAlgn="t">
                        <a:spcBef>
                          <a:spcPts val="966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Negatives (TN)</a:t>
                      </a:r>
                      <a:endParaRPr lang="en-US" sz="2900">
                        <a:effectLst/>
                      </a:endParaRPr>
                    </a:p>
                  </a:txBody>
                  <a:tcPr marL="101959" marR="101959" marT="101959" marB="101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13335" indent="9525" algn="ctr" rtl="0" fontAlgn="t">
                        <a:spcBef>
                          <a:spcPts val="966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False Positives (FP)</a:t>
                      </a:r>
                      <a:endParaRPr lang="en-US" sz="2900">
                        <a:effectLst/>
                      </a:endParaRPr>
                    </a:p>
                  </a:txBody>
                  <a:tcPr marL="101959" marR="101959" marT="101959" marB="101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13335" indent="9525" algn="ctr" rtl="0" fontAlgn="t">
                        <a:spcBef>
                          <a:spcPts val="966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False Negatives (FN)</a:t>
                      </a:r>
                      <a:endParaRPr lang="en-US" sz="2900" dirty="0">
                        <a:effectLst/>
                      </a:endParaRPr>
                    </a:p>
                  </a:txBody>
                  <a:tcPr marL="101959" marR="101959" marT="101959" marB="101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13335" indent="9525" algn="ctr" rtl="0" fontAlgn="t">
                        <a:spcBef>
                          <a:spcPts val="966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Positives (TP)</a:t>
                      </a:r>
                      <a:endParaRPr lang="en-US" sz="2900">
                        <a:effectLst/>
                      </a:endParaRPr>
                    </a:p>
                  </a:txBody>
                  <a:tcPr marL="101959" marR="101959" marT="101959" marB="101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1412273"/>
                  </a:ext>
                </a:extLst>
              </a:tr>
              <a:tr h="849930">
                <a:tc>
                  <a:txBody>
                    <a:bodyPr/>
                    <a:lstStyle/>
                    <a:p>
                      <a:pPr marR="13335" rtl="0" fontAlgn="t">
                        <a:spcBef>
                          <a:spcPts val="966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Logistic Regression  </a:t>
                      </a:r>
                      <a:endParaRPr lang="en-US" sz="2900">
                        <a:effectLst/>
                      </a:endParaRPr>
                    </a:p>
                  </a:txBody>
                  <a:tcPr marL="101959" marR="101959" marT="101959" marB="101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13335" indent="9525" rtl="0" fontAlgn="t">
                        <a:spcBef>
                          <a:spcPts val="966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  1452</a:t>
                      </a:r>
                      <a:endParaRPr lang="en-US" sz="2900">
                        <a:effectLst/>
                      </a:endParaRPr>
                    </a:p>
                  </a:txBody>
                  <a:tcPr marL="101959" marR="101959" marT="101959" marB="101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13335" indent="9525" rtl="0" fontAlgn="t">
                        <a:spcBef>
                          <a:spcPts val="966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  0</a:t>
                      </a:r>
                      <a:endParaRPr lang="en-US" sz="2900" dirty="0">
                        <a:effectLst/>
                      </a:endParaRPr>
                    </a:p>
                  </a:txBody>
                  <a:tcPr marL="101959" marR="101959" marT="101959" marB="101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13335" indent="9525" rtl="0" fontAlgn="t">
                        <a:spcBef>
                          <a:spcPts val="966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  81</a:t>
                      </a:r>
                      <a:endParaRPr lang="en-US" sz="2900">
                        <a:effectLst/>
                      </a:endParaRPr>
                    </a:p>
                  </a:txBody>
                  <a:tcPr marL="101959" marR="101959" marT="101959" marB="101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13335" indent="9525" rtl="0" fontAlgn="t">
                        <a:spcBef>
                          <a:spcPts val="966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      0</a:t>
                      </a:r>
                      <a:endParaRPr lang="en-US" sz="2900">
                        <a:effectLst/>
                      </a:endParaRPr>
                    </a:p>
                  </a:txBody>
                  <a:tcPr marL="101959" marR="101959" marT="101959" marB="101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3314860"/>
                  </a:ext>
                </a:extLst>
              </a:tr>
              <a:tr h="556288">
                <a:tc>
                  <a:txBody>
                    <a:bodyPr/>
                    <a:lstStyle/>
                    <a:p>
                      <a:pPr marR="13335" indent="9525" rtl="0" fontAlgn="t">
                        <a:spcBef>
                          <a:spcPts val="966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Decision Tree</a:t>
                      </a:r>
                      <a:endParaRPr lang="en-US" sz="2900">
                        <a:effectLst/>
                      </a:endParaRPr>
                    </a:p>
                  </a:txBody>
                  <a:tcPr marL="101959" marR="101959" marT="101959" marB="101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13335" indent="9525" rtl="0" fontAlgn="t">
                        <a:spcBef>
                          <a:spcPts val="966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  1452</a:t>
                      </a:r>
                      <a:endParaRPr lang="en-US" sz="2900">
                        <a:effectLst/>
                      </a:endParaRPr>
                    </a:p>
                  </a:txBody>
                  <a:tcPr marL="101959" marR="101959" marT="101959" marB="101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13335" indent="9525" rtl="0" fontAlgn="t">
                        <a:spcBef>
                          <a:spcPts val="966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  0</a:t>
                      </a:r>
                      <a:endParaRPr lang="en-US" sz="2900">
                        <a:effectLst/>
                      </a:endParaRPr>
                    </a:p>
                  </a:txBody>
                  <a:tcPr marL="101959" marR="101959" marT="101959" marB="101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13335" indent="9525" rtl="0" fontAlgn="t">
                        <a:spcBef>
                          <a:spcPts val="966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  81</a:t>
                      </a:r>
                      <a:endParaRPr lang="en-US" sz="2900">
                        <a:effectLst/>
                      </a:endParaRPr>
                    </a:p>
                  </a:txBody>
                  <a:tcPr marL="101959" marR="101959" marT="101959" marB="101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13335" indent="9525" rtl="0" fontAlgn="t">
                        <a:spcBef>
                          <a:spcPts val="966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      0</a:t>
                      </a:r>
                      <a:endParaRPr lang="en-US" sz="2900">
                        <a:effectLst/>
                      </a:endParaRPr>
                    </a:p>
                  </a:txBody>
                  <a:tcPr marL="101959" marR="101959" marT="101959" marB="101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310240"/>
                  </a:ext>
                </a:extLst>
              </a:tr>
              <a:tr h="556288">
                <a:tc>
                  <a:txBody>
                    <a:bodyPr/>
                    <a:lstStyle/>
                    <a:p>
                      <a:pPr marR="13335" indent="9525" rtl="0" fontAlgn="t">
                        <a:spcBef>
                          <a:spcPts val="966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Random Forest</a:t>
                      </a:r>
                      <a:endParaRPr lang="en-US" sz="2900">
                        <a:effectLst/>
                      </a:endParaRPr>
                    </a:p>
                  </a:txBody>
                  <a:tcPr marL="101959" marR="101959" marT="101959" marB="101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13335" indent="9525" rtl="0" fontAlgn="t">
                        <a:spcBef>
                          <a:spcPts val="966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  1452</a:t>
                      </a:r>
                      <a:endParaRPr lang="en-US" sz="2900">
                        <a:effectLst/>
                      </a:endParaRPr>
                    </a:p>
                  </a:txBody>
                  <a:tcPr marL="101959" marR="101959" marT="101959" marB="101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13335" indent="9525" rtl="0" fontAlgn="t">
                        <a:spcBef>
                          <a:spcPts val="966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  0</a:t>
                      </a:r>
                      <a:endParaRPr lang="en-US" sz="2900">
                        <a:effectLst/>
                      </a:endParaRPr>
                    </a:p>
                  </a:txBody>
                  <a:tcPr marL="101959" marR="101959" marT="101959" marB="101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13335" indent="9525" rtl="0" fontAlgn="t">
                        <a:spcBef>
                          <a:spcPts val="966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81</a:t>
                      </a:r>
                      <a:endParaRPr lang="en-US" sz="2900">
                        <a:effectLst/>
                      </a:endParaRPr>
                    </a:p>
                  </a:txBody>
                  <a:tcPr marL="101959" marR="101959" marT="101959" marB="101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13335" indent="9525" rtl="0" fontAlgn="t">
                        <a:spcBef>
                          <a:spcPts val="966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      0</a:t>
                      </a:r>
                      <a:endParaRPr lang="en-US" sz="2900" dirty="0">
                        <a:effectLst/>
                      </a:endParaRPr>
                    </a:p>
                  </a:txBody>
                  <a:tcPr marL="101959" marR="101959" marT="101959" marB="101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161010"/>
                  </a:ext>
                </a:extLst>
              </a:tr>
              <a:tr h="849930">
                <a:tc>
                  <a:txBody>
                    <a:bodyPr/>
                    <a:lstStyle/>
                    <a:p>
                      <a:pPr marR="13335" indent="9525" rtl="0" fontAlgn="t">
                        <a:spcBef>
                          <a:spcPts val="966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Gradient Boosting</a:t>
                      </a:r>
                      <a:endParaRPr lang="en-US" sz="2900">
                        <a:effectLst/>
                      </a:endParaRPr>
                    </a:p>
                  </a:txBody>
                  <a:tcPr marL="101959" marR="101959" marT="101959" marB="101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13335" indent="9525" rtl="0" fontAlgn="t">
                        <a:spcBef>
                          <a:spcPts val="966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  1452</a:t>
                      </a:r>
                      <a:endParaRPr lang="en-US" sz="2900">
                        <a:effectLst/>
                      </a:endParaRPr>
                    </a:p>
                  </a:txBody>
                  <a:tcPr marL="101959" marR="101959" marT="101959" marB="101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13335" indent="9525" rtl="0" fontAlgn="t">
                        <a:spcBef>
                          <a:spcPts val="966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  0</a:t>
                      </a:r>
                      <a:endParaRPr lang="en-US" sz="2900">
                        <a:effectLst/>
                      </a:endParaRPr>
                    </a:p>
                  </a:txBody>
                  <a:tcPr marL="101959" marR="101959" marT="101959" marB="101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13335" indent="9525" rtl="0" fontAlgn="t">
                        <a:spcBef>
                          <a:spcPts val="966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80</a:t>
                      </a:r>
                      <a:endParaRPr lang="en-US" sz="2900">
                        <a:effectLst/>
                      </a:endParaRPr>
                    </a:p>
                  </a:txBody>
                  <a:tcPr marL="101959" marR="101959" marT="101959" marB="101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13335" indent="9525" rtl="0" fontAlgn="t">
                        <a:spcBef>
                          <a:spcPts val="966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      1</a:t>
                      </a:r>
                      <a:endParaRPr lang="en-US" sz="2900" dirty="0">
                        <a:effectLst/>
                      </a:endParaRPr>
                    </a:p>
                  </a:txBody>
                  <a:tcPr marL="101959" marR="101959" marT="101959" marB="101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3303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3521250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Custom 69">
      <a:dk1>
        <a:sysClr val="windowText" lastClr="000000"/>
      </a:dk1>
      <a:lt1>
        <a:sysClr val="window" lastClr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4120</TotalTime>
  <Words>613</Words>
  <Application>Microsoft Macintosh PowerPoint</Application>
  <PresentationFormat>Widescreen</PresentationFormat>
  <Paragraphs>177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Avenir Next LT Pro</vt:lpstr>
      <vt:lpstr>AvenirNext LT Pro Medium</vt:lpstr>
      <vt:lpstr>Times New Roman</vt:lpstr>
      <vt:lpstr>TimesNewRomanPS</vt:lpstr>
      <vt:lpstr>TimesNewRomanPSMT</vt:lpstr>
      <vt:lpstr>ui-sans-serif</vt:lpstr>
      <vt:lpstr>Wingdings</vt:lpstr>
      <vt:lpstr>BlockprintVTI</vt:lpstr>
      <vt:lpstr>Springboard Final Capstone Project:   Predictive Modeling for Stroke Risk Assessment Using Machine Learning </vt:lpstr>
      <vt:lpstr>Thank You</vt:lpstr>
      <vt:lpstr>Contents</vt:lpstr>
      <vt:lpstr>Problem Statement and Objective</vt:lpstr>
      <vt:lpstr>Data Wrangling</vt:lpstr>
      <vt:lpstr>Distribution of stroke diagnoses in the dataset</vt:lpstr>
      <vt:lpstr>Exploratory Data Analysis</vt:lpstr>
      <vt:lpstr>Machine Learning Models</vt:lpstr>
      <vt:lpstr>Confusion Matrix (Before SMOTE) </vt:lpstr>
      <vt:lpstr>Classification Report (Before SMOTE) </vt:lpstr>
      <vt:lpstr>Model Performance Summary on Accuracy and ROC AUC</vt:lpstr>
      <vt:lpstr>Confusion Matrix table (After SMOTE) </vt:lpstr>
      <vt:lpstr> Classification Report (After SMOTE) </vt:lpstr>
      <vt:lpstr>Conclusion</vt:lpstr>
      <vt:lpstr>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Shub A</dc:creator>
  <cp:lastModifiedBy>Shub A</cp:lastModifiedBy>
  <cp:revision>8</cp:revision>
  <dcterms:created xsi:type="dcterms:W3CDTF">2024-09-29T03:09:17Z</dcterms:created>
  <dcterms:modified xsi:type="dcterms:W3CDTF">2024-10-09T18:52:27Z</dcterms:modified>
</cp:coreProperties>
</file>