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8" r:id="rId5"/>
    <p:sldId id="257" r:id="rId6"/>
    <p:sldId id="285" r:id="rId7"/>
    <p:sldId id="286" r:id="rId8"/>
    <p:sldId id="263" r:id="rId9"/>
    <p:sldId id="264" r:id="rId10"/>
    <p:sldId id="266" r:id="rId11"/>
    <p:sldId id="265" r:id="rId12"/>
    <p:sldId id="273" r:id="rId13"/>
    <p:sldId id="271" r:id="rId14"/>
    <p:sldId id="272" r:id="rId15"/>
    <p:sldId id="267" r:id="rId16"/>
    <p:sldId id="268" r:id="rId17"/>
    <p:sldId id="269" r:id="rId18"/>
    <p:sldId id="270" r:id="rId19"/>
    <p:sldId id="275" r:id="rId20"/>
    <p:sldId id="276" r:id="rId21"/>
    <p:sldId id="274" r:id="rId22"/>
    <p:sldId id="277" r:id="rId23"/>
    <p:sldId id="278" r:id="rId24"/>
    <p:sldId id="279" r:id="rId25"/>
    <p:sldId id="280" r:id="rId26"/>
    <p:sldId id="281" r:id="rId27"/>
    <p:sldId id="282" r:id="rId28"/>
    <p:sldId id="283" r:id="rId29"/>
    <p:sldId id="284"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8"/>
  </p:normalViewPr>
  <p:slideViewPr>
    <p:cSldViewPr snapToGrid="0">
      <p:cViewPr varScale="1">
        <p:scale>
          <a:sx n="88" d="100"/>
          <a:sy n="88" d="100"/>
        </p:scale>
        <p:origin x="9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11/16/24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F39F-C0DC-F41A-620D-EF02722480A4}"/>
              </a:ext>
            </a:extLst>
          </p:cNvPr>
          <p:cNvSpPr>
            <a:spLocks noGrp="1"/>
          </p:cNvSpPr>
          <p:nvPr>
            <p:ph type="ctrTitle"/>
          </p:nvPr>
        </p:nvSpPr>
        <p:spPr>
          <a:xfrm>
            <a:off x="592667" y="1028700"/>
            <a:ext cx="7494058" cy="1928812"/>
          </a:xfrm>
        </p:spPr>
        <p:txBody>
          <a:bodyPr/>
          <a:lstStyle/>
          <a:p>
            <a:r>
              <a:rPr lang="en-NP" sz="4000" dirty="0"/>
              <a:t>DSC530 Term Project:</a:t>
            </a:r>
            <a:r>
              <a:rPr lang="en-US" sz="4000" dirty="0"/>
              <a:t>Analyzing the Impact of Temperature on Electric Vehicle Charging Rates</a:t>
            </a:r>
            <a:endParaRPr lang="en-NP" sz="4000" dirty="0"/>
          </a:p>
        </p:txBody>
      </p:sp>
      <p:sp>
        <p:nvSpPr>
          <p:cNvPr id="3" name="Subtitle 2">
            <a:extLst>
              <a:ext uri="{FF2B5EF4-FFF2-40B4-BE49-F238E27FC236}">
                <a16:creationId xmlns:a16="http://schemas.microsoft.com/office/drawing/2014/main" id="{F9338B41-1210-FDFD-2D03-065B995077CF}"/>
              </a:ext>
            </a:extLst>
          </p:cNvPr>
          <p:cNvSpPr>
            <a:spLocks noGrp="1"/>
          </p:cNvSpPr>
          <p:nvPr>
            <p:ph type="subTitle" idx="1"/>
          </p:nvPr>
        </p:nvSpPr>
        <p:spPr>
          <a:xfrm>
            <a:off x="1507066" y="4050833"/>
            <a:ext cx="4453467" cy="2207092"/>
          </a:xfrm>
        </p:spPr>
        <p:txBody>
          <a:bodyPr>
            <a:normAutofit fontScale="25000" lnSpcReduction="20000"/>
          </a:bodyPr>
          <a:lstStyle/>
          <a:p>
            <a:r>
              <a:rPr lang="en-US" sz="8000" dirty="0">
                <a:solidFill>
                  <a:schemeClr val="accent1">
                    <a:lumMod val="60000"/>
                    <a:lumOff val="40000"/>
                  </a:schemeClr>
                </a:solidFill>
              </a:rPr>
              <a:t>Presentation By: Rohit </a:t>
            </a:r>
            <a:r>
              <a:rPr lang="en-US" sz="8000" dirty="0" err="1">
                <a:solidFill>
                  <a:schemeClr val="accent1">
                    <a:lumMod val="60000"/>
                    <a:lumOff val="40000"/>
                  </a:schemeClr>
                </a:solidFill>
              </a:rPr>
              <a:t>Karanjit</a:t>
            </a:r>
            <a:endParaRPr lang="en-US" sz="8000" dirty="0">
              <a:solidFill>
                <a:schemeClr val="accent1">
                  <a:lumMod val="60000"/>
                  <a:lumOff val="40000"/>
                </a:schemeClr>
              </a:solidFill>
            </a:endParaRPr>
          </a:p>
          <a:p>
            <a:r>
              <a:rPr lang="en-US" sz="8000" dirty="0">
                <a:solidFill>
                  <a:schemeClr val="accent1">
                    <a:lumMod val="60000"/>
                    <a:lumOff val="40000"/>
                  </a:schemeClr>
                </a:solidFill>
              </a:rPr>
              <a:t>Student ID: 21448718</a:t>
            </a:r>
          </a:p>
          <a:p>
            <a:r>
              <a:rPr lang="en-US" sz="8000" dirty="0">
                <a:solidFill>
                  <a:schemeClr val="accent1">
                    <a:lumMod val="60000"/>
                    <a:lumOff val="40000"/>
                  </a:schemeClr>
                </a:solidFill>
              </a:rPr>
              <a:t>Bellevue University</a:t>
            </a:r>
          </a:p>
          <a:p>
            <a:r>
              <a:rPr lang="en-US" sz="8000" dirty="0">
                <a:solidFill>
                  <a:schemeClr val="accent1">
                    <a:lumMod val="60000"/>
                    <a:lumOff val="40000"/>
                  </a:schemeClr>
                </a:solidFill>
              </a:rPr>
              <a:t>Professor Matthew Metzger </a:t>
            </a:r>
          </a:p>
          <a:p>
            <a:r>
              <a:rPr lang="en-US" sz="8000" dirty="0">
                <a:solidFill>
                  <a:schemeClr val="accent1">
                    <a:lumMod val="60000"/>
                    <a:lumOff val="40000"/>
                  </a:schemeClr>
                </a:solidFill>
              </a:rPr>
              <a:t>Date</a:t>
            </a:r>
            <a:r>
              <a:rPr lang="en-US" sz="8000">
                <a:solidFill>
                  <a:schemeClr val="accent1">
                    <a:lumMod val="60000"/>
                    <a:lumOff val="40000"/>
                  </a:schemeClr>
                </a:solidFill>
              </a:rPr>
              <a:t>: 16</a:t>
            </a:r>
            <a:r>
              <a:rPr lang="en-US" sz="8000" baseline="30000">
                <a:solidFill>
                  <a:schemeClr val="accent1">
                    <a:lumMod val="60000"/>
                    <a:lumOff val="40000"/>
                  </a:schemeClr>
                </a:solidFill>
              </a:rPr>
              <a:t>th</a:t>
            </a:r>
            <a:r>
              <a:rPr lang="en-US" sz="8000">
                <a:solidFill>
                  <a:schemeClr val="accent1">
                    <a:lumMod val="60000"/>
                    <a:lumOff val="40000"/>
                  </a:schemeClr>
                </a:solidFill>
              </a:rPr>
              <a:t> </a:t>
            </a:r>
            <a:r>
              <a:rPr lang="en-US" sz="8000" dirty="0">
                <a:solidFill>
                  <a:schemeClr val="accent1">
                    <a:lumMod val="60000"/>
                    <a:lumOff val="40000"/>
                  </a:schemeClr>
                </a:solidFill>
              </a:rPr>
              <a:t>November 2024</a:t>
            </a:r>
          </a:p>
          <a:p>
            <a:endParaRPr lang="en-NP" sz="8000" dirty="0"/>
          </a:p>
          <a:p>
            <a:endParaRPr lang="en-NP" dirty="0"/>
          </a:p>
        </p:txBody>
      </p:sp>
    </p:spTree>
    <p:extLst>
      <p:ext uri="{BB962C8B-B14F-4D97-AF65-F5344CB8AC3E}">
        <p14:creationId xmlns:p14="http://schemas.microsoft.com/office/powerpoint/2010/main" val="86017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27CA-6A58-D8E5-9D00-FA42198D5F32}"/>
              </a:ext>
            </a:extLst>
          </p:cNvPr>
          <p:cNvSpPr>
            <a:spLocks noGrp="1"/>
          </p:cNvSpPr>
          <p:nvPr>
            <p:ph type="title"/>
          </p:nvPr>
        </p:nvSpPr>
        <p:spPr/>
        <p:txBody>
          <a:bodyPr/>
          <a:lstStyle/>
          <a:p>
            <a:r>
              <a:rPr lang="en-NP" dirty="0"/>
              <a:t>Histogram (contd.)</a:t>
            </a:r>
          </a:p>
        </p:txBody>
      </p:sp>
      <p:pic>
        <p:nvPicPr>
          <p:cNvPr id="4" name="Content Placeholder 3">
            <a:extLst>
              <a:ext uri="{FF2B5EF4-FFF2-40B4-BE49-F238E27FC236}">
                <a16:creationId xmlns:a16="http://schemas.microsoft.com/office/drawing/2014/main" id="{9B396A79-E86B-4639-9526-C955D8337FCE}"/>
              </a:ext>
            </a:extLst>
          </p:cNvPr>
          <p:cNvPicPr>
            <a:picLocks noGrp="1" noChangeAspect="1"/>
          </p:cNvPicPr>
          <p:nvPr>
            <p:ph idx="1"/>
          </p:nvPr>
        </p:nvPicPr>
        <p:blipFill>
          <a:blip r:embed="rId2"/>
          <a:stretch>
            <a:fillRect/>
          </a:stretch>
        </p:blipFill>
        <p:spPr>
          <a:xfrm>
            <a:off x="677335" y="2065867"/>
            <a:ext cx="8195732" cy="3976158"/>
          </a:xfrm>
          <a:prstGeom prst="rect">
            <a:avLst/>
          </a:prstGeom>
        </p:spPr>
      </p:pic>
    </p:spTree>
    <p:extLst>
      <p:ext uri="{BB962C8B-B14F-4D97-AF65-F5344CB8AC3E}">
        <p14:creationId xmlns:p14="http://schemas.microsoft.com/office/powerpoint/2010/main" val="356651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A585-1E38-90E3-4429-67285CD7C597}"/>
              </a:ext>
            </a:extLst>
          </p:cNvPr>
          <p:cNvSpPr>
            <a:spLocks noGrp="1"/>
          </p:cNvSpPr>
          <p:nvPr>
            <p:ph type="title"/>
          </p:nvPr>
        </p:nvSpPr>
        <p:spPr/>
        <p:txBody>
          <a:bodyPr/>
          <a:lstStyle/>
          <a:p>
            <a:r>
              <a:rPr lang="en-NP" dirty="0"/>
              <a:t>Histograms (contd.)</a:t>
            </a:r>
          </a:p>
        </p:txBody>
      </p:sp>
      <p:pic>
        <p:nvPicPr>
          <p:cNvPr id="4" name="Content Placeholder 3">
            <a:extLst>
              <a:ext uri="{FF2B5EF4-FFF2-40B4-BE49-F238E27FC236}">
                <a16:creationId xmlns:a16="http://schemas.microsoft.com/office/drawing/2014/main" id="{67200701-9093-C893-3EFE-1D1D11303D45}"/>
              </a:ext>
            </a:extLst>
          </p:cNvPr>
          <p:cNvPicPr>
            <a:picLocks noGrp="1" noChangeAspect="1"/>
          </p:cNvPicPr>
          <p:nvPr>
            <p:ph idx="1"/>
          </p:nvPr>
        </p:nvPicPr>
        <p:blipFill>
          <a:blip r:embed="rId2"/>
          <a:stretch>
            <a:fillRect/>
          </a:stretch>
        </p:blipFill>
        <p:spPr>
          <a:xfrm>
            <a:off x="2093022" y="2160588"/>
            <a:ext cx="5765993" cy="3881437"/>
          </a:xfrm>
          <a:prstGeom prst="rect">
            <a:avLst/>
          </a:prstGeom>
        </p:spPr>
      </p:pic>
    </p:spTree>
    <p:extLst>
      <p:ext uri="{BB962C8B-B14F-4D97-AF65-F5344CB8AC3E}">
        <p14:creationId xmlns:p14="http://schemas.microsoft.com/office/powerpoint/2010/main" val="866209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85BE-6C33-0F6B-FF37-565C4324B9B2}"/>
              </a:ext>
            </a:extLst>
          </p:cNvPr>
          <p:cNvSpPr>
            <a:spLocks noGrp="1"/>
          </p:cNvSpPr>
          <p:nvPr>
            <p:ph type="title"/>
          </p:nvPr>
        </p:nvSpPr>
        <p:spPr/>
        <p:txBody>
          <a:bodyPr/>
          <a:lstStyle/>
          <a:p>
            <a:r>
              <a:rPr lang="en-NP" dirty="0"/>
              <a:t>Histogram (contd.)</a:t>
            </a:r>
          </a:p>
        </p:txBody>
      </p:sp>
      <p:pic>
        <p:nvPicPr>
          <p:cNvPr id="7" name="Content Placeholder 6">
            <a:extLst>
              <a:ext uri="{FF2B5EF4-FFF2-40B4-BE49-F238E27FC236}">
                <a16:creationId xmlns:a16="http://schemas.microsoft.com/office/drawing/2014/main" id="{6F467EB3-4CDC-F03E-C688-A04139017614}"/>
              </a:ext>
            </a:extLst>
          </p:cNvPr>
          <p:cNvPicPr>
            <a:picLocks noGrp="1" noChangeAspect="1"/>
          </p:cNvPicPr>
          <p:nvPr>
            <p:ph idx="1"/>
          </p:nvPr>
        </p:nvPicPr>
        <p:blipFill>
          <a:blip r:embed="rId2"/>
          <a:stretch>
            <a:fillRect/>
          </a:stretch>
        </p:blipFill>
        <p:spPr>
          <a:xfrm>
            <a:off x="1686719" y="1930400"/>
            <a:ext cx="6578600" cy="3891756"/>
          </a:xfrm>
          <a:prstGeom prst="rect">
            <a:avLst/>
          </a:prstGeom>
        </p:spPr>
      </p:pic>
    </p:spTree>
    <p:extLst>
      <p:ext uri="{BB962C8B-B14F-4D97-AF65-F5344CB8AC3E}">
        <p14:creationId xmlns:p14="http://schemas.microsoft.com/office/powerpoint/2010/main" val="12257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6BF0-66A2-30AF-EBC8-F17F0D704DFF}"/>
              </a:ext>
            </a:extLst>
          </p:cNvPr>
          <p:cNvSpPr>
            <a:spLocks noGrp="1"/>
          </p:cNvSpPr>
          <p:nvPr>
            <p:ph type="title"/>
          </p:nvPr>
        </p:nvSpPr>
        <p:spPr/>
        <p:txBody>
          <a:bodyPr/>
          <a:lstStyle/>
          <a:p>
            <a:r>
              <a:rPr lang="en-NP" dirty="0"/>
              <a:t>Identifying Outliers</a:t>
            </a:r>
          </a:p>
        </p:txBody>
      </p:sp>
      <p:pic>
        <p:nvPicPr>
          <p:cNvPr id="4" name="Content Placeholder 3">
            <a:extLst>
              <a:ext uri="{FF2B5EF4-FFF2-40B4-BE49-F238E27FC236}">
                <a16:creationId xmlns:a16="http://schemas.microsoft.com/office/drawing/2014/main" id="{9377ABBF-C96A-4928-CB1E-BEA7A3294E3A}"/>
              </a:ext>
            </a:extLst>
          </p:cNvPr>
          <p:cNvPicPr>
            <a:picLocks noGrp="1" noChangeAspect="1"/>
          </p:cNvPicPr>
          <p:nvPr>
            <p:ph idx="1"/>
          </p:nvPr>
        </p:nvPicPr>
        <p:blipFill>
          <a:blip r:embed="rId2"/>
          <a:stretch>
            <a:fillRect/>
          </a:stretch>
        </p:blipFill>
        <p:spPr>
          <a:xfrm>
            <a:off x="677334" y="1693333"/>
            <a:ext cx="7704666" cy="4436534"/>
          </a:xfrm>
          <a:prstGeom prst="rect">
            <a:avLst/>
          </a:prstGeom>
        </p:spPr>
      </p:pic>
    </p:spTree>
    <p:extLst>
      <p:ext uri="{BB962C8B-B14F-4D97-AF65-F5344CB8AC3E}">
        <p14:creationId xmlns:p14="http://schemas.microsoft.com/office/powerpoint/2010/main" val="2967923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6448-44C0-4CC7-C526-E34549B914C9}"/>
              </a:ext>
            </a:extLst>
          </p:cNvPr>
          <p:cNvSpPr>
            <a:spLocks noGrp="1"/>
          </p:cNvSpPr>
          <p:nvPr>
            <p:ph type="title"/>
          </p:nvPr>
        </p:nvSpPr>
        <p:spPr>
          <a:xfrm>
            <a:off x="1103048" y="609600"/>
            <a:ext cx="8596668" cy="1320800"/>
          </a:xfrm>
        </p:spPr>
        <p:txBody>
          <a:bodyPr/>
          <a:lstStyle/>
          <a:p>
            <a:r>
              <a:rPr lang="en-NP" dirty="0"/>
              <a:t>Output</a:t>
            </a:r>
          </a:p>
        </p:txBody>
      </p:sp>
      <p:pic>
        <p:nvPicPr>
          <p:cNvPr id="5" name="Content Placeholder 4">
            <a:extLst>
              <a:ext uri="{FF2B5EF4-FFF2-40B4-BE49-F238E27FC236}">
                <a16:creationId xmlns:a16="http://schemas.microsoft.com/office/drawing/2014/main" id="{FDD75959-9712-9CAB-43FD-20D03A86C9DD}"/>
              </a:ext>
            </a:extLst>
          </p:cNvPr>
          <p:cNvPicPr>
            <a:picLocks noGrp="1" noChangeAspect="1"/>
          </p:cNvPicPr>
          <p:nvPr>
            <p:ph idx="1"/>
          </p:nvPr>
        </p:nvPicPr>
        <p:blipFill>
          <a:blip r:embed="rId2"/>
          <a:stretch>
            <a:fillRect/>
          </a:stretch>
        </p:blipFill>
        <p:spPr>
          <a:xfrm>
            <a:off x="1103048" y="1727201"/>
            <a:ext cx="4992952" cy="4283339"/>
          </a:xfrm>
          <a:prstGeom prst="rect">
            <a:avLst/>
          </a:prstGeom>
        </p:spPr>
      </p:pic>
    </p:spTree>
    <p:extLst>
      <p:ext uri="{BB962C8B-B14F-4D97-AF65-F5344CB8AC3E}">
        <p14:creationId xmlns:p14="http://schemas.microsoft.com/office/powerpoint/2010/main" val="1261029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D0D6-6A19-AC13-937D-E7136106681C}"/>
              </a:ext>
            </a:extLst>
          </p:cNvPr>
          <p:cNvSpPr>
            <a:spLocks noGrp="1"/>
          </p:cNvSpPr>
          <p:nvPr>
            <p:ph type="title"/>
          </p:nvPr>
        </p:nvSpPr>
        <p:spPr/>
        <p:txBody>
          <a:bodyPr/>
          <a:lstStyle/>
          <a:p>
            <a:r>
              <a:rPr lang="en-NP" dirty="0"/>
              <a:t>Identifying Outliers</a:t>
            </a:r>
          </a:p>
        </p:txBody>
      </p:sp>
      <p:sp>
        <p:nvSpPr>
          <p:cNvPr id="3" name="Content Placeholder 2">
            <a:extLst>
              <a:ext uri="{FF2B5EF4-FFF2-40B4-BE49-F238E27FC236}">
                <a16:creationId xmlns:a16="http://schemas.microsoft.com/office/drawing/2014/main" id="{06FA96B2-1AD6-76C2-1100-F03557BCE88A}"/>
              </a:ext>
            </a:extLst>
          </p:cNvPr>
          <p:cNvSpPr>
            <a:spLocks noGrp="1"/>
          </p:cNvSpPr>
          <p:nvPr>
            <p:ph idx="1"/>
          </p:nvPr>
        </p:nvSpPr>
        <p:spPr>
          <a:xfrm>
            <a:off x="677334" y="1703541"/>
            <a:ext cx="8596668" cy="4337822"/>
          </a:xfrm>
        </p:spPr>
        <p:txBody>
          <a:bodyPr>
            <a:normAutofit/>
          </a:bodyPr>
          <a:lstStyle/>
          <a:p>
            <a:r>
              <a:rPr lang="en-US" b="0" i="0" u="none" strike="noStrike" dirty="0">
                <a:effectLst/>
                <a:latin typeface="system-ui"/>
              </a:rPr>
              <a:t>Outliers in 'Charging Rate (kW)' Outlier Values: 97.34 kW and 74.61 kW are identified as outliers in the "Charging Rate (kW)" column.</a:t>
            </a:r>
          </a:p>
          <a:p>
            <a:r>
              <a:rPr lang="en-US" b="0" i="0" u="none" strike="noStrike" dirty="0">
                <a:effectLst/>
                <a:latin typeface="system-ui"/>
              </a:rPr>
              <a:t> Number of Outliers: There are two outliers in this variable. Interpretation: These values are significantly higher than typical charging rates. Depending on the context, they may represent unusually fast charging sessions or errors in data entry.</a:t>
            </a:r>
          </a:p>
          <a:p>
            <a:endParaRPr lang="en-NP" dirty="0"/>
          </a:p>
        </p:txBody>
      </p:sp>
    </p:spTree>
    <p:extLst>
      <p:ext uri="{BB962C8B-B14F-4D97-AF65-F5344CB8AC3E}">
        <p14:creationId xmlns:p14="http://schemas.microsoft.com/office/powerpoint/2010/main" val="1416764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8C329-5AD6-8EDB-5BD4-135A86FF81CD}"/>
              </a:ext>
            </a:extLst>
          </p:cNvPr>
          <p:cNvSpPr>
            <a:spLocks noGrp="1"/>
          </p:cNvSpPr>
          <p:nvPr>
            <p:ph type="title"/>
          </p:nvPr>
        </p:nvSpPr>
        <p:spPr/>
        <p:txBody>
          <a:bodyPr/>
          <a:lstStyle/>
          <a:p>
            <a:r>
              <a:rPr lang="en-NP" dirty="0"/>
              <a:t>Identifying Outliers (contd.)</a:t>
            </a:r>
          </a:p>
        </p:txBody>
      </p:sp>
      <p:sp>
        <p:nvSpPr>
          <p:cNvPr id="3" name="Content Placeholder 2">
            <a:extLst>
              <a:ext uri="{FF2B5EF4-FFF2-40B4-BE49-F238E27FC236}">
                <a16:creationId xmlns:a16="http://schemas.microsoft.com/office/drawing/2014/main" id="{A9F4A92A-610B-93CB-788D-0430DB8F24C2}"/>
              </a:ext>
            </a:extLst>
          </p:cNvPr>
          <p:cNvSpPr>
            <a:spLocks noGrp="1"/>
          </p:cNvSpPr>
          <p:nvPr>
            <p:ph idx="1"/>
          </p:nvPr>
        </p:nvSpPr>
        <p:spPr>
          <a:xfrm>
            <a:off x="677334" y="1737256"/>
            <a:ext cx="8596668" cy="3880773"/>
          </a:xfrm>
        </p:spPr>
        <p:txBody>
          <a:bodyPr>
            <a:normAutofit/>
          </a:bodyPr>
          <a:lstStyle/>
          <a:p>
            <a:r>
              <a:rPr lang="en-US" b="0" i="0" u="none" strike="noStrike" dirty="0">
                <a:effectLst/>
                <a:latin typeface="system-ui"/>
              </a:rPr>
              <a:t>Outliers in 'Energy Consumed (kWh)' Outlier Values 127.76 kWh and 152.24 kWh are identified as outliers in the "Energy Consumed (kWh)" column. </a:t>
            </a:r>
          </a:p>
          <a:p>
            <a:r>
              <a:rPr lang="en-US" b="0" i="0" u="none" strike="noStrike" dirty="0">
                <a:effectLst/>
                <a:latin typeface="system-ui"/>
              </a:rPr>
              <a:t>Number of Outliers: There are two outliers in this variable. Interpretation: These values represent unusually high energy consumption during a single charging session, potentially from long-distance trips or high-capacity batteries. Again, they may be valid but have extreme values or errors.</a:t>
            </a:r>
          </a:p>
          <a:p>
            <a:endParaRPr lang="en-NP" dirty="0"/>
          </a:p>
        </p:txBody>
      </p:sp>
    </p:spTree>
    <p:extLst>
      <p:ext uri="{BB962C8B-B14F-4D97-AF65-F5344CB8AC3E}">
        <p14:creationId xmlns:p14="http://schemas.microsoft.com/office/powerpoint/2010/main" val="14374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222E-7F9A-1EA8-7905-D0CF7BD0B9ED}"/>
              </a:ext>
            </a:extLst>
          </p:cNvPr>
          <p:cNvSpPr>
            <a:spLocks noGrp="1"/>
          </p:cNvSpPr>
          <p:nvPr>
            <p:ph type="title"/>
          </p:nvPr>
        </p:nvSpPr>
        <p:spPr/>
        <p:txBody>
          <a:bodyPr/>
          <a:lstStyle/>
          <a:p>
            <a:r>
              <a:rPr lang="en-NP" dirty="0"/>
              <a:t>Identifying Outliers (contd.)</a:t>
            </a:r>
          </a:p>
        </p:txBody>
      </p:sp>
      <p:sp>
        <p:nvSpPr>
          <p:cNvPr id="3" name="Content Placeholder 2">
            <a:extLst>
              <a:ext uri="{FF2B5EF4-FFF2-40B4-BE49-F238E27FC236}">
                <a16:creationId xmlns:a16="http://schemas.microsoft.com/office/drawing/2014/main" id="{19EA4A16-34C1-FED0-FB33-FDD253C7F116}"/>
              </a:ext>
            </a:extLst>
          </p:cNvPr>
          <p:cNvSpPr>
            <a:spLocks noGrp="1"/>
          </p:cNvSpPr>
          <p:nvPr>
            <p:ph idx="1"/>
          </p:nvPr>
        </p:nvSpPr>
        <p:spPr>
          <a:xfrm>
            <a:off x="677334" y="1720323"/>
            <a:ext cx="8596668" cy="3880773"/>
          </a:xfrm>
        </p:spPr>
        <p:txBody>
          <a:bodyPr/>
          <a:lstStyle/>
          <a:p>
            <a:r>
              <a:rPr lang="en-US" b="0" i="0" u="none" strike="noStrike" dirty="0">
                <a:effectLst/>
                <a:latin typeface="system-ui"/>
              </a:rPr>
              <a:t>Outliers in 'Charging Duration (hours)' Outlier Values: 6.18 hours, 6.49 hours, 6.76 hours, 5.95 hours, 6.77 hours, and 7.64 hours are identified as outliers in the "Charging Duration (hours)" column.</a:t>
            </a:r>
          </a:p>
          <a:p>
            <a:r>
              <a:rPr lang="en-US" b="0" i="0" u="none" strike="noStrike" dirty="0">
                <a:effectLst/>
                <a:latin typeface="system-ui"/>
              </a:rPr>
              <a:t>Number of Outliers: There are 6 outliers in this variable. Interpretation: These values indicate particularly long charging sessions. This could happen if users left their EVs charging for extended periods or if they were using slow chargers. Depending on the typical charging duration, such sessions represent edge cases or errors.</a:t>
            </a:r>
          </a:p>
          <a:p>
            <a:endParaRPr lang="en-NP" dirty="0"/>
          </a:p>
        </p:txBody>
      </p:sp>
    </p:spTree>
    <p:extLst>
      <p:ext uri="{BB962C8B-B14F-4D97-AF65-F5344CB8AC3E}">
        <p14:creationId xmlns:p14="http://schemas.microsoft.com/office/powerpoint/2010/main" val="1527606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EDB1-4E58-93D0-3863-630C79DAFD26}"/>
              </a:ext>
            </a:extLst>
          </p:cNvPr>
          <p:cNvSpPr>
            <a:spLocks noGrp="1"/>
          </p:cNvSpPr>
          <p:nvPr>
            <p:ph type="title"/>
          </p:nvPr>
        </p:nvSpPr>
        <p:spPr/>
        <p:txBody>
          <a:bodyPr/>
          <a:lstStyle/>
          <a:p>
            <a:r>
              <a:rPr lang="en-NP" dirty="0"/>
              <a:t>Identifying Outliers (contd.)</a:t>
            </a:r>
          </a:p>
        </p:txBody>
      </p:sp>
      <p:sp>
        <p:nvSpPr>
          <p:cNvPr id="3" name="Content Placeholder 2">
            <a:extLst>
              <a:ext uri="{FF2B5EF4-FFF2-40B4-BE49-F238E27FC236}">
                <a16:creationId xmlns:a16="http://schemas.microsoft.com/office/drawing/2014/main" id="{47717ABD-4F13-A9E9-7ABD-4D064A615711}"/>
              </a:ext>
            </a:extLst>
          </p:cNvPr>
          <p:cNvSpPr>
            <a:spLocks noGrp="1"/>
          </p:cNvSpPr>
          <p:nvPr>
            <p:ph idx="1"/>
          </p:nvPr>
        </p:nvSpPr>
        <p:spPr>
          <a:xfrm>
            <a:off x="677334" y="1720322"/>
            <a:ext cx="8596668" cy="3880773"/>
          </a:xfrm>
        </p:spPr>
        <p:txBody>
          <a:bodyPr/>
          <a:lstStyle/>
          <a:p>
            <a:r>
              <a:rPr lang="en-US" b="0" i="0" u="none" strike="noStrike" dirty="0">
                <a:effectLst/>
                <a:latin typeface="system-ui"/>
              </a:rPr>
              <a:t>Outliers in 'Temperature (°C)' Outlier Values: 69.49 °C and 73.17 °C are identified as outliers in the "Temperature (°C)" column. </a:t>
            </a:r>
          </a:p>
          <a:p>
            <a:r>
              <a:rPr lang="en-US" b="0" i="0" u="none" strike="noStrike" dirty="0">
                <a:effectLst/>
                <a:latin typeface="system-ui"/>
              </a:rPr>
              <a:t>Number of Outliers: There are two outliers in this variable. Interpretation: These extremely high temperature values may represent rare extreme weather conditions or potential sensor errors. In typical cases, such high temperatures during EV charging would be unusual.</a:t>
            </a:r>
          </a:p>
          <a:p>
            <a:endParaRPr lang="en-NP" dirty="0"/>
          </a:p>
        </p:txBody>
      </p:sp>
    </p:spTree>
    <p:extLst>
      <p:ext uri="{BB962C8B-B14F-4D97-AF65-F5344CB8AC3E}">
        <p14:creationId xmlns:p14="http://schemas.microsoft.com/office/powerpoint/2010/main" val="2119951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6A77-0609-C4CB-959C-B5E17928F595}"/>
              </a:ext>
            </a:extLst>
          </p:cNvPr>
          <p:cNvSpPr>
            <a:spLocks noGrp="1"/>
          </p:cNvSpPr>
          <p:nvPr>
            <p:ph type="title"/>
          </p:nvPr>
        </p:nvSpPr>
        <p:spPr/>
        <p:txBody>
          <a:bodyPr/>
          <a:lstStyle/>
          <a:p>
            <a:r>
              <a:rPr lang="en-US" dirty="0"/>
              <a:t>PMF Analysis of Charging Duration – High vs Low Temperature </a:t>
            </a:r>
            <a:endParaRPr lang="en-NP" dirty="0"/>
          </a:p>
        </p:txBody>
      </p:sp>
      <p:pic>
        <p:nvPicPr>
          <p:cNvPr id="4" name="Content Placeholder 3">
            <a:extLst>
              <a:ext uri="{FF2B5EF4-FFF2-40B4-BE49-F238E27FC236}">
                <a16:creationId xmlns:a16="http://schemas.microsoft.com/office/drawing/2014/main" id="{50E27AFC-2DD6-812E-5082-362B410BCAB1}"/>
              </a:ext>
            </a:extLst>
          </p:cNvPr>
          <p:cNvPicPr>
            <a:picLocks noGrp="1" noChangeAspect="1"/>
          </p:cNvPicPr>
          <p:nvPr>
            <p:ph idx="1"/>
          </p:nvPr>
        </p:nvPicPr>
        <p:blipFill>
          <a:blip r:embed="rId2"/>
          <a:stretch>
            <a:fillRect/>
          </a:stretch>
        </p:blipFill>
        <p:spPr>
          <a:xfrm>
            <a:off x="951978" y="2041741"/>
            <a:ext cx="7139836" cy="4096011"/>
          </a:xfrm>
          <a:prstGeom prst="rect">
            <a:avLst/>
          </a:prstGeom>
        </p:spPr>
      </p:pic>
    </p:spTree>
    <p:extLst>
      <p:ext uri="{BB962C8B-B14F-4D97-AF65-F5344CB8AC3E}">
        <p14:creationId xmlns:p14="http://schemas.microsoft.com/office/powerpoint/2010/main" val="10437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21E2-034F-91B6-26F7-59E8E803AF6F}"/>
              </a:ext>
            </a:extLst>
          </p:cNvPr>
          <p:cNvSpPr>
            <a:spLocks noGrp="1"/>
          </p:cNvSpPr>
          <p:nvPr>
            <p:ph type="title"/>
          </p:nvPr>
        </p:nvSpPr>
        <p:spPr/>
        <p:txBody>
          <a:bodyPr/>
          <a:lstStyle/>
          <a:p>
            <a:r>
              <a:rPr lang="en-NP" dirty="0"/>
              <a:t>Introduction</a:t>
            </a:r>
          </a:p>
        </p:txBody>
      </p:sp>
      <p:sp>
        <p:nvSpPr>
          <p:cNvPr id="3" name="Content Placeholder 2">
            <a:extLst>
              <a:ext uri="{FF2B5EF4-FFF2-40B4-BE49-F238E27FC236}">
                <a16:creationId xmlns:a16="http://schemas.microsoft.com/office/drawing/2014/main" id="{7D9225A0-5484-D237-EFDB-0D7A77AF227B}"/>
              </a:ext>
            </a:extLst>
          </p:cNvPr>
          <p:cNvSpPr>
            <a:spLocks noGrp="1"/>
          </p:cNvSpPr>
          <p:nvPr>
            <p:ph idx="1"/>
          </p:nvPr>
        </p:nvSpPr>
        <p:spPr/>
        <p:txBody>
          <a:bodyPr/>
          <a:lstStyle/>
          <a:p>
            <a:r>
              <a:rPr lang="en-US" dirty="0"/>
              <a:t>As EV adoption increases, understanding factors that impact charging efficiency is crucial for optimizing charging infrastructure and battery technology.</a:t>
            </a:r>
          </a:p>
          <a:p>
            <a:pPr marL="0" indent="0">
              <a:buNone/>
            </a:pPr>
            <a:endParaRPr lang="en-NP" dirty="0"/>
          </a:p>
        </p:txBody>
      </p:sp>
    </p:spTree>
    <p:extLst>
      <p:ext uri="{BB962C8B-B14F-4D97-AF65-F5344CB8AC3E}">
        <p14:creationId xmlns:p14="http://schemas.microsoft.com/office/powerpoint/2010/main" val="356956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E0E1-76D5-8BE3-A9FA-34A3A7BA80DA}"/>
              </a:ext>
            </a:extLst>
          </p:cNvPr>
          <p:cNvSpPr>
            <a:spLocks noGrp="1"/>
          </p:cNvSpPr>
          <p:nvPr>
            <p:ph type="title"/>
          </p:nvPr>
        </p:nvSpPr>
        <p:spPr/>
        <p:txBody>
          <a:bodyPr/>
          <a:lstStyle/>
          <a:p>
            <a:r>
              <a:rPr lang="en-US" dirty="0"/>
              <a:t>PMF Analysis of Charging Duration – High vs Low Temperature </a:t>
            </a:r>
            <a:endParaRPr lang="en-NP" dirty="0"/>
          </a:p>
        </p:txBody>
      </p:sp>
      <p:pic>
        <p:nvPicPr>
          <p:cNvPr id="4" name="Content Placeholder 3">
            <a:extLst>
              <a:ext uri="{FF2B5EF4-FFF2-40B4-BE49-F238E27FC236}">
                <a16:creationId xmlns:a16="http://schemas.microsoft.com/office/drawing/2014/main" id="{651E59F2-4952-B43A-A40C-7D1514F71F2E}"/>
              </a:ext>
            </a:extLst>
          </p:cNvPr>
          <p:cNvPicPr>
            <a:picLocks noGrp="1" noChangeAspect="1"/>
          </p:cNvPicPr>
          <p:nvPr>
            <p:ph idx="1"/>
          </p:nvPr>
        </p:nvPicPr>
        <p:blipFill>
          <a:blip r:embed="rId2"/>
          <a:stretch>
            <a:fillRect/>
          </a:stretch>
        </p:blipFill>
        <p:spPr>
          <a:xfrm>
            <a:off x="889348" y="2066795"/>
            <a:ext cx="7791189" cy="4396635"/>
          </a:xfrm>
          <a:prstGeom prst="rect">
            <a:avLst/>
          </a:prstGeom>
        </p:spPr>
      </p:pic>
    </p:spTree>
    <p:extLst>
      <p:ext uri="{BB962C8B-B14F-4D97-AF65-F5344CB8AC3E}">
        <p14:creationId xmlns:p14="http://schemas.microsoft.com/office/powerpoint/2010/main" val="1262900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1A54-B647-B3EF-D91E-4DB8BE7B4AA7}"/>
              </a:ext>
            </a:extLst>
          </p:cNvPr>
          <p:cNvSpPr>
            <a:spLocks noGrp="1"/>
          </p:cNvSpPr>
          <p:nvPr>
            <p:ph type="title"/>
          </p:nvPr>
        </p:nvSpPr>
        <p:spPr/>
        <p:txBody>
          <a:bodyPr/>
          <a:lstStyle/>
          <a:p>
            <a:r>
              <a:rPr lang="en-US" dirty="0"/>
              <a:t>PMF Analysis of Charging Duration – High vs Low Temperature (contd.)</a:t>
            </a:r>
            <a:endParaRPr lang="en-NP" dirty="0"/>
          </a:p>
        </p:txBody>
      </p:sp>
      <p:sp>
        <p:nvSpPr>
          <p:cNvPr id="3" name="Content Placeholder 2">
            <a:extLst>
              <a:ext uri="{FF2B5EF4-FFF2-40B4-BE49-F238E27FC236}">
                <a16:creationId xmlns:a16="http://schemas.microsoft.com/office/drawing/2014/main" id="{68258A96-6B46-9E81-E940-28E92B370D48}"/>
              </a:ext>
            </a:extLst>
          </p:cNvPr>
          <p:cNvSpPr>
            <a:spLocks noGrp="1"/>
          </p:cNvSpPr>
          <p:nvPr>
            <p:ph idx="1"/>
          </p:nvPr>
        </p:nvSpPr>
        <p:spPr/>
        <p:txBody>
          <a:bodyPr/>
          <a:lstStyle/>
          <a:p>
            <a:r>
              <a:rPr lang="en-NP" dirty="0"/>
              <a:t>Charging Durations for high and low temperatures largely overlap between 1 and 4 hours.</a:t>
            </a:r>
          </a:p>
          <a:p>
            <a:r>
              <a:rPr lang="en-NP" dirty="0"/>
              <a:t>There is a slightly higher probability of charging durations around 1.5 to 2.5 hours, suggesting shorter sessions on average.</a:t>
            </a:r>
          </a:p>
          <a:p>
            <a:r>
              <a:rPr lang="en-NP" dirty="0"/>
              <a:t>There is a rare instance of 5-7 hour sessions, more common at high temperatures.</a:t>
            </a:r>
          </a:p>
          <a:p>
            <a:r>
              <a:rPr lang="en-NP" dirty="0"/>
              <a:t>Overall, temperature has a moderate impact on charging duration.</a:t>
            </a:r>
          </a:p>
          <a:p>
            <a:r>
              <a:rPr lang="en-NP" dirty="0"/>
              <a:t>Warmer conditions may improve charging efficiency, but temperature is not the only inf</a:t>
            </a:r>
            <a:r>
              <a:rPr lang="en-US" dirty="0"/>
              <a:t>l</a:t>
            </a:r>
            <a:r>
              <a:rPr lang="en-NP" dirty="0"/>
              <a:t>uencing factor.</a:t>
            </a:r>
          </a:p>
        </p:txBody>
      </p:sp>
    </p:spTree>
    <p:extLst>
      <p:ext uri="{BB962C8B-B14F-4D97-AF65-F5344CB8AC3E}">
        <p14:creationId xmlns:p14="http://schemas.microsoft.com/office/powerpoint/2010/main" val="173743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20968-C434-5BDA-9A37-C1C219E56699}"/>
              </a:ext>
            </a:extLst>
          </p:cNvPr>
          <p:cNvSpPr>
            <a:spLocks noGrp="1"/>
          </p:cNvSpPr>
          <p:nvPr>
            <p:ph type="title"/>
          </p:nvPr>
        </p:nvSpPr>
        <p:spPr/>
        <p:txBody>
          <a:bodyPr/>
          <a:lstStyle/>
          <a:p>
            <a:r>
              <a:rPr lang="en-NP" dirty="0"/>
              <a:t>Plotting Cumulative Distribution Function (CDF)</a:t>
            </a:r>
          </a:p>
        </p:txBody>
      </p:sp>
      <p:pic>
        <p:nvPicPr>
          <p:cNvPr id="4" name="Content Placeholder 3">
            <a:extLst>
              <a:ext uri="{FF2B5EF4-FFF2-40B4-BE49-F238E27FC236}">
                <a16:creationId xmlns:a16="http://schemas.microsoft.com/office/drawing/2014/main" id="{2B3AE103-C400-9E26-D5BE-8D10473B2530}"/>
              </a:ext>
            </a:extLst>
          </p:cNvPr>
          <p:cNvPicPr>
            <a:picLocks noGrp="1" noChangeAspect="1"/>
          </p:cNvPicPr>
          <p:nvPr>
            <p:ph idx="1"/>
          </p:nvPr>
        </p:nvPicPr>
        <p:blipFill>
          <a:blip r:embed="rId2"/>
          <a:stretch>
            <a:fillRect/>
          </a:stretch>
        </p:blipFill>
        <p:spPr>
          <a:xfrm>
            <a:off x="677334" y="1930401"/>
            <a:ext cx="7702577" cy="3919254"/>
          </a:xfrm>
          <a:prstGeom prst="rect">
            <a:avLst/>
          </a:prstGeom>
        </p:spPr>
      </p:pic>
    </p:spTree>
    <p:extLst>
      <p:ext uri="{BB962C8B-B14F-4D97-AF65-F5344CB8AC3E}">
        <p14:creationId xmlns:p14="http://schemas.microsoft.com/office/powerpoint/2010/main" val="1555113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C9EF-F43A-4922-0B71-C24D6B09DE65}"/>
              </a:ext>
            </a:extLst>
          </p:cNvPr>
          <p:cNvSpPr>
            <a:spLocks noGrp="1"/>
          </p:cNvSpPr>
          <p:nvPr>
            <p:ph type="title"/>
          </p:nvPr>
        </p:nvSpPr>
        <p:spPr/>
        <p:txBody>
          <a:bodyPr/>
          <a:lstStyle/>
          <a:p>
            <a:r>
              <a:rPr lang="en-NP" dirty="0"/>
              <a:t>Plotting Cumulative Distribution Function (CDF) contd..</a:t>
            </a:r>
          </a:p>
        </p:txBody>
      </p:sp>
      <p:pic>
        <p:nvPicPr>
          <p:cNvPr id="4" name="Content Placeholder 3">
            <a:extLst>
              <a:ext uri="{FF2B5EF4-FFF2-40B4-BE49-F238E27FC236}">
                <a16:creationId xmlns:a16="http://schemas.microsoft.com/office/drawing/2014/main" id="{63714EBB-999D-4B49-9468-D1AED5A0B990}"/>
              </a:ext>
            </a:extLst>
          </p:cNvPr>
          <p:cNvPicPr>
            <a:picLocks noGrp="1" noChangeAspect="1"/>
          </p:cNvPicPr>
          <p:nvPr>
            <p:ph idx="1"/>
          </p:nvPr>
        </p:nvPicPr>
        <p:blipFill>
          <a:blip r:embed="rId2"/>
          <a:stretch>
            <a:fillRect/>
          </a:stretch>
        </p:blipFill>
        <p:spPr>
          <a:xfrm>
            <a:off x="1052538" y="2054269"/>
            <a:ext cx="6951594" cy="4194132"/>
          </a:xfrm>
          <a:prstGeom prst="rect">
            <a:avLst/>
          </a:prstGeom>
        </p:spPr>
      </p:pic>
    </p:spTree>
    <p:extLst>
      <p:ext uri="{BB962C8B-B14F-4D97-AF65-F5344CB8AC3E}">
        <p14:creationId xmlns:p14="http://schemas.microsoft.com/office/powerpoint/2010/main" val="1262302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4A78-F1A3-1DC1-F9A9-02BF477AD90A}"/>
              </a:ext>
            </a:extLst>
          </p:cNvPr>
          <p:cNvSpPr>
            <a:spLocks noGrp="1"/>
          </p:cNvSpPr>
          <p:nvPr>
            <p:ph type="title"/>
          </p:nvPr>
        </p:nvSpPr>
        <p:spPr>
          <a:xfrm>
            <a:off x="677334" y="816638"/>
            <a:ext cx="8596668" cy="918575"/>
          </a:xfrm>
        </p:spPr>
        <p:txBody>
          <a:bodyPr>
            <a:normAutofit fontScale="90000"/>
          </a:bodyPr>
          <a:lstStyle/>
          <a:p>
            <a:r>
              <a:rPr lang="en-US" dirty="0">
                <a:latin typeface="system-ui"/>
              </a:rPr>
              <a:t>K</a:t>
            </a:r>
            <a:r>
              <a:rPr lang="en-US" b="0" i="0" u="none" strike="noStrike" dirty="0">
                <a:effectLst/>
                <a:latin typeface="system-ui"/>
              </a:rPr>
              <a:t>ey points for this CDF of Charging Rate (kW):</a:t>
            </a:r>
            <a:br>
              <a:rPr lang="en-US" b="0" i="0" u="none" strike="noStrike" dirty="0">
                <a:effectLst/>
                <a:latin typeface="system-ui"/>
              </a:rPr>
            </a:br>
            <a:endParaRPr lang="en-NP" dirty="0"/>
          </a:p>
        </p:txBody>
      </p:sp>
      <p:sp>
        <p:nvSpPr>
          <p:cNvPr id="3" name="Content Placeholder 2">
            <a:extLst>
              <a:ext uri="{FF2B5EF4-FFF2-40B4-BE49-F238E27FC236}">
                <a16:creationId xmlns:a16="http://schemas.microsoft.com/office/drawing/2014/main" id="{9D6CE3EA-5E04-FACA-DE90-108E50BF598E}"/>
              </a:ext>
            </a:extLst>
          </p:cNvPr>
          <p:cNvSpPr>
            <a:spLocks noGrp="1"/>
          </p:cNvSpPr>
          <p:nvPr>
            <p:ph idx="1"/>
          </p:nvPr>
        </p:nvSpPr>
        <p:spPr/>
        <p:txBody>
          <a:bodyPr/>
          <a:lstStyle/>
          <a:p>
            <a:pPr algn="l">
              <a:buFont typeface="Arial" panose="020B0604020202020204" pitchFamily="34" charset="0"/>
              <a:buChar char="•"/>
            </a:pPr>
            <a:r>
              <a:rPr lang="en-US" b="1" i="0" u="none" strike="noStrike" dirty="0">
                <a:effectLst/>
                <a:latin typeface="system-ui"/>
              </a:rPr>
              <a:t>Even Distribution</a:t>
            </a:r>
            <a:r>
              <a:rPr lang="en-US" b="0" i="0" u="none" strike="noStrike" dirty="0">
                <a:effectLst/>
                <a:latin typeface="system-ui"/>
              </a:rPr>
              <a:t>: Charging rates gradually increase up to around 60 kW, indicating an even spread across this range.</a:t>
            </a:r>
          </a:p>
          <a:p>
            <a:pPr algn="l">
              <a:buFont typeface="Arial" panose="020B0604020202020204" pitchFamily="34" charset="0"/>
              <a:buChar char="•"/>
            </a:pPr>
            <a:r>
              <a:rPr lang="en-US" b="1" i="0" u="none" strike="noStrike" dirty="0">
                <a:effectLst/>
                <a:latin typeface="system-ui"/>
              </a:rPr>
              <a:t>Range</a:t>
            </a:r>
            <a:r>
              <a:rPr lang="en-US" b="0" i="0" u="none" strike="noStrike" dirty="0">
                <a:effectLst/>
                <a:latin typeface="system-ui"/>
              </a:rPr>
              <a:t>: Most charging rates fall between 0 and 60 kW.</a:t>
            </a:r>
          </a:p>
          <a:p>
            <a:pPr algn="l">
              <a:buFont typeface="Arial" panose="020B0604020202020204" pitchFamily="34" charset="0"/>
              <a:buChar char="•"/>
            </a:pPr>
            <a:r>
              <a:rPr lang="en-US" b="1" i="0" u="none" strike="noStrike" dirty="0">
                <a:effectLst/>
                <a:latin typeface="system-ui"/>
              </a:rPr>
              <a:t>Median</a:t>
            </a:r>
            <a:r>
              <a:rPr lang="en-US" b="0" i="0" u="none" strike="noStrike" dirty="0">
                <a:effectLst/>
                <a:latin typeface="system-ui"/>
              </a:rPr>
              <a:t>: About 50% of sessions have a charging rate of 30 kW or less.</a:t>
            </a:r>
          </a:p>
          <a:p>
            <a:pPr algn="l">
              <a:buFont typeface="Arial" panose="020B0604020202020204" pitchFamily="34" charset="0"/>
              <a:buChar char="•"/>
            </a:pPr>
            <a:r>
              <a:rPr lang="en-US" b="1" i="0" u="none" strike="noStrike" dirty="0">
                <a:effectLst/>
                <a:latin typeface="system-ui"/>
              </a:rPr>
              <a:t>Plateau at 100 kW</a:t>
            </a:r>
            <a:r>
              <a:rPr lang="en-US" b="0" i="0" u="none" strike="noStrike" dirty="0">
                <a:effectLst/>
                <a:latin typeface="system-ui"/>
              </a:rPr>
              <a:t>: The curve levels off near 100 kW, suggesting it’s the maximum rate in the dataset.</a:t>
            </a:r>
          </a:p>
          <a:p>
            <a:pPr algn="l">
              <a:buFont typeface="Arial" panose="020B0604020202020204" pitchFamily="34" charset="0"/>
              <a:buChar char="•"/>
            </a:pPr>
            <a:r>
              <a:rPr lang="en-US" b="1" i="0" u="none" strike="noStrike" dirty="0">
                <a:effectLst/>
                <a:latin typeface="system-ui"/>
              </a:rPr>
              <a:t>Implication</a:t>
            </a:r>
            <a:r>
              <a:rPr lang="en-US" b="0" i="0" u="none" strike="noStrike" dirty="0">
                <a:effectLst/>
                <a:latin typeface="system-ui"/>
              </a:rPr>
              <a:t>: Moderate charging rates dominate, indicating fewer high-speed charging sessions.</a:t>
            </a:r>
          </a:p>
          <a:p>
            <a:endParaRPr lang="en-NP" dirty="0"/>
          </a:p>
        </p:txBody>
      </p:sp>
    </p:spTree>
    <p:extLst>
      <p:ext uri="{BB962C8B-B14F-4D97-AF65-F5344CB8AC3E}">
        <p14:creationId xmlns:p14="http://schemas.microsoft.com/office/powerpoint/2010/main" val="4039976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0BA8-F0A8-FE4E-184D-481F4F2D60A1}"/>
              </a:ext>
            </a:extLst>
          </p:cNvPr>
          <p:cNvSpPr>
            <a:spLocks noGrp="1"/>
          </p:cNvSpPr>
          <p:nvPr>
            <p:ph type="title"/>
          </p:nvPr>
        </p:nvSpPr>
        <p:spPr>
          <a:xfrm>
            <a:off x="677334" y="609600"/>
            <a:ext cx="8596668" cy="705633"/>
          </a:xfrm>
        </p:spPr>
        <p:txBody>
          <a:bodyPr>
            <a:normAutofit/>
          </a:bodyPr>
          <a:lstStyle/>
          <a:p>
            <a:r>
              <a:rPr lang="en-NP" dirty="0"/>
              <a:t>Normal or Gaussian Distribution </a:t>
            </a:r>
          </a:p>
        </p:txBody>
      </p:sp>
      <p:pic>
        <p:nvPicPr>
          <p:cNvPr id="4" name="Content Placeholder 3">
            <a:extLst>
              <a:ext uri="{FF2B5EF4-FFF2-40B4-BE49-F238E27FC236}">
                <a16:creationId xmlns:a16="http://schemas.microsoft.com/office/drawing/2014/main" id="{615F8034-1005-FAF9-9671-C184A5B0AEED}"/>
              </a:ext>
            </a:extLst>
          </p:cNvPr>
          <p:cNvPicPr>
            <a:picLocks noGrp="1" noChangeAspect="1"/>
          </p:cNvPicPr>
          <p:nvPr>
            <p:ph idx="1"/>
          </p:nvPr>
        </p:nvPicPr>
        <p:blipFill>
          <a:blip r:embed="rId2"/>
          <a:srcRect t="8934"/>
          <a:stretch/>
        </p:blipFill>
        <p:spPr>
          <a:xfrm>
            <a:off x="814192" y="1427967"/>
            <a:ext cx="7227518" cy="4614059"/>
          </a:xfrm>
          <a:prstGeom prst="rect">
            <a:avLst/>
          </a:prstGeom>
        </p:spPr>
      </p:pic>
    </p:spTree>
    <p:extLst>
      <p:ext uri="{BB962C8B-B14F-4D97-AF65-F5344CB8AC3E}">
        <p14:creationId xmlns:p14="http://schemas.microsoft.com/office/powerpoint/2010/main" val="1210580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5F057-E852-0C5A-AC29-DB35050B7ABE}"/>
              </a:ext>
            </a:extLst>
          </p:cNvPr>
          <p:cNvSpPr>
            <a:spLocks noGrp="1"/>
          </p:cNvSpPr>
          <p:nvPr>
            <p:ph type="title"/>
          </p:nvPr>
        </p:nvSpPr>
        <p:spPr/>
        <p:txBody>
          <a:bodyPr/>
          <a:lstStyle/>
          <a:p>
            <a:r>
              <a:rPr lang="en-NP" dirty="0"/>
              <a:t>Normal or Gaussian Distribution (contd..)</a:t>
            </a:r>
          </a:p>
        </p:txBody>
      </p:sp>
      <p:pic>
        <p:nvPicPr>
          <p:cNvPr id="4" name="Content Placeholder 3">
            <a:extLst>
              <a:ext uri="{FF2B5EF4-FFF2-40B4-BE49-F238E27FC236}">
                <a16:creationId xmlns:a16="http://schemas.microsoft.com/office/drawing/2014/main" id="{E495DF3C-193F-3577-DC90-13734B607378}"/>
              </a:ext>
            </a:extLst>
          </p:cNvPr>
          <p:cNvPicPr>
            <a:picLocks noGrp="1" noChangeAspect="1"/>
          </p:cNvPicPr>
          <p:nvPr>
            <p:ph idx="1"/>
          </p:nvPr>
        </p:nvPicPr>
        <p:blipFill>
          <a:blip r:embed="rId2"/>
          <a:stretch>
            <a:fillRect/>
          </a:stretch>
        </p:blipFill>
        <p:spPr>
          <a:xfrm>
            <a:off x="551145" y="1930400"/>
            <a:ext cx="8229600" cy="4318000"/>
          </a:xfrm>
          <a:prstGeom prst="rect">
            <a:avLst/>
          </a:prstGeom>
        </p:spPr>
      </p:pic>
    </p:spTree>
    <p:extLst>
      <p:ext uri="{BB962C8B-B14F-4D97-AF65-F5344CB8AC3E}">
        <p14:creationId xmlns:p14="http://schemas.microsoft.com/office/powerpoint/2010/main" val="1766492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DC37-AC88-B0A7-52C4-F1469819AE8C}"/>
              </a:ext>
            </a:extLst>
          </p:cNvPr>
          <p:cNvSpPr>
            <a:spLocks noGrp="1"/>
          </p:cNvSpPr>
          <p:nvPr>
            <p:ph type="title"/>
          </p:nvPr>
        </p:nvSpPr>
        <p:spPr/>
        <p:txBody>
          <a:bodyPr/>
          <a:lstStyle/>
          <a:p>
            <a:r>
              <a:rPr lang="en-NP" dirty="0"/>
              <a:t>Normal or Gaussian Distribution (contd..)</a:t>
            </a:r>
          </a:p>
        </p:txBody>
      </p:sp>
      <p:sp>
        <p:nvSpPr>
          <p:cNvPr id="3" name="Content Placeholder 2">
            <a:extLst>
              <a:ext uri="{FF2B5EF4-FFF2-40B4-BE49-F238E27FC236}">
                <a16:creationId xmlns:a16="http://schemas.microsoft.com/office/drawing/2014/main" id="{64EA36D3-DF61-EDDC-0483-4C80D1083764}"/>
              </a:ext>
            </a:extLst>
          </p:cNvPr>
          <p:cNvSpPr>
            <a:spLocks noGrp="1"/>
          </p:cNvSpPr>
          <p:nvPr>
            <p:ph idx="1"/>
          </p:nvPr>
        </p:nvSpPr>
        <p:spPr/>
        <p:txBody>
          <a:bodyPr>
            <a:normAutofit fontScale="92500"/>
          </a:bodyPr>
          <a:lstStyle/>
          <a:p>
            <a:pPr algn="l"/>
            <a:r>
              <a:rPr lang="en-US" b="0" i="0" u="none" strike="noStrike" dirty="0">
                <a:effectLst/>
                <a:latin typeface="system-ui"/>
              </a:rPr>
              <a:t>Shape Comparison: The histogram bars do not closely follow the normal curve, indicating that the Temperature (°C) data does not perfectly match a normal distribution. The data is more uniformly spread across a range, especially at lower temperature values, rather than peaking near the mean.</a:t>
            </a:r>
          </a:p>
          <a:p>
            <a:pPr algn="l"/>
            <a:r>
              <a:rPr lang="en-US" b="0" i="0" u="none" strike="noStrike" dirty="0">
                <a:effectLst/>
                <a:latin typeface="system-ui"/>
              </a:rPr>
              <a:t>Mean and Standard Deviation: The red dashed line represents a normal distribution fit with a mean (</a:t>
            </a:r>
            <a:r>
              <a:rPr lang="el-GR" b="0" i="0" u="none" strike="noStrike" dirty="0">
                <a:effectLst/>
                <a:latin typeface="system-ui"/>
              </a:rPr>
              <a:t>μ) </a:t>
            </a:r>
            <a:r>
              <a:rPr lang="en-US" b="0" i="0" u="none" strike="noStrike" dirty="0">
                <a:effectLst/>
                <a:latin typeface="system-ui"/>
              </a:rPr>
              <a:t>of 15.26 and a standard deviation (</a:t>
            </a:r>
            <a:r>
              <a:rPr lang="el-GR" b="0" i="0" u="none" strike="noStrike" dirty="0">
                <a:effectLst/>
                <a:latin typeface="system-ui"/>
              </a:rPr>
              <a:t>σ) </a:t>
            </a:r>
            <a:r>
              <a:rPr lang="en-US" b="0" i="0" u="none" strike="noStrike" dirty="0">
                <a:effectLst/>
                <a:latin typeface="system-ui"/>
              </a:rPr>
              <a:t>of 14.83. These values describe the center and spread of the fitted normal distribution but do not capture the actual distribution well.</a:t>
            </a:r>
          </a:p>
          <a:p>
            <a:pPr algn="l"/>
            <a:r>
              <a:rPr lang="en-US" b="0" i="0" u="none" strike="noStrike" dirty="0">
                <a:effectLst/>
                <a:latin typeface="system-ui"/>
              </a:rPr>
              <a:t>Skewness: The histogram shows a slightly left-skewed distribution with a more gradual decline as temperatures increase, suggesting a departure from normality. Some higher temperatures are less frequent, contributing to the longer right tail.</a:t>
            </a:r>
          </a:p>
          <a:p>
            <a:pPr algn="l"/>
            <a:r>
              <a:rPr lang="en-US" b="0" i="0" u="none" strike="noStrike" dirty="0">
                <a:effectLst/>
                <a:latin typeface="system-ui"/>
              </a:rPr>
              <a:t>Implications for Analysis: Since the Temperature (°C) data does not align well with a normal distribution, using normal-based statistical methods might not be ideal. Further analysis could explore other distributions that might better fit this data.</a:t>
            </a:r>
          </a:p>
          <a:p>
            <a:endParaRPr lang="en-NP" dirty="0"/>
          </a:p>
        </p:txBody>
      </p:sp>
    </p:spTree>
    <p:extLst>
      <p:ext uri="{BB962C8B-B14F-4D97-AF65-F5344CB8AC3E}">
        <p14:creationId xmlns:p14="http://schemas.microsoft.com/office/powerpoint/2010/main" val="2700085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E5EC-9CA5-5D92-2FA0-964F740C04F6}"/>
              </a:ext>
            </a:extLst>
          </p:cNvPr>
          <p:cNvSpPr>
            <a:spLocks noGrp="1"/>
          </p:cNvSpPr>
          <p:nvPr>
            <p:ph type="title"/>
          </p:nvPr>
        </p:nvSpPr>
        <p:spPr/>
        <p:txBody>
          <a:bodyPr/>
          <a:lstStyle/>
          <a:p>
            <a:r>
              <a:rPr lang="en-NP" dirty="0"/>
              <a:t>Scatter Plots (contd..)</a:t>
            </a:r>
          </a:p>
        </p:txBody>
      </p:sp>
      <p:pic>
        <p:nvPicPr>
          <p:cNvPr id="4" name="Content Placeholder 3">
            <a:extLst>
              <a:ext uri="{FF2B5EF4-FFF2-40B4-BE49-F238E27FC236}">
                <a16:creationId xmlns:a16="http://schemas.microsoft.com/office/drawing/2014/main" id="{580C4F03-0BC0-459D-934E-DEDE45387CC7}"/>
              </a:ext>
            </a:extLst>
          </p:cNvPr>
          <p:cNvPicPr>
            <a:picLocks noGrp="1" noChangeAspect="1"/>
          </p:cNvPicPr>
          <p:nvPr>
            <p:ph idx="1"/>
          </p:nvPr>
        </p:nvPicPr>
        <p:blipFill>
          <a:blip r:embed="rId2"/>
          <a:stretch>
            <a:fillRect/>
          </a:stretch>
        </p:blipFill>
        <p:spPr>
          <a:xfrm>
            <a:off x="677334" y="1365338"/>
            <a:ext cx="7589844" cy="4676688"/>
          </a:xfrm>
          <a:prstGeom prst="rect">
            <a:avLst/>
          </a:prstGeom>
        </p:spPr>
      </p:pic>
    </p:spTree>
    <p:extLst>
      <p:ext uri="{BB962C8B-B14F-4D97-AF65-F5344CB8AC3E}">
        <p14:creationId xmlns:p14="http://schemas.microsoft.com/office/powerpoint/2010/main" val="1248624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F1B5-8360-6026-D3A2-7EADA68CED31}"/>
              </a:ext>
            </a:extLst>
          </p:cNvPr>
          <p:cNvSpPr>
            <a:spLocks noGrp="1"/>
          </p:cNvSpPr>
          <p:nvPr>
            <p:ph type="title"/>
          </p:nvPr>
        </p:nvSpPr>
        <p:spPr>
          <a:xfrm>
            <a:off x="677334" y="609600"/>
            <a:ext cx="8596668" cy="693107"/>
          </a:xfrm>
        </p:spPr>
        <p:txBody>
          <a:bodyPr/>
          <a:lstStyle/>
          <a:p>
            <a:r>
              <a:rPr lang="en-NP" dirty="0"/>
              <a:t>Scatter Plots (contd..)</a:t>
            </a:r>
          </a:p>
        </p:txBody>
      </p:sp>
      <p:pic>
        <p:nvPicPr>
          <p:cNvPr id="4" name="Content Placeholder 3">
            <a:extLst>
              <a:ext uri="{FF2B5EF4-FFF2-40B4-BE49-F238E27FC236}">
                <a16:creationId xmlns:a16="http://schemas.microsoft.com/office/drawing/2014/main" id="{A679BAFD-4DFF-03C7-8547-88C033413F56}"/>
              </a:ext>
            </a:extLst>
          </p:cNvPr>
          <p:cNvPicPr>
            <a:picLocks noGrp="1" noChangeAspect="1"/>
          </p:cNvPicPr>
          <p:nvPr>
            <p:ph idx="1"/>
          </p:nvPr>
        </p:nvPicPr>
        <p:blipFill>
          <a:blip r:embed="rId2"/>
          <a:stretch>
            <a:fillRect/>
          </a:stretch>
        </p:blipFill>
        <p:spPr>
          <a:xfrm>
            <a:off x="953947" y="1515648"/>
            <a:ext cx="7200498" cy="4732751"/>
          </a:xfrm>
          <a:prstGeom prst="rect">
            <a:avLst/>
          </a:prstGeom>
        </p:spPr>
      </p:pic>
    </p:spTree>
    <p:extLst>
      <p:ext uri="{BB962C8B-B14F-4D97-AF65-F5344CB8AC3E}">
        <p14:creationId xmlns:p14="http://schemas.microsoft.com/office/powerpoint/2010/main" val="87795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7265-1887-4E2D-C144-58384700A0A4}"/>
              </a:ext>
            </a:extLst>
          </p:cNvPr>
          <p:cNvSpPr>
            <a:spLocks noGrp="1"/>
          </p:cNvSpPr>
          <p:nvPr>
            <p:ph type="title"/>
          </p:nvPr>
        </p:nvSpPr>
        <p:spPr>
          <a:xfrm>
            <a:off x="677334" y="609600"/>
            <a:ext cx="8596668" cy="755737"/>
          </a:xfrm>
        </p:spPr>
        <p:txBody>
          <a:bodyPr/>
          <a:lstStyle/>
          <a:p>
            <a:r>
              <a:rPr lang="en-NP" dirty="0"/>
              <a:t>Objective</a:t>
            </a:r>
          </a:p>
        </p:txBody>
      </p:sp>
      <p:sp>
        <p:nvSpPr>
          <p:cNvPr id="3" name="Content Placeholder 2">
            <a:extLst>
              <a:ext uri="{FF2B5EF4-FFF2-40B4-BE49-F238E27FC236}">
                <a16:creationId xmlns:a16="http://schemas.microsoft.com/office/drawing/2014/main" id="{9AEF9C0F-64D3-40F0-6091-D08969A541C4}"/>
              </a:ext>
            </a:extLst>
          </p:cNvPr>
          <p:cNvSpPr>
            <a:spLocks noGrp="1"/>
          </p:cNvSpPr>
          <p:nvPr>
            <p:ph idx="1"/>
          </p:nvPr>
        </p:nvSpPr>
        <p:spPr>
          <a:xfrm>
            <a:off x="677334" y="1734704"/>
            <a:ext cx="8596668" cy="3880773"/>
          </a:xfrm>
        </p:spPr>
        <p:txBody>
          <a:bodyPr/>
          <a:lstStyle/>
          <a:p>
            <a:r>
              <a:rPr lang="en-US" dirty="0"/>
              <a:t>Investigate how temperature influences the charging rate in electric vehicles (EVs).</a:t>
            </a:r>
          </a:p>
          <a:p>
            <a:pPr marL="0" indent="0">
              <a:buNone/>
            </a:pPr>
            <a:endParaRPr lang="en-US" dirty="0"/>
          </a:p>
          <a:p>
            <a:r>
              <a:rPr lang="en-US" dirty="0"/>
              <a:t>Determine whether lower temperatures affect charging efficiency and speed.</a:t>
            </a:r>
          </a:p>
          <a:p>
            <a:endParaRPr lang="en-NP" dirty="0"/>
          </a:p>
        </p:txBody>
      </p:sp>
    </p:spTree>
    <p:extLst>
      <p:ext uri="{BB962C8B-B14F-4D97-AF65-F5344CB8AC3E}">
        <p14:creationId xmlns:p14="http://schemas.microsoft.com/office/powerpoint/2010/main" val="2749503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D33D-958A-C424-F1F7-8A848C1B269E}"/>
              </a:ext>
            </a:extLst>
          </p:cNvPr>
          <p:cNvSpPr>
            <a:spLocks noGrp="1"/>
          </p:cNvSpPr>
          <p:nvPr>
            <p:ph type="title"/>
          </p:nvPr>
        </p:nvSpPr>
        <p:spPr>
          <a:xfrm>
            <a:off x="677334" y="609600"/>
            <a:ext cx="8596668" cy="718159"/>
          </a:xfrm>
        </p:spPr>
        <p:txBody>
          <a:bodyPr/>
          <a:lstStyle/>
          <a:p>
            <a:r>
              <a:rPr lang="en-NP" dirty="0"/>
              <a:t>Scatter Plots (contd..)</a:t>
            </a:r>
          </a:p>
        </p:txBody>
      </p:sp>
      <p:pic>
        <p:nvPicPr>
          <p:cNvPr id="4" name="Content Placeholder 3">
            <a:extLst>
              <a:ext uri="{FF2B5EF4-FFF2-40B4-BE49-F238E27FC236}">
                <a16:creationId xmlns:a16="http://schemas.microsoft.com/office/drawing/2014/main" id="{DC4EE95F-413E-FACA-7999-30FC74061BE3}"/>
              </a:ext>
            </a:extLst>
          </p:cNvPr>
          <p:cNvPicPr>
            <a:picLocks noGrp="1" noChangeAspect="1"/>
          </p:cNvPicPr>
          <p:nvPr>
            <p:ph idx="1"/>
          </p:nvPr>
        </p:nvPicPr>
        <p:blipFill>
          <a:blip r:embed="rId2"/>
          <a:srcRect l="6" t="4148" r="-6" b="1031"/>
          <a:stretch/>
        </p:blipFill>
        <p:spPr>
          <a:xfrm>
            <a:off x="677333" y="1665962"/>
            <a:ext cx="7965625" cy="4582438"/>
          </a:xfrm>
          <a:prstGeom prst="rect">
            <a:avLst/>
          </a:prstGeom>
        </p:spPr>
      </p:pic>
    </p:spTree>
    <p:extLst>
      <p:ext uri="{BB962C8B-B14F-4D97-AF65-F5344CB8AC3E}">
        <p14:creationId xmlns:p14="http://schemas.microsoft.com/office/powerpoint/2010/main" val="873416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2557-9A0E-0A65-D6E8-526797790450}"/>
              </a:ext>
            </a:extLst>
          </p:cNvPr>
          <p:cNvSpPr>
            <a:spLocks noGrp="1"/>
          </p:cNvSpPr>
          <p:nvPr>
            <p:ph type="title"/>
          </p:nvPr>
        </p:nvSpPr>
        <p:spPr/>
        <p:txBody>
          <a:bodyPr/>
          <a:lstStyle/>
          <a:p>
            <a:r>
              <a:rPr lang="en-NP" dirty="0"/>
              <a:t>Scatter Plots (contd.)</a:t>
            </a:r>
          </a:p>
        </p:txBody>
      </p:sp>
      <p:pic>
        <p:nvPicPr>
          <p:cNvPr id="7" name="Content Placeholder 6">
            <a:extLst>
              <a:ext uri="{FF2B5EF4-FFF2-40B4-BE49-F238E27FC236}">
                <a16:creationId xmlns:a16="http://schemas.microsoft.com/office/drawing/2014/main" id="{5F2F3892-923C-79A2-4FB4-FAEC16178DE0}"/>
              </a:ext>
            </a:extLst>
          </p:cNvPr>
          <p:cNvPicPr>
            <a:picLocks noGrp="1" noChangeAspect="1"/>
          </p:cNvPicPr>
          <p:nvPr>
            <p:ph idx="1"/>
          </p:nvPr>
        </p:nvPicPr>
        <p:blipFill>
          <a:blip r:embed="rId2"/>
          <a:srcRect t="2231"/>
          <a:stretch/>
        </p:blipFill>
        <p:spPr>
          <a:xfrm>
            <a:off x="677333" y="1803747"/>
            <a:ext cx="7915521" cy="4296428"/>
          </a:xfrm>
          <a:prstGeom prst="rect">
            <a:avLst/>
          </a:prstGeom>
        </p:spPr>
      </p:pic>
    </p:spTree>
    <p:extLst>
      <p:ext uri="{BB962C8B-B14F-4D97-AF65-F5344CB8AC3E}">
        <p14:creationId xmlns:p14="http://schemas.microsoft.com/office/powerpoint/2010/main" val="4243259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17CD-B619-F48D-9828-06B4586353CF}"/>
              </a:ext>
            </a:extLst>
          </p:cNvPr>
          <p:cNvSpPr>
            <a:spLocks noGrp="1"/>
          </p:cNvSpPr>
          <p:nvPr>
            <p:ph type="title"/>
          </p:nvPr>
        </p:nvSpPr>
        <p:spPr/>
        <p:txBody>
          <a:bodyPr/>
          <a:lstStyle/>
          <a:p>
            <a:r>
              <a:rPr lang="en-NP" dirty="0"/>
              <a:t>Observation from the Scatter Plots </a:t>
            </a:r>
          </a:p>
        </p:txBody>
      </p:sp>
      <p:sp>
        <p:nvSpPr>
          <p:cNvPr id="3" name="Content Placeholder 2">
            <a:extLst>
              <a:ext uri="{FF2B5EF4-FFF2-40B4-BE49-F238E27FC236}">
                <a16:creationId xmlns:a16="http://schemas.microsoft.com/office/drawing/2014/main" id="{3C072312-9769-4E07-7367-0EE401952F1F}"/>
              </a:ext>
            </a:extLst>
          </p:cNvPr>
          <p:cNvSpPr>
            <a:spLocks noGrp="1"/>
          </p:cNvSpPr>
          <p:nvPr>
            <p:ph idx="1"/>
          </p:nvPr>
        </p:nvSpPr>
        <p:spPr>
          <a:xfrm>
            <a:off x="677334" y="1728593"/>
            <a:ext cx="8596668" cy="4312770"/>
          </a:xfrm>
        </p:spPr>
        <p:txBody>
          <a:bodyPr>
            <a:normAutofit fontScale="77500" lnSpcReduction="20000"/>
          </a:bodyPr>
          <a:lstStyle/>
          <a:p>
            <a:pPr marL="0" indent="0" algn="l">
              <a:buNone/>
            </a:pPr>
            <a:r>
              <a:rPr lang="en-US" b="1" dirty="0"/>
              <a:t>1. </a:t>
            </a:r>
            <a:r>
              <a:rPr lang="en-US" b="1" dirty="0">
                <a:effectLst/>
              </a:rPr>
              <a:t>Data Points Distribution:</a:t>
            </a:r>
          </a:p>
          <a:p>
            <a:pPr algn="l">
              <a:buFont typeface="Wingdings" pitchFamily="2" charset="2"/>
              <a:buChar char="Ø"/>
            </a:pPr>
            <a:r>
              <a:rPr lang="en-US" dirty="0">
                <a:effectLst/>
              </a:rPr>
              <a:t>Most data points are concentrated between 0°C and 40°C regarding temperature and energy consumption from 0 kWh to 80 kWh.</a:t>
            </a:r>
          </a:p>
          <a:p>
            <a:pPr>
              <a:buFont typeface="Wingdings" pitchFamily="2" charset="2"/>
              <a:buChar char="Ø"/>
            </a:pPr>
            <a:r>
              <a:rPr lang="en-US" dirty="0">
                <a:effectLst/>
              </a:rPr>
              <a:t>There are a few outliers, particularly for energy consumed above 100 kWh and higher temperatures (above 40°C).</a:t>
            </a:r>
          </a:p>
          <a:p>
            <a:pPr marL="0" indent="0">
              <a:buNone/>
            </a:pPr>
            <a:r>
              <a:rPr lang="en-US" b="1" dirty="0">
                <a:effectLst/>
              </a:rPr>
              <a:t>2. Energy Consumption Across User Types:</a:t>
            </a:r>
          </a:p>
          <a:p>
            <a:pPr>
              <a:buFont typeface="Wingdings" pitchFamily="2" charset="2"/>
              <a:buChar char="Ø"/>
            </a:pPr>
            <a:r>
              <a:rPr lang="en-US" dirty="0">
                <a:effectLst/>
              </a:rPr>
              <a:t>Commuters(red points) and Casual Drivers (blue points) dominate the lower to mid-range energy consumption (0-80 kWh).</a:t>
            </a:r>
          </a:p>
          <a:p>
            <a:pPr>
              <a:buFont typeface="Wingdings" pitchFamily="2" charset="2"/>
              <a:buChar char="Ø"/>
            </a:pPr>
            <a:r>
              <a:rPr lang="en-US" dirty="0">
                <a:effectLst/>
              </a:rPr>
              <a:t>Long-distance travelers (green points) appear scattered throughout the range, including high-energy consumption points beyond 80 kWh, suggesting they may consume more energy overall.</a:t>
            </a:r>
          </a:p>
          <a:p>
            <a:pPr marL="0" indent="0">
              <a:buNone/>
            </a:pPr>
            <a:r>
              <a:rPr lang="en-US" b="1" dirty="0"/>
              <a:t>3. </a:t>
            </a:r>
            <a:r>
              <a:rPr lang="en-US" b="1" dirty="0">
                <a:effectLst/>
              </a:rPr>
              <a:t>Temperature Impact:</a:t>
            </a:r>
          </a:p>
          <a:p>
            <a:pPr>
              <a:buFont typeface="Wingdings" pitchFamily="2" charset="2"/>
              <a:buChar char="Ø"/>
            </a:pPr>
            <a:r>
              <a:rPr lang="en-US" dirty="0">
                <a:effectLst/>
              </a:rPr>
              <a:t>A strong, visible relationship between temperature and energy consumption doesn’t exist. The points are spread relatively evenly across different temperature ranges, implying that energy consumption might not directly depend on temperature.</a:t>
            </a:r>
          </a:p>
          <a:p>
            <a:pPr marL="0" indent="0" algn="l">
              <a:buNone/>
            </a:pPr>
            <a:r>
              <a:rPr lang="en-US" b="1" dirty="0">
                <a:effectLst/>
              </a:rPr>
              <a:t>4. Outliers:</a:t>
            </a:r>
          </a:p>
          <a:p>
            <a:pPr>
              <a:buFont typeface="Wingdings" pitchFamily="2" charset="2"/>
              <a:buChar char="Ø"/>
            </a:pPr>
            <a:r>
              <a:rPr lang="en-US" dirty="0">
                <a:effectLst/>
              </a:rPr>
              <a:t>Some notable outliers exist where temperatures exceed 40°C, and there are also higher energy consumption points above 100 kWh, though they seem less common.</a:t>
            </a:r>
          </a:p>
          <a:p>
            <a:endParaRPr lang="en-NP" dirty="0"/>
          </a:p>
        </p:txBody>
      </p:sp>
    </p:spTree>
    <p:extLst>
      <p:ext uri="{BB962C8B-B14F-4D97-AF65-F5344CB8AC3E}">
        <p14:creationId xmlns:p14="http://schemas.microsoft.com/office/powerpoint/2010/main" val="3666347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3716-FE09-E181-8228-F17065793430}"/>
              </a:ext>
            </a:extLst>
          </p:cNvPr>
          <p:cNvSpPr>
            <a:spLocks noGrp="1"/>
          </p:cNvSpPr>
          <p:nvPr>
            <p:ph type="title"/>
          </p:nvPr>
        </p:nvSpPr>
        <p:spPr/>
        <p:txBody>
          <a:bodyPr/>
          <a:lstStyle/>
          <a:p>
            <a:r>
              <a:rPr lang="en-NP" dirty="0"/>
              <a:t>Covariance &amp; Correlation</a:t>
            </a:r>
            <a:br>
              <a:rPr lang="en-NP" dirty="0"/>
            </a:br>
            <a:endParaRPr lang="en-NP" dirty="0"/>
          </a:p>
        </p:txBody>
      </p:sp>
      <p:pic>
        <p:nvPicPr>
          <p:cNvPr id="4" name="Content Placeholder 3">
            <a:extLst>
              <a:ext uri="{FF2B5EF4-FFF2-40B4-BE49-F238E27FC236}">
                <a16:creationId xmlns:a16="http://schemas.microsoft.com/office/drawing/2014/main" id="{95479C78-ACC0-46E3-CCA1-4D945F5E3020}"/>
              </a:ext>
            </a:extLst>
          </p:cNvPr>
          <p:cNvPicPr>
            <a:picLocks noGrp="1" noChangeAspect="1"/>
          </p:cNvPicPr>
          <p:nvPr>
            <p:ph idx="1"/>
          </p:nvPr>
        </p:nvPicPr>
        <p:blipFill>
          <a:blip r:embed="rId2"/>
          <a:stretch>
            <a:fillRect/>
          </a:stretch>
        </p:blipFill>
        <p:spPr>
          <a:xfrm>
            <a:off x="677332" y="1224419"/>
            <a:ext cx="7374753" cy="2204581"/>
          </a:xfrm>
          <a:prstGeom prst="rect">
            <a:avLst/>
          </a:prstGeom>
        </p:spPr>
      </p:pic>
      <p:pic>
        <p:nvPicPr>
          <p:cNvPr id="7" name="Content Placeholder 3">
            <a:extLst>
              <a:ext uri="{FF2B5EF4-FFF2-40B4-BE49-F238E27FC236}">
                <a16:creationId xmlns:a16="http://schemas.microsoft.com/office/drawing/2014/main" id="{0C1F4C61-839B-54B0-278A-16C8C801CB69}"/>
              </a:ext>
            </a:extLst>
          </p:cNvPr>
          <p:cNvPicPr>
            <a:picLocks noChangeAspect="1"/>
          </p:cNvPicPr>
          <p:nvPr/>
        </p:nvPicPr>
        <p:blipFill>
          <a:blip r:embed="rId2"/>
          <a:stretch>
            <a:fillRect/>
          </a:stretch>
        </p:blipFill>
        <p:spPr>
          <a:xfrm>
            <a:off x="677331" y="3306871"/>
            <a:ext cx="7374753" cy="2016691"/>
          </a:xfrm>
          <a:prstGeom prst="rect">
            <a:avLst/>
          </a:prstGeom>
        </p:spPr>
      </p:pic>
      <p:pic>
        <p:nvPicPr>
          <p:cNvPr id="9" name="Picture 8">
            <a:extLst>
              <a:ext uri="{FF2B5EF4-FFF2-40B4-BE49-F238E27FC236}">
                <a16:creationId xmlns:a16="http://schemas.microsoft.com/office/drawing/2014/main" id="{B38C0F03-C668-FFAA-8C8B-1909D1785399}"/>
              </a:ext>
            </a:extLst>
          </p:cNvPr>
          <p:cNvPicPr>
            <a:picLocks noChangeAspect="1"/>
          </p:cNvPicPr>
          <p:nvPr/>
        </p:nvPicPr>
        <p:blipFill>
          <a:blip r:embed="rId3"/>
          <a:stretch>
            <a:fillRect/>
          </a:stretch>
        </p:blipFill>
        <p:spPr>
          <a:xfrm>
            <a:off x="851770" y="5628013"/>
            <a:ext cx="5272532" cy="509740"/>
          </a:xfrm>
          <a:prstGeom prst="rect">
            <a:avLst/>
          </a:prstGeom>
        </p:spPr>
      </p:pic>
    </p:spTree>
    <p:extLst>
      <p:ext uri="{BB962C8B-B14F-4D97-AF65-F5344CB8AC3E}">
        <p14:creationId xmlns:p14="http://schemas.microsoft.com/office/powerpoint/2010/main" val="2410608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0A96-DF97-C59D-2ABE-58D3571558BA}"/>
              </a:ext>
            </a:extLst>
          </p:cNvPr>
          <p:cNvSpPr>
            <a:spLocks noGrp="1"/>
          </p:cNvSpPr>
          <p:nvPr>
            <p:ph type="title"/>
          </p:nvPr>
        </p:nvSpPr>
        <p:spPr/>
        <p:txBody>
          <a:bodyPr/>
          <a:lstStyle/>
          <a:p>
            <a:r>
              <a:rPr lang="en-NP" dirty="0"/>
              <a:t>Hypothesis Testing</a:t>
            </a:r>
          </a:p>
        </p:txBody>
      </p:sp>
      <p:pic>
        <p:nvPicPr>
          <p:cNvPr id="4" name="Content Placeholder 3">
            <a:extLst>
              <a:ext uri="{FF2B5EF4-FFF2-40B4-BE49-F238E27FC236}">
                <a16:creationId xmlns:a16="http://schemas.microsoft.com/office/drawing/2014/main" id="{6FF87E5E-02A4-4EC2-130E-0969236B13A3}"/>
              </a:ext>
            </a:extLst>
          </p:cNvPr>
          <p:cNvPicPr>
            <a:picLocks noGrp="1" noChangeAspect="1"/>
          </p:cNvPicPr>
          <p:nvPr>
            <p:ph idx="1"/>
          </p:nvPr>
        </p:nvPicPr>
        <p:blipFill>
          <a:blip r:embed="rId2"/>
          <a:stretch>
            <a:fillRect/>
          </a:stretch>
        </p:blipFill>
        <p:spPr>
          <a:xfrm>
            <a:off x="677333" y="1776335"/>
            <a:ext cx="7176485" cy="2457461"/>
          </a:xfrm>
          <a:prstGeom prst="rect">
            <a:avLst/>
          </a:prstGeom>
        </p:spPr>
      </p:pic>
    </p:spTree>
    <p:extLst>
      <p:ext uri="{BB962C8B-B14F-4D97-AF65-F5344CB8AC3E}">
        <p14:creationId xmlns:p14="http://schemas.microsoft.com/office/powerpoint/2010/main" val="3624323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68546-C1A5-41AE-6190-295A669680B6}"/>
              </a:ext>
            </a:extLst>
          </p:cNvPr>
          <p:cNvSpPr>
            <a:spLocks noGrp="1"/>
          </p:cNvSpPr>
          <p:nvPr>
            <p:ph type="title"/>
          </p:nvPr>
        </p:nvSpPr>
        <p:spPr/>
        <p:txBody>
          <a:bodyPr/>
          <a:lstStyle/>
          <a:p>
            <a:r>
              <a:rPr lang="en-NP" dirty="0"/>
              <a:t>Hypothesis Testing </a:t>
            </a:r>
          </a:p>
        </p:txBody>
      </p:sp>
      <p:sp>
        <p:nvSpPr>
          <p:cNvPr id="3" name="Content Placeholder 2">
            <a:extLst>
              <a:ext uri="{FF2B5EF4-FFF2-40B4-BE49-F238E27FC236}">
                <a16:creationId xmlns:a16="http://schemas.microsoft.com/office/drawing/2014/main" id="{5FC96312-01BF-B3FA-228D-0358A62EC763}"/>
              </a:ext>
            </a:extLst>
          </p:cNvPr>
          <p:cNvSpPr>
            <a:spLocks noGrp="1"/>
          </p:cNvSpPr>
          <p:nvPr>
            <p:ph idx="1"/>
          </p:nvPr>
        </p:nvSpPr>
        <p:spPr>
          <a:xfrm>
            <a:off x="552074" y="1672074"/>
            <a:ext cx="8596668" cy="3880773"/>
          </a:xfrm>
        </p:spPr>
        <p:txBody>
          <a:bodyPr/>
          <a:lstStyle/>
          <a:p>
            <a:pPr algn="l"/>
            <a:r>
              <a:rPr lang="en-US" b="0" i="0" u="none" strike="noStrike" dirty="0">
                <a:effectLst/>
                <a:latin typeface="system-ui"/>
              </a:rPr>
              <a:t>P-Value (0.835): The p-value is much higher than the common significance levels (e.g., 0.05 or 0.01), so we fail to reject the null hypothesis. In other words, there's no statistically significant difference between the charging rates for high and low temperatures. This suggests that, based on this data, temperature might not significantly impact the charging rate.</a:t>
            </a:r>
          </a:p>
          <a:p>
            <a:pPr algn="l"/>
            <a:r>
              <a:rPr lang="en-US" b="0" i="0" u="none" strike="noStrike" dirty="0">
                <a:effectLst/>
                <a:latin typeface="system-ui"/>
              </a:rPr>
              <a:t>T-Statistic (-0.208): The t-statistic here is very close to zero, reinforcing the result that there’s little difference between the means of the two groups (high vs. low temperatures).</a:t>
            </a:r>
          </a:p>
          <a:p>
            <a:pPr algn="l"/>
            <a:r>
              <a:rPr lang="en-US" b="0" i="0" u="none" strike="noStrike" dirty="0">
                <a:effectLst/>
                <a:latin typeface="system-ui"/>
              </a:rPr>
              <a:t>Conclusion: Since the p-value is large, the results suggest that any observed difference in charging rate between high and low temperatures is likely due to chance rather than a true effect of temperature. Based on this analysis, temperature does not appear to influence the charging rate significantly.</a:t>
            </a:r>
          </a:p>
          <a:p>
            <a:endParaRPr lang="en-NP" dirty="0"/>
          </a:p>
        </p:txBody>
      </p:sp>
    </p:spTree>
    <p:extLst>
      <p:ext uri="{BB962C8B-B14F-4D97-AF65-F5344CB8AC3E}">
        <p14:creationId xmlns:p14="http://schemas.microsoft.com/office/powerpoint/2010/main" val="873669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64BA-0254-F1F3-B885-59F1919B0A79}"/>
              </a:ext>
            </a:extLst>
          </p:cNvPr>
          <p:cNvSpPr>
            <a:spLocks noGrp="1"/>
          </p:cNvSpPr>
          <p:nvPr>
            <p:ph type="title"/>
          </p:nvPr>
        </p:nvSpPr>
        <p:spPr/>
        <p:txBody>
          <a:bodyPr/>
          <a:lstStyle/>
          <a:p>
            <a:r>
              <a:rPr lang="en-NP" dirty="0"/>
              <a:t>Regression Analysis</a:t>
            </a:r>
          </a:p>
        </p:txBody>
      </p:sp>
      <p:pic>
        <p:nvPicPr>
          <p:cNvPr id="4" name="Content Placeholder 3">
            <a:extLst>
              <a:ext uri="{FF2B5EF4-FFF2-40B4-BE49-F238E27FC236}">
                <a16:creationId xmlns:a16="http://schemas.microsoft.com/office/drawing/2014/main" id="{0085AA7E-C87A-82DF-5A70-6538CD494383}"/>
              </a:ext>
            </a:extLst>
          </p:cNvPr>
          <p:cNvPicPr>
            <a:picLocks noGrp="1" noChangeAspect="1"/>
          </p:cNvPicPr>
          <p:nvPr>
            <p:ph idx="1"/>
          </p:nvPr>
        </p:nvPicPr>
        <p:blipFill>
          <a:blip r:embed="rId2"/>
          <a:stretch>
            <a:fillRect/>
          </a:stretch>
        </p:blipFill>
        <p:spPr>
          <a:xfrm>
            <a:off x="677334" y="2041744"/>
            <a:ext cx="6159235" cy="2079320"/>
          </a:xfrm>
          <a:prstGeom prst="rect">
            <a:avLst/>
          </a:prstGeom>
        </p:spPr>
      </p:pic>
    </p:spTree>
    <p:extLst>
      <p:ext uri="{BB962C8B-B14F-4D97-AF65-F5344CB8AC3E}">
        <p14:creationId xmlns:p14="http://schemas.microsoft.com/office/powerpoint/2010/main" val="847892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ADAF9-4759-FCBA-C238-2DA787134845}"/>
              </a:ext>
            </a:extLst>
          </p:cNvPr>
          <p:cNvSpPr>
            <a:spLocks noGrp="1"/>
          </p:cNvSpPr>
          <p:nvPr>
            <p:ph type="title"/>
          </p:nvPr>
        </p:nvSpPr>
        <p:spPr/>
        <p:txBody>
          <a:bodyPr/>
          <a:lstStyle/>
          <a:p>
            <a:r>
              <a:rPr lang="en-NP" dirty="0"/>
              <a:t>Output:</a:t>
            </a:r>
          </a:p>
        </p:txBody>
      </p:sp>
      <p:pic>
        <p:nvPicPr>
          <p:cNvPr id="4" name="Content Placeholder 3">
            <a:extLst>
              <a:ext uri="{FF2B5EF4-FFF2-40B4-BE49-F238E27FC236}">
                <a16:creationId xmlns:a16="http://schemas.microsoft.com/office/drawing/2014/main" id="{E37ACDA8-E198-AFED-378F-A70F175472C4}"/>
              </a:ext>
            </a:extLst>
          </p:cNvPr>
          <p:cNvPicPr>
            <a:picLocks noGrp="1" noChangeAspect="1"/>
          </p:cNvPicPr>
          <p:nvPr>
            <p:ph idx="1"/>
          </p:nvPr>
        </p:nvPicPr>
        <p:blipFill>
          <a:blip r:embed="rId2"/>
          <a:stretch>
            <a:fillRect/>
          </a:stretch>
        </p:blipFill>
        <p:spPr>
          <a:xfrm>
            <a:off x="1231899" y="1930400"/>
            <a:ext cx="6496659" cy="3543474"/>
          </a:xfrm>
          <a:prstGeom prst="rect">
            <a:avLst/>
          </a:prstGeom>
        </p:spPr>
      </p:pic>
    </p:spTree>
    <p:extLst>
      <p:ext uri="{BB962C8B-B14F-4D97-AF65-F5344CB8AC3E}">
        <p14:creationId xmlns:p14="http://schemas.microsoft.com/office/powerpoint/2010/main" val="924553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C5D7-96DF-48E9-04F4-4EBFD04ECEE9}"/>
              </a:ext>
            </a:extLst>
          </p:cNvPr>
          <p:cNvSpPr>
            <a:spLocks noGrp="1"/>
          </p:cNvSpPr>
          <p:nvPr>
            <p:ph type="title"/>
          </p:nvPr>
        </p:nvSpPr>
        <p:spPr/>
        <p:txBody>
          <a:bodyPr/>
          <a:lstStyle/>
          <a:p>
            <a:r>
              <a:rPr lang="en-NP" dirty="0"/>
              <a:t>Regression Analysis (contd..)</a:t>
            </a:r>
          </a:p>
        </p:txBody>
      </p:sp>
      <p:pic>
        <p:nvPicPr>
          <p:cNvPr id="4" name="Content Placeholder 3">
            <a:extLst>
              <a:ext uri="{FF2B5EF4-FFF2-40B4-BE49-F238E27FC236}">
                <a16:creationId xmlns:a16="http://schemas.microsoft.com/office/drawing/2014/main" id="{59600E58-3375-5F65-8FCA-C91D1A1A71B7}"/>
              </a:ext>
            </a:extLst>
          </p:cNvPr>
          <p:cNvPicPr>
            <a:picLocks noGrp="1" noChangeAspect="1"/>
          </p:cNvPicPr>
          <p:nvPr>
            <p:ph idx="1"/>
          </p:nvPr>
        </p:nvPicPr>
        <p:blipFill>
          <a:blip r:embed="rId2"/>
          <a:stretch>
            <a:fillRect/>
          </a:stretch>
        </p:blipFill>
        <p:spPr>
          <a:xfrm>
            <a:off x="677334" y="2104373"/>
            <a:ext cx="8203619" cy="3319397"/>
          </a:xfrm>
          <a:prstGeom prst="rect">
            <a:avLst/>
          </a:prstGeom>
        </p:spPr>
      </p:pic>
    </p:spTree>
    <p:extLst>
      <p:ext uri="{BB962C8B-B14F-4D97-AF65-F5344CB8AC3E}">
        <p14:creationId xmlns:p14="http://schemas.microsoft.com/office/powerpoint/2010/main" val="1678224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ADBF5-3711-55FC-BE52-2235B608DEFE}"/>
              </a:ext>
            </a:extLst>
          </p:cNvPr>
          <p:cNvSpPr>
            <a:spLocks noGrp="1"/>
          </p:cNvSpPr>
          <p:nvPr>
            <p:ph type="title"/>
          </p:nvPr>
        </p:nvSpPr>
        <p:spPr/>
        <p:txBody>
          <a:bodyPr/>
          <a:lstStyle/>
          <a:p>
            <a:r>
              <a:rPr lang="en-NP" dirty="0"/>
              <a:t>Output:</a:t>
            </a:r>
          </a:p>
        </p:txBody>
      </p:sp>
      <p:pic>
        <p:nvPicPr>
          <p:cNvPr id="4" name="Content Placeholder 3">
            <a:extLst>
              <a:ext uri="{FF2B5EF4-FFF2-40B4-BE49-F238E27FC236}">
                <a16:creationId xmlns:a16="http://schemas.microsoft.com/office/drawing/2014/main" id="{074AB1EA-7514-88A2-9F9D-F6A51784C9DA}"/>
              </a:ext>
            </a:extLst>
          </p:cNvPr>
          <p:cNvPicPr>
            <a:picLocks noGrp="1" noChangeAspect="1"/>
          </p:cNvPicPr>
          <p:nvPr>
            <p:ph idx="1"/>
          </p:nvPr>
        </p:nvPicPr>
        <p:blipFill>
          <a:blip r:embed="rId2"/>
          <a:stretch>
            <a:fillRect/>
          </a:stretch>
        </p:blipFill>
        <p:spPr>
          <a:xfrm>
            <a:off x="1352812" y="1930399"/>
            <a:ext cx="5824602" cy="2353501"/>
          </a:xfrm>
          <a:prstGeom prst="rect">
            <a:avLst/>
          </a:prstGeom>
        </p:spPr>
      </p:pic>
    </p:spTree>
    <p:extLst>
      <p:ext uri="{BB962C8B-B14F-4D97-AF65-F5344CB8AC3E}">
        <p14:creationId xmlns:p14="http://schemas.microsoft.com/office/powerpoint/2010/main" val="4102748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ECC4-507A-4CA4-91A3-7501529907BF}"/>
              </a:ext>
            </a:extLst>
          </p:cNvPr>
          <p:cNvSpPr>
            <a:spLocks noGrp="1"/>
          </p:cNvSpPr>
          <p:nvPr>
            <p:ph type="title"/>
          </p:nvPr>
        </p:nvSpPr>
        <p:spPr/>
        <p:txBody>
          <a:bodyPr/>
          <a:lstStyle/>
          <a:p>
            <a:r>
              <a:rPr lang="en-NP" dirty="0"/>
              <a:t>In this analysis, the central question was:</a:t>
            </a:r>
          </a:p>
        </p:txBody>
      </p:sp>
      <p:sp>
        <p:nvSpPr>
          <p:cNvPr id="3" name="Content Placeholder 2">
            <a:extLst>
              <a:ext uri="{FF2B5EF4-FFF2-40B4-BE49-F238E27FC236}">
                <a16:creationId xmlns:a16="http://schemas.microsoft.com/office/drawing/2014/main" id="{E254A70E-62D0-AAB1-612A-3C649B27DF8B}"/>
              </a:ext>
            </a:extLst>
          </p:cNvPr>
          <p:cNvSpPr>
            <a:spLocks noGrp="1"/>
          </p:cNvSpPr>
          <p:nvPr>
            <p:ph idx="1"/>
          </p:nvPr>
        </p:nvSpPr>
        <p:spPr/>
        <p:txBody>
          <a:bodyPr>
            <a:normAutofit/>
          </a:bodyPr>
          <a:lstStyle/>
          <a:p>
            <a:r>
              <a:rPr lang="en-NP" sz="2800" dirty="0"/>
              <a:t>Does ambient temperature significantly affect the charging duration and efficiency (charging rate) of electrical question (E</a:t>
            </a:r>
            <a:r>
              <a:rPr lang="en-US" sz="2800" dirty="0"/>
              <a:t>V</a:t>
            </a:r>
            <a:r>
              <a:rPr lang="en-NP" sz="2800" dirty="0"/>
              <a:t>s)?</a:t>
            </a:r>
          </a:p>
        </p:txBody>
      </p:sp>
    </p:spTree>
    <p:extLst>
      <p:ext uri="{BB962C8B-B14F-4D97-AF65-F5344CB8AC3E}">
        <p14:creationId xmlns:p14="http://schemas.microsoft.com/office/powerpoint/2010/main" val="3056319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37E3-6106-43E6-0D27-A7E79569F667}"/>
              </a:ext>
            </a:extLst>
          </p:cNvPr>
          <p:cNvSpPr>
            <a:spLocks noGrp="1"/>
          </p:cNvSpPr>
          <p:nvPr>
            <p:ph type="title"/>
          </p:nvPr>
        </p:nvSpPr>
        <p:spPr/>
        <p:txBody>
          <a:bodyPr/>
          <a:lstStyle/>
          <a:p>
            <a:r>
              <a:rPr lang="en-NP" dirty="0"/>
              <a:t>Regression Analysis (contd..)</a:t>
            </a:r>
          </a:p>
        </p:txBody>
      </p:sp>
      <p:pic>
        <p:nvPicPr>
          <p:cNvPr id="4" name="Content Placeholder 3">
            <a:extLst>
              <a:ext uri="{FF2B5EF4-FFF2-40B4-BE49-F238E27FC236}">
                <a16:creationId xmlns:a16="http://schemas.microsoft.com/office/drawing/2014/main" id="{C0A5C774-7FAD-D4E7-71B4-A8BE085076BB}"/>
              </a:ext>
            </a:extLst>
          </p:cNvPr>
          <p:cNvPicPr>
            <a:picLocks noGrp="1" noChangeAspect="1"/>
          </p:cNvPicPr>
          <p:nvPr>
            <p:ph idx="1"/>
          </p:nvPr>
        </p:nvPicPr>
        <p:blipFill>
          <a:blip r:embed="rId2"/>
          <a:stretch>
            <a:fillRect/>
          </a:stretch>
        </p:blipFill>
        <p:spPr>
          <a:xfrm>
            <a:off x="776613" y="2030607"/>
            <a:ext cx="6789107" cy="2997201"/>
          </a:xfrm>
          <a:prstGeom prst="rect">
            <a:avLst/>
          </a:prstGeom>
        </p:spPr>
      </p:pic>
    </p:spTree>
    <p:extLst>
      <p:ext uri="{BB962C8B-B14F-4D97-AF65-F5344CB8AC3E}">
        <p14:creationId xmlns:p14="http://schemas.microsoft.com/office/powerpoint/2010/main" val="1184864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7290-EA85-5112-3AC5-3BF87EC6D36A}"/>
              </a:ext>
            </a:extLst>
          </p:cNvPr>
          <p:cNvSpPr>
            <a:spLocks noGrp="1"/>
          </p:cNvSpPr>
          <p:nvPr>
            <p:ph type="title"/>
          </p:nvPr>
        </p:nvSpPr>
        <p:spPr/>
        <p:txBody>
          <a:bodyPr/>
          <a:lstStyle/>
          <a:p>
            <a:r>
              <a:rPr lang="en-NP" dirty="0"/>
              <a:t>Output:</a:t>
            </a:r>
          </a:p>
        </p:txBody>
      </p:sp>
      <p:pic>
        <p:nvPicPr>
          <p:cNvPr id="4" name="Content Placeholder 3">
            <a:extLst>
              <a:ext uri="{FF2B5EF4-FFF2-40B4-BE49-F238E27FC236}">
                <a16:creationId xmlns:a16="http://schemas.microsoft.com/office/drawing/2014/main" id="{DB96FAE9-75D5-218C-545B-4F021828100A}"/>
              </a:ext>
            </a:extLst>
          </p:cNvPr>
          <p:cNvPicPr>
            <a:picLocks noGrp="1" noChangeAspect="1"/>
          </p:cNvPicPr>
          <p:nvPr>
            <p:ph idx="1"/>
          </p:nvPr>
        </p:nvPicPr>
        <p:blipFill>
          <a:blip r:embed="rId2"/>
          <a:stretch>
            <a:fillRect/>
          </a:stretch>
        </p:blipFill>
        <p:spPr>
          <a:xfrm>
            <a:off x="677334" y="1640910"/>
            <a:ext cx="8128463" cy="4277868"/>
          </a:xfrm>
          <a:prstGeom prst="rect">
            <a:avLst/>
          </a:prstGeom>
        </p:spPr>
      </p:pic>
    </p:spTree>
    <p:extLst>
      <p:ext uri="{BB962C8B-B14F-4D97-AF65-F5344CB8AC3E}">
        <p14:creationId xmlns:p14="http://schemas.microsoft.com/office/powerpoint/2010/main" val="152107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1D29-48B7-0990-8DD7-E6EA9893184C}"/>
              </a:ext>
            </a:extLst>
          </p:cNvPr>
          <p:cNvSpPr>
            <a:spLocks noGrp="1"/>
          </p:cNvSpPr>
          <p:nvPr>
            <p:ph type="title"/>
          </p:nvPr>
        </p:nvSpPr>
        <p:spPr/>
        <p:txBody>
          <a:bodyPr/>
          <a:lstStyle/>
          <a:p>
            <a:r>
              <a:rPr lang="en-NP" dirty="0"/>
              <a:t>The 5 Important Variables In The Dataset</a:t>
            </a:r>
          </a:p>
        </p:txBody>
      </p:sp>
      <p:sp>
        <p:nvSpPr>
          <p:cNvPr id="3" name="Content Placeholder 2">
            <a:extLst>
              <a:ext uri="{FF2B5EF4-FFF2-40B4-BE49-F238E27FC236}">
                <a16:creationId xmlns:a16="http://schemas.microsoft.com/office/drawing/2014/main" id="{962E0E30-DDE0-3583-32B4-FDB1E2E1632E}"/>
              </a:ext>
            </a:extLst>
          </p:cNvPr>
          <p:cNvSpPr>
            <a:spLocks noGrp="1"/>
          </p:cNvSpPr>
          <p:nvPr>
            <p:ph idx="1"/>
          </p:nvPr>
        </p:nvSpPr>
        <p:spPr>
          <a:xfrm>
            <a:off x="677334" y="1803749"/>
            <a:ext cx="8596668" cy="4237614"/>
          </a:xfrm>
        </p:spPr>
        <p:txBody>
          <a:bodyPr>
            <a:normAutofit/>
          </a:bodyPr>
          <a:lstStyle/>
          <a:p>
            <a:r>
              <a:rPr lang="en-US" dirty="0"/>
              <a:t>Temperature (°C): </a:t>
            </a:r>
            <a:r>
              <a:rPr lang="en-US" b="0" i="0" u="none" strike="noStrike" dirty="0">
                <a:solidFill>
                  <a:srgbClr val="000000"/>
                </a:solidFill>
                <a:effectLst/>
                <a:latin typeface="-webkit-standard"/>
              </a:rPr>
              <a:t>The principal variable for the hypothesis </a:t>
            </a:r>
            <a:r>
              <a:rPr lang="en-US" dirty="0">
                <a:solidFill>
                  <a:srgbClr val="000000"/>
                </a:solidFill>
                <a:latin typeface="-webkit-standard"/>
              </a:rPr>
              <a:t>as</a:t>
            </a:r>
            <a:r>
              <a:rPr lang="en-US" b="0" i="0" u="none" strike="noStrike" dirty="0">
                <a:solidFill>
                  <a:srgbClr val="000000"/>
                </a:solidFill>
                <a:effectLst/>
                <a:latin typeface="-webkit-standard"/>
              </a:rPr>
              <a:t> it affects charging efficiency.</a:t>
            </a:r>
            <a:endParaRPr lang="en-NP" dirty="0"/>
          </a:p>
          <a:p>
            <a:r>
              <a:rPr lang="en-NP" dirty="0"/>
              <a:t>Charging Rate (kW): </a:t>
            </a:r>
            <a:r>
              <a:rPr lang="en-US" dirty="0"/>
              <a:t>Another important variable in the hypothesis, as temperature directly influences it.</a:t>
            </a:r>
            <a:endParaRPr lang="en-NP" dirty="0"/>
          </a:p>
          <a:p>
            <a:r>
              <a:rPr lang="en-NP" dirty="0"/>
              <a:t>Energy Consumed (kWh): </a:t>
            </a:r>
            <a:r>
              <a:rPr lang="en-US" b="0" i="0" u="none" strike="noStrike" dirty="0">
                <a:solidFill>
                  <a:srgbClr val="000000"/>
                </a:solidFill>
                <a:effectLst/>
                <a:latin typeface="-webkit-standard"/>
              </a:rPr>
              <a:t>Including this allows you to evaluate if temperature affects total energy use each session, which may suggest charging efficiency.</a:t>
            </a:r>
            <a:endParaRPr lang="en-NP" dirty="0"/>
          </a:p>
          <a:p>
            <a:r>
              <a:rPr lang="en-NP" dirty="0"/>
              <a:t>Charging Duration (hours): </a:t>
            </a:r>
            <a:r>
              <a:rPr lang="en-US" dirty="0"/>
              <a:t>This will help you understand if temperature affects the rate and overall time required for a charge.</a:t>
            </a:r>
            <a:endParaRPr lang="en-NP" dirty="0"/>
          </a:p>
          <a:p>
            <a:r>
              <a:rPr lang="en-US" dirty="0"/>
              <a:t>Battery Capacity (kWh): Battery capacity distinguishes smaller and bigger EVs, which may affect charging speeds and efficiency due to temperature. Built-in safety features may slow charging in high temperatures for bigger batteries, whereas smaller cells may be more susceptible to ambient conditions. </a:t>
            </a:r>
          </a:p>
        </p:txBody>
      </p:sp>
    </p:spTree>
    <p:extLst>
      <p:ext uri="{BB962C8B-B14F-4D97-AF65-F5344CB8AC3E}">
        <p14:creationId xmlns:p14="http://schemas.microsoft.com/office/powerpoint/2010/main" val="1474980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5CDD-32CB-B172-FC04-9EE5BEA42EE2}"/>
              </a:ext>
            </a:extLst>
          </p:cNvPr>
          <p:cNvSpPr>
            <a:spLocks noGrp="1"/>
          </p:cNvSpPr>
          <p:nvPr>
            <p:ph type="title"/>
          </p:nvPr>
        </p:nvSpPr>
        <p:spPr/>
        <p:txBody>
          <a:bodyPr/>
          <a:lstStyle/>
          <a:p>
            <a:r>
              <a:rPr lang="en-NP" dirty="0"/>
              <a:t>Descriptive Characteristics</a:t>
            </a:r>
          </a:p>
        </p:txBody>
      </p:sp>
      <p:pic>
        <p:nvPicPr>
          <p:cNvPr id="4" name="Content Placeholder 3">
            <a:extLst>
              <a:ext uri="{FF2B5EF4-FFF2-40B4-BE49-F238E27FC236}">
                <a16:creationId xmlns:a16="http://schemas.microsoft.com/office/drawing/2014/main" id="{911EB5FA-821E-B75A-7CB5-07854B5425E7}"/>
              </a:ext>
            </a:extLst>
          </p:cNvPr>
          <p:cNvPicPr>
            <a:picLocks noGrp="1" noChangeAspect="1"/>
          </p:cNvPicPr>
          <p:nvPr>
            <p:ph idx="1"/>
          </p:nvPr>
        </p:nvPicPr>
        <p:blipFill>
          <a:blip r:embed="rId2"/>
          <a:srcRect t="14686"/>
          <a:stretch/>
        </p:blipFill>
        <p:spPr>
          <a:xfrm>
            <a:off x="275573" y="1628385"/>
            <a:ext cx="8718116" cy="4432940"/>
          </a:xfrm>
          <a:prstGeom prst="rect">
            <a:avLst/>
          </a:prstGeom>
        </p:spPr>
      </p:pic>
    </p:spTree>
    <p:extLst>
      <p:ext uri="{BB962C8B-B14F-4D97-AF65-F5344CB8AC3E}">
        <p14:creationId xmlns:p14="http://schemas.microsoft.com/office/powerpoint/2010/main" val="317829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463E-C0CD-E638-C472-E15778A3DCF3}"/>
              </a:ext>
            </a:extLst>
          </p:cNvPr>
          <p:cNvSpPr>
            <a:spLocks noGrp="1"/>
          </p:cNvSpPr>
          <p:nvPr>
            <p:ph type="title"/>
          </p:nvPr>
        </p:nvSpPr>
        <p:spPr>
          <a:xfrm>
            <a:off x="1058631" y="559496"/>
            <a:ext cx="8596668" cy="1320800"/>
          </a:xfrm>
        </p:spPr>
        <p:txBody>
          <a:bodyPr/>
          <a:lstStyle/>
          <a:p>
            <a:r>
              <a:rPr lang="en-NP" dirty="0"/>
              <a:t>Output:</a:t>
            </a:r>
          </a:p>
        </p:txBody>
      </p:sp>
      <p:pic>
        <p:nvPicPr>
          <p:cNvPr id="4" name="Content Placeholder 6">
            <a:extLst>
              <a:ext uri="{FF2B5EF4-FFF2-40B4-BE49-F238E27FC236}">
                <a16:creationId xmlns:a16="http://schemas.microsoft.com/office/drawing/2014/main" id="{CE07323F-C5FB-A717-FB6E-65AEDF76730C}"/>
              </a:ext>
            </a:extLst>
          </p:cNvPr>
          <p:cNvPicPr>
            <a:picLocks noGrp="1" noChangeAspect="1"/>
          </p:cNvPicPr>
          <p:nvPr>
            <p:ph idx="1"/>
          </p:nvPr>
        </p:nvPicPr>
        <p:blipFill>
          <a:blip r:embed="rId2"/>
          <a:stretch>
            <a:fillRect/>
          </a:stretch>
        </p:blipFill>
        <p:spPr>
          <a:xfrm>
            <a:off x="977030" y="1540702"/>
            <a:ext cx="4997885" cy="4488798"/>
          </a:xfrm>
          <a:prstGeom prst="rect">
            <a:avLst/>
          </a:prstGeom>
        </p:spPr>
      </p:pic>
    </p:spTree>
    <p:extLst>
      <p:ext uri="{BB962C8B-B14F-4D97-AF65-F5344CB8AC3E}">
        <p14:creationId xmlns:p14="http://schemas.microsoft.com/office/powerpoint/2010/main" val="306705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740B-0783-5538-E75C-92CF2505A84D}"/>
              </a:ext>
            </a:extLst>
          </p:cNvPr>
          <p:cNvSpPr>
            <a:spLocks noGrp="1"/>
          </p:cNvSpPr>
          <p:nvPr>
            <p:ph type="title"/>
          </p:nvPr>
        </p:nvSpPr>
        <p:spPr/>
        <p:txBody>
          <a:bodyPr/>
          <a:lstStyle/>
          <a:p>
            <a:r>
              <a:rPr lang="en-NP" dirty="0"/>
              <a:t>Histogram</a:t>
            </a:r>
          </a:p>
        </p:txBody>
      </p:sp>
      <p:pic>
        <p:nvPicPr>
          <p:cNvPr id="4" name="Content Placeholder 3">
            <a:extLst>
              <a:ext uri="{FF2B5EF4-FFF2-40B4-BE49-F238E27FC236}">
                <a16:creationId xmlns:a16="http://schemas.microsoft.com/office/drawing/2014/main" id="{B76E6D22-89CC-5B26-E2D7-1181BEAB7665}"/>
              </a:ext>
            </a:extLst>
          </p:cNvPr>
          <p:cNvPicPr>
            <a:picLocks noGrp="1" noChangeAspect="1"/>
          </p:cNvPicPr>
          <p:nvPr>
            <p:ph idx="1"/>
          </p:nvPr>
        </p:nvPicPr>
        <p:blipFill>
          <a:blip r:embed="rId2"/>
          <a:srcRect l="6" t="-1071" r="-6" b="-1549"/>
          <a:stretch/>
        </p:blipFill>
        <p:spPr>
          <a:xfrm>
            <a:off x="1521619" y="1456267"/>
            <a:ext cx="6386248" cy="4792133"/>
          </a:xfrm>
          <a:prstGeom prst="rect">
            <a:avLst/>
          </a:prstGeom>
        </p:spPr>
      </p:pic>
    </p:spTree>
    <p:extLst>
      <p:ext uri="{BB962C8B-B14F-4D97-AF65-F5344CB8AC3E}">
        <p14:creationId xmlns:p14="http://schemas.microsoft.com/office/powerpoint/2010/main" val="462972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2753-0FBB-B878-1027-799CE5003835}"/>
              </a:ext>
            </a:extLst>
          </p:cNvPr>
          <p:cNvSpPr>
            <a:spLocks noGrp="1"/>
          </p:cNvSpPr>
          <p:nvPr>
            <p:ph type="title"/>
          </p:nvPr>
        </p:nvSpPr>
        <p:spPr/>
        <p:txBody>
          <a:bodyPr/>
          <a:lstStyle/>
          <a:p>
            <a:r>
              <a:rPr lang="en-NP" dirty="0"/>
              <a:t>Histogram (contd.)</a:t>
            </a:r>
          </a:p>
        </p:txBody>
      </p:sp>
      <p:pic>
        <p:nvPicPr>
          <p:cNvPr id="4" name="Content Placeholder 3">
            <a:extLst>
              <a:ext uri="{FF2B5EF4-FFF2-40B4-BE49-F238E27FC236}">
                <a16:creationId xmlns:a16="http://schemas.microsoft.com/office/drawing/2014/main" id="{21EFF5CF-1500-3923-2F89-06667964C947}"/>
              </a:ext>
            </a:extLst>
          </p:cNvPr>
          <p:cNvPicPr>
            <a:picLocks noGrp="1" noChangeAspect="1"/>
          </p:cNvPicPr>
          <p:nvPr>
            <p:ph idx="1"/>
          </p:nvPr>
        </p:nvPicPr>
        <p:blipFill>
          <a:blip r:embed="rId2"/>
          <a:stretch>
            <a:fillRect/>
          </a:stretch>
        </p:blipFill>
        <p:spPr>
          <a:xfrm>
            <a:off x="2005742" y="1930400"/>
            <a:ext cx="5940554" cy="4111625"/>
          </a:xfrm>
          <a:prstGeom prst="rect">
            <a:avLst/>
          </a:prstGeom>
        </p:spPr>
      </p:pic>
    </p:spTree>
    <p:extLst>
      <p:ext uri="{BB962C8B-B14F-4D97-AF65-F5344CB8AC3E}">
        <p14:creationId xmlns:p14="http://schemas.microsoft.com/office/powerpoint/2010/main" val="5052874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5080</TotalTime>
  <Words>1431</Words>
  <Application>Microsoft Macintosh PowerPoint</Application>
  <PresentationFormat>Widescreen</PresentationFormat>
  <Paragraphs>91</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-webkit-standard</vt:lpstr>
      <vt:lpstr>Arial</vt:lpstr>
      <vt:lpstr>system-ui</vt:lpstr>
      <vt:lpstr>Trebuchet MS</vt:lpstr>
      <vt:lpstr>Wingdings</vt:lpstr>
      <vt:lpstr>Wingdings 3</vt:lpstr>
      <vt:lpstr>Facet</vt:lpstr>
      <vt:lpstr>DSC530 Term Project:Analyzing the Impact of Temperature on Electric Vehicle Charging Rates</vt:lpstr>
      <vt:lpstr>Introduction</vt:lpstr>
      <vt:lpstr>Objective</vt:lpstr>
      <vt:lpstr>In this analysis, the central question was:</vt:lpstr>
      <vt:lpstr>The 5 Important Variables In The Dataset</vt:lpstr>
      <vt:lpstr>Descriptive Characteristics</vt:lpstr>
      <vt:lpstr>Output:</vt:lpstr>
      <vt:lpstr>Histogram</vt:lpstr>
      <vt:lpstr>Histogram (contd.)</vt:lpstr>
      <vt:lpstr>Histogram (contd.)</vt:lpstr>
      <vt:lpstr>Histograms (contd.)</vt:lpstr>
      <vt:lpstr>Histogram (contd.)</vt:lpstr>
      <vt:lpstr>Identifying Outliers</vt:lpstr>
      <vt:lpstr>Output</vt:lpstr>
      <vt:lpstr>Identifying Outliers</vt:lpstr>
      <vt:lpstr>Identifying Outliers (contd.)</vt:lpstr>
      <vt:lpstr>Identifying Outliers (contd.)</vt:lpstr>
      <vt:lpstr>Identifying Outliers (contd.)</vt:lpstr>
      <vt:lpstr>PMF Analysis of Charging Duration – High vs Low Temperature </vt:lpstr>
      <vt:lpstr>PMF Analysis of Charging Duration – High vs Low Temperature </vt:lpstr>
      <vt:lpstr>PMF Analysis of Charging Duration – High vs Low Temperature (contd.)</vt:lpstr>
      <vt:lpstr>Plotting Cumulative Distribution Function (CDF)</vt:lpstr>
      <vt:lpstr>Plotting Cumulative Distribution Function (CDF) contd..</vt:lpstr>
      <vt:lpstr>Key points for this CDF of Charging Rate (kW): </vt:lpstr>
      <vt:lpstr>Normal or Gaussian Distribution </vt:lpstr>
      <vt:lpstr>Normal or Gaussian Distribution (contd..)</vt:lpstr>
      <vt:lpstr>Normal or Gaussian Distribution (contd..)</vt:lpstr>
      <vt:lpstr>Scatter Plots (contd..)</vt:lpstr>
      <vt:lpstr>Scatter Plots (contd..)</vt:lpstr>
      <vt:lpstr>Scatter Plots (contd..)</vt:lpstr>
      <vt:lpstr>Scatter Plots (contd.)</vt:lpstr>
      <vt:lpstr>Observation from the Scatter Plots </vt:lpstr>
      <vt:lpstr>Covariance &amp; Correlation </vt:lpstr>
      <vt:lpstr>Hypothesis Testing</vt:lpstr>
      <vt:lpstr>Hypothesis Testing </vt:lpstr>
      <vt:lpstr>Regression Analysis</vt:lpstr>
      <vt:lpstr>Output:</vt:lpstr>
      <vt:lpstr>Regression Analysis (contd..)</vt:lpstr>
      <vt:lpstr>Output:</vt:lpstr>
      <vt:lpstr>Regression Analysis (contd..)</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Karanjit</dc:creator>
  <cp:lastModifiedBy>Rohit Karanjit</cp:lastModifiedBy>
  <cp:revision>4</cp:revision>
  <dcterms:created xsi:type="dcterms:W3CDTF">2024-11-03T19:34:28Z</dcterms:created>
  <dcterms:modified xsi:type="dcterms:W3CDTF">2024-11-17T01:31:01Z</dcterms:modified>
</cp:coreProperties>
</file>